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78" r:id="rId4"/>
    <p:sldId id="280" r:id="rId5"/>
    <p:sldId id="281" r:id="rId6"/>
    <p:sldId id="282" r:id="rId7"/>
    <p:sldId id="283" r:id="rId8"/>
    <p:sldId id="284" r:id="rId9"/>
    <p:sldId id="287" r:id="rId10"/>
    <p:sldId id="286" r:id="rId11"/>
    <p:sldId id="285" r:id="rId12"/>
    <p:sldId id="289" r:id="rId13"/>
    <p:sldId id="290" r:id="rId14"/>
    <p:sldId id="291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0"/>
    <p:restoredTop sz="78747" autoAdjust="0"/>
  </p:normalViewPr>
  <p:slideViewPr>
    <p:cSldViewPr snapToGrid="0" snapToObjects="1">
      <p:cViewPr varScale="1">
        <p:scale>
          <a:sx n="69" d="100"/>
          <a:sy n="69" d="100"/>
        </p:scale>
        <p:origin x="13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A94C8-4EC4-4640-9C12-4CCFAA56C7D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6EABE-F3AE-45A5-B357-D72A1B4B3E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6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3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3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35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0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6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66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72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6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48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6EABE-F3AE-45A5-B357-D72A1B4B3E1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6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15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1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9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2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22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2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4759-2CD7-7443-9553-DCEC47575187}" type="datetimeFigureOut">
              <a:rPr lang="en-US" smtClean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F2B06-3593-F349-9625-584A20B884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5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tif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tif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.tiff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tif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.tif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tif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tif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tif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image" Target="../media/image1.tif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11968" y="1116336"/>
            <a:ext cx="9144000" cy="774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/>
                </a:solidFill>
              </a:rPr>
              <a:t>ABAC-CC: Attribute-Based Access Control and Communication Control for Internet of Things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744338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1790" y="2598452"/>
            <a:ext cx="10440129" cy="1497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</a:rPr>
              <a:t>S</a:t>
            </a:r>
            <a:r>
              <a:rPr lang="en-US" sz="2400" b="1" u="sng" dirty="0" smtClean="0">
                <a:solidFill>
                  <a:srgbClr val="C00000"/>
                </a:solidFill>
              </a:rPr>
              <a:t>mriti Bhatt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</a:rPr>
              <a:t>, Ravi Sandhu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</a:p>
          <a:p>
            <a:pPr algn="ctr"/>
            <a:endParaRPr lang="en-US" sz="2000" baseline="30000" dirty="0">
              <a:solidFill>
                <a:srgbClr val="FF0000"/>
              </a:solidFill>
            </a:endParaRPr>
          </a:p>
          <a:p>
            <a:pPr algn="ctr"/>
            <a:r>
              <a:rPr lang="en-US" b="1" baseline="30000" dirty="0" smtClean="0"/>
              <a:t>1</a:t>
            </a:r>
            <a:r>
              <a:rPr lang="en-US" dirty="0" smtClean="0"/>
              <a:t>Department </a:t>
            </a:r>
            <a:r>
              <a:rPr lang="en-US" dirty="0"/>
              <a:t>of Computing and Cyber Security, </a:t>
            </a:r>
            <a:r>
              <a:rPr lang="en-US" dirty="0" smtClean="0"/>
              <a:t>Texas A&amp;M </a:t>
            </a:r>
            <a:r>
              <a:rPr lang="en-US" dirty="0"/>
              <a:t>University-San </a:t>
            </a:r>
            <a:r>
              <a:rPr lang="en-US" dirty="0" smtClean="0"/>
              <a:t>Antonio</a:t>
            </a:r>
          </a:p>
          <a:p>
            <a:pPr algn="ctr"/>
            <a:r>
              <a:rPr lang="en-US" b="1" baseline="30000" dirty="0" smtClean="0"/>
              <a:t>2</a:t>
            </a:r>
            <a:r>
              <a:rPr lang="en-US" dirty="0" smtClean="0"/>
              <a:t>Institute </a:t>
            </a:r>
            <a:r>
              <a:rPr lang="en-US" dirty="0"/>
              <a:t>for Cyber Security (</a:t>
            </a:r>
            <a:r>
              <a:rPr lang="en-US" dirty="0" smtClean="0"/>
              <a:t>ICS), CREST-Center </a:t>
            </a:r>
            <a:r>
              <a:rPr lang="en-US" dirty="0"/>
              <a:t>for Security and Privacy Enhanced Cloud Computing (C-SPECC)</a:t>
            </a:r>
            <a:br>
              <a:rPr lang="en-US" dirty="0"/>
            </a:br>
            <a:r>
              <a:rPr lang="en-US" dirty="0" smtClean="0"/>
              <a:t>Department </a:t>
            </a:r>
            <a:r>
              <a:rPr lang="en-US" dirty="0"/>
              <a:t>of Computer </a:t>
            </a:r>
            <a:r>
              <a:rPr lang="en-US" dirty="0" smtClean="0"/>
              <a:t>Science, University </a:t>
            </a:r>
            <a:r>
              <a:rPr lang="en-US" dirty="0"/>
              <a:t>of Texas at San </a:t>
            </a:r>
            <a:r>
              <a:rPr lang="en-US" dirty="0" smtClean="0"/>
              <a:t>Antonio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1816" y="4736879"/>
            <a:ext cx="883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10th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ACM Symposium on Access Control Models and Technologies (SACMAT) 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June 10-12, 2020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170145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3124" y="6154064"/>
            <a:ext cx="1537212" cy="686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594" y="6184845"/>
            <a:ext cx="1400406" cy="57339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7"/>
    </mc:Choice>
    <mc:Fallback xmlns="">
      <p:transition spd="slow" advTm="2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5" y="6525322"/>
            <a:ext cx="998537" cy="289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5" y="6224566"/>
            <a:ext cx="657897" cy="3189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10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172657" y="186974"/>
            <a:ext cx="9691214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800" b="1" dirty="0"/>
              <a:t>Attribute-Based Communication Control (ABCC)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6737" y="995875"/>
            <a:ext cx="5512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EndpointA and EndpointB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Endpoint Attributes (EA-A and EB-A</a:t>
            </a:r>
            <a:r>
              <a:rPr lang="en-US" b="1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Message (M): </a:t>
            </a:r>
            <a:r>
              <a:rPr lang="en-US" dirty="0" smtClean="0"/>
              <a:t>unit of communication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Message Attribute (MA)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Environmental Attributes (EA): </a:t>
            </a:r>
            <a:r>
              <a:rPr lang="en-US" dirty="0" smtClean="0"/>
              <a:t>location,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Operations: </a:t>
            </a:r>
            <a:r>
              <a:rPr lang="en-US" i="1" dirty="0" smtClean="0"/>
              <a:t>send-filter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send-filter(A → B) </a:t>
            </a:r>
            <a:endParaRPr lang="en-US" i="1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/>
              <a:t>send-filter(B → A)</a:t>
            </a:r>
            <a:endParaRPr lang="en-US" i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Communication Control Policy (CCP) function: </a:t>
            </a:r>
            <a:r>
              <a:rPr lang="en-US" i="1" dirty="0" smtClean="0"/>
              <a:t>Decisions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message can be </a:t>
            </a:r>
            <a:r>
              <a:rPr lang="en-US" dirty="0" smtClean="0"/>
              <a:t>sent </a:t>
            </a:r>
            <a:r>
              <a:rPr lang="en-US" dirty="0"/>
              <a:t>unfiltered (original message), filtered (</a:t>
            </a:r>
            <a:r>
              <a:rPr lang="en-US" dirty="0" smtClean="0"/>
              <a:t>removing/sanitizing </a:t>
            </a:r>
            <a:r>
              <a:rPr lang="en-US" dirty="0"/>
              <a:t>sensitive information), or </a:t>
            </a:r>
            <a:r>
              <a:rPr lang="en-US" dirty="0" smtClean="0"/>
              <a:t>not sent </a:t>
            </a:r>
            <a:r>
              <a:rPr lang="en-US" dirty="0"/>
              <a:t>from a sender to a receiver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594" y="5583706"/>
            <a:ext cx="4171950" cy="48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8271" y="1096652"/>
            <a:ext cx="5895975" cy="446722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64"/>
    </mc:Choice>
    <mc:Fallback xmlns="">
      <p:transition spd="slow" advTm="24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6" y="6525322"/>
            <a:ext cx="1121200" cy="289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5" y="6224566"/>
            <a:ext cx="638295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11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172657" y="186974"/>
            <a:ext cx="9691214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ABAC vs. ABCC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37" y="1086203"/>
            <a:ext cx="11287125" cy="486727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3"/>
    </mc:Choice>
    <mc:Fallback xmlns="">
      <p:transition spd="slow" advTm="5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5" y="6525322"/>
            <a:ext cx="1087747" cy="2890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716674" cy="3189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12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172657" y="186974"/>
            <a:ext cx="9691214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ABAC-CC in a Smart Health Monitoring Use Case Scenario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8506" y="1149860"/>
            <a:ext cx="6603732" cy="48756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375" y="2395024"/>
            <a:ext cx="4805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Access and Communication from Gateway to Cloud (VO)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Gateway (EndpointA)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VOs (EndpointB)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Gateway and Device attribute: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Message (m)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Message Attribute: </a:t>
            </a:r>
            <a:r>
              <a:rPr lang="en-US" i="1" dirty="0" smtClean="0"/>
              <a:t>location, temp, heartrate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send-filter(A-&gt;B) =&gt; m, or m’, or null</a:t>
            </a:r>
            <a:endParaRPr lang="en-US" i="1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3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71"/>
    </mc:Choice>
    <mc:Fallback xmlns="">
      <p:transition spd="slow" advTm="1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6" y="6525322"/>
            <a:ext cx="1154654" cy="3326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9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9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9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760756" cy="3671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13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972962" y="199581"/>
            <a:ext cx="8117306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Future Research Directions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80471" y="1199586"/>
            <a:ext cx="10515600" cy="460720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Artificial Intelligence and Machine </a:t>
            </a:r>
            <a:r>
              <a:rPr lang="en-US" sz="2800" dirty="0" smtClean="0"/>
              <a:t>Learning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Distributed Computing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Collaborative IoT Models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Insider Threats and Rogue Devices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Dynamic Edge and Fog Computing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11"/>
    </mc:Choice>
    <mc:Fallback xmlns="">
      <p:transition spd="slow" advTm="12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608113" y="6478859"/>
            <a:ext cx="1060316" cy="4256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9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9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9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31727" y="6224566"/>
            <a:ext cx="693099" cy="3671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14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972962" y="199581"/>
            <a:ext cx="8117306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Conclusion and Future Work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646938" y="1189636"/>
            <a:ext cx="10982665" cy="4607204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</a:t>
            </a:r>
            <a:r>
              <a:rPr lang="en-US" sz="2000" dirty="0" smtClean="0"/>
              <a:t>ntroduced the </a:t>
            </a:r>
            <a:r>
              <a:rPr lang="en-US" sz="2000" b="1" dirty="0"/>
              <a:t>Attribute-based Communication Control (ABCC) </a:t>
            </a:r>
            <a:r>
              <a:rPr lang="en-US" sz="2000" dirty="0"/>
              <a:t>model and compared its structure with the basic </a:t>
            </a:r>
            <a:r>
              <a:rPr lang="en-US" sz="2000" dirty="0" smtClean="0"/>
              <a:t>ABAC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Proposed </a:t>
            </a:r>
            <a:r>
              <a:rPr lang="en-US" sz="2000" dirty="0"/>
              <a:t>an </a:t>
            </a:r>
            <a:r>
              <a:rPr lang="en-US" sz="2000" b="1" i="1" dirty="0"/>
              <a:t>Attribute-Based </a:t>
            </a:r>
            <a:r>
              <a:rPr lang="en-US" sz="2000" dirty="0" smtClean="0"/>
              <a:t>approach for developing the ABAC-CC framework </a:t>
            </a:r>
            <a:r>
              <a:rPr lang="en-US" sz="2000" dirty="0"/>
              <a:t>to secure access and communication in CE-IoT architecture </a:t>
            </a:r>
            <a:endParaRPr lang="en-US" sz="2000" dirty="0" smtClean="0"/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Discussed a smart health monitoring use case and presented future research directions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Goal: </a:t>
            </a:r>
            <a:endParaRPr lang="en-US" sz="2000" b="1" dirty="0" smtClean="0"/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To </a:t>
            </a:r>
            <a:r>
              <a:rPr lang="en-US" sz="1600" dirty="0"/>
              <a:t>reevaluate and rethink current access control mechanisms and design new models on top of the attribute-based approach to secure IoT access, communication, and data at rest and in </a:t>
            </a:r>
            <a:r>
              <a:rPr lang="en-US" sz="1600" dirty="0" smtClean="0"/>
              <a:t>motion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Stimulate </a:t>
            </a:r>
            <a:r>
              <a:rPr lang="en-US" sz="1600" dirty="0"/>
              <a:t>research on ABCC models for real-world IoT application domains, such as Smart Home, Smart </a:t>
            </a:r>
            <a:r>
              <a:rPr lang="en-US" sz="1600" dirty="0" smtClean="0"/>
              <a:t>Health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Future Work: </a:t>
            </a:r>
            <a:r>
              <a:rPr lang="en-US" sz="2000" dirty="0" smtClean="0"/>
              <a:t>Develop </a:t>
            </a:r>
            <a:r>
              <a:rPr lang="en-US" sz="2000" dirty="0"/>
              <a:t>formal ABCC models for securing communication between various components in the context of CE-IoT. </a:t>
            </a:r>
            <a:endParaRPr lang="en-US" sz="20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9"/>
    </mc:Choice>
    <mc:Fallback xmlns="">
      <p:transition spd="slow" advTm="4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5068882" y="331632"/>
            <a:ext cx="2131262" cy="471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</a:rPr>
              <a:t>Thank You!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5968" y="28217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Questions???</a:t>
            </a:r>
            <a:endParaRPr lang="en-US" sz="36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6" y="6184655"/>
            <a:ext cx="4386922" cy="677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5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5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5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"/>
    </mc:Choice>
    <mc:Fallback xmlns="">
      <p:transition spd="slow" advTm="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36720" y="1362784"/>
            <a:ext cx="10694495" cy="4351338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Background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Cloud-Enabled IoT (CE-IoT) Architectures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Access Control and Communication Control </a:t>
            </a:r>
            <a:r>
              <a:rPr lang="en-US" sz="2800" dirty="0" smtClean="0">
                <a:solidFill>
                  <a:srgbClr val="002060"/>
                </a:solidFill>
              </a:rPr>
              <a:t>Requirements in CE-IoT</a:t>
            </a:r>
            <a:endParaRPr lang="en-US" sz="2800" dirty="0">
              <a:solidFill>
                <a:srgbClr val="00206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Use Case Scenarios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ABAC vs. ABCC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Attribute-Based Communication Control (ABCC) – </a:t>
            </a:r>
            <a:r>
              <a:rPr lang="en-US" sz="2400" i="1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Conceptual model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Attribute-Based Access Control (ABAC)</a:t>
            </a:r>
            <a:endParaRPr lang="en-US" sz="2800" kern="0" dirty="0" smtClean="0">
              <a:solidFill>
                <a:srgbClr val="002060"/>
              </a:solidFill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Attribute-Based Access </a:t>
            </a:r>
            <a:r>
              <a:rPr lang="en-US" sz="2800" dirty="0" smtClean="0">
                <a:solidFill>
                  <a:srgbClr val="002060"/>
                </a:solidFill>
              </a:rPr>
              <a:t>Control and </a:t>
            </a:r>
            <a:r>
              <a:rPr lang="en-US" sz="2800" dirty="0">
                <a:solidFill>
                  <a:srgbClr val="002060"/>
                </a:solidFill>
              </a:rPr>
              <a:t>Communication Control </a:t>
            </a:r>
            <a:r>
              <a:rPr lang="en-US" sz="2800" dirty="0" smtClean="0">
                <a:solidFill>
                  <a:srgbClr val="002060"/>
                </a:solidFill>
              </a:rPr>
              <a:t>(ABAC-CC) Framework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Future Research Directions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206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Conclusion and Future Work</a:t>
            </a:r>
          </a:p>
        </p:txBody>
      </p:sp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6" y="6525322"/>
            <a:ext cx="1073374" cy="3326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2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5131383" y="269962"/>
            <a:ext cx="1905170" cy="462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</a:rPr>
              <a:t>Outline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4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"/>
    </mc:Choice>
    <mc:Fallback xmlns="">
      <p:transition spd="slow" advTm="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80471" y="1199586"/>
            <a:ext cx="10515600" cy="4607204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kern="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Internet of Things (IoT)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- </a:t>
            </a:r>
            <a:r>
              <a:rPr lang="en-US" sz="2800" i="1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billions of connected smart things </a:t>
            </a:r>
            <a:r>
              <a:rPr lang="en-US" sz="2800" i="1" dirty="0" smtClean="0"/>
              <a:t>enabled by technologies </a:t>
            </a:r>
            <a:r>
              <a:rPr lang="en-US" sz="2800" i="1" dirty="0"/>
              <a:t>like Cloud Computing, Artificial Intelligence (AI) and Machine Learning (ML</a:t>
            </a:r>
            <a:r>
              <a:rPr lang="en-US" sz="2800" i="1" dirty="0" smtClean="0"/>
              <a:t>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IoT devices have some unique characteristics unlike other Internet-connected user devices – 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Distributed and deployed in remote locations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Diverse in nature (e.g.,  size, capability, functionality)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002060"/>
                </a:solidFill>
              </a:rPr>
              <a:t>Autonomous operation </a:t>
            </a:r>
            <a:r>
              <a:rPr lang="en-US" sz="2400" i="1" dirty="0">
                <a:solidFill>
                  <a:srgbClr val="002060"/>
                </a:solidFill>
              </a:rPr>
              <a:t>enabled by AI and Machine learning technologies</a:t>
            </a:r>
          </a:p>
          <a:p>
            <a:pPr lvl="2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Dynamic </a:t>
            </a:r>
            <a:r>
              <a:rPr lang="en-US" sz="2400" i="1" dirty="0" smtClean="0">
                <a:solidFill>
                  <a:srgbClr val="002060"/>
                </a:solidFill>
              </a:rPr>
              <a:t>behavior </a:t>
            </a:r>
            <a:r>
              <a:rPr lang="en-US" sz="2400" i="1" dirty="0">
                <a:solidFill>
                  <a:srgbClr val="002060"/>
                </a:solidFill>
              </a:rPr>
              <a:t>based on the context</a:t>
            </a:r>
          </a:p>
          <a:p>
            <a:pPr lvl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</a:rPr>
              <a:t>Dynamic </a:t>
            </a:r>
            <a:r>
              <a:rPr lang="en-US" sz="2800" i="1" dirty="0" smtClean="0">
                <a:solidFill>
                  <a:schemeClr val="accent2"/>
                </a:solidFill>
              </a:rPr>
              <a:t>access control </a:t>
            </a:r>
            <a:r>
              <a:rPr lang="en-US" sz="2800" dirty="0" smtClean="0"/>
              <a:t>and </a:t>
            </a:r>
            <a:r>
              <a:rPr lang="en-US" sz="2800" i="1" dirty="0">
                <a:solidFill>
                  <a:schemeClr val="accent2"/>
                </a:solidFill>
              </a:rPr>
              <a:t>communication control</a:t>
            </a:r>
            <a:r>
              <a:rPr lang="en-US" sz="2800" dirty="0"/>
              <a:t> framework </a:t>
            </a:r>
            <a:r>
              <a:rPr lang="en-US" sz="2800" dirty="0" smtClean="0"/>
              <a:t>to adequately address security </a:t>
            </a:r>
            <a:r>
              <a:rPr lang="en-US" sz="2800" dirty="0"/>
              <a:t>and privacy </a:t>
            </a:r>
            <a:r>
              <a:rPr lang="en-US" sz="2800" dirty="0" smtClean="0"/>
              <a:t>issues in the IoT space</a:t>
            </a:r>
            <a:endParaRPr lang="en-US" sz="2800" kern="0" dirty="0" smtClean="0"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6" y="6525322"/>
            <a:ext cx="1009688" cy="289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665244" cy="3189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3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972962" y="104882"/>
            <a:ext cx="8117306" cy="698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Introduction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65"/>
    </mc:Choice>
    <mc:Fallback xmlns="">
      <p:transition spd="slow" advTm="12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5" y="6525322"/>
            <a:ext cx="1147327" cy="289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62867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4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972962" y="199581"/>
            <a:ext cx="8117306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Access Control and Communication Control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88867" y="1329753"/>
            <a:ext cx="2339012" cy="16930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 Space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89924" y="2541763"/>
            <a:ext cx="4021772" cy="18234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Communication Control: </a:t>
            </a:r>
            <a:r>
              <a:rPr lang="en-US" sz="2400" i="1" kern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secures </a:t>
            </a:r>
            <a:r>
              <a:rPr lang="en-US" sz="2400" i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communication and data flow between authorized components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530707" y="2584575"/>
            <a:ext cx="3992741" cy="1737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kern="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Access </a:t>
            </a:r>
            <a:r>
              <a:rPr lang="en-US" sz="2400" b="1" kern="0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Control: </a:t>
            </a:r>
            <a:endParaRPr lang="en-US" sz="2400" b="1" kern="0" dirty="0" smtClean="0">
              <a:solidFill>
                <a:schemeClr val="accent2"/>
              </a:solidFill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  <a:p>
            <a:pPr lvl="1"/>
            <a:r>
              <a:rPr lang="en-US" sz="2400" i="1" kern="0" dirty="0" smtClean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ensures </a:t>
            </a:r>
            <a:r>
              <a:rPr lang="en-US" sz="2400" i="1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secure access to protected resources from authorized entities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826" y="5654826"/>
            <a:ext cx="5129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0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Attribute-Based </a:t>
            </a:r>
            <a:r>
              <a:rPr lang="en-US" sz="2400" b="1" kern="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Access Control (ABAC)</a:t>
            </a:r>
            <a:endParaRPr lang="en-US" sz="2400" b="1" kern="0" dirty="0">
              <a:solidFill>
                <a:schemeClr val="accent2"/>
              </a:solidFill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1717" y="5648699"/>
            <a:ext cx="6340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Attribute-Based </a:t>
            </a:r>
            <a:r>
              <a:rPr lang="en-US" sz="24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Communication 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Control (</a:t>
            </a:r>
            <a:r>
              <a:rPr lang="en-US" sz="2400" b="1" kern="0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ABCC)</a:t>
            </a:r>
            <a:endParaRPr lang="en-US" sz="2400" b="1" kern="0" dirty="0">
              <a:solidFill>
                <a:srgbClr val="FF0000"/>
              </a:solidFill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  <a:p>
            <a:endParaRPr lang="en-US" sz="2000" dirty="0"/>
          </a:p>
        </p:txBody>
      </p:sp>
      <p:sp>
        <p:nvSpPr>
          <p:cNvPr id="10" name="Diamond 9"/>
          <p:cNvSpPr/>
          <p:nvPr/>
        </p:nvSpPr>
        <p:spPr>
          <a:xfrm>
            <a:off x="4680101" y="4256723"/>
            <a:ext cx="2703027" cy="1398103"/>
          </a:xfrm>
          <a:prstGeom prst="diamon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bg1"/>
                </a:solidFill>
              </a:rPr>
              <a:t>Attribute-Based Approach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cxnSp>
        <p:nvCxnSpPr>
          <p:cNvPr id="13" name="Elbow Connector 12"/>
          <p:cNvCxnSpPr>
            <a:stCxn id="23" idx="3"/>
            <a:endCxn id="10" idx="0"/>
          </p:cNvCxnSpPr>
          <p:nvPr/>
        </p:nvCxnSpPr>
        <p:spPr>
          <a:xfrm>
            <a:off x="5523448" y="3453495"/>
            <a:ext cx="508167" cy="80322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2" idx="1"/>
            <a:endCxn id="10" idx="0"/>
          </p:cNvCxnSpPr>
          <p:nvPr/>
        </p:nvCxnSpPr>
        <p:spPr>
          <a:xfrm rot="10800000" flipV="1">
            <a:off x="6031616" y="3453495"/>
            <a:ext cx="558309" cy="80322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0" idx="1"/>
            <a:endCxn id="5" idx="0"/>
          </p:cNvCxnSpPr>
          <p:nvPr/>
        </p:nvCxnSpPr>
        <p:spPr>
          <a:xfrm rot="10800000" flipV="1">
            <a:off x="3077791" y="4955774"/>
            <a:ext cx="1602310" cy="69905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0" idx="3"/>
            <a:endCxn id="24" idx="0"/>
          </p:cNvCxnSpPr>
          <p:nvPr/>
        </p:nvCxnSpPr>
        <p:spPr>
          <a:xfrm>
            <a:off x="7383128" y="4955775"/>
            <a:ext cx="1638731" cy="69292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0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6"/>
    </mc:Choice>
    <mc:Fallback xmlns="">
      <p:transition spd="slow" advTm="71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23" grpId="0" animBg="1"/>
      <p:bldP spid="5" grpId="0"/>
      <p:bldP spid="24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681042" y="6525322"/>
            <a:ext cx="1087747" cy="2890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5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972962" y="199581"/>
            <a:ext cx="8117306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Background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880471" y="1199586"/>
            <a:ext cx="10515600" cy="4607204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kern="0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Cloud-Enabled Internet of Things (CE-IoT)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– 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 dirty="0"/>
              <a:t>Cloud computing </a:t>
            </a:r>
            <a:r>
              <a:rPr lang="en-US" sz="2400" dirty="0"/>
              <a:t>has become a key enabling technology with virtually unlimited capabilities (e.g., storage, computation, analytics) for IoT devices </a:t>
            </a:r>
            <a:endParaRPr lang="en-US" sz="2400" dirty="0" smtClean="0"/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</a:rPr>
              <a:t>Major cloud services provides such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</a:rPr>
              <a:t>as Amazon Web Services (AWS)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</a:rPr>
              <a:t>Microsoft Azure, and Google Cloud, </a:t>
            </a:r>
            <a:r>
              <a:rPr lang="en-US" sz="2800" kern="0" dirty="0">
                <a:latin typeface="Calibri" panose="020F0502020204030204" pitchFamily="34" charset="0"/>
                <a:ea typeface="ＭＳ Ｐゴシック" charset="-128"/>
              </a:rPr>
              <a:t>including others, have introduced new </a:t>
            </a:r>
            <a:r>
              <a:rPr lang="en-US" sz="2800" kern="0" dirty="0" smtClean="0">
                <a:latin typeface="Calibri" panose="020F0502020204030204" pitchFamily="34" charset="0"/>
                <a:ea typeface="ＭＳ Ｐゴシック" charset="-128"/>
              </a:rPr>
              <a:t>IoT services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Emerging </a:t>
            </a:r>
            <a:r>
              <a:rPr lang="en-US" sz="2800" dirty="0"/>
              <a:t>security and privacy threats </a:t>
            </a:r>
            <a:r>
              <a:rPr lang="en-US" sz="2800" dirty="0" smtClean="0"/>
              <a:t>in IoT with new challenges including </a:t>
            </a:r>
            <a:r>
              <a:rPr lang="en-US" sz="2800" dirty="0"/>
              <a:t>traditional </a:t>
            </a:r>
            <a:r>
              <a:rPr lang="en-US" sz="2800" dirty="0" smtClean="0"/>
              <a:t>cloud </a:t>
            </a:r>
            <a:r>
              <a:rPr lang="en-US" sz="2800" dirty="0"/>
              <a:t>threats and </a:t>
            </a:r>
            <a:r>
              <a:rPr lang="en-US" sz="2800" dirty="0" smtClean="0"/>
              <a:t>vulnerabilities</a:t>
            </a:r>
            <a:endParaRPr lang="en-US" sz="2800" kern="0" dirty="0" smtClean="0"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43"/>
    </mc:Choice>
    <mc:Fallback xmlns="">
      <p:transition spd="slow" advTm="49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5" y="6525322"/>
            <a:ext cx="1087747" cy="289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6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972962" y="199581"/>
            <a:ext cx="8117306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CE-IoT Architectures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677" y="1077622"/>
            <a:ext cx="10737811" cy="484074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8"/>
    </mc:Choice>
    <mc:Fallback xmlns="">
      <p:transition spd="slow" advTm="49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5" y="6497875"/>
            <a:ext cx="1054293" cy="2731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7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172657" y="186974"/>
            <a:ext cx="9691214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Access Control and Communication Control Requirements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509" y="1062367"/>
            <a:ext cx="9994211" cy="497191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8"/>
    </mc:Choice>
    <mc:Fallback xmlns="">
      <p:transition spd="slow" advTm="34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633329" y="6481657"/>
            <a:ext cx="1288469" cy="33267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8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172657" y="186974"/>
            <a:ext cx="9691214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Use Case Scenarios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055" y="1551701"/>
            <a:ext cx="7545123" cy="393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091" y="1508963"/>
            <a:ext cx="41222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Scenario </a:t>
            </a:r>
            <a:r>
              <a:rPr lang="en-US" sz="1600" b="1" dirty="0" smtClean="0"/>
              <a:t>1 (Devices/Gateway to Cloud) -- </a:t>
            </a:r>
            <a:r>
              <a:rPr lang="en-US" sz="1600" dirty="0" smtClean="0"/>
              <a:t>Users want restrict privacy sensitive data </a:t>
            </a:r>
            <a:r>
              <a:rPr lang="en-US" sz="1600" dirty="0"/>
              <a:t>to be shared with the Cloud at all times and rather confine the data at the edge network and only send important updates to </a:t>
            </a:r>
            <a:r>
              <a:rPr lang="en-US" sz="1600" dirty="0" smtClean="0"/>
              <a:t>cloud based </a:t>
            </a:r>
            <a:r>
              <a:rPr lang="en-US" sz="1600" dirty="0"/>
              <a:t>on some predefined conditions. </a:t>
            </a: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smtClean="0"/>
              <a:t>Scenario 2 (Cloud to Gateway/Devices) -- </a:t>
            </a:r>
            <a:r>
              <a:rPr lang="en-US" sz="1600" dirty="0" smtClean="0"/>
              <a:t>Users want to restrict messages coming </a:t>
            </a:r>
            <a:r>
              <a:rPr lang="en-US" sz="1600" dirty="0"/>
              <a:t>from Cloud to users through IoT applications.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2"/>
    </mc:Choice>
    <mc:Fallback xmlns="">
      <p:transition spd="slow" advTm="7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4800" y="6117654"/>
            <a:ext cx="1155833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72962" y="909841"/>
            <a:ext cx="8117306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922" y="103220"/>
            <a:ext cx="1559245" cy="765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6144199"/>
            <a:ext cx="3077279" cy="654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11" y="6157312"/>
            <a:ext cx="1471283" cy="65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103221"/>
            <a:ext cx="1405805" cy="765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1594" y="6184655"/>
            <a:ext cx="1400406" cy="573392"/>
          </a:xfrm>
          <a:prstGeom prst="rect">
            <a:avLst/>
          </a:prstGeom>
        </p:spPr>
      </p:pic>
      <p:sp>
        <p:nvSpPr>
          <p:cNvPr id="19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703346" y="6525322"/>
            <a:ext cx="1132352" cy="2327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14400">
              <a:buNone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</a:rPr>
              <a:t>© </a:t>
            </a:r>
            <a:r>
              <a:rPr lang="en-US" sz="1000" dirty="0" smtClean="0">
                <a:solidFill>
                  <a:schemeClr val="tx1">
                    <a:tint val="75000"/>
                  </a:schemeClr>
                </a:solidFill>
              </a:rPr>
              <a:t>Smriti Bhatt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5851716" y="6224566"/>
            <a:ext cx="573110" cy="3671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914400">
              <a:buNone/>
            </a:pPr>
            <a:r>
              <a:rPr lang="en-US" sz="1000" dirty="0" smtClean="0"/>
              <a:t>Page: 9</a:t>
            </a:r>
            <a:endParaRPr lang="en-US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A71CFD11-A4A8-9C41-92E2-45E99E717154}"/>
              </a:ext>
            </a:extLst>
          </p:cNvPr>
          <p:cNvSpPr txBox="1">
            <a:spLocks/>
          </p:cNvSpPr>
          <p:nvPr/>
        </p:nvSpPr>
        <p:spPr>
          <a:xfrm>
            <a:off x="1172657" y="186974"/>
            <a:ext cx="9691214" cy="598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ABAC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268" y="1347928"/>
            <a:ext cx="543410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Attribute-Based Access Control (ABAC)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Subjects: </a:t>
            </a:r>
            <a:r>
              <a:rPr lang="en-US" dirty="0" smtClean="0"/>
              <a:t>who request access (e.g., users, processes, devices,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Objects: </a:t>
            </a:r>
            <a:r>
              <a:rPr lang="en-US" dirty="0" smtClean="0"/>
              <a:t>protected resources and entities (e.g., devices, files or folders, data)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Subject Attributes (SA): </a:t>
            </a:r>
            <a:r>
              <a:rPr lang="en-US" dirty="0" smtClean="0"/>
              <a:t>title, age,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Object Attributes (OA): </a:t>
            </a:r>
            <a:r>
              <a:rPr lang="en-US" dirty="0" smtClean="0"/>
              <a:t>sensitivity, type, etc.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Environmental Attributes (EA): </a:t>
            </a:r>
            <a:r>
              <a:rPr lang="en-US" dirty="0" smtClean="0"/>
              <a:t>location,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Operations (or actions): </a:t>
            </a:r>
            <a:r>
              <a:rPr lang="en-US" dirty="0" smtClean="0"/>
              <a:t>read(r), write(w)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Authorization Function: </a:t>
            </a:r>
            <a:r>
              <a:rPr lang="en-US" i="1" dirty="0" smtClean="0"/>
              <a:t>Auth_func </a:t>
            </a:r>
            <a:r>
              <a:rPr lang="en-US" i="1" dirty="0"/>
              <a:t>= (s, o</a:t>
            </a:r>
            <a:r>
              <a:rPr lang="en-US" i="1" dirty="0" smtClean="0"/>
              <a:t>, r</a:t>
            </a:r>
            <a:r>
              <a:rPr lang="en-US" i="1" dirty="0"/>
              <a:t>)</a:t>
            </a:r>
            <a:endParaRPr lang="en-US" b="1" i="1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4826" y="1328737"/>
            <a:ext cx="5272820" cy="4322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3594" y="5583706"/>
            <a:ext cx="4171950" cy="48577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0"/>
    </mc:Choice>
    <mc:Fallback xmlns="">
      <p:transition spd="slow" advTm="7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3|0.5|20.5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6636</TotalTime>
  <Words>900</Words>
  <Application>Microsoft Office PowerPoint</Application>
  <PresentationFormat>Widescreen</PresentationFormat>
  <Paragraphs>130</Paragraphs>
  <Slides>15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Smriti Bhatt</cp:lastModifiedBy>
  <cp:revision>185</cp:revision>
  <dcterms:created xsi:type="dcterms:W3CDTF">2020-04-28T02:55:46Z</dcterms:created>
  <dcterms:modified xsi:type="dcterms:W3CDTF">2020-06-08T16:35:16Z</dcterms:modified>
</cp:coreProperties>
</file>