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5"/>
  </p:notesMasterIdLst>
  <p:handoutMasterIdLst>
    <p:handoutMasterId r:id="rId26"/>
  </p:handoutMasterIdLst>
  <p:sldIdLst>
    <p:sldId id="392" r:id="rId6"/>
    <p:sldId id="394" r:id="rId7"/>
    <p:sldId id="395" r:id="rId8"/>
    <p:sldId id="396" r:id="rId9"/>
    <p:sldId id="398" r:id="rId10"/>
    <p:sldId id="400" r:id="rId11"/>
    <p:sldId id="397" r:id="rId12"/>
    <p:sldId id="393" r:id="rId13"/>
    <p:sldId id="399" r:id="rId14"/>
    <p:sldId id="408" r:id="rId15"/>
    <p:sldId id="409" r:id="rId16"/>
    <p:sldId id="402" r:id="rId17"/>
    <p:sldId id="403" r:id="rId18"/>
    <p:sldId id="404" r:id="rId19"/>
    <p:sldId id="405" r:id="rId20"/>
    <p:sldId id="406" r:id="rId21"/>
    <p:sldId id="407" r:id="rId22"/>
    <p:sldId id="410" r:id="rId23"/>
    <p:sldId id="411" r:id="rId24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707" autoAdjust="0"/>
  </p:normalViewPr>
  <p:slideViewPr>
    <p:cSldViewPr snapToGrid="0" snapToObjects="1">
      <p:cViewPr varScale="1">
        <p:scale>
          <a:sx n="70" d="100"/>
          <a:sy n="70" d="100"/>
        </p:scale>
        <p:origin x="1603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15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8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7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Privacy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</a:t>
            </a:r>
            <a:r>
              <a:rPr lang="en-US" sz="2000" dirty="0" smtClean="0">
                <a:solidFill>
                  <a:schemeClr val="tx2"/>
                </a:solidFill>
              </a:rPr>
              <a:t>15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Data Disclosure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041299" y="684213"/>
            <a:ext cx="0" cy="14795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477687" y="2175033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459581" y="2184086"/>
            <a:ext cx="51634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02678" y="2173532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419210" y="2634573"/>
            <a:ext cx="21210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PPDP</a:t>
            </a:r>
          </a:p>
          <a:p>
            <a:pPr algn="ctr"/>
            <a:r>
              <a:rPr lang="en-US" dirty="0" smtClean="0"/>
              <a:t>Privacy-Preserving</a:t>
            </a:r>
          </a:p>
          <a:p>
            <a:pPr algn="ctr"/>
            <a:r>
              <a:rPr lang="en-US" dirty="0" smtClean="0"/>
              <a:t>Data Publication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Suppression</a:t>
            </a:r>
          </a:p>
          <a:p>
            <a:pPr algn="ctr"/>
            <a:r>
              <a:rPr lang="en-US" dirty="0" smtClean="0"/>
              <a:t>Generalization</a:t>
            </a:r>
          </a:p>
          <a:p>
            <a:pPr algn="ctr"/>
            <a:r>
              <a:rPr lang="en-US" dirty="0" smtClean="0"/>
              <a:t>Rearrange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14902" y="2634573"/>
            <a:ext cx="2159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PPDM</a:t>
            </a:r>
          </a:p>
          <a:p>
            <a:pPr algn="ctr"/>
            <a:r>
              <a:rPr lang="en-US" dirty="0" smtClean="0"/>
              <a:t>Privacy-Preserving</a:t>
            </a:r>
          </a:p>
          <a:p>
            <a:pPr algn="ctr"/>
            <a:r>
              <a:rPr lang="en-US" dirty="0" smtClean="0"/>
              <a:t>Data Mining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Respond to</a:t>
            </a:r>
          </a:p>
          <a:p>
            <a:pPr algn="ctr"/>
            <a:r>
              <a:rPr lang="en-US" dirty="0"/>
              <a:t>q</a:t>
            </a:r>
            <a:r>
              <a:rPr lang="en-US" dirty="0" smtClean="0"/>
              <a:t>ueries on the data</a:t>
            </a:r>
          </a:p>
          <a:p>
            <a:pPr algn="ctr"/>
            <a:r>
              <a:rPr lang="en-US" dirty="0" smtClean="0"/>
              <a:t>Add random noise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0029" y="5521933"/>
            <a:ext cx="1353256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Syntactic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anonymity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5085" y="5521933"/>
            <a:ext cx="1406347" cy="70788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Differential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privacy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286657" y="4665898"/>
            <a:ext cx="8868" cy="85603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7430157" y="4665898"/>
            <a:ext cx="8868" cy="85603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/>
          <p:cNvCxnSpPr>
            <a:stCxn id="13" idx="0"/>
          </p:cNvCxnSpPr>
          <p:nvPr/>
        </p:nvCxnSpPr>
        <p:spPr bwMode="auto">
          <a:xfrm flipH="1" flipV="1">
            <a:off x="3095625" y="4665898"/>
            <a:ext cx="4372634" cy="85603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547207" y="5036158"/>
            <a:ext cx="470000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??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250348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Data Disclosure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Syntactic Anonymity</a:t>
            </a: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02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k-Anonymization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28" y="1895475"/>
            <a:ext cx="6665843" cy="21152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68419" y="1166061"/>
            <a:ext cx="960519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q</a:t>
            </a:r>
            <a:r>
              <a:rPr lang="en-US" sz="1400" dirty="0" smtClean="0">
                <a:solidFill>
                  <a:srgbClr val="FF0000"/>
                </a:solidFill>
              </a:rPr>
              <a:t>uasi-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Identifiers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QIs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7006" y="2261436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QI block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7686675" y="2876550"/>
            <a:ext cx="1076325" cy="952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457006" y="3013911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QI block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4043" y="1273783"/>
            <a:ext cx="881973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ensitive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attribute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4930" y="1381505"/>
            <a:ext cx="1298753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generalization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l-Diversity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40" y="2072576"/>
            <a:ext cx="3971544" cy="1490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2695" y="2375736"/>
            <a:ext cx="1577676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Frequency of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o</a:t>
            </a:r>
            <a:r>
              <a:rPr lang="en-US" sz="1400" dirty="0" smtClean="0">
                <a:solidFill>
                  <a:srgbClr val="FF0000"/>
                </a:solidFill>
              </a:rPr>
              <a:t>ccurrence of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sensitive attribute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7423" y="2591180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QI block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35068" y="2591180"/>
            <a:ext cx="580608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≤ 1/3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9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t-Closeness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40" y="2072576"/>
            <a:ext cx="3971544" cy="1490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2695" y="2375736"/>
            <a:ext cx="1577676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Frequency of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o</a:t>
            </a:r>
            <a:r>
              <a:rPr lang="en-US" sz="1400" dirty="0" smtClean="0">
                <a:solidFill>
                  <a:srgbClr val="FF0000"/>
                </a:solidFill>
              </a:rPr>
              <a:t>ccurrence of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sensitive attribute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7423" y="2591180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QI block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35068" y="2591180"/>
            <a:ext cx="580608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≤ 1/3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037423" y="3819525"/>
            <a:ext cx="3378253" cy="190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79286" y="4347411"/>
            <a:ext cx="3407490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Distribution in each QI block should be t-close to distribution in entire population</a:t>
            </a:r>
          </a:p>
          <a:p>
            <a:endParaRPr lang="en-US" sz="1400" dirty="0">
              <a:solidFill>
                <a:srgbClr val="FF0000"/>
              </a:solidFill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s</a:t>
            </a:r>
            <a:r>
              <a:rPr lang="en-US" sz="1400" dirty="0" smtClean="0">
                <a:solidFill>
                  <a:srgbClr val="FF0000"/>
                </a:solidFill>
              </a:rPr>
              <a:t>tricter than l-diversity</a:t>
            </a:r>
          </a:p>
        </p:txBody>
      </p:sp>
    </p:spTree>
    <p:extLst>
      <p:ext uri="{BB962C8B-B14F-4D97-AF65-F5344CB8AC3E}">
        <p14:creationId xmlns:p14="http://schemas.microsoft.com/office/powerpoint/2010/main" val="15421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p-Sensitivity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40" y="2072576"/>
            <a:ext cx="3971544" cy="14904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17506" y="2375736"/>
            <a:ext cx="1568058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dirty="0" smtClean="0">
                <a:solidFill>
                  <a:srgbClr val="FF0000"/>
                </a:solidFill>
              </a:rPr>
              <a:t>t least p distinct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v</a:t>
            </a:r>
            <a:r>
              <a:rPr lang="en-US" sz="1400" dirty="0" smtClean="0">
                <a:solidFill>
                  <a:srgbClr val="FF0000"/>
                </a:solidFill>
              </a:rPr>
              <a:t>alues in each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QI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37423" y="2591180"/>
            <a:ext cx="841897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>
            <a:defPPr>
              <a:defRPr lang="en-GB"/>
            </a:defPPr>
            <a:lvl1pPr algn="ctr">
              <a:defRPr sz="14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QI block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037423" y="3819525"/>
            <a:ext cx="3378253" cy="190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079286" y="4347411"/>
            <a:ext cx="3407490" cy="30777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w</a:t>
            </a:r>
            <a:r>
              <a:rPr lang="en-US" sz="1400" dirty="0" smtClean="0">
                <a:solidFill>
                  <a:srgbClr val="FF0000"/>
                </a:solidFill>
              </a:rPr>
              <a:t>eaker than l-diversity</a:t>
            </a:r>
          </a:p>
        </p:txBody>
      </p:sp>
    </p:spTree>
    <p:extLst>
      <p:ext uri="{BB962C8B-B14F-4D97-AF65-F5344CB8AC3E}">
        <p14:creationId xmlns:p14="http://schemas.microsoft.com/office/powerpoint/2010/main" val="3911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Anatomy Anonymization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50" y="2000250"/>
            <a:ext cx="6946469" cy="21720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49740" y="1226158"/>
            <a:ext cx="1608133" cy="73866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r</a:t>
            </a:r>
            <a:r>
              <a:rPr lang="en-US" sz="1400" dirty="0" smtClean="0">
                <a:solidFill>
                  <a:srgbClr val="FF0000"/>
                </a:solidFill>
              </a:rPr>
              <a:t>andomly shuffle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Sensitive attribute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in each QI block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Given a large number of Quasi-Identifiers, need to suppress most of the table to achieve k-anonymity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LKC-privacy for high dimensional data: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Attacker knows at most L quasi-identifiers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Every combination of L quasi-identifiers is shared by at least K records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</a:rPr>
              <a:t> Diversity in each group of K is not more than 1/C</a:t>
            </a:r>
          </a:p>
          <a:p>
            <a:pPr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>
                <a:ea typeface="ＭＳ Ｐゴシック" pitchFamily="34" charset="-128"/>
              </a:rPr>
              <a:t>Release different versions of the data with different Quasi-Identifiers for different research purposes</a:t>
            </a: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Curse of Dimensionality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6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250348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Data Disclosure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chemeClr val="tx2"/>
                </a:solidFill>
              </a:rPr>
              <a:t>Differential Privacy</a:t>
            </a: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6159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Intuition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0775" y="1743075"/>
            <a:ext cx="1457325" cy="3381375"/>
            <a:chOff x="1673225" y="2038350"/>
            <a:chExt cx="1457325" cy="3381375"/>
          </a:xfrm>
        </p:grpSpPr>
        <p:sp>
          <p:nvSpPr>
            <p:cNvPr id="2" name="Rectangle 1"/>
            <p:cNvSpPr/>
            <p:nvPr/>
          </p:nvSpPr>
          <p:spPr bwMode="auto">
            <a:xfrm>
              <a:off x="1673225" y="2038350"/>
              <a:ext cx="1457325" cy="10382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dirty="0" smtClean="0"/>
                <a:t>Database 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673225" y="4381500"/>
              <a:ext cx="1457325" cy="10382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dirty="0" smtClean="0"/>
                <a:t>Database 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61007" y="3145393"/>
            <a:ext cx="1176861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Differ in only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1 record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1625" y="2887891"/>
            <a:ext cx="1457325" cy="1038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PPDM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568950" y="3048000"/>
            <a:ext cx="2079625" cy="2857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568950" y="3657600"/>
            <a:ext cx="2079625" cy="2857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6023626" y="2495877"/>
            <a:ext cx="990977" cy="1822252"/>
            <a:chOff x="6576076" y="2876877"/>
            <a:chExt cx="990977" cy="1822252"/>
          </a:xfrm>
        </p:grpSpPr>
        <p:sp>
          <p:nvSpPr>
            <p:cNvPr id="23" name="TextBox 22"/>
            <p:cNvSpPr txBox="1"/>
            <p:nvPr/>
          </p:nvSpPr>
          <p:spPr>
            <a:xfrm>
              <a:off x="6735575" y="2876877"/>
              <a:ext cx="671979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Query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76076" y="4391352"/>
              <a:ext cx="990977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Response</a:t>
              </a:r>
              <a:endParaRPr lang="en-US" sz="14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885310" y="2929950"/>
            <a:ext cx="156805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Cannot tell which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Database is used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</a:t>
            </a:r>
            <a:r>
              <a:rPr lang="en-US" sz="1400" dirty="0" smtClean="0">
                <a:solidFill>
                  <a:srgbClr val="FF0000"/>
                </a:solidFill>
              </a:rPr>
              <a:t>ithin specified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probability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8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altLang="en-US" sz="4000" dirty="0" smtClean="0"/>
              <a:t>Security versus Privacy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9576" y="1652588"/>
            <a:ext cx="3019425" cy="1371600"/>
            <a:chOff x="1295401" y="1866901"/>
            <a:chExt cx="3019425" cy="1371600"/>
          </a:xfrm>
        </p:grpSpPr>
        <p:sp>
          <p:nvSpPr>
            <p:cNvPr id="2" name="Oval 1"/>
            <p:cNvSpPr/>
            <p:nvPr/>
          </p:nvSpPr>
          <p:spPr bwMode="auto">
            <a:xfrm>
              <a:off x="1295401" y="1866901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943226" y="1866901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400" y="1438275"/>
            <a:ext cx="1800226" cy="1800226"/>
            <a:chOff x="6524625" y="1438275"/>
            <a:chExt cx="1800226" cy="1800226"/>
          </a:xfrm>
        </p:grpSpPr>
        <p:sp>
          <p:nvSpPr>
            <p:cNvPr id="15" name="Oval 14"/>
            <p:cNvSpPr/>
            <p:nvPr/>
          </p:nvSpPr>
          <p:spPr bwMode="auto">
            <a:xfrm>
              <a:off x="6886576" y="2105026"/>
              <a:ext cx="1044574" cy="1028699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524625" y="1438275"/>
              <a:ext cx="1800226" cy="180022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7848600" y="1438275"/>
            <a:ext cx="1800226" cy="180022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Security =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Privacy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4851" y="4395788"/>
            <a:ext cx="2428875" cy="1371600"/>
            <a:chOff x="1000126" y="4395788"/>
            <a:chExt cx="2428875" cy="1371600"/>
          </a:xfrm>
        </p:grpSpPr>
        <p:sp>
          <p:nvSpPr>
            <p:cNvPr id="22" name="Oval 21"/>
            <p:cNvSpPr/>
            <p:nvPr/>
          </p:nvSpPr>
          <p:spPr bwMode="auto">
            <a:xfrm>
              <a:off x="1000126" y="4395788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57401" y="4395788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24400" y="4181475"/>
            <a:ext cx="1800226" cy="1800226"/>
            <a:chOff x="6524625" y="1438275"/>
            <a:chExt cx="1800226" cy="1800226"/>
          </a:xfrm>
        </p:grpSpPr>
        <p:sp>
          <p:nvSpPr>
            <p:cNvPr id="25" name="Oval 24"/>
            <p:cNvSpPr/>
            <p:nvPr/>
          </p:nvSpPr>
          <p:spPr bwMode="auto">
            <a:xfrm>
              <a:off x="6886576" y="2105026"/>
              <a:ext cx="1044574" cy="1028699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524625" y="1438275"/>
              <a:ext cx="1800226" cy="180022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3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altLang="en-US" sz="4000" dirty="0" smtClean="0"/>
              <a:t>Security versus Privacy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09576" y="1652588"/>
            <a:ext cx="3019425" cy="1371600"/>
            <a:chOff x="1295401" y="1866901"/>
            <a:chExt cx="3019425" cy="1371600"/>
          </a:xfrm>
        </p:grpSpPr>
        <p:sp>
          <p:nvSpPr>
            <p:cNvPr id="2" name="Oval 1"/>
            <p:cNvSpPr/>
            <p:nvPr/>
          </p:nvSpPr>
          <p:spPr bwMode="auto">
            <a:xfrm>
              <a:off x="1295401" y="1866901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943226" y="1866901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400" y="1438275"/>
            <a:ext cx="1800226" cy="1800226"/>
            <a:chOff x="6524625" y="1438275"/>
            <a:chExt cx="1800226" cy="1800226"/>
          </a:xfrm>
        </p:grpSpPr>
        <p:sp>
          <p:nvSpPr>
            <p:cNvPr id="15" name="Oval 14"/>
            <p:cNvSpPr/>
            <p:nvPr/>
          </p:nvSpPr>
          <p:spPr bwMode="auto">
            <a:xfrm>
              <a:off x="6886576" y="2105026"/>
              <a:ext cx="1044574" cy="1028699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524625" y="1438275"/>
              <a:ext cx="1800226" cy="180022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</a:p>
          </p:txBody>
        </p:sp>
      </p:grpSp>
      <p:sp>
        <p:nvSpPr>
          <p:cNvPr id="20" name="Oval 19"/>
          <p:cNvSpPr/>
          <p:nvPr/>
        </p:nvSpPr>
        <p:spPr bwMode="auto">
          <a:xfrm>
            <a:off x="7848600" y="1438275"/>
            <a:ext cx="1800226" cy="180022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Security =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Privacy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04851" y="4395788"/>
            <a:ext cx="2428875" cy="1371600"/>
            <a:chOff x="1000126" y="4395788"/>
            <a:chExt cx="2428875" cy="1371600"/>
          </a:xfrm>
        </p:grpSpPr>
        <p:sp>
          <p:nvSpPr>
            <p:cNvPr id="22" name="Oval 21"/>
            <p:cNvSpPr/>
            <p:nvPr/>
          </p:nvSpPr>
          <p:spPr bwMode="auto">
            <a:xfrm>
              <a:off x="1000126" y="4395788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057401" y="4395788"/>
              <a:ext cx="1371600" cy="13716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24400" y="4181475"/>
            <a:ext cx="1800226" cy="1800226"/>
            <a:chOff x="6524625" y="1438275"/>
            <a:chExt cx="1800226" cy="1800226"/>
          </a:xfrm>
        </p:grpSpPr>
        <p:sp>
          <p:nvSpPr>
            <p:cNvPr id="25" name="Oval 24"/>
            <p:cNvSpPr/>
            <p:nvPr/>
          </p:nvSpPr>
          <p:spPr bwMode="auto">
            <a:xfrm>
              <a:off x="6886576" y="2105026"/>
              <a:ext cx="1044574" cy="1028699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Privacy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6524625" y="1438275"/>
              <a:ext cx="1800226" cy="1800226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Security</a:t>
              </a: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238125" y="2324100"/>
            <a:ext cx="9620250" cy="123825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238125" y="5086350"/>
            <a:ext cx="3190876" cy="4107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082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Security and Privacy Objectives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406525" y="3752850"/>
            <a:ext cx="1870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INTEGRITY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modification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435725" y="3752850"/>
            <a:ext cx="239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AVAILABILITY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44863" y="2274888"/>
            <a:ext cx="2973387" cy="1765300"/>
            <a:chOff x="1917" y="1988"/>
            <a:chExt cx="1873" cy="1112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2676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917" y="1988"/>
              <a:ext cx="1114" cy="111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311525" y="4895850"/>
            <a:ext cx="30400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1912" tIns="25400" rIns="61912" bIns="25400">
            <a:spAutoFit/>
          </a:bodyPr>
          <a:lstStyle/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CONFIDENTIALITY</a:t>
            </a:r>
          </a:p>
          <a:p>
            <a:pPr algn="ctr" defTabSz="895350" eaLnBrk="0">
              <a:lnSpc>
                <a:spcPct val="87000"/>
              </a:lnSpc>
            </a:pPr>
            <a:r>
              <a:rPr lang="en-US" sz="2400" b="1">
                <a:solidFill>
                  <a:srgbClr val="000000"/>
                </a:solidFill>
              </a:rPr>
              <a:t>disclosure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3941763" y="2905125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3948113" y="1652588"/>
            <a:ext cx="1766887" cy="1765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6011863" y="1055688"/>
            <a:ext cx="12350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USAGE</a:t>
            </a:r>
          </a:p>
          <a:p>
            <a:pPr algn="ctr" defTabSz="895350" eaLnBrk="0">
              <a:lnSpc>
                <a:spcPct val="90000"/>
              </a:lnSpc>
            </a:pPr>
            <a:r>
              <a:rPr lang="en-US" sz="2400" b="1">
                <a:solidFill>
                  <a:srgbClr val="000000"/>
                </a:solidFill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9282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 smtClean="0">
                <a:ea typeface="ＭＳ Ｐゴシック" pitchFamily="34" charset="-128"/>
              </a:rPr>
              <a:t> Browsing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Interaction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Drive-by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Data disclosure privacy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ＭＳ Ｐゴシック" pitchFamily="34" charset="-128"/>
              </a:rPr>
              <a:t>……</a:t>
            </a:r>
          </a:p>
          <a:p>
            <a:pPr lvl="1">
              <a:buSzPct val="90000"/>
              <a:buFont typeface="Wingdings" pitchFamily="2" charset="2"/>
              <a:buChar char="§"/>
              <a:defRPr/>
            </a:pPr>
            <a:endParaRPr lang="en-US" sz="32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Privacy Goals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779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>
                <a:ea typeface="ＭＳ Ｐゴシック" pitchFamily="34" charset="-128"/>
              </a:rPr>
              <a:t> Case by case approach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Fragmented</a:t>
            </a:r>
          </a:p>
          <a:p>
            <a:pPr lvl="1">
              <a:buSzPct val="90000"/>
              <a:buFont typeface="Wingdings" panose="05000000000000000000" pitchFamily="2" charset="2"/>
              <a:buChar char="v"/>
              <a:defRPr/>
            </a:pP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Reactive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Fair Credit Reporting Act (FCRA), 1970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Privacy Act 1974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dirty="0" smtClean="0"/>
              <a:t>Family </a:t>
            </a:r>
            <a:r>
              <a:rPr lang="en-US" dirty="0"/>
              <a:t>Educational Rights </a:t>
            </a:r>
            <a:r>
              <a:rPr lang="en-US" dirty="0" smtClean="0"/>
              <a:t>&amp; Privacy </a:t>
            </a:r>
            <a:r>
              <a:rPr lang="en-US" dirty="0"/>
              <a:t>Act (FERPA</a:t>
            </a:r>
            <a:r>
              <a:rPr lang="en-US" dirty="0" smtClean="0"/>
              <a:t>), </a:t>
            </a:r>
            <a:r>
              <a:rPr lang="en-US" dirty="0"/>
              <a:t>1974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Video </a:t>
            </a:r>
            <a:r>
              <a:rPr lang="en-US" dirty="0"/>
              <a:t>Privacy Protection </a:t>
            </a:r>
            <a:r>
              <a:rPr lang="en-US" dirty="0" smtClean="0"/>
              <a:t>Act (VPAA) 1988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/>
              <a:t> Health Insurance Portability and Accountability </a:t>
            </a:r>
            <a:r>
              <a:rPr lang="en-US" dirty="0" smtClean="0"/>
              <a:t>Act (HIPAA) 1996 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 smtClean="0"/>
              <a:t> Gramm-Leach-Bliley </a:t>
            </a:r>
            <a:r>
              <a:rPr lang="en-US" dirty="0"/>
              <a:t>Act (</a:t>
            </a:r>
            <a:r>
              <a:rPr lang="en-US" dirty="0" smtClean="0"/>
              <a:t>GLBA)</a:t>
            </a:r>
            <a:r>
              <a:rPr lang="en-US" dirty="0"/>
              <a:t> </a:t>
            </a:r>
            <a:r>
              <a:rPr lang="en-US" dirty="0" smtClean="0"/>
              <a:t>1999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dirty="0"/>
              <a:t> </a:t>
            </a:r>
            <a:r>
              <a:rPr lang="en-US" dirty="0" smtClean="0"/>
              <a:t>………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Privacy Legislation in USA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3 Ongoing Experiments</a:t>
            </a:r>
            <a:endParaRPr lang="en-US" sz="36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6" y="1316984"/>
            <a:ext cx="2177766" cy="20648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40" y="4412057"/>
            <a:ext cx="3016920" cy="20521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634" y="1294685"/>
            <a:ext cx="2606550" cy="201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250348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Data Disclosure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Syntactic Anonymity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>
                <a:solidFill>
                  <a:schemeClr val="tx2"/>
                </a:solidFill>
              </a:rPr>
              <a:t>Differential Privacy</a:t>
            </a: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678" y="6420810"/>
            <a:ext cx="5824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Clifton</a:t>
            </a:r>
            <a:r>
              <a:rPr lang="en-US" sz="900" dirty="0"/>
              <a:t>, Chris, and </a:t>
            </a:r>
            <a:r>
              <a:rPr lang="en-US" sz="900" dirty="0" err="1"/>
              <a:t>Tamir</a:t>
            </a:r>
            <a:r>
              <a:rPr lang="en-US" sz="900" dirty="0"/>
              <a:t> </a:t>
            </a:r>
            <a:r>
              <a:rPr lang="en-US" sz="900" dirty="0" err="1"/>
              <a:t>Tassa</a:t>
            </a:r>
            <a:r>
              <a:rPr lang="en-US" sz="900" dirty="0"/>
              <a:t>. "On Syntactic Anonymity and Differential Privacy." Transactions on Data Privacy 6, no. 2 (2013): 161-183.</a:t>
            </a: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2779247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Data Disclosure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5041299" y="684213"/>
            <a:ext cx="0" cy="14795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477687" y="2175033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2459581" y="2184086"/>
            <a:ext cx="51634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02678" y="2173532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419210" y="2634573"/>
            <a:ext cx="21210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PPDP</a:t>
            </a:r>
          </a:p>
          <a:p>
            <a:pPr algn="ctr"/>
            <a:r>
              <a:rPr lang="en-US" dirty="0" smtClean="0"/>
              <a:t>Privacy-Preserving</a:t>
            </a:r>
          </a:p>
          <a:p>
            <a:pPr algn="ctr"/>
            <a:r>
              <a:rPr lang="en-US" dirty="0" smtClean="0"/>
              <a:t>Data Publication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Suppression</a:t>
            </a:r>
          </a:p>
          <a:p>
            <a:pPr algn="ctr"/>
            <a:r>
              <a:rPr lang="en-US" dirty="0" smtClean="0"/>
              <a:t>Generalization</a:t>
            </a:r>
          </a:p>
          <a:p>
            <a:pPr algn="ctr"/>
            <a:r>
              <a:rPr lang="en-US" dirty="0" smtClean="0"/>
              <a:t>Rearrange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514902" y="2634573"/>
            <a:ext cx="2159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PPDM</a:t>
            </a:r>
          </a:p>
          <a:p>
            <a:pPr algn="ctr"/>
            <a:r>
              <a:rPr lang="en-US" dirty="0" smtClean="0"/>
              <a:t>Privacy-Preserving</a:t>
            </a:r>
          </a:p>
          <a:p>
            <a:pPr algn="ctr"/>
            <a:r>
              <a:rPr lang="en-US" dirty="0" smtClean="0"/>
              <a:t>Data Mining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Respond to</a:t>
            </a:r>
          </a:p>
          <a:p>
            <a:pPr algn="ctr"/>
            <a:r>
              <a:rPr lang="en-US" dirty="0"/>
              <a:t>q</a:t>
            </a:r>
            <a:r>
              <a:rPr lang="en-US" dirty="0" smtClean="0"/>
              <a:t>ueries on the data</a:t>
            </a:r>
          </a:p>
          <a:p>
            <a:pPr algn="ctr"/>
            <a:r>
              <a:rPr lang="en-US" dirty="0" smtClean="0"/>
              <a:t>Add random noise</a:t>
            </a:r>
          </a:p>
        </p:txBody>
      </p:sp>
    </p:spTree>
    <p:extLst>
      <p:ext uri="{BB962C8B-B14F-4D97-AF65-F5344CB8AC3E}">
        <p14:creationId xmlns:p14="http://schemas.microsoft.com/office/powerpoint/2010/main" val="19949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12721</TotalTime>
  <Words>601</Words>
  <Application>Microsoft Office PowerPoint</Application>
  <PresentationFormat>Custom</PresentationFormat>
  <Paragraphs>247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1327</cp:revision>
  <cp:lastPrinted>2017-04-10T18:37:11Z</cp:lastPrinted>
  <dcterms:created xsi:type="dcterms:W3CDTF">2010-02-19T20:53:39Z</dcterms:created>
  <dcterms:modified xsi:type="dcterms:W3CDTF">2018-03-21T21:03:59Z</dcterms:modified>
</cp:coreProperties>
</file>