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3"/>
  </p:notesMasterIdLst>
  <p:handoutMasterIdLst>
    <p:handoutMasterId r:id="rId24"/>
  </p:handoutMasterIdLst>
  <p:sldIdLst>
    <p:sldId id="392" r:id="rId6"/>
    <p:sldId id="419" r:id="rId7"/>
    <p:sldId id="421" r:id="rId8"/>
    <p:sldId id="422" r:id="rId9"/>
    <p:sldId id="423" r:id="rId10"/>
    <p:sldId id="435" r:id="rId11"/>
    <p:sldId id="424" r:id="rId12"/>
    <p:sldId id="425" r:id="rId13"/>
    <p:sldId id="426" r:id="rId14"/>
    <p:sldId id="427" r:id="rId15"/>
    <p:sldId id="428" r:id="rId16"/>
    <p:sldId id="430" r:id="rId17"/>
    <p:sldId id="431" r:id="rId18"/>
    <p:sldId id="432" r:id="rId19"/>
    <p:sldId id="433" r:id="rId20"/>
    <p:sldId id="434" r:id="rId21"/>
    <p:sldId id="429" r:id="rId22"/>
  </p:sldIdLst>
  <p:sldSz cx="10080625" cy="7559675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1" userDrawn="1">
          <p15:clr>
            <a:srgbClr val="A4A3A4"/>
          </p15:clr>
        </p15:guide>
        <p15:guide id="2" pos="194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168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1"/>
        <p:guide pos="19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t" anchorCtr="0" compatLnSpc="1">
            <a:prstTxWarp prst="textNoShape">
              <a:avLst/>
            </a:prstTxWarp>
          </a:bodyPr>
          <a:lstStyle>
            <a:lvl1pPr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735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t" anchorCtr="0" compatLnSpc="1">
            <a:prstTxWarp prst="textNoShape">
              <a:avLst/>
            </a:prstTxWarp>
          </a:bodyPr>
          <a:lstStyle>
            <a:lvl1pPr algn="r"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b" anchorCtr="0" compatLnSpc="1">
            <a:prstTxWarp prst="textNoShape">
              <a:avLst/>
            </a:prstTxWarp>
          </a:bodyPr>
          <a:lstStyle>
            <a:lvl1pPr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735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b" anchorCtr="0" compatLnSpc="1">
            <a:prstTxWarp prst="textNoShape">
              <a:avLst/>
            </a:prstTxWarp>
          </a:bodyPr>
          <a:lstStyle>
            <a:lvl1pPr algn="r"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3437" cy="348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1348" y="4414560"/>
            <a:ext cx="5607712" cy="41824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4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67692" y="4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0662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67692" y="8830662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53">
              <a:tabLst>
                <a:tab pos="656091" algn="l"/>
                <a:tab pos="1319828" algn="l"/>
                <a:tab pos="1980508" algn="l"/>
                <a:tab pos="2642714" algn="l"/>
              </a:tabLst>
            </a:pPr>
            <a:fld id="{0C137A8E-DCD0-4026-8679-7DAC59B2E3EE}" type="slidenum">
              <a:rPr lang="en-GB" smtClean="0"/>
              <a:pPr defTabSz="440453">
                <a:tabLst>
                  <a:tab pos="656091" algn="l"/>
                  <a:tab pos="1319828" algn="l"/>
                  <a:tab pos="1980508" algn="l"/>
                  <a:tab pos="2642714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4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35">
              <a:tabLst>
                <a:tab pos="656065" algn="l"/>
                <a:tab pos="1319775" algn="l"/>
                <a:tab pos="1980428" algn="l"/>
                <a:tab pos="2642608" algn="l"/>
              </a:tabLst>
            </a:pPr>
            <a:fld id="{0C137A8E-DCD0-4026-8679-7DAC59B2E3EE}" type="slidenum">
              <a:rPr lang="en-GB" smtClean="0"/>
              <a:pPr defTabSz="440435">
                <a:tabLst>
                  <a:tab pos="656065" algn="l"/>
                  <a:tab pos="1319775" algn="l"/>
                  <a:tab pos="1980428" algn="l"/>
                  <a:tab pos="2642608" algn="l"/>
                </a:tabLst>
              </a:pPr>
              <a:t>12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3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0574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35">
              <a:tabLst>
                <a:tab pos="656065" algn="l"/>
                <a:tab pos="1319775" algn="l"/>
                <a:tab pos="1980428" algn="l"/>
                <a:tab pos="2642608" algn="l"/>
              </a:tabLst>
            </a:pPr>
            <a:fld id="{0C137A8E-DCD0-4026-8679-7DAC59B2E3EE}" type="slidenum">
              <a:rPr lang="en-GB" smtClean="0"/>
              <a:pPr defTabSz="440435">
                <a:tabLst>
                  <a:tab pos="656065" algn="l"/>
                  <a:tab pos="1319775" algn="l"/>
                  <a:tab pos="1980428" algn="l"/>
                  <a:tab pos="2642608" algn="l"/>
                </a:tabLst>
              </a:pPr>
              <a:t>13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3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8932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35">
              <a:tabLst>
                <a:tab pos="656065" algn="l"/>
                <a:tab pos="1319775" algn="l"/>
                <a:tab pos="1980428" algn="l"/>
                <a:tab pos="2642608" algn="l"/>
              </a:tabLst>
            </a:pPr>
            <a:fld id="{0C137A8E-DCD0-4026-8679-7DAC59B2E3EE}" type="slidenum">
              <a:rPr lang="en-GB" smtClean="0"/>
              <a:pPr defTabSz="440435">
                <a:tabLst>
                  <a:tab pos="656065" algn="l"/>
                  <a:tab pos="1319775" algn="l"/>
                  <a:tab pos="1980428" algn="l"/>
                  <a:tab pos="2642608" algn="l"/>
                </a:tabLst>
              </a:pPr>
              <a:t>14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3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655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35">
              <a:tabLst>
                <a:tab pos="656065" algn="l"/>
                <a:tab pos="1319775" algn="l"/>
                <a:tab pos="1980428" algn="l"/>
                <a:tab pos="2642608" algn="l"/>
              </a:tabLst>
            </a:pPr>
            <a:fld id="{0C137A8E-DCD0-4026-8679-7DAC59B2E3EE}" type="slidenum">
              <a:rPr lang="en-GB" smtClean="0"/>
              <a:pPr defTabSz="440435">
                <a:tabLst>
                  <a:tab pos="656065" algn="l"/>
                  <a:tab pos="1319775" algn="l"/>
                  <a:tab pos="1980428" algn="l"/>
                  <a:tab pos="2642608" algn="l"/>
                </a:tabLst>
              </a:pPr>
              <a:t>15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3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3824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35">
              <a:tabLst>
                <a:tab pos="656065" algn="l"/>
                <a:tab pos="1319775" algn="l"/>
                <a:tab pos="1980428" algn="l"/>
                <a:tab pos="2642608" algn="l"/>
              </a:tabLst>
            </a:pPr>
            <a:fld id="{0C137A8E-DCD0-4026-8679-7DAC59B2E3EE}" type="slidenum">
              <a:rPr lang="en-GB" smtClean="0"/>
              <a:pPr defTabSz="440435">
                <a:tabLst>
                  <a:tab pos="656065" algn="l"/>
                  <a:tab pos="1319775" algn="l"/>
                  <a:tab pos="1980428" algn="l"/>
                  <a:tab pos="2642608" algn="l"/>
                </a:tabLst>
              </a:pPr>
              <a:t>16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3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3936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35">
              <a:tabLst>
                <a:tab pos="656065" algn="l"/>
                <a:tab pos="1319775" algn="l"/>
                <a:tab pos="1980428" algn="l"/>
                <a:tab pos="2642608" algn="l"/>
              </a:tabLst>
            </a:pPr>
            <a:fld id="{0C137A8E-DCD0-4026-8679-7DAC59B2E3EE}" type="slidenum">
              <a:rPr lang="en-GB" smtClean="0"/>
              <a:pPr defTabSz="440435">
                <a:tabLst>
                  <a:tab pos="656065" algn="l"/>
                  <a:tab pos="1319775" algn="l"/>
                  <a:tab pos="1980428" algn="l"/>
                  <a:tab pos="2642608" algn="l"/>
                </a:tabLst>
              </a:pPr>
              <a:t>17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3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438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Public-Key Certificates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Lecture 4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ravi.utsa@gmail.com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5323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167806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distinguish various certificates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signature, encryption, key-agreement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identification info in addition to X.500 name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internet names: email addresses, host names, URLs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issuer can state policy and usage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o</a:t>
            </a:r>
            <a:r>
              <a:rPr lang="en-US" sz="2800" dirty="0" smtClean="0"/>
              <a:t>k for </a:t>
            </a:r>
            <a:r>
              <a:rPr lang="en-US" sz="2800" dirty="0"/>
              <a:t>casual email but not for signing checks</a:t>
            </a:r>
            <a:r>
              <a:rPr lang="en-US" dirty="0"/>
              <a:t>	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extensible</a:t>
            </a:r>
            <a:endParaRPr lang="en-US" sz="3200" dirty="0"/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proprietary extensions can be defined and registered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attribute certificates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 smtClean="0"/>
              <a:t>to enable attribute-based authorization</a:t>
            </a:r>
            <a:endParaRPr lang="en-US" sz="2800" dirty="0"/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X.509v3 Innovations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312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2109837" y="1167806"/>
            <a:ext cx="5775734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CRL distribution points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indirect CRLs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delta CRLs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revocation reason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push CRLs</a:t>
            </a:r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X.509v2 CRL Innovations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9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General Hierarchical Structure</a:t>
            </a:r>
            <a:endParaRPr lang="en-US" sz="2100" dirty="0">
              <a:solidFill>
                <a:srgbClr val="131F49"/>
              </a:solidFill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4683659" y="12146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Z</a:t>
            </a: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2626259" y="22814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X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1330859" y="33482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Q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721259" y="44150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6664859" y="22814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Y</a:t>
            </a: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3540659" y="33482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R</a:t>
            </a: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5598059" y="33482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S</a:t>
            </a: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7807859" y="33482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T</a:t>
            </a: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1788059" y="44150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3007259" y="44150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4074059" y="44150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5217059" y="44150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6283859" y="44150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7503059" y="44150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8569859" y="4415089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5688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11022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b</a:t>
            </a: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16356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21690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d</a:t>
            </a:r>
          </a:p>
        </p:txBody>
      </p:sp>
      <p:sp>
        <p:nvSpPr>
          <p:cNvPr id="33" name="Rectangle 22"/>
          <p:cNvSpPr>
            <a:spLocks noChangeArrowheads="1"/>
          </p:cNvSpPr>
          <p:nvPr/>
        </p:nvSpPr>
        <p:spPr bwMode="auto">
          <a:xfrm>
            <a:off x="27786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33120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f</a:t>
            </a: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39216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44550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h</a:t>
            </a:r>
          </a:p>
        </p:txBody>
      </p:sp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50646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38" name="Rectangle 27"/>
          <p:cNvSpPr>
            <a:spLocks noChangeArrowheads="1"/>
          </p:cNvSpPr>
          <p:nvPr/>
        </p:nvSpPr>
        <p:spPr bwMode="auto">
          <a:xfrm>
            <a:off x="55980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j</a:t>
            </a:r>
          </a:p>
        </p:txBody>
      </p:sp>
      <p:sp>
        <p:nvSpPr>
          <p:cNvPr id="39" name="Rectangle 28"/>
          <p:cNvSpPr>
            <a:spLocks noChangeArrowheads="1"/>
          </p:cNvSpPr>
          <p:nvPr/>
        </p:nvSpPr>
        <p:spPr bwMode="auto">
          <a:xfrm>
            <a:off x="62076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40" name="Rectangle 29"/>
          <p:cNvSpPr>
            <a:spLocks noChangeArrowheads="1"/>
          </p:cNvSpPr>
          <p:nvPr/>
        </p:nvSpPr>
        <p:spPr bwMode="auto">
          <a:xfrm>
            <a:off x="67410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l</a:t>
            </a:r>
          </a:p>
        </p:txBody>
      </p:sp>
      <p:sp>
        <p:nvSpPr>
          <p:cNvPr id="41" name="Rectangle 30"/>
          <p:cNvSpPr>
            <a:spLocks noChangeArrowheads="1"/>
          </p:cNvSpPr>
          <p:nvPr/>
        </p:nvSpPr>
        <p:spPr bwMode="auto">
          <a:xfrm>
            <a:off x="73506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auto">
          <a:xfrm>
            <a:off x="78840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n</a:t>
            </a:r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>
            <a:off x="84936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44" name="Rectangle 33"/>
          <p:cNvSpPr>
            <a:spLocks noChangeArrowheads="1"/>
          </p:cNvSpPr>
          <p:nvPr/>
        </p:nvSpPr>
        <p:spPr bwMode="auto">
          <a:xfrm>
            <a:off x="9027059" y="5481889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p</a:t>
            </a:r>
          </a:p>
        </p:txBody>
      </p:sp>
      <p:sp>
        <p:nvSpPr>
          <p:cNvPr id="45" name="Line 34"/>
          <p:cNvSpPr>
            <a:spLocks noChangeShapeType="1"/>
          </p:cNvSpPr>
          <p:nvPr/>
        </p:nvSpPr>
        <p:spPr bwMode="auto">
          <a:xfrm flipV="1">
            <a:off x="3235859" y="1667127"/>
            <a:ext cx="1449388" cy="61436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35"/>
          <p:cNvSpPr>
            <a:spLocks noChangeShapeType="1"/>
          </p:cNvSpPr>
          <p:nvPr/>
        </p:nvSpPr>
        <p:spPr bwMode="auto">
          <a:xfrm>
            <a:off x="5296434" y="1667127"/>
            <a:ext cx="1371600" cy="612775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H="1">
            <a:off x="2016659" y="2738689"/>
            <a:ext cx="6096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37"/>
          <p:cNvSpPr>
            <a:spLocks noChangeShapeType="1"/>
          </p:cNvSpPr>
          <p:nvPr/>
        </p:nvSpPr>
        <p:spPr bwMode="auto">
          <a:xfrm>
            <a:off x="3235859" y="2738689"/>
            <a:ext cx="3048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38"/>
          <p:cNvSpPr>
            <a:spLocks noChangeShapeType="1"/>
          </p:cNvSpPr>
          <p:nvPr/>
        </p:nvSpPr>
        <p:spPr bwMode="auto">
          <a:xfrm flipH="1">
            <a:off x="6283859" y="2738689"/>
            <a:ext cx="3810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>
            <a:off x="7274459" y="2738689"/>
            <a:ext cx="533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0"/>
          <p:cNvSpPr>
            <a:spLocks noChangeShapeType="1"/>
          </p:cNvSpPr>
          <p:nvPr/>
        </p:nvSpPr>
        <p:spPr bwMode="auto">
          <a:xfrm flipH="1">
            <a:off x="1076859" y="3780089"/>
            <a:ext cx="254000" cy="6223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1"/>
          <p:cNvSpPr>
            <a:spLocks noChangeShapeType="1"/>
          </p:cNvSpPr>
          <p:nvPr/>
        </p:nvSpPr>
        <p:spPr bwMode="auto">
          <a:xfrm>
            <a:off x="2016659" y="3805489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3388259" y="3805489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43"/>
          <p:cNvSpPr>
            <a:spLocks noChangeShapeType="1"/>
          </p:cNvSpPr>
          <p:nvPr/>
        </p:nvSpPr>
        <p:spPr bwMode="auto">
          <a:xfrm>
            <a:off x="4226459" y="3805489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44"/>
          <p:cNvSpPr>
            <a:spLocks noChangeShapeType="1"/>
          </p:cNvSpPr>
          <p:nvPr/>
        </p:nvSpPr>
        <p:spPr bwMode="auto">
          <a:xfrm flipH="1">
            <a:off x="5521859" y="3805489"/>
            <a:ext cx="762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6283859" y="3805489"/>
            <a:ext cx="3048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46"/>
          <p:cNvSpPr>
            <a:spLocks noChangeShapeType="1"/>
          </p:cNvSpPr>
          <p:nvPr/>
        </p:nvSpPr>
        <p:spPr bwMode="auto">
          <a:xfrm flipH="1">
            <a:off x="7731659" y="3805489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47"/>
          <p:cNvSpPr>
            <a:spLocks noChangeShapeType="1"/>
          </p:cNvSpPr>
          <p:nvPr/>
        </p:nvSpPr>
        <p:spPr bwMode="auto">
          <a:xfrm>
            <a:off x="8417459" y="3805489"/>
            <a:ext cx="4572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48"/>
          <p:cNvSpPr>
            <a:spLocks noChangeShapeType="1"/>
          </p:cNvSpPr>
          <p:nvPr/>
        </p:nvSpPr>
        <p:spPr bwMode="auto">
          <a:xfrm>
            <a:off x="8736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49"/>
          <p:cNvSpPr>
            <a:spLocks noChangeShapeType="1"/>
          </p:cNvSpPr>
          <p:nvPr/>
        </p:nvSpPr>
        <p:spPr bwMode="auto">
          <a:xfrm>
            <a:off x="12546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0"/>
          <p:cNvSpPr>
            <a:spLocks noChangeShapeType="1"/>
          </p:cNvSpPr>
          <p:nvPr/>
        </p:nvSpPr>
        <p:spPr bwMode="auto">
          <a:xfrm>
            <a:off x="19404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1"/>
          <p:cNvSpPr>
            <a:spLocks noChangeShapeType="1"/>
          </p:cNvSpPr>
          <p:nvPr/>
        </p:nvSpPr>
        <p:spPr bwMode="auto">
          <a:xfrm>
            <a:off x="23214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2"/>
          <p:cNvSpPr>
            <a:spLocks noChangeShapeType="1"/>
          </p:cNvSpPr>
          <p:nvPr/>
        </p:nvSpPr>
        <p:spPr bwMode="auto">
          <a:xfrm>
            <a:off x="30834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53"/>
          <p:cNvSpPr>
            <a:spLocks noChangeShapeType="1"/>
          </p:cNvSpPr>
          <p:nvPr/>
        </p:nvSpPr>
        <p:spPr bwMode="auto">
          <a:xfrm>
            <a:off x="35406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54"/>
          <p:cNvSpPr>
            <a:spLocks noChangeShapeType="1"/>
          </p:cNvSpPr>
          <p:nvPr/>
        </p:nvSpPr>
        <p:spPr bwMode="auto">
          <a:xfrm>
            <a:off x="42264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55"/>
          <p:cNvSpPr>
            <a:spLocks noChangeShapeType="1"/>
          </p:cNvSpPr>
          <p:nvPr/>
        </p:nvSpPr>
        <p:spPr bwMode="auto">
          <a:xfrm>
            <a:off x="46074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56"/>
          <p:cNvSpPr>
            <a:spLocks noChangeShapeType="1"/>
          </p:cNvSpPr>
          <p:nvPr/>
        </p:nvSpPr>
        <p:spPr bwMode="auto">
          <a:xfrm>
            <a:off x="53694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57"/>
          <p:cNvSpPr>
            <a:spLocks noChangeShapeType="1"/>
          </p:cNvSpPr>
          <p:nvPr/>
        </p:nvSpPr>
        <p:spPr bwMode="auto">
          <a:xfrm>
            <a:off x="57504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58"/>
          <p:cNvSpPr>
            <a:spLocks noChangeShapeType="1"/>
          </p:cNvSpPr>
          <p:nvPr/>
        </p:nvSpPr>
        <p:spPr bwMode="auto">
          <a:xfrm>
            <a:off x="64362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59"/>
          <p:cNvSpPr>
            <a:spLocks noChangeShapeType="1"/>
          </p:cNvSpPr>
          <p:nvPr/>
        </p:nvSpPr>
        <p:spPr bwMode="auto">
          <a:xfrm>
            <a:off x="68172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60"/>
          <p:cNvSpPr>
            <a:spLocks noChangeShapeType="1"/>
          </p:cNvSpPr>
          <p:nvPr/>
        </p:nvSpPr>
        <p:spPr bwMode="auto">
          <a:xfrm>
            <a:off x="76554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61"/>
          <p:cNvSpPr>
            <a:spLocks noChangeShapeType="1"/>
          </p:cNvSpPr>
          <p:nvPr/>
        </p:nvSpPr>
        <p:spPr bwMode="auto">
          <a:xfrm>
            <a:off x="80364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62"/>
          <p:cNvSpPr>
            <a:spLocks noChangeShapeType="1"/>
          </p:cNvSpPr>
          <p:nvPr/>
        </p:nvSpPr>
        <p:spPr bwMode="auto">
          <a:xfrm>
            <a:off x="87222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63"/>
          <p:cNvSpPr>
            <a:spLocks noChangeShapeType="1"/>
          </p:cNvSpPr>
          <p:nvPr/>
        </p:nvSpPr>
        <p:spPr bwMode="auto">
          <a:xfrm>
            <a:off x="9103259" y="4872289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345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13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dirty="0" smtClean="0">
                <a:solidFill>
                  <a:srgbClr val="131F49"/>
                </a:solidFill>
              </a:rPr>
              <a:t>General Hierarchical Structure with Added Links</a:t>
            </a:r>
            <a:endParaRPr lang="en-US" sz="1600" dirty="0">
              <a:solidFill>
                <a:srgbClr val="131F49"/>
              </a:solidFill>
            </a:endParaRPr>
          </a:p>
        </p:txBody>
      </p:sp>
      <p:sp>
        <p:nvSpPr>
          <p:cNvPr id="75" name="AutoShape 3"/>
          <p:cNvSpPr>
            <a:spLocks noChangeArrowheads="1"/>
          </p:cNvSpPr>
          <p:nvPr/>
        </p:nvSpPr>
        <p:spPr bwMode="auto">
          <a:xfrm>
            <a:off x="4710815" y="12508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Z</a:t>
            </a: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2653415" y="23176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X</a:t>
            </a:r>
          </a:p>
        </p:txBody>
      </p:sp>
      <p:sp>
        <p:nvSpPr>
          <p:cNvPr id="77" name="AutoShape 5"/>
          <p:cNvSpPr>
            <a:spLocks noChangeArrowheads="1"/>
          </p:cNvSpPr>
          <p:nvPr/>
        </p:nvSpPr>
        <p:spPr bwMode="auto">
          <a:xfrm>
            <a:off x="1358015" y="33844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Q</a:t>
            </a:r>
          </a:p>
        </p:txBody>
      </p:sp>
      <p:sp>
        <p:nvSpPr>
          <p:cNvPr id="78" name="AutoShape 6"/>
          <p:cNvSpPr>
            <a:spLocks noChangeArrowheads="1"/>
          </p:cNvSpPr>
          <p:nvPr/>
        </p:nvSpPr>
        <p:spPr bwMode="auto">
          <a:xfrm>
            <a:off x="748415" y="44512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79" name="AutoShape 7"/>
          <p:cNvSpPr>
            <a:spLocks noChangeArrowheads="1"/>
          </p:cNvSpPr>
          <p:nvPr/>
        </p:nvSpPr>
        <p:spPr bwMode="auto">
          <a:xfrm>
            <a:off x="6692015" y="23176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Y</a:t>
            </a:r>
          </a:p>
        </p:txBody>
      </p:sp>
      <p:sp>
        <p:nvSpPr>
          <p:cNvPr id="80" name="AutoShape 8"/>
          <p:cNvSpPr>
            <a:spLocks noChangeArrowheads="1"/>
          </p:cNvSpPr>
          <p:nvPr/>
        </p:nvSpPr>
        <p:spPr bwMode="auto">
          <a:xfrm>
            <a:off x="3567815" y="33844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R</a:t>
            </a:r>
          </a:p>
        </p:txBody>
      </p:sp>
      <p:sp>
        <p:nvSpPr>
          <p:cNvPr id="81" name="AutoShape 9"/>
          <p:cNvSpPr>
            <a:spLocks noChangeArrowheads="1"/>
          </p:cNvSpPr>
          <p:nvPr/>
        </p:nvSpPr>
        <p:spPr bwMode="auto">
          <a:xfrm>
            <a:off x="5625215" y="33844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S</a:t>
            </a:r>
          </a:p>
        </p:txBody>
      </p:sp>
      <p:sp>
        <p:nvSpPr>
          <p:cNvPr id="82" name="AutoShape 10"/>
          <p:cNvSpPr>
            <a:spLocks noChangeArrowheads="1"/>
          </p:cNvSpPr>
          <p:nvPr/>
        </p:nvSpPr>
        <p:spPr bwMode="auto">
          <a:xfrm>
            <a:off x="7835015" y="33844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T</a:t>
            </a:r>
          </a:p>
        </p:txBody>
      </p:sp>
      <p:sp>
        <p:nvSpPr>
          <p:cNvPr id="83" name="AutoShape 11"/>
          <p:cNvSpPr>
            <a:spLocks noChangeArrowheads="1"/>
          </p:cNvSpPr>
          <p:nvPr/>
        </p:nvSpPr>
        <p:spPr bwMode="auto">
          <a:xfrm>
            <a:off x="1815215" y="44512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84" name="AutoShape 12"/>
          <p:cNvSpPr>
            <a:spLocks noChangeArrowheads="1"/>
          </p:cNvSpPr>
          <p:nvPr/>
        </p:nvSpPr>
        <p:spPr bwMode="auto">
          <a:xfrm>
            <a:off x="3034415" y="44512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85" name="AutoShape 13"/>
          <p:cNvSpPr>
            <a:spLocks noChangeArrowheads="1"/>
          </p:cNvSpPr>
          <p:nvPr/>
        </p:nvSpPr>
        <p:spPr bwMode="auto">
          <a:xfrm>
            <a:off x="4101215" y="44512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86" name="AutoShape 14"/>
          <p:cNvSpPr>
            <a:spLocks noChangeArrowheads="1"/>
          </p:cNvSpPr>
          <p:nvPr/>
        </p:nvSpPr>
        <p:spPr bwMode="auto">
          <a:xfrm>
            <a:off x="5244215" y="44512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87" name="AutoShape 15"/>
          <p:cNvSpPr>
            <a:spLocks noChangeArrowheads="1"/>
          </p:cNvSpPr>
          <p:nvPr/>
        </p:nvSpPr>
        <p:spPr bwMode="auto">
          <a:xfrm>
            <a:off x="6311015" y="44512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88" name="AutoShape 16"/>
          <p:cNvSpPr>
            <a:spLocks noChangeArrowheads="1"/>
          </p:cNvSpPr>
          <p:nvPr/>
        </p:nvSpPr>
        <p:spPr bwMode="auto">
          <a:xfrm>
            <a:off x="7530215" y="44512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89" name="AutoShape 17"/>
          <p:cNvSpPr>
            <a:spLocks noChangeArrowheads="1"/>
          </p:cNvSpPr>
          <p:nvPr/>
        </p:nvSpPr>
        <p:spPr bwMode="auto">
          <a:xfrm>
            <a:off x="8597015" y="4451293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90" name="Rectangle 18"/>
          <p:cNvSpPr>
            <a:spLocks noChangeArrowheads="1"/>
          </p:cNvSpPr>
          <p:nvPr/>
        </p:nvSpPr>
        <p:spPr bwMode="auto">
          <a:xfrm>
            <a:off x="5960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91" name="Rectangle 19"/>
          <p:cNvSpPr>
            <a:spLocks noChangeArrowheads="1"/>
          </p:cNvSpPr>
          <p:nvPr/>
        </p:nvSpPr>
        <p:spPr bwMode="auto">
          <a:xfrm>
            <a:off x="11294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b</a:t>
            </a:r>
          </a:p>
        </p:txBody>
      </p:sp>
      <p:sp>
        <p:nvSpPr>
          <p:cNvPr id="92" name="Rectangle 20"/>
          <p:cNvSpPr>
            <a:spLocks noChangeArrowheads="1"/>
          </p:cNvSpPr>
          <p:nvPr/>
        </p:nvSpPr>
        <p:spPr bwMode="auto">
          <a:xfrm>
            <a:off x="16628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93" name="Rectangle 21"/>
          <p:cNvSpPr>
            <a:spLocks noChangeArrowheads="1"/>
          </p:cNvSpPr>
          <p:nvPr/>
        </p:nvSpPr>
        <p:spPr bwMode="auto">
          <a:xfrm>
            <a:off x="21962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d</a:t>
            </a:r>
          </a:p>
        </p:txBody>
      </p:sp>
      <p:sp>
        <p:nvSpPr>
          <p:cNvPr id="94" name="Rectangle 22"/>
          <p:cNvSpPr>
            <a:spLocks noChangeArrowheads="1"/>
          </p:cNvSpPr>
          <p:nvPr/>
        </p:nvSpPr>
        <p:spPr bwMode="auto">
          <a:xfrm>
            <a:off x="28058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95" name="Rectangle 23"/>
          <p:cNvSpPr>
            <a:spLocks noChangeArrowheads="1"/>
          </p:cNvSpPr>
          <p:nvPr/>
        </p:nvSpPr>
        <p:spPr bwMode="auto">
          <a:xfrm>
            <a:off x="33392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f</a:t>
            </a:r>
          </a:p>
        </p:txBody>
      </p:sp>
      <p:sp>
        <p:nvSpPr>
          <p:cNvPr id="96" name="Rectangle 24"/>
          <p:cNvSpPr>
            <a:spLocks noChangeArrowheads="1"/>
          </p:cNvSpPr>
          <p:nvPr/>
        </p:nvSpPr>
        <p:spPr bwMode="auto">
          <a:xfrm>
            <a:off x="39488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97" name="Rectangle 25"/>
          <p:cNvSpPr>
            <a:spLocks noChangeArrowheads="1"/>
          </p:cNvSpPr>
          <p:nvPr/>
        </p:nvSpPr>
        <p:spPr bwMode="auto">
          <a:xfrm>
            <a:off x="44822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h</a:t>
            </a:r>
          </a:p>
        </p:txBody>
      </p:sp>
      <p:sp>
        <p:nvSpPr>
          <p:cNvPr id="98" name="Rectangle 26"/>
          <p:cNvSpPr>
            <a:spLocks noChangeArrowheads="1"/>
          </p:cNvSpPr>
          <p:nvPr/>
        </p:nvSpPr>
        <p:spPr bwMode="auto">
          <a:xfrm>
            <a:off x="50918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99" name="Rectangle 27"/>
          <p:cNvSpPr>
            <a:spLocks noChangeArrowheads="1"/>
          </p:cNvSpPr>
          <p:nvPr/>
        </p:nvSpPr>
        <p:spPr bwMode="auto">
          <a:xfrm>
            <a:off x="56252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j</a:t>
            </a:r>
          </a:p>
        </p:txBody>
      </p:sp>
      <p:sp>
        <p:nvSpPr>
          <p:cNvPr id="100" name="Rectangle 28"/>
          <p:cNvSpPr>
            <a:spLocks noChangeArrowheads="1"/>
          </p:cNvSpPr>
          <p:nvPr/>
        </p:nvSpPr>
        <p:spPr bwMode="auto">
          <a:xfrm>
            <a:off x="62348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101" name="Rectangle 29"/>
          <p:cNvSpPr>
            <a:spLocks noChangeArrowheads="1"/>
          </p:cNvSpPr>
          <p:nvPr/>
        </p:nvSpPr>
        <p:spPr bwMode="auto">
          <a:xfrm>
            <a:off x="67682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l</a:t>
            </a:r>
          </a:p>
        </p:txBody>
      </p:sp>
      <p:sp>
        <p:nvSpPr>
          <p:cNvPr id="102" name="Rectangle 30"/>
          <p:cNvSpPr>
            <a:spLocks noChangeArrowheads="1"/>
          </p:cNvSpPr>
          <p:nvPr/>
        </p:nvSpPr>
        <p:spPr bwMode="auto">
          <a:xfrm>
            <a:off x="73778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103" name="Rectangle 31"/>
          <p:cNvSpPr>
            <a:spLocks noChangeArrowheads="1"/>
          </p:cNvSpPr>
          <p:nvPr/>
        </p:nvSpPr>
        <p:spPr bwMode="auto">
          <a:xfrm>
            <a:off x="79112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n</a:t>
            </a:r>
          </a:p>
        </p:txBody>
      </p:sp>
      <p:sp>
        <p:nvSpPr>
          <p:cNvPr id="104" name="Rectangle 32"/>
          <p:cNvSpPr>
            <a:spLocks noChangeArrowheads="1"/>
          </p:cNvSpPr>
          <p:nvPr/>
        </p:nvSpPr>
        <p:spPr bwMode="auto">
          <a:xfrm>
            <a:off x="85208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105" name="Rectangle 33"/>
          <p:cNvSpPr>
            <a:spLocks noChangeArrowheads="1"/>
          </p:cNvSpPr>
          <p:nvPr/>
        </p:nvSpPr>
        <p:spPr bwMode="auto">
          <a:xfrm>
            <a:off x="9054215" y="5518093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p</a:t>
            </a:r>
          </a:p>
        </p:txBody>
      </p:sp>
      <p:sp>
        <p:nvSpPr>
          <p:cNvPr id="106" name="Line 34"/>
          <p:cNvSpPr>
            <a:spLocks noChangeShapeType="1"/>
          </p:cNvSpPr>
          <p:nvPr/>
        </p:nvSpPr>
        <p:spPr bwMode="auto">
          <a:xfrm flipV="1">
            <a:off x="3263015" y="1703331"/>
            <a:ext cx="1449388" cy="61436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35"/>
          <p:cNvSpPr>
            <a:spLocks noChangeShapeType="1"/>
          </p:cNvSpPr>
          <p:nvPr/>
        </p:nvSpPr>
        <p:spPr bwMode="auto">
          <a:xfrm>
            <a:off x="5323590" y="1703331"/>
            <a:ext cx="1371600" cy="612775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36"/>
          <p:cNvSpPr>
            <a:spLocks noChangeShapeType="1"/>
          </p:cNvSpPr>
          <p:nvPr/>
        </p:nvSpPr>
        <p:spPr bwMode="auto">
          <a:xfrm flipH="1">
            <a:off x="2043815" y="2774893"/>
            <a:ext cx="6096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Line 37"/>
          <p:cNvSpPr>
            <a:spLocks noChangeShapeType="1"/>
          </p:cNvSpPr>
          <p:nvPr/>
        </p:nvSpPr>
        <p:spPr bwMode="auto">
          <a:xfrm>
            <a:off x="3263015" y="2774893"/>
            <a:ext cx="3048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Line 38"/>
          <p:cNvSpPr>
            <a:spLocks noChangeShapeType="1"/>
          </p:cNvSpPr>
          <p:nvPr/>
        </p:nvSpPr>
        <p:spPr bwMode="auto">
          <a:xfrm flipH="1">
            <a:off x="6311015" y="2774893"/>
            <a:ext cx="3810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39"/>
          <p:cNvSpPr>
            <a:spLocks noChangeShapeType="1"/>
          </p:cNvSpPr>
          <p:nvPr/>
        </p:nvSpPr>
        <p:spPr bwMode="auto">
          <a:xfrm>
            <a:off x="7301615" y="2774893"/>
            <a:ext cx="533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Line 40"/>
          <p:cNvSpPr>
            <a:spLocks noChangeShapeType="1"/>
          </p:cNvSpPr>
          <p:nvPr/>
        </p:nvSpPr>
        <p:spPr bwMode="auto">
          <a:xfrm flipH="1">
            <a:off x="1104015" y="3816293"/>
            <a:ext cx="254000" cy="6223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41"/>
          <p:cNvSpPr>
            <a:spLocks noChangeShapeType="1"/>
          </p:cNvSpPr>
          <p:nvPr/>
        </p:nvSpPr>
        <p:spPr bwMode="auto">
          <a:xfrm>
            <a:off x="2043815" y="3841693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42"/>
          <p:cNvSpPr>
            <a:spLocks noChangeShapeType="1"/>
          </p:cNvSpPr>
          <p:nvPr/>
        </p:nvSpPr>
        <p:spPr bwMode="auto">
          <a:xfrm flipH="1">
            <a:off x="3415415" y="3841693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43"/>
          <p:cNvSpPr>
            <a:spLocks noChangeShapeType="1"/>
          </p:cNvSpPr>
          <p:nvPr/>
        </p:nvSpPr>
        <p:spPr bwMode="auto">
          <a:xfrm>
            <a:off x="4253615" y="3841693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44"/>
          <p:cNvSpPr>
            <a:spLocks noChangeShapeType="1"/>
          </p:cNvSpPr>
          <p:nvPr/>
        </p:nvSpPr>
        <p:spPr bwMode="auto">
          <a:xfrm flipH="1">
            <a:off x="5549015" y="3841693"/>
            <a:ext cx="762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45"/>
          <p:cNvSpPr>
            <a:spLocks noChangeShapeType="1"/>
          </p:cNvSpPr>
          <p:nvPr/>
        </p:nvSpPr>
        <p:spPr bwMode="auto">
          <a:xfrm>
            <a:off x="6311015" y="3841693"/>
            <a:ext cx="3048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46"/>
          <p:cNvSpPr>
            <a:spLocks noChangeShapeType="1"/>
          </p:cNvSpPr>
          <p:nvPr/>
        </p:nvSpPr>
        <p:spPr bwMode="auto">
          <a:xfrm flipH="1">
            <a:off x="7758815" y="3841693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47"/>
          <p:cNvSpPr>
            <a:spLocks noChangeShapeType="1"/>
          </p:cNvSpPr>
          <p:nvPr/>
        </p:nvSpPr>
        <p:spPr bwMode="auto">
          <a:xfrm>
            <a:off x="8444615" y="3841693"/>
            <a:ext cx="4572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48"/>
          <p:cNvSpPr>
            <a:spLocks noChangeShapeType="1"/>
          </p:cNvSpPr>
          <p:nvPr/>
        </p:nvSpPr>
        <p:spPr bwMode="auto">
          <a:xfrm>
            <a:off x="9008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Line 49"/>
          <p:cNvSpPr>
            <a:spLocks noChangeShapeType="1"/>
          </p:cNvSpPr>
          <p:nvPr/>
        </p:nvSpPr>
        <p:spPr bwMode="auto">
          <a:xfrm>
            <a:off x="12818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Line 50"/>
          <p:cNvSpPr>
            <a:spLocks noChangeShapeType="1"/>
          </p:cNvSpPr>
          <p:nvPr/>
        </p:nvSpPr>
        <p:spPr bwMode="auto">
          <a:xfrm>
            <a:off x="19676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51"/>
          <p:cNvSpPr>
            <a:spLocks noChangeShapeType="1"/>
          </p:cNvSpPr>
          <p:nvPr/>
        </p:nvSpPr>
        <p:spPr bwMode="auto">
          <a:xfrm>
            <a:off x="23486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52"/>
          <p:cNvSpPr>
            <a:spLocks noChangeShapeType="1"/>
          </p:cNvSpPr>
          <p:nvPr/>
        </p:nvSpPr>
        <p:spPr bwMode="auto">
          <a:xfrm>
            <a:off x="31106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53"/>
          <p:cNvSpPr>
            <a:spLocks noChangeShapeType="1"/>
          </p:cNvSpPr>
          <p:nvPr/>
        </p:nvSpPr>
        <p:spPr bwMode="auto">
          <a:xfrm>
            <a:off x="35678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54"/>
          <p:cNvSpPr>
            <a:spLocks noChangeShapeType="1"/>
          </p:cNvSpPr>
          <p:nvPr/>
        </p:nvSpPr>
        <p:spPr bwMode="auto">
          <a:xfrm>
            <a:off x="42536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Line 55"/>
          <p:cNvSpPr>
            <a:spLocks noChangeShapeType="1"/>
          </p:cNvSpPr>
          <p:nvPr/>
        </p:nvSpPr>
        <p:spPr bwMode="auto">
          <a:xfrm>
            <a:off x="46346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56"/>
          <p:cNvSpPr>
            <a:spLocks noChangeShapeType="1"/>
          </p:cNvSpPr>
          <p:nvPr/>
        </p:nvSpPr>
        <p:spPr bwMode="auto">
          <a:xfrm>
            <a:off x="53966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57"/>
          <p:cNvSpPr>
            <a:spLocks noChangeShapeType="1"/>
          </p:cNvSpPr>
          <p:nvPr/>
        </p:nvSpPr>
        <p:spPr bwMode="auto">
          <a:xfrm>
            <a:off x="57776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Line 58"/>
          <p:cNvSpPr>
            <a:spLocks noChangeShapeType="1"/>
          </p:cNvSpPr>
          <p:nvPr/>
        </p:nvSpPr>
        <p:spPr bwMode="auto">
          <a:xfrm>
            <a:off x="64634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59"/>
          <p:cNvSpPr>
            <a:spLocks noChangeShapeType="1"/>
          </p:cNvSpPr>
          <p:nvPr/>
        </p:nvSpPr>
        <p:spPr bwMode="auto">
          <a:xfrm>
            <a:off x="68444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60"/>
          <p:cNvSpPr>
            <a:spLocks noChangeShapeType="1"/>
          </p:cNvSpPr>
          <p:nvPr/>
        </p:nvSpPr>
        <p:spPr bwMode="auto">
          <a:xfrm>
            <a:off x="76826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Line 61"/>
          <p:cNvSpPr>
            <a:spLocks noChangeShapeType="1"/>
          </p:cNvSpPr>
          <p:nvPr/>
        </p:nvSpPr>
        <p:spPr bwMode="auto">
          <a:xfrm>
            <a:off x="80636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62"/>
          <p:cNvSpPr>
            <a:spLocks noChangeShapeType="1"/>
          </p:cNvSpPr>
          <p:nvPr/>
        </p:nvSpPr>
        <p:spPr bwMode="auto">
          <a:xfrm>
            <a:off x="87494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Line 63"/>
          <p:cNvSpPr>
            <a:spLocks noChangeShapeType="1"/>
          </p:cNvSpPr>
          <p:nvPr/>
        </p:nvSpPr>
        <p:spPr bwMode="auto">
          <a:xfrm>
            <a:off x="9130415" y="4908493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Line 64"/>
          <p:cNvSpPr>
            <a:spLocks noChangeShapeType="1"/>
          </p:cNvSpPr>
          <p:nvPr/>
        </p:nvSpPr>
        <p:spPr bwMode="auto">
          <a:xfrm>
            <a:off x="3339215" y="2546293"/>
            <a:ext cx="2286000" cy="8382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Line 65"/>
          <p:cNvSpPr>
            <a:spLocks noChangeShapeType="1"/>
          </p:cNvSpPr>
          <p:nvPr/>
        </p:nvSpPr>
        <p:spPr bwMode="auto">
          <a:xfrm>
            <a:off x="4253615" y="3613093"/>
            <a:ext cx="9906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713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14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Top-Down Hierarchical Structure</a:t>
            </a:r>
            <a:endParaRPr lang="en-US" sz="2100" dirty="0">
              <a:solidFill>
                <a:srgbClr val="131F49"/>
              </a:solidFill>
            </a:endParaRPr>
          </a:p>
        </p:txBody>
      </p:sp>
      <p:sp>
        <p:nvSpPr>
          <p:cNvPr id="75" name="AutoShape 3"/>
          <p:cNvSpPr>
            <a:spLocks noChangeArrowheads="1"/>
          </p:cNvSpPr>
          <p:nvPr/>
        </p:nvSpPr>
        <p:spPr bwMode="auto">
          <a:xfrm>
            <a:off x="4629325" y="10607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Z</a:t>
            </a: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2571925" y="21275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X</a:t>
            </a:r>
          </a:p>
        </p:txBody>
      </p:sp>
      <p:sp>
        <p:nvSpPr>
          <p:cNvPr id="77" name="AutoShape 5"/>
          <p:cNvSpPr>
            <a:spLocks noChangeArrowheads="1"/>
          </p:cNvSpPr>
          <p:nvPr/>
        </p:nvSpPr>
        <p:spPr bwMode="auto">
          <a:xfrm>
            <a:off x="1276525" y="31943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Q</a:t>
            </a:r>
          </a:p>
        </p:txBody>
      </p:sp>
      <p:sp>
        <p:nvSpPr>
          <p:cNvPr id="78" name="AutoShape 6"/>
          <p:cNvSpPr>
            <a:spLocks noChangeArrowheads="1"/>
          </p:cNvSpPr>
          <p:nvPr/>
        </p:nvSpPr>
        <p:spPr bwMode="auto">
          <a:xfrm>
            <a:off x="666925" y="42611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79" name="AutoShape 7"/>
          <p:cNvSpPr>
            <a:spLocks noChangeArrowheads="1"/>
          </p:cNvSpPr>
          <p:nvPr/>
        </p:nvSpPr>
        <p:spPr bwMode="auto">
          <a:xfrm>
            <a:off x="6610525" y="21275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Y</a:t>
            </a:r>
          </a:p>
        </p:txBody>
      </p:sp>
      <p:sp>
        <p:nvSpPr>
          <p:cNvPr id="80" name="AutoShape 8"/>
          <p:cNvSpPr>
            <a:spLocks noChangeArrowheads="1"/>
          </p:cNvSpPr>
          <p:nvPr/>
        </p:nvSpPr>
        <p:spPr bwMode="auto">
          <a:xfrm>
            <a:off x="3486325" y="31943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R</a:t>
            </a:r>
          </a:p>
        </p:txBody>
      </p:sp>
      <p:sp>
        <p:nvSpPr>
          <p:cNvPr id="81" name="AutoShape 9"/>
          <p:cNvSpPr>
            <a:spLocks noChangeArrowheads="1"/>
          </p:cNvSpPr>
          <p:nvPr/>
        </p:nvSpPr>
        <p:spPr bwMode="auto">
          <a:xfrm>
            <a:off x="5543725" y="31943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S</a:t>
            </a:r>
          </a:p>
        </p:txBody>
      </p:sp>
      <p:sp>
        <p:nvSpPr>
          <p:cNvPr id="82" name="AutoShape 10"/>
          <p:cNvSpPr>
            <a:spLocks noChangeArrowheads="1"/>
          </p:cNvSpPr>
          <p:nvPr/>
        </p:nvSpPr>
        <p:spPr bwMode="auto">
          <a:xfrm>
            <a:off x="7753525" y="31943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T</a:t>
            </a:r>
          </a:p>
        </p:txBody>
      </p:sp>
      <p:sp>
        <p:nvSpPr>
          <p:cNvPr id="83" name="AutoShape 11"/>
          <p:cNvSpPr>
            <a:spLocks noChangeArrowheads="1"/>
          </p:cNvSpPr>
          <p:nvPr/>
        </p:nvSpPr>
        <p:spPr bwMode="auto">
          <a:xfrm>
            <a:off x="1733725" y="42611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84" name="AutoShape 12"/>
          <p:cNvSpPr>
            <a:spLocks noChangeArrowheads="1"/>
          </p:cNvSpPr>
          <p:nvPr/>
        </p:nvSpPr>
        <p:spPr bwMode="auto">
          <a:xfrm>
            <a:off x="2952925" y="42611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85" name="AutoShape 13"/>
          <p:cNvSpPr>
            <a:spLocks noChangeArrowheads="1"/>
          </p:cNvSpPr>
          <p:nvPr/>
        </p:nvSpPr>
        <p:spPr bwMode="auto">
          <a:xfrm>
            <a:off x="4019725" y="42611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86" name="AutoShape 14"/>
          <p:cNvSpPr>
            <a:spLocks noChangeArrowheads="1"/>
          </p:cNvSpPr>
          <p:nvPr/>
        </p:nvSpPr>
        <p:spPr bwMode="auto">
          <a:xfrm>
            <a:off x="5162725" y="42611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87" name="AutoShape 15"/>
          <p:cNvSpPr>
            <a:spLocks noChangeArrowheads="1"/>
          </p:cNvSpPr>
          <p:nvPr/>
        </p:nvSpPr>
        <p:spPr bwMode="auto">
          <a:xfrm>
            <a:off x="6229525" y="42611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88" name="AutoShape 16"/>
          <p:cNvSpPr>
            <a:spLocks noChangeArrowheads="1"/>
          </p:cNvSpPr>
          <p:nvPr/>
        </p:nvSpPr>
        <p:spPr bwMode="auto">
          <a:xfrm>
            <a:off x="7448725" y="42611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89" name="AutoShape 17"/>
          <p:cNvSpPr>
            <a:spLocks noChangeArrowheads="1"/>
          </p:cNvSpPr>
          <p:nvPr/>
        </p:nvSpPr>
        <p:spPr bwMode="auto">
          <a:xfrm>
            <a:off x="8515525" y="426116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90" name="Rectangle 18"/>
          <p:cNvSpPr>
            <a:spLocks noChangeArrowheads="1"/>
          </p:cNvSpPr>
          <p:nvPr/>
        </p:nvSpPr>
        <p:spPr bwMode="auto">
          <a:xfrm>
            <a:off x="5145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91" name="Rectangle 19"/>
          <p:cNvSpPr>
            <a:spLocks noChangeArrowheads="1"/>
          </p:cNvSpPr>
          <p:nvPr/>
        </p:nvSpPr>
        <p:spPr bwMode="auto">
          <a:xfrm>
            <a:off x="10479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b</a:t>
            </a:r>
          </a:p>
        </p:txBody>
      </p:sp>
      <p:sp>
        <p:nvSpPr>
          <p:cNvPr id="92" name="Rectangle 20"/>
          <p:cNvSpPr>
            <a:spLocks noChangeArrowheads="1"/>
          </p:cNvSpPr>
          <p:nvPr/>
        </p:nvSpPr>
        <p:spPr bwMode="auto">
          <a:xfrm>
            <a:off x="15813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93" name="Rectangle 21"/>
          <p:cNvSpPr>
            <a:spLocks noChangeArrowheads="1"/>
          </p:cNvSpPr>
          <p:nvPr/>
        </p:nvSpPr>
        <p:spPr bwMode="auto">
          <a:xfrm>
            <a:off x="21147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d</a:t>
            </a:r>
          </a:p>
        </p:txBody>
      </p:sp>
      <p:sp>
        <p:nvSpPr>
          <p:cNvPr id="94" name="Rectangle 22"/>
          <p:cNvSpPr>
            <a:spLocks noChangeArrowheads="1"/>
          </p:cNvSpPr>
          <p:nvPr/>
        </p:nvSpPr>
        <p:spPr bwMode="auto">
          <a:xfrm>
            <a:off x="27243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95" name="Rectangle 23"/>
          <p:cNvSpPr>
            <a:spLocks noChangeArrowheads="1"/>
          </p:cNvSpPr>
          <p:nvPr/>
        </p:nvSpPr>
        <p:spPr bwMode="auto">
          <a:xfrm>
            <a:off x="32577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f</a:t>
            </a:r>
          </a:p>
        </p:txBody>
      </p:sp>
      <p:sp>
        <p:nvSpPr>
          <p:cNvPr id="96" name="Rectangle 24"/>
          <p:cNvSpPr>
            <a:spLocks noChangeArrowheads="1"/>
          </p:cNvSpPr>
          <p:nvPr/>
        </p:nvSpPr>
        <p:spPr bwMode="auto">
          <a:xfrm>
            <a:off x="38673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97" name="Rectangle 25"/>
          <p:cNvSpPr>
            <a:spLocks noChangeArrowheads="1"/>
          </p:cNvSpPr>
          <p:nvPr/>
        </p:nvSpPr>
        <p:spPr bwMode="auto">
          <a:xfrm>
            <a:off x="44007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h</a:t>
            </a:r>
          </a:p>
        </p:txBody>
      </p:sp>
      <p:sp>
        <p:nvSpPr>
          <p:cNvPr id="98" name="Rectangle 26"/>
          <p:cNvSpPr>
            <a:spLocks noChangeArrowheads="1"/>
          </p:cNvSpPr>
          <p:nvPr/>
        </p:nvSpPr>
        <p:spPr bwMode="auto">
          <a:xfrm>
            <a:off x="50103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99" name="Rectangle 27"/>
          <p:cNvSpPr>
            <a:spLocks noChangeArrowheads="1"/>
          </p:cNvSpPr>
          <p:nvPr/>
        </p:nvSpPr>
        <p:spPr bwMode="auto">
          <a:xfrm>
            <a:off x="55437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j</a:t>
            </a:r>
          </a:p>
        </p:txBody>
      </p:sp>
      <p:sp>
        <p:nvSpPr>
          <p:cNvPr id="100" name="Rectangle 28"/>
          <p:cNvSpPr>
            <a:spLocks noChangeArrowheads="1"/>
          </p:cNvSpPr>
          <p:nvPr/>
        </p:nvSpPr>
        <p:spPr bwMode="auto">
          <a:xfrm>
            <a:off x="61533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101" name="Rectangle 29"/>
          <p:cNvSpPr>
            <a:spLocks noChangeArrowheads="1"/>
          </p:cNvSpPr>
          <p:nvPr/>
        </p:nvSpPr>
        <p:spPr bwMode="auto">
          <a:xfrm>
            <a:off x="66867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l</a:t>
            </a:r>
          </a:p>
        </p:txBody>
      </p:sp>
      <p:sp>
        <p:nvSpPr>
          <p:cNvPr id="102" name="Rectangle 30"/>
          <p:cNvSpPr>
            <a:spLocks noChangeArrowheads="1"/>
          </p:cNvSpPr>
          <p:nvPr/>
        </p:nvSpPr>
        <p:spPr bwMode="auto">
          <a:xfrm>
            <a:off x="72963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103" name="Rectangle 31"/>
          <p:cNvSpPr>
            <a:spLocks noChangeArrowheads="1"/>
          </p:cNvSpPr>
          <p:nvPr/>
        </p:nvSpPr>
        <p:spPr bwMode="auto">
          <a:xfrm>
            <a:off x="78297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n</a:t>
            </a:r>
          </a:p>
        </p:txBody>
      </p:sp>
      <p:sp>
        <p:nvSpPr>
          <p:cNvPr id="104" name="Rectangle 32"/>
          <p:cNvSpPr>
            <a:spLocks noChangeArrowheads="1"/>
          </p:cNvSpPr>
          <p:nvPr/>
        </p:nvSpPr>
        <p:spPr bwMode="auto">
          <a:xfrm>
            <a:off x="84393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105" name="Rectangle 33"/>
          <p:cNvSpPr>
            <a:spLocks noChangeArrowheads="1"/>
          </p:cNvSpPr>
          <p:nvPr/>
        </p:nvSpPr>
        <p:spPr bwMode="auto">
          <a:xfrm>
            <a:off x="8972725" y="532796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p</a:t>
            </a:r>
          </a:p>
        </p:txBody>
      </p:sp>
      <p:sp>
        <p:nvSpPr>
          <p:cNvPr id="106" name="Line 34"/>
          <p:cNvSpPr>
            <a:spLocks noChangeShapeType="1"/>
          </p:cNvSpPr>
          <p:nvPr/>
        </p:nvSpPr>
        <p:spPr bwMode="auto">
          <a:xfrm flipV="1">
            <a:off x="3181525" y="1513198"/>
            <a:ext cx="1449388" cy="61436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35"/>
          <p:cNvSpPr>
            <a:spLocks noChangeShapeType="1"/>
          </p:cNvSpPr>
          <p:nvPr/>
        </p:nvSpPr>
        <p:spPr bwMode="auto">
          <a:xfrm>
            <a:off x="5242100" y="1513198"/>
            <a:ext cx="1371600" cy="612775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36"/>
          <p:cNvSpPr>
            <a:spLocks noChangeShapeType="1"/>
          </p:cNvSpPr>
          <p:nvPr/>
        </p:nvSpPr>
        <p:spPr bwMode="auto">
          <a:xfrm flipH="1">
            <a:off x="1962325" y="2584760"/>
            <a:ext cx="6096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Line 37"/>
          <p:cNvSpPr>
            <a:spLocks noChangeShapeType="1"/>
          </p:cNvSpPr>
          <p:nvPr/>
        </p:nvSpPr>
        <p:spPr bwMode="auto">
          <a:xfrm>
            <a:off x="3181525" y="2584760"/>
            <a:ext cx="3048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Line 38"/>
          <p:cNvSpPr>
            <a:spLocks noChangeShapeType="1"/>
          </p:cNvSpPr>
          <p:nvPr/>
        </p:nvSpPr>
        <p:spPr bwMode="auto">
          <a:xfrm flipH="1">
            <a:off x="6229525" y="2584760"/>
            <a:ext cx="3810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39"/>
          <p:cNvSpPr>
            <a:spLocks noChangeShapeType="1"/>
          </p:cNvSpPr>
          <p:nvPr/>
        </p:nvSpPr>
        <p:spPr bwMode="auto">
          <a:xfrm>
            <a:off x="7220125" y="2584760"/>
            <a:ext cx="533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Line 40"/>
          <p:cNvSpPr>
            <a:spLocks noChangeShapeType="1"/>
          </p:cNvSpPr>
          <p:nvPr/>
        </p:nvSpPr>
        <p:spPr bwMode="auto">
          <a:xfrm flipH="1">
            <a:off x="1022525" y="3626160"/>
            <a:ext cx="254000" cy="6223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41"/>
          <p:cNvSpPr>
            <a:spLocks noChangeShapeType="1"/>
          </p:cNvSpPr>
          <p:nvPr/>
        </p:nvSpPr>
        <p:spPr bwMode="auto">
          <a:xfrm>
            <a:off x="1962325" y="3651560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42"/>
          <p:cNvSpPr>
            <a:spLocks noChangeShapeType="1"/>
          </p:cNvSpPr>
          <p:nvPr/>
        </p:nvSpPr>
        <p:spPr bwMode="auto">
          <a:xfrm flipH="1">
            <a:off x="3333925" y="3651560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43"/>
          <p:cNvSpPr>
            <a:spLocks noChangeShapeType="1"/>
          </p:cNvSpPr>
          <p:nvPr/>
        </p:nvSpPr>
        <p:spPr bwMode="auto">
          <a:xfrm>
            <a:off x="4172125" y="3651560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44"/>
          <p:cNvSpPr>
            <a:spLocks noChangeShapeType="1"/>
          </p:cNvSpPr>
          <p:nvPr/>
        </p:nvSpPr>
        <p:spPr bwMode="auto">
          <a:xfrm flipH="1">
            <a:off x="5467525" y="3651560"/>
            <a:ext cx="762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45"/>
          <p:cNvSpPr>
            <a:spLocks noChangeShapeType="1"/>
          </p:cNvSpPr>
          <p:nvPr/>
        </p:nvSpPr>
        <p:spPr bwMode="auto">
          <a:xfrm>
            <a:off x="6229525" y="3651560"/>
            <a:ext cx="3048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46"/>
          <p:cNvSpPr>
            <a:spLocks noChangeShapeType="1"/>
          </p:cNvSpPr>
          <p:nvPr/>
        </p:nvSpPr>
        <p:spPr bwMode="auto">
          <a:xfrm flipH="1">
            <a:off x="7677325" y="3651560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47"/>
          <p:cNvSpPr>
            <a:spLocks noChangeShapeType="1"/>
          </p:cNvSpPr>
          <p:nvPr/>
        </p:nvSpPr>
        <p:spPr bwMode="auto">
          <a:xfrm>
            <a:off x="8363125" y="3651560"/>
            <a:ext cx="4572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48"/>
          <p:cNvSpPr>
            <a:spLocks noChangeShapeType="1"/>
          </p:cNvSpPr>
          <p:nvPr/>
        </p:nvSpPr>
        <p:spPr bwMode="auto">
          <a:xfrm>
            <a:off x="8193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Line 49"/>
          <p:cNvSpPr>
            <a:spLocks noChangeShapeType="1"/>
          </p:cNvSpPr>
          <p:nvPr/>
        </p:nvSpPr>
        <p:spPr bwMode="auto">
          <a:xfrm>
            <a:off x="12003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Line 50"/>
          <p:cNvSpPr>
            <a:spLocks noChangeShapeType="1"/>
          </p:cNvSpPr>
          <p:nvPr/>
        </p:nvSpPr>
        <p:spPr bwMode="auto">
          <a:xfrm>
            <a:off x="18861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51"/>
          <p:cNvSpPr>
            <a:spLocks noChangeShapeType="1"/>
          </p:cNvSpPr>
          <p:nvPr/>
        </p:nvSpPr>
        <p:spPr bwMode="auto">
          <a:xfrm>
            <a:off x="22671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52"/>
          <p:cNvSpPr>
            <a:spLocks noChangeShapeType="1"/>
          </p:cNvSpPr>
          <p:nvPr/>
        </p:nvSpPr>
        <p:spPr bwMode="auto">
          <a:xfrm>
            <a:off x="30291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53"/>
          <p:cNvSpPr>
            <a:spLocks noChangeShapeType="1"/>
          </p:cNvSpPr>
          <p:nvPr/>
        </p:nvSpPr>
        <p:spPr bwMode="auto">
          <a:xfrm>
            <a:off x="34863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54"/>
          <p:cNvSpPr>
            <a:spLocks noChangeShapeType="1"/>
          </p:cNvSpPr>
          <p:nvPr/>
        </p:nvSpPr>
        <p:spPr bwMode="auto">
          <a:xfrm>
            <a:off x="41721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Line 55"/>
          <p:cNvSpPr>
            <a:spLocks noChangeShapeType="1"/>
          </p:cNvSpPr>
          <p:nvPr/>
        </p:nvSpPr>
        <p:spPr bwMode="auto">
          <a:xfrm>
            <a:off x="45531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56"/>
          <p:cNvSpPr>
            <a:spLocks noChangeShapeType="1"/>
          </p:cNvSpPr>
          <p:nvPr/>
        </p:nvSpPr>
        <p:spPr bwMode="auto">
          <a:xfrm>
            <a:off x="53151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57"/>
          <p:cNvSpPr>
            <a:spLocks noChangeShapeType="1"/>
          </p:cNvSpPr>
          <p:nvPr/>
        </p:nvSpPr>
        <p:spPr bwMode="auto">
          <a:xfrm>
            <a:off x="56961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Line 58"/>
          <p:cNvSpPr>
            <a:spLocks noChangeShapeType="1"/>
          </p:cNvSpPr>
          <p:nvPr/>
        </p:nvSpPr>
        <p:spPr bwMode="auto">
          <a:xfrm>
            <a:off x="63819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59"/>
          <p:cNvSpPr>
            <a:spLocks noChangeShapeType="1"/>
          </p:cNvSpPr>
          <p:nvPr/>
        </p:nvSpPr>
        <p:spPr bwMode="auto">
          <a:xfrm>
            <a:off x="67629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60"/>
          <p:cNvSpPr>
            <a:spLocks noChangeShapeType="1"/>
          </p:cNvSpPr>
          <p:nvPr/>
        </p:nvSpPr>
        <p:spPr bwMode="auto">
          <a:xfrm>
            <a:off x="76011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Line 61"/>
          <p:cNvSpPr>
            <a:spLocks noChangeShapeType="1"/>
          </p:cNvSpPr>
          <p:nvPr/>
        </p:nvSpPr>
        <p:spPr bwMode="auto">
          <a:xfrm>
            <a:off x="79821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62"/>
          <p:cNvSpPr>
            <a:spLocks noChangeShapeType="1"/>
          </p:cNvSpPr>
          <p:nvPr/>
        </p:nvSpPr>
        <p:spPr bwMode="auto">
          <a:xfrm>
            <a:off x="86679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Line 63"/>
          <p:cNvSpPr>
            <a:spLocks noChangeShapeType="1"/>
          </p:cNvSpPr>
          <p:nvPr/>
        </p:nvSpPr>
        <p:spPr bwMode="auto">
          <a:xfrm>
            <a:off x="9048925" y="471836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437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15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Forest of Hierarchies</a:t>
            </a:r>
            <a:endParaRPr lang="en-US" sz="2100" dirty="0">
              <a:solidFill>
                <a:srgbClr val="131F49"/>
              </a:solidFill>
            </a:endParaRPr>
          </a:p>
        </p:txBody>
      </p:sp>
      <p:grpSp>
        <p:nvGrpSpPr>
          <p:cNvPr id="67" name="Group 3"/>
          <p:cNvGrpSpPr>
            <a:grpSpLocks/>
          </p:cNvGrpSpPr>
          <p:nvPr/>
        </p:nvGrpSpPr>
        <p:grpSpPr bwMode="auto">
          <a:xfrm>
            <a:off x="3785855" y="3794169"/>
            <a:ext cx="1981200" cy="2514600"/>
            <a:chOff x="720" y="1872"/>
            <a:chExt cx="1248" cy="1584"/>
          </a:xfrm>
        </p:grpSpPr>
        <p:sp>
          <p:nvSpPr>
            <p:cNvPr id="68" name="AutoShape 4"/>
            <p:cNvSpPr>
              <a:spLocks noChangeArrowheads="1"/>
            </p:cNvSpPr>
            <p:nvPr/>
          </p:nvSpPr>
          <p:spPr bwMode="auto">
            <a:xfrm>
              <a:off x="1200" y="1872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816" y="2544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70" name="AutoShape 6"/>
            <p:cNvSpPr>
              <a:spLocks noChangeArrowheads="1"/>
            </p:cNvSpPr>
            <p:nvPr/>
          </p:nvSpPr>
          <p:spPr bwMode="auto">
            <a:xfrm>
              <a:off x="1488" y="2544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71" name="Rectangle 7"/>
            <p:cNvSpPr>
              <a:spLocks noChangeArrowheads="1"/>
            </p:cNvSpPr>
            <p:nvPr/>
          </p:nvSpPr>
          <p:spPr bwMode="auto">
            <a:xfrm>
              <a:off x="720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72" name="Rectangle 8"/>
            <p:cNvSpPr>
              <a:spLocks noChangeArrowheads="1"/>
            </p:cNvSpPr>
            <p:nvPr/>
          </p:nvSpPr>
          <p:spPr bwMode="auto">
            <a:xfrm>
              <a:off x="1056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73" name="Rectangle 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74" name="Rectangle 10"/>
            <p:cNvSpPr>
              <a:spLocks noChangeArrowheads="1"/>
            </p:cNvSpPr>
            <p:nvPr/>
          </p:nvSpPr>
          <p:spPr bwMode="auto">
            <a:xfrm>
              <a:off x="1728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36" name="Line 11"/>
            <p:cNvSpPr>
              <a:spLocks noChangeShapeType="1"/>
            </p:cNvSpPr>
            <p:nvPr/>
          </p:nvSpPr>
          <p:spPr bwMode="auto">
            <a:xfrm flipH="1">
              <a:off x="1040" y="2144"/>
              <a:ext cx="160" cy="392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12"/>
            <p:cNvSpPr>
              <a:spLocks noChangeShapeType="1"/>
            </p:cNvSpPr>
            <p:nvPr/>
          </p:nvSpPr>
          <p:spPr bwMode="auto">
            <a:xfrm>
              <a:off x="1632" y="2160"/>
              <a:ext cx="96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13"/>
            <p:cNvSpPr>
              <a:spLocks noChangeShapeType="1"/>
            </p:cNvSpPr>
            <p:nvPr/>
          </p:nvSpPr>
          <p:spPr bwMode="auto">
            <a:xfrm>
              <a:off x="912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4"/>
            <p:cNvSpPr>
              <a:spLocks noChangeShapeType="1"/>
            </p:cNvSpPr>
            <p:nvPr/>
          </p:nvSpPr>
          <p:spPr bwMode="auto">
            <a:xfrm>
              <a:off x="1152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5"/>
            <p:cNvSpPr>
              <a:spLocks noChangeShapeType="1"/>
            </p:cNvSpPr>
            <p:nvPr/>
          </p:nvSpPr>
          <p:spPr bwMode="auto">
            <a:xfrm>
              <a:off x="1584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6"/>
            <p:cNvSpPr>
              <a:spLocks noChangeShapeType="1"/>
            </p:cNvSpPr>
            <p:nvPr/>
          </p:nvSpPr>
          <p:spPr bwMode="auto">
            <a:xfrm>
              <a:off x="1824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2" name="Group 17"/>
          <p:cNvGrpSpPr>
            <a:grpSpLocks/>
          </p:cNvGrpSpPr>
          <p:nvPr/>
        </p:nvGrpSpPr>
        <p:grpSpPr bwMode="auto">
          <a:xfrm>
            <a:off x="6681455" y="1584369"/>
            <a:ext cx="1981200" cy="2514600"/>
            <a:chOff x="720" y="1872"/>
            <a:chExt cx="1248" cy="1584"/>
          </a:xfrm>
        </p:grpSpPr>
        <p:sp>
          <p:nvSpPr>
            <p:cNvPr id="143" name="AutoShape 18"/>
            <p:cNvSpPr>
              <a:spLocks noChangeArrowheads="1"/>
            </p:cNvSpPr>
            <p:nvPr/>
          </p:nvSpPr>
          <p:spPr bwMode="auto">
            <a:xfrm>
              <a:off x="1200" y="1872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44" name="AutoShape 19"/>
            <p:cNvSpPr>
              <a:spLocks noChangeArrowheads="1"/>
            </p:cNvSpPr>
            <p:nvPr/>
          </p:nvSpPr>
          <p:spPr bwMode="auto">
            <a:xfrm>
              <a:off x="816" y="2544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45" name="AutoShape 20"/>
            <p:cNvSpPr>
              <a:spLocks noChangeArrowheads="1"/>
            </p:cNvSpPr>
            <p:nvPr/>
          </p:nvSpPr>
          <p:spPr bwMode="auto">
            <a:xfrm>
              <a:off x="1488" y="2544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46" name="Rectangle 21"/>
            <p:cNvSpPr>
              <a:spLocks noChangeArrowheads="1"/>
            </p:cNvSpPr>
            <p:nvPr/>
          </p:nvSpPr>
          <p:spPr bwMode="auto">
            <a:xfrm>
              <a:off x="720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47" name="Rectangle 22"/>
            <p:cNvSpPr>
              <a:spLocks noChangeArrowheads="1"/>
            </p:cNvSpPr>
            <p:nvPr/>
          </p:nvSpPr>
          <p:spPr bwMode="auto">
            <a:xfrm>
              <a:off x="1056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48" name="Rectangle 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49" name="Rectangle 24"/>
            <p:cNvSpPr>
              <a:spLocks noChangeArrowheads="1"/>
            </p:cNvSpPr>
            <p:nvPr/>
          </p:nvSpPr>
          <p:spPr bwMode="auto">
            <a:xfrm>
              <a:off x="1728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50" name="Line 25"/>
            <p:cNvSpPr>
              <a:spLocks noChangeShapeType="1"/>
            </p:cNvSpPr>
            <p:nvPr/>
          </p:nvSpPr>
          <p:spPr bwMode="auto">
            <a:xfrm flipH="1">
              <a:off x="1040" y="2144"/>
              <a:ext cx="160" cy="392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Line 26"/>
            <p:cNvSpPr>
              <a:spLocks noChangeShapeType="1"/>
            </p:cNvSpPr>
            <p:nvPr/>
          </p:nvSpPr>
          <p:spPr bwMode="auto">
            <a:xfrm>
              <a:off x="1632" y="2160"/>
              <a:ext cx="96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Line 27"/>
            <p:cNvSpPr>
              <a:spLocks noChangeShapeType="1"/>
            </p:cNvSpPr>
            <p:nvPr/>
          </p:nvSpPr>
          <p:spPr bwMode="auto">
            <a:xfrm>
              <a:off x="912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28"/>
            <p:cNvSpPr>
              <a:spLocks noChangeShapeType="1"/>
            </p:cNvSpPr>
            <p:nvPr/>
          </p:nvSpPr>
          <p:spPr bwMode="auto">
            <a:xfrm>
              <a:off x="1152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Line 29"/>
            <p:cNvSpPr>
              <a:spLocks noChangeShapeType="1"/>
            </p:cNvSpPr>
            <p:nvPr/>
          </p:nvSpPr>
          <p:spPr bwMode="auto">
            <a:xfrm>
              <a:off x="1584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30"/>
            <p:cNvSpPr>
              <a:spLocks noChangeShapeType="1"/>
            </p:cNvSpPr>
            <p:nvPr/>
          </p:nvSpPr>
          <p:spPr bwMode="auto">
            <a:xfrm>
              <a:off x="1824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6" name="Group 31"/>
          <p:cNvGrpSpPr>
            <a:grpSpLocks/>
          </p:cNvGrpSpPr>
          <p:nvPr/>
        </p:nvGrpSpPr>
        <p:grpSpPr bwMode="auto">
          <a:xfrm>
            <a:off x="1423655" y="1660569"/>
            <a:ext cx="1981200" cy="2514600"/>
            <a:chOff x="720" y="1872"/>
            <a:chExt cx="1248" cy="1584"/>
          </a:xfrm>
        </p:grpSpPr>
        <p:sp>
          <p:nvSpPr>
            <p:cNvPr id="157" name="AutoShape 32"/>
            <p:cNvSpPr>
              <a:spLocks noChangeArrowheads="1"/>
            </p:cNvSpPr>
            <p:nvPr/>
          </p:nvSpPr>
          <p:spPr bwMode="auto">
            <a:xfrm>
              <a:off x="1200" y="1872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58" name="AutoShape 33"/>
            <p:cNvSpPr>
              <a:spLocks noChangeArrowheads="1"/>
            </p:cNvSpPr>
            <p:nvPr/>
          </p:nvSpPr>
          <p:spPr bwMode="auto">
            <a:xfrm>
              <a:off x="816" y="2544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59" name="AutoShape 34"/>
            <p:cNvSpPr>
              <a:spLocks noChangeArrowheads="1"/>
            </p:cNvSpPr>
            <p:nvPr/>
          </p:nvSpPr>
          <p:spPr bwMode="auto">
            <a:xfrm>
              <a:off x="1488" y="2544"/>
              <a:ext cx="432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60" name="Rectangle 35"/>
            <p:cNvSpPr>
              <a:spLocks noChangeArrowheads="1"/>
            </p:cNvSpPr>
            <p:nvPr/>
          </p:nvSpPr>
          <p:spPr bwMode="auto">
            <a:xfrm>
              <a:off x="720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61" name="Rectangle 36"/>
            <p:cNvSpPr>
              <a:spLocks noChangeArrowheads="1"/>
            </p:cNvSpPr>
            <p:nvPr/>
          </p:nvSpPr>
          <p:spPr bwMode="auto">
            <a:xfrm>
              <a:off x="1056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62" name="Rectangle 3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63" name="Rectangle 38"/>
            <p:cNvSpPr>
              <a:spLocks noChangeArrowheads="1"/>
            </p:cNvSpPr>
            <p:nvPr/>
          </p:nvSpPr>
          <p:spPr bwMode="auto">
            <a:xfrm>
              <a:off x="1728" y="3216"/>
              <a:ext cx="240" cy="240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2C9447"/>
                </a:solidFill>
              </a:endParaRPr>
            </a:p>
          </p:txBody>
        </p:sp>
        <p:sp>
          <p:nvSpPr>
            <p:cNvPr id="164" name="Line 39"/>
            <p:cNvSpPr>
              <a:spLocks noChangeShapeType="1"/>
            </p:cNvSpPr>
            <p:nvPr/>
          </p:nvSpPr>
          <p:spPr bwMode="auto">
            <a:xfrm flipH="1">
              <a:off x="1040" y="2144"/>
              <a:ext cx="160" cy="392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1632" y="2160"/>
              <a:ext cx="96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Line 41"/>
            <p:cNvSpPr>
              <a:spLocks noChangeShapeType="1"/>
            </p:cNvSpPr>
            <p:nvPr/>
          </p:nvSpPr>
          <p:spPr bwMode="auto">
            <a:xfrm>
              <a:off x="912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Line 42"/>
            <p:cNvSpPr>
              <a:spLocks noChangeShapeType="1"/>
            </p:cNvSpPr>
            <p:nvPr/>
          </p:nvSpPr>
          <p:spPr bwMode="auto">
            <a:xfrm>
              <a:off x="1152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Line 43"/>
            <p:cNvSpPr>
              <a:spLocks noChangeShapeType="1"/>
            </p:cNvSpPr>
            <p:nvPr/>
          </p:nvSpPr>
          <p:spPr bwMode="auto">
            <a:xfrm>
              <a:off x="1584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Line 44"/>
            <p:cNvSpPr>
              <a:spLocks noChangeShapeType="1"/>
            </p:cNvSpPr>
            <p:nvPr/>
          </p:nvSpPr>
          <p:spPr bwMode="auto">
            <a:xfrm>
              <a:off x="1824" y="2832"/>
              <a:ext cx="0" cy="38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0" name="Line 45"/>
          <p:cNvSpPr>
            <a:spLocks noChangeShapeType="1"/>
          </p:cNvSpPr>
          <p:nvPr/>
        </p:nvSpPr>
        <p:spPr bwMode="auto">
          <a:xfrm>
            <a:off x="2871455" y="1812969"/>
            <a:ext cx="45720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Line 46"/>
          <p:cNvSpPr>
            <a:spLocks noChangeShapeType="1"/>
          </p:cNvSpPr>
          <p:nvPr/>
        </p:nvSpPr>
        <p:spPr bwMode="auto">
          <a:xfrm>
            <a:off x="2871455" y="1965369"/>
            <a:ext cx="1828800" cy="1828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Line 47"/>
          <p:cNvSpPr>
            <a:spLocks noChangeShapeType="1"/>
          </p:cNvSpPr>
          <p:nvPr/>
        </p:nvSpPr>
        <p:spPr bwMode="auto">
          <a:xfrm flipV="1">
            <a:off x="5081255" y="1889169"/>
            <a:ext cx="2362200" cy="1905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602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16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000" dirty="0" smtClean="0">
                <a:solidFill>
                  <a:srgbClr val="131F49"/>
                </a:solidFill>
              </a:rPr>
              <a:t>Multiple Root CA’s Plus Intermediate CA’s</a:t>
            </a:r>
            <a:endParaRPr lang="en-US" dirty="0">
              <a:solidFill>
                <a:srgbClr val="131F49"/>
              </a:solidFill>
            </a:endParaRPr>
          </a:p>
        </p:txBody>
      </p:sp>
      <p:sp>
        <p:nvSpPr>
          <p:cNvPr id="51" name="AutoShape 3"/>
          <p:cNvSpPr>
            <a:spLocks noChangeArrowheads="1"/>
          </p:cNvSpPr>
          <p:nvPr/>
        </p:nvSpPr>
        <p:spPr bwMode="auto">
          <a:xfrm>
            <a:off x="2571934" y="16658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X</a:t>
            </a:r>
          </a:p>
        </p:txBody>
      </p:sp>
      <p:sp>
        <p:nvSpPr>
          <p:cNvPr id="52" name="AutoShape 4"/>
          <p:cNvSpPr>
            <a:spLocks noChangeArrowheads="1"/>
          </p:cNvSpPr>
          <p:nvPr/>
        </p:nvSpPr>
        <p:spPr bwMode="auto">
          <a:xfrm>
            <a:off x="1276534" y="27326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Q</a:t>
            </a:r>
          </a:p>
        </p:txBody>
      </p:sp>
      <p:sp>
        <p:nvSpPr>
          <p:cNvPr id="53" name="AutoShape 5"/>
          <p:cNvSpPr>
            <a:spLocks noChangeArrowheads="1"/>
          </p:cNvSpPr>
          <p:nvPr/>
        </p:nvSpPr>
        <p:spPr bwMode="auto">
          <a:xfrm>
            <a:off x="666934" y="37994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54" name="AutoShape 6"/>
          <p:cNvSpPr>
            <a:spLocks noChangeArrowheads="1"/>
          </p:cNvSpPr>
          <p:nvPr/>
        </p:nvSpPr>
        <p:spPr bwMode="auto">
          <a:xfrm>
            <a:off x="3486334" y="27326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R</a:t>
            </a:r>
          </a:p>
        </p:txBody>
      </p:sp>
      <p:sp>
        <p:nvSpPr>
          <p:cNvPr id="55" name="AutoShape 7"/>
          <p:cNvSpPr>
            <a:spLocks noChangeArrowheads="1"/>
          </p:cNvSpPr>
          <p:nvPr/>
        </p:nvSpPr>
        <p:spPr bwMode="auto">
          <a:xfrm>
            <a:off x="5543734" y="16658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S</a:t>
            </a:r>
          </a:p>
        </p:txBody>
      </p:sp>
      <p:sp>
        <p:nvSpPr>
          <p:cNvPr id="56" name="AutoShape 8"/>
          <p:cNvSpPr>
            <a:spLocks noChangeArrowheads="1"/>
          </p:cNvSpPr>
          <p:nvPr/>
        </p:nvSpPr>
        <p:spPr bwMode="auto">
          <a:xfrm>
            <a:off x="7753534" y="16658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T</a:t>
            </a:r>
          </a:p>
        </p:txBody>
      </p:sp>
      <p:sp>
        <p:nvSpPr>
          <p:cNvPr id="57" name="AutoShape 9"/>
          <p:cNvSpPr>
            <a:spLocks noChangeArrowheads="1"/>
          </p:cNvSpPr>
          <p:nvPr/>
        </p:nvSpPr>
        <p:spPr bwMode="auto">
          <a:xfrm>
            <a:off x="1733734" y="37994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58" name="AutoShape 10"/>
          <p:cNvSpPr>
            <a:spLocks noChangeArrowheads="1"/>
          </p:cNvSpPr>
          <p:nvPr/>
        </p:nvSpPr>
        <p:spPr bwMode="auto">
          <a:xfrm>
            <a:off x="2952934" y="37994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59" name="AutoShape 11"/>
          <p:cNvSpPr>
            <a:spLocks noChangeArrowheads="1"/>
          </p:cNvSpPr>
          <p:nvPr/>
        </p:nvSpPr>
        <p:spPr bwMode="auto">
          <a:xfrm>
            <a:off x="4019734" y="37994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60" name="AutoShape 12"/>
          <p:cNvSpPr>
            <a:spLocks noChangeArrowheads="1"/>
          </p:cNvSpPr>
          <p:nvPr/>
        </p:nvSpPr>
        <p:spPr bwMode="auto">
          <a:xfrm>
            <a:off x="5162734" y="37994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61" name="AutoShape 13"/>
          <p:cNvSpPr>
            <a:spLocks noChangeArrowheads="1"/>
          </p:cNvSpPr>
          <p:nvPr/>
        </p:nvSpPr>
        <p:spPr bwMode="auto">
          <a:xfrm>
            <a:off x="6229534" y="37994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62" name="AutoShape 14"/>
          <p:cNvSpPr>
            <a:spLocks noChangeArrowheads="1"/>
          </p:cNvSpPr>
          <p:nvPr/>
        </p:nvSpPr>
        <p:spPr bwMode="auto">
          <a:xfrm>
            <a:off x="7448734" y="37994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63" name="AutoShape 15"/>
          <p:cNvSpPr>
            <a:spLocks noChangeArrowheads="1"/>
          </p:cNvSpPr>
          <p:nvPr/>
        </p:nvSpPr>
        <p:spPr bwMode="auto">
          <a:xfrm>
            <a:off x="8515534" y="3799445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64" name="Rectangle 16"/>
          <p:cNvSpPr>
            <a:spLocks noChangeArrowheads="1"/>
          </p:cNvSpPr>
          <p:nvPr/>
        </p:nvSpPr>
        <p:spPr bwMode="auto">
          <a:xfrm>
            <a:off x="5145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65" name="Rectangle 17"/>
          <p:cNvSpPr>
            <a:spLocks noChangeArrowheads="1"/>
          </p:cNvSpPr>
          <p:nvPr/>
        </p:nvSpPr>
        <p:spPr bwMode="auto">
          <a:xfrm>
            <a:off x="10479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b</a:t>
            </a:r>
          </a:p>
        </p:txBody>
      </p:sp>
      <p:sp>
        <p:nvSpPr>
          <p:cNvPr id="66" name="Rectangle 18"/>
          <p:cNvSpPr>
            <a:spLocks noChangeArrowheads="1"/>
          </p:cNvSpPr>
          <p:nvPr/>
        </p:nvSpPr>
        <p:spPr bwMode="auto">
          <a:xfrm>
            <a:off x="15813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75" name="Rectangle 19"/>
          <p:cNvSpPr>
            <a:spLocks noChangeArrowheads="1"/>
          </p:cNvSpPr>
          <p:nvPr/>
        </p:nvSpPr>
        <p:spPr bwMode="auto">
          <a:xfrm>
            <a:off x="21147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d</a:t>
            </a:r>
          </a:p>
        </p:txBody>
      </p:sp>
      <p:sp>
        <p:nvSpPr>
          <p:cNvPr id="76" name="Rectangle 20"/>
          <p:cNvSpPr>
            <a:spLocks noChangeArrowheads="1"/>
          </p:cNvSpPr>
          <p:nvPr/>
        </p:nvSpPr>
        <p:spPr bwMode="auto">
          <a:xfrm>
            <a:off x="27243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77" name="Rectangle 21"/>
          <p:cNvSpPr>
            <a:spLocks noChangeArrowheads="1"/>
          </p:cNvSpPr>
          <p:nvPr/>
        </p:nvSpPr>
        <p:spPr bwMode="auto">
          <a:xfrm>
            <a:off x="32577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f</a:t>
            </a:r>
          </a:p>
        </p:txBody>
      </p:sp>
      <p:sp>
        <p:nvSpPr>
          <p:cNvPr id="78" name="Rectangle 22"/>
          <p:cNvSpPr>
            <a:spLocks noChangeArrowheads="1"/>
          </p:cNvSpPr>
          <p:nvPr/>
        </p:nvSpPr>
        <p:spPr bwMode="auto">
          <a:xfrm>
            <a:off x="38673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79" name="Rectangle 23"/>
          <p:cNvSpPr>
            <a:spLocks noChangeArrowheads="1"/>
          </p:cNvSpPr>
          <p:nvPr/>
        </p:nvSpPr>
        <p:spPr bwMode="auto">
          <a:xfrm>
            <a:off x="44007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h</a:t>
            </a:r>
          </a:p>
        </p:txBody>
      </p: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50103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81" name="Rectangle 25"/>
          <p:cNvSpPr>
            <a:spLocks noChangeArrowheads="1"/>
          </p:cNvSpPr>
          <p:nvPr/>
        </p:nvSpPr>
        <p:spPr bwMode="auto">
          <a:xfrm>
            <a:off x="55437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j</a:t>
            </a:r>
          </a:p>
        </p:txBody>
      </p:sp>
      <p:sp>
        <p:nvSpPr>
          <p:cNvPr id="82" name="Rectangle 26"/>
          <p:cNvSpPr>
            <a:spLocks noChangeArrowheads="1"/>
          </p:cNvSpPr>
          <p:nvPr/>
        </p:nvSpPr>
        <p:spPr bwMode="auto">
          <a:xfrm>
            <a:off x="61533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83" name="Rectangle 27"/>
          <p:cNvSpPr>
            <a:spLocks noChangeArrowheads="1"/>
          </p:cNvSpPr>
          <p:nvPr/>
        </p:nvSpPr>
        <p:spPr bwMode="auto">
          <a:xfrm>
            <a:off x="66867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l</a:t>
            </a:r>
          </a:p>
        </p:txBody>
      </p:sp>
      <p:sp>
        <p:nvSpPr>
          <p:cNvPr id="84" name="Rectangle 28"/>
          <p:cNvSpPr>
            <a:spLocks noChangeArrowheads="1"/>
          </p:cNvSpPr>
          <p:nvPr/>
        </p:nvSpPr>
        <p:spPr bwMode="auto">
          <a:xfrm>
            <a:off x="72963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85" name="Rectangle 29"/>
          <p:cNvSpPr>
            <a:spLocks noChangeArrowheads="1"/>
          </p:cNvSpPr>
          <p:nvPr/>
        </p:nvSpPr>
        <p:spPr bwMode="auto">
          <a:xfrm>
            <a:off x="78297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n</a:t>
            </a:r>
          </a:p>
        </p:txBody>
      </p:sp>
      <p:sp>
        <p:nvSpPr>
          <p:cNvPr id="86" name="Rectangle 30"/>
          <p:cNvSpPr>
            <a:spLocks noChangeArrowheads="1"/>
          </p:cNvSpPr>
          <p:nvPr/>
        </p:nvSpPr>
        <p:spPr bwMode="auto">
          <a:xfrm>
            <a:off x="84393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87" name="Rectangle 31"/>
          <p:cNvSpPr>
            <a:spLocks noChangeArrowheads="1"/>
          </p:cNvSpPr>
          <p:nvPr/>
        </p:nvSpPr>
        <p:spPr bwMode="auto">
          <a:xfrm>
            <a:off x="8972734" y="4866245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2C9447"/>
                </a:solidFill>
              </a:rPr>
              <a:t>p</a:t>
            </a:r>
          </a:p>
        </p:txBody>
      </p:sp>
      <p:sp>
        <p:nvSpPr>
          <p:cNvPr id="88" name="Line 32"/>
          <p:cNvSpPr>
            <a:spLocks noChangeShapeType="1"/>
          </p:cNvSpPr>
          <p:nvPr/>
        </p:nvSpPr>
        <p:spPr bwMode="auto">
          <a:xfrm flipH="1">
            <a:off x="1962334" y="2123045"/>
            <a:ext cx="6096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33"/>
          <p:cNvSpPr>
            <a:spLocks noChangeShapeType="1"/>
          </p:cNvSpPr>
          <p:nvPr/>
        </p:nvSpPr>
        <p:spPr bwMode="auto">
          <a:xfrm>
            <a:off x="3181534" y="2123045"/>
            <a:ext cx="3048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34"/>
          <p:cNvSpPr>
            <a:spLocks noChangeShapeType="1"/>
          </p:cNvSpPr>
          <p:nvPr/>
        </p:nvSpPr>
        <p:spPr bwMode="auto">
          <a:xfrm flipH="1">
            <a:off x="1022534" y="3164445"/>
            <a:ext cx="254000" cy="6223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35"/>
          <p:cNvSpPr>
            <a:spLocks noChangeShapeType="1"/>
          </p:cNvSpPr>
          <p:nvPr/>
        </p:nvSpPr>
        <p:spPr bwMode="auto">
          <a:xfrm>
            <a:off x="1962334" y="3189845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36"/>
          <p:cNvSpPr>
            <a:spLocks noChangeShapeType="1"/>
          </p:cNvSpPr>
          <p:nvPr/>
        </p:nvSpPr>
        <p:spPr bwMode="auto">
          <a:xfrm flipH="1">
            <a:off x="3333934" y="3189845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37"/>
          <p:cNvSpPr>
            <a:spLocks noChangeShapeType="1"/>
          </p:cNvSpPr>
          <p:nvPr/>
        </p:nvSpPr>
        <p:spPr bwMode="auto">
          <a:xfrm>
            <a:off x="4172134" y="3189845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38"/>
          <p:cNvSpPr>
            <a:spLocks noChangeShapeType="1"/>
          </p:cNvSpPr>
          <p:nvPr/>
        </p:nvSpPr>
        <p:spPr bwMode="auto">
          <a:xfrm flipH="1">
            <a:off x="5467534" y="2123045"/>
            <a:ext cx="3048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39"/>
          <p:cNvSpPr>
            <a:spLocks noChangeShapeType="1"/>
          </p:cNvSpPr>
          <p:nvPr/>
        </p:nvSpPr>
        <p:spPr bwMode="auto">
          <a:xfrm>
            <a:off x="6000934" y="2123045"/>
            <a:ext cx="5334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40"/>
          <p:cNvSpPr>
            <a:spLocks noChangeShapeType="1"/>
          </p:cNvSpPr>
          <p:nvPr/>
        </p:nvSpPr>
        <p:spPr bwMode="auto">
          <a:xfrm flipH="1">
            <a:off x="7677334" y="2123045"/>
            <a:ext cx="2286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41"/>
          <p:cNvSpPr>
            <a:spLocks noChangeShapeType="1"/>
          </p:cNvSpPr>
          <p:nvPr/>
        </p:nvSpPr>
        <p:spPr bwMode="auto">
          <a:xfrm>
            <a:off x="8286934" y="2123045"/>
            <a:ext cx="5334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42"/>
          <p:cNvSpPr>
            <a:spLocks noChangeShapeType="1"/>
          </p:cNvSpPr>
          <p:nvPr/>
        </p:nvSpPr>
        <p:spPr bwMode="auto">
          <a:xfrm>
            <a:off x="8193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/>
        </p:nvSpPr>
        <p:spPr bwMode="auto">
          <a:xfrm>
            <a:off x="12003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44"/>
          <p:cNvSpPr>
            <a:spLocks noChangeShapeType="1"/>
          </p:cNvSpPr>
          <p:nvPr/>
        </p:nvSpPr>
        <p:spPr bwMode="auto">
          <a:xfrm>
            <a:off x="18861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45"/>
          <p:cNvSpPr>
            <a:spLocks noChangeShapeType="1"/>
          </p:cNvSpPr>
          <p:nvPr/>
        </p:nvSpPr>
        <p:spPr bwMode="auto">
          <a:xfrm>
            <a:off x="22671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46"/>
          <p:cNvSpPr>
            <a:spLocks noChangeShapeType="1"/>
          </p:cNvSpPr>
          <p:nvPr/>
        </p:nvSpPr>
        <p:spPr bwMode="auto">
          <a:xfrm>
            <a:off x="30291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47"/>
          <p:cNvSpPr>
            <a:spLocks noChangeShapeType="1"/>
          </p:cNvSpPr>
          <p:nvPr/>
        </p:nvSpPr>
        <p:spPr bwMode="auto">
          <a:xfrm>
            <a:off x="34863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48"/>
          <p:cNvSpPr>
            <a:spLocks noChangeShapeType="1"/>
          </p:cNvSpPr>
          <p:nvPr/>
        </p:nvSpPr>
        <p:spPr bwMode="auto">
          <a:xfrm>
            <a:off x="41721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49"/>
          <p:cNvSpPr>
            <a:spLocks noChangeShapeType="1"/>
          </p:cNvSpPr>
          <p:nvPr/>
        </p:nvSpPr>
        <p:spPr bwMode="auto">
          <a:xfrm>
            <a:off x="45531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50"/>
          <p:cNvSpPr>
            <a:spLocks noChangeShapeType="1"/>
          </p:cNvSpPr>
          <p:nvPr/>
        </p:nvSpPr>
        <p:spPr bwMode="auto">
          <a:xfrm>
            <a:off x="53151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51"/>
          <p:cNvSpPr>
            <a:spLocks noChangeShapeType="1"/>
          </p:cNvSpPr>
          <p:nvPr/>
        </p:nvSpPr>
        <p:spPr bwMode="auto">
          <a:xfrm>
            <a:off x="56961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52"/>
          <p:cNvSpPr>
            <a:spLocks noChangeShapeType="1"/>
          </p:cNvSpPr>
          <p:nvPr/>
        </p:nvSpPr>
        <p:spPr bwMode="auto">
          <a:xfrm>
            <a:off x="63819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Line 53"/>
          <p:cNvSpPr>
            <a:spLocks noChangeShapeType="1"/>
          </p:cNvSpPr>
          <p:nvPr/>
        </p:nvSpPr>
        <p:spPr bwMode="auto">
          <a:xfrm>
            <a:off x="67629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Line 54"/>
          <p:cNvSpPr>
            <a:spLocks noChangeShapeType="1"/>
          </p:cNvSpPr>
          <p:nvPr/>
        </p:nvSpPr>
        <p:spPr bwMode="auto">
          <a:xfrm>
            <a:off x="76011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55"/>
          <p:cNvSpPr>
            <a:spLocks noChangeShapeType="1"/>
          </p:cNvSpPr>
          <p:nvPr/>
        </p:nvSpPr>
        <p:spPr bwMode="auto">
          <a:xfrm>
            <a:off x="79821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Line 56"/>
          <p:cNvSpPr>
            <a:spLocks noChangeShapeType="1"/>
          </p:cNvSpPr>
          <p:nvPr/>
        </p:nvSpPr>
        <p:spPr bwMode="auto">
          <a:xfrm>
            <a:off x="86679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57"/>
          <p:cNvSpPr>
            <a:spLocks noChangeShapeType="1"/>
          </p:cNvSpPr>
          <p:nvPr/>
        </p:nvSpPr>
        <p:spPr bwMode="auto">
          <a:xfrm>
            <a:off x="9048934" y="4256645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5902856" y="5883278"/>
            <a:ext cx="3132499" cy="40011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Model on the web today</a:t>
            </a:r>
          </a:p>
        </p:txBody>
      </p:sp>
    </p:spTree>
    <p:extLst>
      <p:ext uri="{BB962C8B-B14F-4D97-AF65-F5344CB8AC3E}">
        <p14:creationId xmlns:p14="http://schemas.microsoft.com/office/powerpoint/2010/main" val="29364111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17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Certificate Triangle</a:t>
            </a:r>
            <a:endParaRPr lang="en-US" sz="2100" dirty="0">
              <a:solidFill>
                <a:srgbClr val="131F49"/>
              </a:solidFill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2908422" y="1595647"/>
            <a:ext cx="4009736" cy="3275721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4399" tIns="67199" rIns="134399" bIns="67199" numCol="1" rtlCol="0" anchor="t" anchorCtr="0" compatLnSpc="1">
            <a:prstTxWarp prst="textNoShape">
              <a:avLst/>
            </a:prstTxWarp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endParaRPr lang="en-US" sz="26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582432" y="1158874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User (Identity)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77441" y="5011697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Attributes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86665" y="5018021"/>
            <a:ext cx="2678700" cy="689708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Public-keys + 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Secured secrets</a:t>
            </a:r>
          </a:p>
        </p:txBody>
      </p:sp>
    </p:spTree>
    <p:extLst>
      <p:ext uri="{BB962C8B-B14F-4D97-AF65-F5344CB8AC3E}">
        <p14:creationId xmlns:p14="http://schemas.microsoft.com/office/powerpoint/2010/main" val="24336754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a</a:t>
            </a:r>
            <a:r>
              <a:rPr lang="en-US" sz="3200" dirty="0" smtClean="0"/>
              <a:t>uthenticated distribution </a:t>
            </a:r>
            <a:r>
              <a:rPr lang="en-US" sz="3200" dirty="0"/>
              <a:t>of public-keys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public-key encryption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sender needs public key of receiver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public-key digital signatures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receiver needs public key of </a:t>
            </a:r>
            <a:r>
              <a:rPr lang="en-US" sz="2800" dirty="0" smtClean="0"/>
              <a:t>sender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strike="sngStrike" dirty="0" smtClean="0"/>
              <a:t>public-key key agreement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strike="sngStrike" dirty="0" smtClean="0"/>
              <a:t>both need each other’s public keys</a:t>
            </a:r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Public-Key Certificates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85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X.509v1 Certificate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890476" y="1472103"/>
            <a:ext cx="4413250" cy="406241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VERSION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SERIAL NUMBER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SIGNATURE ALGORITHM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ISSUER (Certificate Authority)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VALIDITY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SUBJECT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SUBJECT PUBLIC KEY INFO</a:t>
            </a:r>
          </a:p>
          <a:p>
            <a:pPr algn="ctr">
              <a:lnSpc>
                <a:spcPct val="140000"/>
              </a:lnSpc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SIGNATURE</a:t>
            </a:r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2917464" y="2019791"/>
            <a:ext cx="4360862" cy="2986087"/>
            <a:chOff x="1507" y="1643"/>
            <a:chExt cx="2747" cy="1881"/>
          </a:xfrm>
        </p:grpSpPr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1507" y="1643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1507" y="1956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1507" y="2270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1507" y="2583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1507" y="2897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1507" y="3211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1507" y="3524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12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X.509v1 Certificate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172683" y="1530369"/>
            <a:ext cx="7975600" cy="401320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1234567891011121314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RSA+SHA-3, 2048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C=US,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S=TX, O=UTSA, OU=CS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1/1/17-12/31/18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C=US,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S=TX, O=UTSA, OU=CS, </a:t>
            </a: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CN=Ravi Sandhu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RSA,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2048, </a:t>
            </a:r>
            <a:r>
              <a:rPr lang="en-US" altLang="en-US" b="1" dirty="0" err="1">
                <a:solidFill>
                  <a:schemeClr val="tx2"/>
                </a:solidFill>
                <a:latin typeface="Arial" panose="020B0604020202020204" pitchFamily="34" charset="0"/>
              </a:rPr>
              <a:t>xxxxxxxxxxxxxxxxxxxxxxxxx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SIGNATURE</a:t>
            </a:r>
          </a:p>
        </p:txBody>
      </p: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1223483" y="2003444"/>
            <a:ext cx="7850188" cy="3011487"/>
            <a:chOff x="400" y="1627"/>
            <a:chExt cx="4945" cy="1897"/>
          </a:xfrm>
        </p:grpSpPr>
        <p:sp>
          <p:nvSpPr>
            <p:cNvPr id="24" name="Line 5"/>
            <p:cNvSpPr>
              <a:spLocks noChangeShapeType="1"/>
            </p:cNvSpPr>
            <p:nvPr/>
          </p:nvSpPr>
          <p:spPr bwMode="auto">
            <a:xfrm>
              <a:off x="400" y="1627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400" y="1943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400" y="2259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400" y="2576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400" y="2892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400" y="3208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400" y="3524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73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how to acquire public key of the issuer to verify signature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whether or not to trust certificates signed by the issuer for this </a:t>
            </a:r>
            <a:r>
              <a:rPr lang="en-US" sz="3200" dirty="0" smtClean="0"/>
              <a:t>subject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p</a:t>
            </a:r>
            <a:r>
              <a:rPr lang="en-US" dirty="0" smtClean="0"/>
              <a:t>refix rule is not universally applicable</a:t>
            </a:r>
            <a:endParaRPr lang="en-US" dirty="0"/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Certificate Trust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29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X.509v1 Certificate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172683" y="1530369"/>
            <a:ext cx="7975600" cy="401320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1234567891011121314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RSA+SHA-3, 2048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C=US, S=VA, O=GMU, OU=ISE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1/1/17-12/31/18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C=US,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S=TX, O=UTSA, OU=CS, </a:t>
            </a: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CN=Ravi Sandhu</a:t>
            </a:r>
          </a:p>
          <a:p>
            <a:pPr algn="ctr">
              <a:lnSpc>
                <a:spcPct val="14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RSA,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2048, </a:t>
            </a:r>
            <a:r>
              <a:rPr lang="en-US" altLang="en-US" b="1" dirty="0" err="1">
                <a:solidFill>
                  <a:schemeClr val="tx2"/>
                </a:solidFill>
                <a:latin typeface="Arial" panose="020B0604020202020204" pitchFamily="34" charset="0"/>
              </a:rPr>
              <a:t>xxxxxxxxxxxxxxxxxxxxxxxxx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SIGNATURE</a:t>
            </a:r>
          </a:p>
        </p:txBody>
      </p: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1223483" y="2003444"/>
            <a:ext cx="7850188" cy="3011487"/>
            <a:chOff x="400" y="1627"/>
            <a:chExt cx="4945" cy="1897"/>
          </a:xfrm>
        </p:grpSpPr>
        <p:sp>
          <p:nvSpPr>
            <p:cNvPr id="24" name="Line 5"/>
            <p:cNvSpPr>
              <a:spLocks noChangeShapeType="1"/>
            </p:cNvSpPr>
            <p:nvPr/>
          </p:nvSpPr>
          <p:spPr bwMode="auto">
            <a:xfrm>
              <a:off x="400" y="1627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400" y="1943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400" y="2259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400" y="2576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400" y="2892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400" y="3208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400" y="3524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77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SET CA Hierarchy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163083" y="1167891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Root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163083" y="2158491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Brand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677683" y="2158491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Brand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648483" y="2158491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Brand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4010683" y="3149091"/>
            <a:ext cx="18288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Geo-Political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3020083" y="4215891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Bank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5458483" y="4215891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Acquirer</a:t>
            </a: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3020083" y="5206491"/>
            <a:ext cx="15240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Customer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5458483" y="5206491"/>
            <a:ext cx="15240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Merchant</a:t>
            </a: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2410483" y="1701291"/>
            <a:ext cx="251460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4923496" y="1696529"/>
            <a:ext cx="2587625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>
            <a:off x="4925083" y="1701291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4925083" y="2691891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 flipH="1">
            <a:off x="3705883" y="3682491"/>
            <a:ext cx="1219200" cy="533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4925083" y="3682491"/>
            <a:ext cx="1371600" cy="533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3705883" y="4749291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6220483" y="4749291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Certificate Revocation Lists (CRLs)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2823949" y="1293115"/>
            <a:ext cx="4389437" cy="309245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SIGNATURE ALGORITHM</a:t>
            </a:r>
          </a:p>
          <a:p>
            <a:pPr algn="ctr">
              <a:lnSpc>
                <a:spcPct val="140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ISSUER</a:t>
            </a:r>
          </a:p>
          <a:p>
            <a:pPr algn="ctr">
              <a:lnSpc>
                <a:spcPct val="140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LAST UPDATE</a:t>
            </a:r>
          </a:p>
          <a:p>
            <a:pPr algn="ctr">
              <a:lnSpc>
                <a:spcPct val="140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NEXT UPDATE</a:t>
            </a:r>
          </a:p>
          <a:p>
            <a:pPr algn="ctr">
              <a:lnSpc>
                <a:spcPct val="140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REVOKED CERTIFICATES</a:t>
            </a:r>
          </a:p>
          <a:p>
            <a:pPr algn="ctr">
              <a:lnSpc>
                <a:spcPct val="140000"/>
              </a:lnSpc>
            </a:pPr>
            <a:r>
              <a:rPr lang="en-US" altLang="en-US" b="1" i="1">
                <a:solidFill>
                  <a:schemeClr val="tx2"/>
                </a:solidFill>
                <a:latin typeface="Arial" panose="020B0604020202020204" pitchFamily="34" charset="0"/>
              </a:rPr>
              <a:t>SIGNATURE</a:t>
            </a:r>
          </a:p>
        </p:txBody>
      </p:sp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2850936" y="1840803"/>
            <a:ext cx="43370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2850936" y="2337690"/>
            <a:ext cx="43370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>
            <a:off x="2850936" y="2836165"/>
            <a:ext cx="43370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2850936" y="3334640"/>
            <a:ext cx="43370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2850936" y="3831528"/>
            <a:ext cx="43370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2849349" y="4952303"/>
            <a:ext cx="4364037" cy="1019175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SERIAL NUMBER</a:t>
            </a:r>
          </a:p>
          <a:p>
            <a:pPr algn="ctr">
              <a:lnSpc>
                <a:spcPct val="140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REVOCATION DATE</a:t>
            </a: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>
            <a:off x="2901736" y="5499990"/>
            <a:ext cx="42608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 flipH="1">
            <a:off x="1620624" y="3582290"/>
            <a:ext cx="12287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>
            <a:off x="1651730" y="3582290"/>
            <a:ext cx="0" cy="1644649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V="1">
            <a:off x="1620624" y="5225352"/>
            <a:ext cx="1152525" cy="1587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X.509v1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very basic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X.509v2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adds unique identifiers to prevent against reuse of X.500 names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X.509v3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adds many extensions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can be further extended</a:t>
            </a:r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X.509 Certificates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01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9490</TotalTime>
  <Words>611</Words>
  <Application>Microsoft Office PowerPoint</Application>
  <PresentationFormat>Custom</PresentationFormat>
  <Paragraphs>353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Bitstream Charter</vt:lpstr>
      <vt:lpstr>Calibri</vt:lpstr>
      <vt:lpstr>Courier New</vt:lpstr>
      <vt:lpstr>ＭＳ Ｐゴシック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1143</cp:revision>
  <cp:lastPrinted>2018-01-17T20:42:46Z</cp:lastPrinted>
  <dcterms:created xsi:type="dcterms:W3CDTF">2010-02-19T20:53:39Z</dcterms:created>
  <dcterms:modified xsi:type="dcterms:W3CDTF">2018-01-25T19:10:16Z</dcterms:modified>
</cp:coreProperties>
</file>