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2"/>
  </p:notesMasterIdLst>
  <p:handoutMasterIdLst>
    <p:handoutMasterId r:id="rId33"/>
  </p:handoutMasterIdLst>
  <p:sldIdLst>
    <p:sldId id="468" r:id="rId6"/>
    <p:sldId id="469" r:id="rId7"/>
    <p:sldId id="470" r:id="rId8"/>
    <p:sldId id="472" r:id="rId9"/>
    <p:sldId id="471" r:id="rId10"/>
    <p:sldId id="473" r:id="rId11"/>
    <p:sldId id="474" r:id="rId12"/>
    <p:sldId id="475" r:id="rId13"/>
    <p:sldId id="477" r:id="rId14"/>
    <p:sldId id="481" r:id="rId15"/>
    <p:sldId id="482" r:id="rId16"/>
    <p:sldId id="483" r:id="rId17"/>
    <p:sldId id="479" r:id="rId18"/>
    <p:sldId id="486" r:id="rId19"/>
    <p:sldId id="485" r:id="rId20"/>
    <p:sldId id="487" r:id="rId21"/>
    <p:sldId id="484" r:id="rId22"/>
    <p:sldId id="488" r:id="rId23"/>
    <p:sldId id="489" r:id="rId24"/>
    <p:sldId id="493" r:id="rId25"/>
    <p:sldId id="494" r:id="rId26"/>
    <p:sldId id="490" r:id="rId27"/>
    <p:sldId id="491" r:id="rId28"/>
    <p:sldId id="495" r:id="rId29"/>
    <p:sldId id="496" r:id="rId30"/>
    <p:sldId id="497" r:id="rId31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3/28/2013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Privacy Preserving Data Publishing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March 29, 2013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9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Differential Privacy, </a:t>
            </a:r>
            <a:r>
              <a:rPr lang="en-US" sz="3200" dirty="0" err="1" smtClean="0">
                <a:ea typeface="ＭＳ Ｐゴシック" pitchFamily="34" charset="-128"/>
              </a:rPr>
              <a:t>Dwork</a:t>
            </a:r>
            <a:r>
              <a:rPr lang="en-US" sz="3200" dirty="0" smtClean="0">
                <a:ea typeface="ＭＳ Ｐゴシック" pitchFamily="34" charset="-128"/>
              </a:rPr>
              <a:t> 2006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Compare risk to target victim’s privacy with or without presence of target victim’s record in published database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Risk should not substantially increase if the record is included.  </a:t>
            </a: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Privacy </a:t>
            </a:r>
            <a:r>
              <a:rPr lang="en-US" sz="2400" dirty="0" smtClean="0"/>
              <a:t>Definition: Differential Privacy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Uninformative Principle</a:t>
            </a:r>
            <a:r>
              <a:rPr lang="en-US" sz="3200" dirty="0" smtClean="0">
                <a:ea typeface="ＭＳ Ｐゴシック" pitchFamily="34" charset="-128"/>
              </a:rPr>
              <a:t>, </a:t>
            </a:r>
            <a:r>
              <a:rPr lang="en-US" dirty="0" err="1" smtClean="0"/>
              <a:t>Machanavajjhala</a:t>
            </a:r>
            <a:r>
              <a:rPr lang="en-US" dirty="0" smtClean="0"/>
              <a:t> et </a:t>
            </a:r>
            <a:r>
              <a:rPr lang="en-US" dirty="0" smtClean="0"/>
              <a:t>al </a:t>
            </a:r>
            <a:r>
              <a:rPr lang="en-US" dirty="0" smtClean="0"/>
              <a:t>2006</a:t>
            </a: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Difference </a:t>
            </a:r>
            <a:r>
              <a:rPr lang="en-US" sz="2800" dirty="0" smtClean="0">
                <a:ea typeface="ＭＳ Ｐゴシック" pitchFamily="34" charset="-128"/>
              </a:rPr>
              <a:t>between </a:t>
            </a:r>
            <a:r>
              <a:rPr lang="en-US" sz="2800" dirty="0" smtClean="0">
                <a:ea typeface="ＭＳ Ｐゴシック" pitchFamily="34" charset="-128"/>
              </a:rPr>
              <a:t>prior </a:t>
            </a:r>
            <a:r>
              <a:rPr lang="en-US" sz="2800" dirty="0" smtClean="0">
                <a:ea typeface="ＭＳ Ｐゴシック" pitchFamily="34" charset="-128"/>
              </a:rPr>
              <a:t>and posterior </a:t>
            </a:r>
            <a:r>
              <a:rPr lang="en-US" sz="2800" dirty="0" smtClean="0">
                <a:ea typeface="ＭＳ Ｐゴシック" pitchFamily="34" charset="-128"/>
              </a:rPr>
              <a:t>beliefs is small</a:t>
            </a:r>
            <a:endParaRPr lang="en-US" sz="7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Privacy </a:t>
            </a:r>
            <a:r>
              <a:rPr lang="en-US" sz="2400" dirty="0" smtClean="0"/>
              <a:t>Definition: Uninformative Principle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Record linkage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Attribute linkage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Table </a:t>
            </a:r>
            <a:r>
              <a:rPr lang="en-US" sz="3200" dirty="0" smtClean="0"/>
              <a:t>linkage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7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Privacy </a:t>
            </a:r>
            <a:r>
              <a:rPr lang="en-US" sz="2400" dirty="0" smtClean="0"/>
              <a:t>Definition: Linkage Attacks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Record Linkage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1" y="1152525"/>
            <a:ext cx="8015814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4924425" y="3629025"/>
            <a:ext cx="3815290" cy="239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1" y="3829050"/>
            <a:ext cx="4533900" cy="15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 bwMode="auto">
          <a:xfrm>
            <a:off x="7791450" y="5434380"/>
            <a:ext cx="89111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938213" y="5449831"/>
            <a:ext cx="59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95875" y="2457450"/>
            <a:ext cx="2876550" cy="20955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62050" y="2286000"/>
            <a:ext cx="2876550" cy="20955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27432" y="4040730"/>
            <a:ext cx="3483479" cy="579907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Attribute Linkage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1" y="1152525"/>
            <a:ext cx="8015814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876300" y="3476625"/>
            <a:ext cx="4000500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24400" y="3600450"/>
            <a:ext cx="4276725" cy="26955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71575" y="2828925"/>
            <a:ext cx="2876550" cy="352425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57775" y="2943225"/>
            <a:ext cx="2876550" cy="238125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95875" y="2619375"/>
            <a:ext cx="2876550" cy="20955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Attribute Linkage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1590675"/>
            <a:ext cx="44878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Table Linkage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628775"/>
            <a:ext cx="80311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455652" y="431044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Published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6177" y="43104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Public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7352" y="417195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Known to be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ubset of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29250" y="2028825"/>
            <a:ext cx="552450" cy="20955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1952" y="5253424"/>
            <a:ext cx="368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Probability that Alice is in (c) is 4/5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Probability that </a:t>
            </a:r>
            <a:r>
              <a:rPr lang="en-US" dirty="0" smtClean="0">
                <a:solidFill>
                  <a:srgbClr val="C00000"/>
                </a:solidFill>
              </a:rPr>
              <a:t>Bob is </a:t>
            </a:r>
            <a:r>
              <a:rPr lang="en-US" dirty="0" smtClean="0">
                <a:solidFill>
                  <a:srgbClr val="C00000"/>
                </a:solidFill>
              </a:rPr>
              <a:t>in (c) is </a:t>
            </a:r>
            <a:r>
              <a:rPr lang="en-US" dirty="0" smtClean="0">
                <a:solidFill>
                  <a:srgbClr val="C00000"/>
                </a:solidFill>
              </a:rPr>
              <a:t>3/4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38775" y="2209800"/>
            <a:ext cx="552450" cy="209550"/>
          </a:xfrm>
          <a:prstGeom prst="rect">
            <a:avLst/>
          </a:prstGeom>
          <a:solidFill>
            <a:srgbClr val="FFFF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Privacy Models and Attacks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14450"/>
            <a:ext cx="9509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Generalization and suppression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Anatomization and permutation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Perturbation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7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Anonymization</a:t>
            </a:r>
            <a:r>
              <a:rPr lang="en-US" sz="2800" dirty="0" smtClean="0"/>
              <a:t> Techniques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2933700"/>
            <a:ext cx="9486796" cy="346075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Full domain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Generalize to same level in tree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err="1" smtClean="0"/>
              <a:t>Subtree</a:t>
            </a:r>
            <a:r>
              <a:rPr lang="en-US" dirty="0" smtClean="0"/>
              <a:t>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Sibling generalization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Cell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Local recoding versus global recoding for above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Multi-dimensional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6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Generalization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1" y="1047750"/>
            <a:ext cx="4533900" cy="15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2738438" y="1047750"/>
            <a:ext cx="1766887" cy="8667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Domingo-</a:t>
            </a:r>
            <a:r>
              <a:rPr lang="en-US" sz="2800" dirty="0" err="1" smtClean="0"/>
              <a:t>Ferrer</a:t>
            </a:r>
            <a:r>
              <a:rPr lang="en-US" sz="2800" dirty="0" smtClean="0"/>
              <a:t> 2007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Database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Privacy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638" y="15144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Respondent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2388" y="481012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1438" y="48101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25838" y="573405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 independent dimensions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2933700"/>
            <a:ext cx="9486796" cy="346075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Full domain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Generalize to same level in tree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Subtree</a:t>
            </a:r>
            <a:r>
              <a:rPr lang="en-US" dirty="0" smtClean="0">
                <a:solidFill>
                  <a:srgbClr val="FF0000"/>
                </a:solidFill>
              </a:rPr>
              <a:t> generalization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Sibling generalization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Cell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Local recoding versus global recoding for above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Multi-dimensional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6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Generalization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1" y="1047750"/>
            <a:ext cx="4533900" cy="15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2738438" y="1047750"/>
            <a:ext cx="1766887" cy="8667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4282" y="1914526"/>
            <a:ext cx="731044" cy="4762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774282" y="1914525"/>
            <a:ext cx="731043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2933700"/>
            <a:ext cx="9486796" cy="346075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Full domain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Generalize to same level in tree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Subtree</a:t>
            </a:r>
            <a:r>
              <a:rPr lang="en-US" dirty="0" smtClean="0">
                <a:solidFill>
                  <a:schemeClr val="tx1"/>
                </a:solidFill>
              </a:rPr>
              <a:t> generalization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Sibling generalization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Cell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Local recoding versus global recoding for above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Multi-dimensional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6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Generalization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1" y="1047750"/>
            <a:ext cx="4533900" cy="15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2738438" y="1047750"/>
            <a:ext cx="1766887" cy="866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91000" y="1914526"/>
            <a:ext cx="314326" cy="4762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91000" y="1914526"/>
            <a:ext cx="314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2933700"/>
            <a:ext cx="9486796" cy="346075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Full domain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Generalize to same level in tree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err="1" smtClean="0"/>
              <a:t>Subtree</a:t>
            </a:r>
            <a:r>
              <a:rPr lang="en-US" dirty="0" smtClean="0"/>
              <a:t>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Sibling generalization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Cell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Local recoding versus global recoding for above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Multi-dimensional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6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Generalization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1" y="1047750"/>
            <a:ext cx="4533900" cy="15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2933699"/>
            <a:ext cx="9486796" cy="3667125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Full domain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Generalize to same level in tree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err="1" smtClean="0"/>
              <a:t>Subtree</a:t>
            </a:r>
            <a:r>
              <a:rPr lang="en-US" dirty="0" smtClean="0"/>
              <a:t> generalization</a:t>
            </a: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Sibling generalization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Cell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/>
              <a:t>Local recoding versus global recoding for above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Multi-dimensional generalization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Generalize </a:t>
            </a:r>
            <a:r>
              <a:rPr lang="en-US" dirty="0" err="1" smtClean="0">
                <a:solidFill>
                  <a:schemeClr val="tx1"/>
                </a:solidFill>
              </a:rPr>
              <a:t>Engineer,Male</a:t>
            </a:r>
            <a:r>
              <a:rPr lang="en-US" dirty="0" smtClean="0">
                <a:solidFill>
                  <a:schemeClr val="tx1"/>
                </a:solidFill>
              </a:rPr>
              <a:t> -&gt; </a:t>
            </a:r>
            <a:r>
              <a:rPr lang="en-US" dirty="0" err="1" smtClean="0">
                <a:solidFill>
                  <a:schemeClr val="tx1"/>
                </a:solidFill>
              </a:rPr>
              <a:t>Engineer,Any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Generalize </a:t>
            </a:r>
            <a:r>
              <a:rPr lang="en-US" dirty="0" err="1" smtClean="0">
                <a:solidFill>
                  <a:schemeClr val="tx1"/>
                </a:solidFill>
              </a:rPr>
              <a:t>Engineer,Female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-&gt; </a:t>
            </a:r>
            <a:r>
              <a:rPr lang="en-US" dirty="0" err="1" smtClean="0">
                <a:solidFill>
                  <a:schemeClr val="tx1"/>
                </a:solidFill>
              </a:rPr>
              <a:t>Professional,Female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6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Generalization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1" y="1047750"/>
            <a:ext cx="4533900" cy="15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Record suppression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Value suppression (globally)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/>
              <a:t>Cell suppression (local value suppression)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7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6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Suppression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Anatomization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123951"/>
            <a:ext cx="5400675" cy="49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Anonymization</a:t>
            </a:r>
            <a:r>
              <a:rPr lang="en-US" sz="2800" dirty="0" smtClean="0"/>
              <a:t> </a:t>
            </a:r>
            <a:r>
              <a:rPr lang="en-US" sz="2800" dirty="0" err="1" smtClean="0"/>
              <a:t>Algortihms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885825"/>
            <a:ext cx="5761038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Fung et al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PPDP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356" y="151447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Owners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5652" y="48101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Publisher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Recipient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Fung et al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PPDP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356" y="151447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Owners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5652" y="48101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Publisher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Recipient</a:t>
            </a:r>
          </a:p>
          <a:p>
            <a:r>
              <a:rPr lang="en-US" dirty="0" smtClean="0"/>
              <a:t>Data Miner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54224" y="509926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5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Fung et al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PPDP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356" y="151447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Owners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738438" y="1883807"/>
            <a:ext cx="1149898" cy="22779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64550" y="2612375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Collection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442516" y="5616981"/>
            <a:ext cx="372663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369215" y="5849881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Publication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652" y="48101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Publisher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54224" y="509926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95800" y="48101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Recipient</a:t>
            </a:r>
          </a:p>
          <a:p>
            <a:r>
              <a:rPr lang="en-US" dirty="0" smtClean="0"/>
              <a:t>Data 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2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Fung et al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PPDP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356" y="151447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Owners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738438" y="1883807"/>
            <a:ext cx="1149898" cy="22779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64550" y="2612375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Collection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442516" y="5616981"/>
            <a:ext cx="372663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369215" y="5849881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Publication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652" y="48101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Publisher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54224" y="509926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9013" y="4959179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Trusted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3313" y="1359885"/>
            <a:ext cx="93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Willing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5800" y="48101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Recipient</a:t>
            </a:r>
          </a:p>
          <a:p>
            <a:r>
              <a:rPr lang="en-US" dirty="0" smtClean="0"/>
              <a:t>Data Miner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84741" y="5419235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Utility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Privacy Exposure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Potential Attacker</a:t>
            </a:r>
          </a:p>
        </p:txBody>
      </p:sp>
    </p:spTree>
    <p:extLst>
      <p:ext uri="{BB962C8B-B14F-4D97-AF65-F5344CB8AC3E}">
        <p14:creationId xmlns:p14="http://schemas.microsoft.com/office/powerpoint/2010/main" xmlns="" val="23968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 marL="107950" indent="0"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Privacy preserving data mining (PPDM)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How to do data mining when the publisher has modified the data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to obscure sensitive information?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How to modify the data to obscure sensitive information without loosing ability to data mine?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Techniques often tied to data mining task.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PPDM is being used even when no data mining as such is being done.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Related but not Synonymous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 marL="107950" indent="0">
              <a:buSzPct val="90000"/>
              <a:buNone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Single table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Each record pertains to a distinct owner (typically)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4 kinds of attributes (disjoint):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Explicit identifier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Quasi identifier (QID)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Sensitive attributes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Non-sensitive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Anonymization techniques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Modified quasi </a:t>
            </a:r>
            <a:r>
              <a:rPr lang="en-US" dirty="0">
                <a:ea typeface="ＭＳ Ｐゴシック" pitchFamily="34" charset="-128"/>
              </a:rPr>
              <a:t>identifier (</a:t>
            </a:r>
            <a:r>
              <a:rPr lang="en-US" dirty="0" smtClean="0">
                <a:ea typeface="ＭＳ Ｐゴシック" pitchFamily="34" charset="-128"/>
              </a:rPr>
              <a:t>QID’)</a:t>
            </a:r>
            <a:endParaRPr lang="en-US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Add noise</a:t>
            </a:r>
            <a:endParaRPr lang="en-US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Generate synthetic data “similar” to original</a:t>
            </a: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Records in a Table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3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48679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Absolute </a:t>
            </a:r>
            <a:r>
              <a:rPr lang="en-US" dirty="0" smtClean="0">
                <a:ea typeface="ＭＳ Ｐゴシック" pitchFamily="34" charset="-128"/>
              </a:rPr>
              <a:t>Privacy, </a:t>
            </a:r>
            <a:r>
              <a:rPr lang="en-US" dirty="0" err="1" smtClean="0">
                <a:ea typeface="ＭＳ Ｐゴシック" pitchFamily="34" charset="-128"/>
              </a:rPr>
              <a:t>Dalenius</a:t>
            </a:r>
            <a:r>
              <a:rPr lang="en-US" dirty="0" smtClean="0">
                <a:ea typeface="ＭＳ Ｐゴシック" pitchFamily="34" charset="-128"/>
              </a:rPr>
              <a:t> 1977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Access to published </a:t>
            </a:r>
            <a:r>
              <a:rPr lang="en-US" dirty="0">
                <a:ea typeface="ＭＳ Ｐゴシック" pitchFamily="34" charset="-128"/>
              </a:rPr>
              <a:t>data should not enable the attacker to learn anything extra </a:t>
            </a:r>
            <a:r>
              <a:rPr lang="en-US" dirty="0" smtClean="0">
                <a:ea typeface="ＭＳ Ｐゴシック" pitchFamily="34" charset="-128"/>
              </a:rPr>
              <a:t>about any target </a:t>
            </a:r>
            <a:r>
              <a:rPr lang="en-US" dirty="0">
                <a:ea typeface="ＭＳ Ｐゴシック" pitchFamily="34" charset="-128"/>
              </a:rPr>
              <a:t>victim compared to no access to the database, even with the presence of </a:t>
            </a:r>
            <a:r>
              <a:rPr lang="en-US" dirty="0" smtClean="0">
                <a:ea typeface="ＭＳ Ｐゴシック" pitchFamily="34" charset="-128"/>
              </a:rPr>
              <a:t>any attacker’s </a:t>
            </a:r>
            <a:r>
              <a:rPr lang="en-US" dirty="0">
                <a:ea typeface="ＭＳ Ｐゴシック" pitchFamily="34" charset="-128"/>
              </a:rPr>
              <a:t>background knowledge obtained from other </a:t>
            </a:r>
            <a:r>
              <a:rPr lang="en-US" dirty="0" smtClean="0">
                <a:ea typeface="ＭＳ Ｐゴシック" pitchFamily="34" charset="-128"/>
              </a:rPr>
              <a:t>sources.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Impossible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Dwork</a:t>
            </a:r>
            <a:r>
              <a:rPr lang="en-US" dirty="0" smtClean="0">
                <a:ea typeface="ＭＳ Ｐゴシック" pitchFamily="34" charset="-128"/>
              </a:rPr>
              <a:t> 2006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Even if published data does not include target victims record attacker can still learn something about target victim from published data and background knowledge.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Privacy </a:t>
            </a:r>
            <a:r>
              <a:rPr lang="en-US" sz="2800" dirty="0" smtClean="0"/>
              <a:t>Definition: Absolute Privacy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8993</TotalTime>
  <Words>834</Words>
  <Application>Microsoft Office PowerPoint</Application>
  <PresentationFormat>Custom</PresentationFormat>
  <Paragraphs>474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1215</cp:revision>
  <cp:lastPrinted>2012-11-13T22:38:33Z</cp:lastPrinted>
  <dcterms:created xsi:type="dcterms:W3CDTF">2010-02-19T20:53:39Z</dcterms:created>
  <dcterms:modified xsi:type="dcterms:W3CDTF">2013-03-29T04:29:38Z</dcterms:modified>
</cp:coreProperties>
</file>