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28"/>
  </p:notesMasterIdLst>
  <p:handoutMasterIdLst>
    <p:handoutMasterId r:id="rId29"/>
  </p:handoutMasterIdLst>
  <p:sldIdLst>
    <p:sldId id="468" r:id="rId6"/>
    <p:sldId id="401" r:id="rId7"/>
    <p:sldId id="467" r:id="rId8"/>
    <p:sldId id="479" r:id="rId9"/>
    <p:sldId id="480" r:id="rId10"/>
    <p:sldId id="481" r:id="rId11"/>
    <p:sldId id="482" r:id="rId12"/>
    <p:sldId id="439" r:id="rId13"/>
    <p:sldId id="454" r:id="rId14"/>
    <p:sldId id="457" r:id="rId15"/>
    <p:sldId id="458" r:id="rId16"/>
    <p:sldId id="440" r:id="rId17"/>
    <p:sldId id="444" r:id="rId18"/>
    <p:sldId id="483" r:id="rId19"/>
    <p:sldId id="441" r:id="rId20"/>
    <p:sldId id="445" r:id="rId21"/>
    <p:sldId id="446" r:id="rId22"/>
    <p:sldId id="474" r:id="rId23"/>
    <p:sldId id="476" r:id="rId24"/>
    <p:sldId id="477" r:id="rId25"/>
    <p:sldId id="447" r:id="rId26"/>
    <p:sldId id="484" r:id="rId27"/>
  </p:sldIdLst>
  <p:sldSz cx="10080625" cy="7559675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749">
          <p15:clr>
            <a:srgbClr val="A4A3A4"/>
          </p15:clr>
        </p15:guide>
        <p15:guide id="2" pos="20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286" y="-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749"/>
        <p:guide pos="203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3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57" tIns="43329" rIns="86657" bIns="43329" numCol="1" anchor="t" anchorCtr="0" compatLnSpc="1">
            <a:prstTxWarp prst="textNoShape">
              <a:avLst/>
            </a:prstTxWarp>
          </a:bodyPr>
          <a:lstStyle>
            <a:lvl1pPr defTabSz="45756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57" tIns="43329" rIns="86657" bIns="43329" numCol="1" anchor="t" anchorCtr="0" compatLnSpc="1">
            <a:prstTxWarp prst="textNoShape">
              <a:avLst/>
            </a:prstTxWarp>
          </a:bodyPr>
          <a:lstStyle>
            <a:lvl1pPr algn="r" defTabSz="45756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3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57" tIns="43329" rIns="86657" bIns="43329" numCol="1" anchor="b" anchorCtr="0" compatLnSpc="1">
            <a:prstTxWarp prst="textNoShape">
              <a:avLst/>
            </a:prstTxWarp>
          </a:bodyPr>
          <a:lstStyle>
            <a:lvl1pPr defTabSz="45756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57" tIns="43329" rIns="86657" bIns="43329" numCol="1" anchor="b" anchorCtr="0" compatLnSpc="1">
            <a:prstTxWarp prst="textNoShape">
              <a:avLst/>
            </a:prstTxWarp>
          </a:bodyPr>
          <a:lstStyle>
            <a:lvl1pPr algn="r" defTabSz="45756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8663"/>
            <a:ext cx="4799013" cy="359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1841" y="4559300"/>
            <a:ext cx="585152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3"/>
            <a:ext cx="3173414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756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697" algn="l"/>
                <a:tab pos="1372684" algn="l"/>
                <a:tab pos="2057382" algn="l"/>
                <a:tab pos="2745372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40200" y="3"/>
            <a:ext cx="3173414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56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697" algn="l"/>
                <a:tab pos="1372684" algn="l"/>
                <a:tab pos="2057382" algn="l"/>
                <a:tab pos="2745372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91"/>
            <a:ext cx="3173414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5756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697" algn="l"/>
                <a:tab pos="1372684" algn="l"/>
                <a:tab pos="2057382" algn="l"/>
                <a:tab pos="2745372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140200" y="9120191"/>
            <a:ext cx="3173414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756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697" algn="l"/>
                <a:tab pos="1372684" algn="l"/>
                <a:tab pos="2057382" algn="l"/>
                <a:tab pos="2745372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56976">
              <a:tabLst>
                <a:tab pos="680704" algn="l"/>
                <a:tab pos="1369341" algn="l"/>
                <a:tab pos="2054805" algn="l"/>
                <a:tab pos="2741854" algn="l"/>
              </a:tabLst>
            </a:pPr>
            <a:fld id="{0C137A8E-DCD0-4026-8679-7DAC59B2E3EE}" type="slidenum">
              <a:rPr lang="en-GB" smtClean="0"/>
              <a:pPr defTabSz="456976">
                <a:tabLst>
                  <a:tab pos="680704" algn="l"/>
                  <a:tab pos="1369341" algn="l"/>
                  <a:tab pos="2054805" algn="l"/>
                  <a:tab pos="2741854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3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8221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56901">
              <a:tabLst>
                <a:tab pos="680592" algn="l"/>
                <a:tab pos="1369117" algn="l"/>
                <a:tab pos="2054469" algn="l"/>
                <a:tab pos="2741406" algn="l"/>
              </a:tabLst>
            </a:pPr>
            <a:fld id="{0C137A8E-DCD0-4026-8679-7DAC59B2E3EE}" type="slidenum">
              <a:rPr lang="en-GB" smtClean="0"/>
              <a:pPr defTabSz="456901">
                <a:tabLst>
                  <a:tab pos="680592" algn="l"/>
                  <a:tab pos="1369117" algn="l"/>
                  <a:tab pos="2054469" algn="l"/>
                  <a:tab pos="2741406" algn="l"/>
                </a:tabLst>
              </a:pPr>
              <a:t>22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4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6357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1/21/2016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DAC and MAC</a:t>
            </a: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January 22, </a:t>
            </a:r>
            <a:r>
              <a:rPr lang="en-US" sz="2000" dirty="0" smtClean="0">
                <a:solidFill>
                  <a:schemeClr val="tx2"/>
                </a:solidFill>
              </a:rPr>
              <a:t>2016</a:t>
            </a: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ravi.sandhu@utsa.edu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www.profsandhu.com</a:t>
            </a: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 smtClean="0">
                <a:solidFill>
                  <a:srgbClr val="131F49"/>
                </a:solidFill>
              </a:rPr>
              <a:t>CS 6393 </a:t>
            </a:r>
            <a:r>
              <a:rPr lang="en-US" sz="2800" dirty="0" smtClean="0">
                <a:solidFill>
                  <a:srgbClr val="131F49"/>
                </a:solidFill>
              </a:rPr>
              <a:t>Lecture 2</a:t>
            </a:r>
            <a:endParaRPr lang="en-US" sz="2400" dirty="0">
              <a:solidFill>
                <a:srgbClr val="131F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90807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CAPABILITY LISTS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392113" y="1211233"/>
            <a:ext cx="1189037" cy="40011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CC3300"/>
                </a:solidFill>
              </a:rPr>
              <a:t>E model</a:t>
            </a:r>
            <a:endParaRPr lang="en-US" sz="2000" dirty="0">
              <a:solidFill>
                <a:srgbClr val="CC3300"/>
              </a:solidFill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378200" y="1785938"/>
            <a:ext cx="3152775" cy="5207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3363913" y="2636838"/>
            <a:ext cx="2835275" cy="493712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>
          <a:xfrm>
            <a:off x="1558925" y="4035425"/>
            <a:ext cx="7354888" cy="8636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68904" tIns="27562" rIns="68904" bIns="27562">
            <a:spAutoFit/>
          </a:bodyPr>
          <a:lstStyle/>
          <a:p>
            <a:pPr marL="0" marR="0" lvl="0" indent="107950" algn="ctr" defTabSz="457200" rtl="0" eaLnBrk="0" fontAlgn="base" latinLnBrk="0" hangingPunct="0">
              <a:lnSpc>
                <a:spcPct val="89000"/>
              </a:lnSpc>
              <a:spcBef>
                <a:spcPct val="4300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each row of the access matrix is stored with the subject corresponding to that row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2830513" y="1874838"/>
            <a:ext cx="3651250" cy="45243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98189" tIns="48233" rIns="98189" bIns="48233">
            <a:spAutoFit/>
          </a:bodyPr>
          <a:lstStyle/>
          <a:p>
            <a:pPr defTabSz="496888" eaLnBrk="0">
              <a:lnSpc>
                <a:spcPct val="90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U	F/r, F/w, F/own, G/r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2886075" y="2725738"/>
            <a:ext cx="3155950" cy="45243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98189" tIns="48233" rIns="98189" bIns="48233">
            <a:spAutoFit/>
          </a:bodyPr>
          <a:lstStyle/>
          <a:p>
            <a:pPr defTabSz="496888" eaLnBrk="0">
              <a:lnSpc>
                <a:spcPct val="90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V	G/r, G/w, G/own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ACCESS CONTROL TRIPLES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392113" y="1211233"/>
            <a:ext cx="1189037" cy="40011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CC3300"/>
                </a:solidFill>
              </a:rPr>
              <a:t>E model</a:t>
            </a:r>
            <a:endParaRPr lang="en-US" sz="2000" dirty="0">
              <a:solidFill>
                <a:srgbClr val="CC3300"/>
              </a:solidFill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2373313" y="960438"/>
            <a:ext cx="5349875" cy="4332287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</a:ln>
        </p:spPr>
        <p:txBody>
          <a:bodyPr lIns="68904" tIns="27562" rIns="68904" bIns="27562">
            <a:spAutoFit/>
          </a:bodyPr>
          <a:lstStyle/>
          <a:p>
            <a:pPr marL="482600" marR="0" lvl="0" indent="-374650" algn="l" defTabSz="457200" rtl="0" eaLnBrk="0" fontAlgn="base" latinLnBrk="0" hangingPunct="0">
              <a:lnSpc>
                <a:spcPct val="87000"/>
              </a:lnSpc>
              <a:spcBef>
                <a:spcPct val="4200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533400" algn="l"/>
                <a:tab pos="1854200" algn="l"/>
                <a:tab pos="2171700" algn="l"/>
                <a:tab pos="3683000" algn="l"/>
                <a:tab pos="4191000" algn="l"/>
              </a:tabLst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Subject	Access	Object</a:t>
            </a:r>
          </a:p>
          <a:p>
            <a:pPr marL="482600" marR="0" lvl="0" indent="-374650" algn="l" defTabSz="457200" rtl="0" eaLnBrk="0" fontAlgn="base" latinLnBrk="0" hangingPunct="0">
              <a:lnSpc>
                <a:spcPct val="87000"/>
              </a:lnSpc>
              <a:spcBef>
                <a:spcPct val="4200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533400" algn="l"/>
                <a:tab pos="1854200" algn="l"/>
                <a:tab pos="2171700" algn="l"/>
                <a:tab pos="3683000" algn="l"/>
                <a:tab pos="4191000" algn="l"/>
              </a:tabLst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	U		r		F</a:t>
            </a:r>
          </a:p>
          <a:p>
            <a:pPr marL="482600" marR="0" lvl="0" indent="-374650" algn="l" defTabSz="457200" rtl="0" eaLnBrk="0" fontAlgn="base" latinLnBrk="0" hangingPunct="0">
              <a:lnSpc>
                <a:spcPct val="87000"/>
              </a:lnSpc>
              <a:spcBef>
                <a:spcPct val="4200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533400" algn="l"/>
                <a:tab pos="1854200" algn="l"/>
                <a:tab pos="2171700" algn="l"/>
                <a:tab pos="3683000" algn="l"/>
                <a:tab pos="4191000" algn="l"/>
              </a:tabLst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	U		w		F</a:t>
            </a:r>
          </a:p>
          <a:p>
            <a:pPr marL="482600" marR="0" lvl="0" indent="-374650" algn="l" defTabSz="457200" rtl="0" eaLnBrk="0" fontAlgn="base" latinLnBrk="0" hangingPunct="0">
              <a:lnSpc>
                <a:spcPct val="87000"/>
              </a:lnSpc>
              <a:spcBef>
                <a:spcPct val="4200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533400" algn="l"/>
                <a:tab pos="1854200" algn="l"/>
                <a:tab pos="2171700" algn="l"/>
                <a:tab pos="3683000" algn="l"/>
                <a:tab pos="4191000" algn="l"/>
              </a:tabLst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	U		own		F</a:t>
            </a:r>
          </a:p>
          <a:p>
            <a:pPr marL="482600" marR="0" lvl="0" indent="-374650" algn="l" defTabSz="457200" rtl="0" eaLnBrk="0" fontAlgn="base" latinLnBrk="0" hangingPunct="0">
              <a:lnSpc>
                <a:spcPct val="87000"/>
              </a:lnSpc>
              <a:spcBef>
                <a:spcPct val="4200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533400" algn="l"/>
                <a:tab pos="1854200" algn="l"/>
                <a:tab pos="2171700" algn="l"/>
                <a:tab pos="3683000" algn="l"/>
                <a:tab pos="4191000" algn="l"/>
              </a:tabLst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	U		r		G</a:t>
            </a:r>
          </a:p>
          <a:p>
            <a:pPr marL="482600" marR="0" lvl="0" indent="-374650" algn="l" defTabSz="457200" rtl="0" eaLnBrk="0" fontAlgn="base" latinLnBrk="0" hangingPunct="0">
              <a:lnSpc>
                <a:spcPct val="87000"/>
              </a:lnSpc>
              <a:spcBef>
                <a:spcPct val="4200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533400" algn="l"/>
                <a:tab pos="1854200" algn="l"/>
                <a:tab pos="2171700" algn="l"/>
                <a:tab pos="3683000" algn="l"/>
                <a:tab pos="4191000" algn="l"/>
              </a:tabLst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	V		r		G</a:t>
            </a:r>
          </a:p>
          <a:p>
            <a:pPr marL="482600" marR="0" lvl="0" indent="-374650" algn="l" defTabSz="457200" rtl="0" eaLnBrk="0" fontAlgn="base" latinLnBrk="0" hangingPunct="0">
              <a:lnSpc>
                <a:spcPct val="87000"/>
              </a:lnSpc>
              <a:spcBef>
                <a:spcPct val="4200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533400" algn="l"/>
                <a:tab pos="1854200" algn="l"/>
                <a:tab pos="2171700" algn="l"/>
                <a:tab pos="3683000" algn="l"/>
                <a:tab pos="4191000" algn="l"/>
              </a:tabLst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	V		w		G</a:t>
            </a:r>
          </a:p>
          <a:p>
            <a:pPr marL="482600" marR="0" lvl="0" indent="-374650" algn="l" defTabSz="457200" rtl="0" eaLnBrk="0" fontAlgn="base" latinLnBrk="0" hangingPunct="0">
              <a:lnSpc>
                <a:spcPct val="87000"/>
              </a:lnSpc>
              <a:spcBef>
                <a:spcPct val="4200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533400" algn="l"/>
                <a:tab pos="1854200" algn="l"/>
                <a:tab pos="2171700" algn="l"/>
                <a:tab pos="3683000" algn="l"/>
                <a:tab pos="4191000" algn="l"/>
              </a:tabLst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	V		own		G</a:t>
            </a:r>
          </a:p>
        </p:txBody>
      </p:sp>
      <p:sp>
        <p:nvSpPr>
          <p:cNvPr id="19" name="Line 4"/>
          <p:cNvSpPr>
            <a:spLocks noChangeShapeType="1"/>
          </p:cNvSpPr>
          <p:nvPr/>
        </p:nvSpPr>
        <p:spPr bwMode="auto">
          <a:xfrm>
            <a:off x="2363788" y="1493838"/>
            <a:ext cx="535781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>
            <a:off x="3963988" y="960438"/>
            <a:ext cx="9525" cy="434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6021388" y="960438"/>
            <a:ext cx="9525" cy="434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2373313" y="5684838"/>
            <a:ext cx="5421312" cy="8128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68904" tIns="27562" rIns="68904" bIns="27562">
            <a:spAutoFit/>
          </a:bodyPr>
          <a:lstStyle/>
          <a:p>
            <a:pPr marL="26988" indent="-26988" algn="ctr" defTabSz="992188" eaLnBrk="0">
              <a:lnSpc>
                <a:spcPct val="89000"/>
              </a:lnSpc>
              <a:spcBef>
                <a:spcPct val="43000"/>
              </a:spcBef>
              <a:buClrTx/>
              <a:buSzTx/>
              <a:buFontTx/>
              <a:buNone/>
              <a:defRPr/>
            </a:pPr>
            <a:r>
              <a:rPr lang="en-US" sz="2600" b="1">
                <a:solidFill>
                  <a:srgbClr val="000000"/>
                </a:solidFill>
                <a:latin typeface="Arial" charset="0"/>
              </a:rPr>
              <a:t>commonly used in relational database management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400" dirty="0" smtClean="0"/>
              <a:t>DAC: TROJAN HORSE VULNERABILITY</a:t>
            </a:r>
            <a:endParaRPr lang="en-US" sz="24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35488" y="1646238"/>
            <a:ext cx="1854200" cy="1042987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lIns="98189" tIns="48233" rIns="98189" bIns="48233" anchor="ctr"/>
          <a:lstStyle/>
          <a:p>
            <a:pPr algn="ctr" defTabSz="496888" eaLnBrk="0"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File F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218363" y="1646238"/>
            <a:ext cx="954087" cy="973137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lIns="68904" tIns="27562" rIns="68904" bIns="27562">
            <a:spAutoFit/>
          </a:bodyPr>
          <a:lstStyle/>
          <a:p>
            <a:pPr marL="371475" indent="-371475" defTabSz="992188" eaLnBrk="0">
              <a:lnSpc>
                <a:spcPct val="88000"/>
              </a:lnSpc>
              <a:spcBef>
                <a:spcPct val="4300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A:r</a:t>
            </a:r>
          </a:p>
          <a:p>
            <a:pPr marL="371475" indent="-371475" defTabSz="992188" eaLnBrk="0">
              <a:lnSpc>
                <a:spcPct val="88000"/>
              </a:lnSpc>
              <a:spcBef>
                <a:spcPct val="4300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A:w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591050" y="3622675"/>
            <a:ext cx="1852613" cy="10414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lIns="98189" tIns="48233" rIns="98189" bIns="48233" anchor="ctr"/>
          <a:lstStyle/>
          <a:p>
            <a:pPr algn="ctr" defTabSz="496888" eaLnBrk="0"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File G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191375" y="3622675"/>
            <a:ext cx="995363" cy="974725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lIns="68904" tIns="27562" rIns="68904" bIns="27562">
            <a:spAutoFit/>
          </a:bodyPr>
          <a:lstStyle/>
          <a:p>
            <a:pPr marL="371475" indent="-371475" defTabSz="992188" eaLnBrk="0">
              <a:lnSpc>
                <a:spcPct val="88000"/>
              </a:lnSpc>
              <a:spcBef>
                <a:spcPct val="4300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B:r</a:t>
            </a:r>
          </a:p>
          <a:p>
            <a:pPr marL="371475" indent="-371475" defTabSz="992188" eaLnBrk="0">
              <a:lnSpc>
                <a:spcPct val="88000"/>
              </a:lnSpc>
              <a:spcBef>
                <a:spcPct val="4300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A:w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487488" y="5322888"/>
            <a:ext cx="3325812" cy="46196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68904" tIns="27562" rIns="68904" bIns="27562">
            <a:spAutoFit/>
          </a:bodyPr>
          <a:lstStyle/>
          <a:p>
            <a:pPr algn="ctr" defTabSz="992188" eaLnBrk="0">
              <a:lnSpc>
                <a:spcPct val="90000"/>
              </a:lnSpc>
              <a:spcBef>
                <a:spcPct val="45000"/>
              </a:spcBef>
              <a:buClrTx/>
              <a:buSzTx/>
              <a:buFontTx/>
              <a:buNone/>
              <a:defRPr/>
            </a:pPr>
            <a:r>
              <a:rPr lang="en-US" sz="2600" b="1">
                <a:solidFill>
                  <a:srgbClr val="000000"/>
                </a:solidFill>
              </a:rPr>
              <a:t>B cannot read file F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7205663" y="987425"/>
            <a:ext cx="814387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ACL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400" dirty="0" smtClean="0"/>
              <a:t>DAC: TROJAN HORSE </a:t>
            </a:r>
            <a:r>
              <a:rPr lang="en-US" sz="2400" dirty="0"/>
              <a:t>VULNERABILITY</a:t>
            </a:r>
            <a:endParaRPr lang="en-US" sz="24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497513" y="2027238"/>
            <a:ext cx="1852612" cy="1042987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lIns="98189" tIns="48233" rIns="98189" bIns="48233" anchor="ctr"/>
          <a:lstStyle/>
          <a:p>
            <a:pPr algn="ctr" defTabSz="496888" eaLnBrk="0"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File F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8178800" y="2027238"/>
            <a:ext cx="955675" cy="973137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lIns="68904" tIns="27562" rIns="68904" bIns="27562">
            <a:spAutoFit/>
          </a:bodyPr>
          <a:lstStyle/>
          <a:p>
            <a:pPr marL="371475" indent="-371475" defTabSz="992188" eaLnBrk="0">
              <a:lnSpc>
                <a:spcPct val="88000"/>
              </a:lnSpc>
              <a:spcBef>
                <a:spcPct val="4300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A:r</a:t>
            </a:r>
          </a:p>
          <a:p>
            <a:pPr marL="371475" indent="-371475" defTabSz="992188" eaLnBrk="0">
              <a:lnSpc>
                <a:spcPct val="88000"/>
              </a:lnSpc>
              <a:spcBef>
                <a:spcPct val="4300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A:w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5551488" y="4003675"/>
            <a:ext cx="1854200" cy="10414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lIns="98189" tIns="48233" rIns="98189" bIns="48233" anchor="ctr"/>
          <a:lstStyle/>
          <a:p>
            <a:pPr algn="ctr" defTabSz="496888" eaLnBrk="0"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File G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8151813" y="4003675"/>
            <a:ext cx="995362" cy="974725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lIns="68904" tIns="27562" rIns="68904" bIns="27562">
            <a:spAutoFit/>
          </a:bodyPr>
          <a:lstStyle/>
          <a:p>
            <a:pPr marL="371475" indent="-371475" defTabSz="992188" eaLnBrk="0">
              <a:lnSpc>
                <a:spcPct val="88000"/>
              </a:lnSpc>
              <a:spcBef>
                <a:spcPct val="4300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B:r</a:t>
            </a:r>
          </a:p>
          <a:p>
            <a:pPr marL="371475" indent="-371475" defTabSz="992188" eaLnBrk="0">
              <a:lnSpc>
                <a:spcPct val="88000"/>
              </a:lnSpc>
              <a:spcBef>
                <a:spcPct val="4300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A:w</a:t>
            </a:r>
          </a:p>
        </p:txBody>
      </p:sp>
      <p:sp>
        <p:nvSpPr>
          <p:cNvPr id="17" name="Rectangle 7"/>
          <p:cNvSpPr txBox="1">
            <a:spLocks noChangeArrowheads="1"/>
          </p:cNvSpPr>
          <p:nvPr/>
        </p:nvSpPr>
        <p:spPr>
          <a:xfrm>
            <a:off x="1458913" y="5456238"/>
            <a:ext cx="7165975" cy="53181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68904" tIns="27562" rIns="68904" bIns="27562">
            <a:spAutoFit/>
          </a:bodyPr>
          <a:lstStyle/>
          <a:p>
            <a:pPr marL="0" marR="0" lvl="0" indent="107950" algn="ctr" defTabSz="457200" rtl="0" eaLnBrk="0" fontAlgn="base" latinLnBrk="0" hangingPunct="0">
              <a:lnSpc>
                <a:spcPct val="100000"/>
              </a:lnSpc>
              <a:spcBef>
                <a:spcPct val="4500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B can read contents of file F copied to file G</a:t>
            </a: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8166100" y="1368425"/>
            <a:ext cx="814388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ACL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2000250" y="1387475"/>
            <a:ext cx="374650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1085850" y="2617788"/>
            <a:ext cx="3055938" cy="14859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lIns="68904" tIns="27562" rIns="68904" bIns="27562">
            <a:spAutoFit/>
          </a:bodyPr>
          <a:lstStyle/>
          <a:p>
            <a:pPr marL="523875" indent="-523875" defTabSz="992188" eaLnBrk="0">
              <a:lnSpc>
                <a:spcPct val="88000"/>
              </a:lnSpc>
              <a:spcBef>
                <a:spcPct val="4200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Program Goodies</a:t>
            </a:r>
          </a:p>
          <a:p>
            <a:pPr marL="523875" indent="-523875" defTabSz="992188" eaLnBrk="0">
              <a:lnSpc>
                <a:spcPct val="88000"/>
              </a:lnSpc>
              <a:spcBef>
                <a:spcPct val="42000"/>
              </a:spcBef>
              <a:buClrTx/>
              <a:buSzTx/>
              <a:buFontTx/>
              <a:buNone/>
            </a:pPr>
            <a:endParaRPr lang="en-US" sz="2600" b="1">
              <a:solidFill>
                <a:srgbClr val="000000"/>
              </a:solidFill>
            </a:endParaRPr>
          </a:p>
          <a:p>
            <a:pPr marL="523875" indent="-523875" defTabSz="992188">
              <a:lnSpc>
                <a:spcPct val="88000"/>
              </a:lnSpc>
              <a:spcBef>
                <a:spcPct val="42000"/>
              </a:spcBef>
              <a:buClrTx/>
              <a:buSzTx/>
              <a:buFontTx/>
              <a:buNone/>
            </a:pPr>
            <a:endParaRPr lang="en-US" sz="2600" b="1">
              <a:solidFill>
                <a:srgbClr val="000000"/>
              </a:solidFill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1873250" y="3632200"/>
            <a:ext cx="2225675" cy="4778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94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Trojan Horse</a:t>
            </a:r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>
            <a:off x="2260600" y="1971675"/>
            <a:ext cx="609600" cy="6048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2744788" y="1808163"/>
            <a:ext cx="1552575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executes</a:t>
            </a:r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 flipH="1">
            <a:off x="4168775" y="2630488"/>
            <a:ext cx="1300163" cy="10985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15"/>
          <p:cNvSpPr>
            <a:spLocks noChangeShapeType="1"/>
          </p:cNvSpPr>
          <p:nvPr/>
        </p:nvSpPr>
        <p:spPr bwMode="auto">
          <a:xfrm>
            <a:off x="4168775" y="3921125"/>
            <a:ext cx="1355725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4349750" y="2384425"/>
            <a:ext cx="835025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read</a:t>
            </a: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4238625" y="4579938"/>
            <a:ext cx="908050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write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 idx="4294967295"/>
          </p:nvPr>
        </p:nvSpPr>
        <p:spPr>
          <a:xfrm>
            <a:off x="2533650" y="0"/>
            <a:ext cx="5197475" cy="684213"/>
          </a:xfrm>
        </p:spPr>
        <p:txBody>
          <a:bodyPr/>
          <a:lstStyle/>
          <a:p>
            <a:pPr algn="ctr"/>
            <a:r>
              <a:rPr lang="en-US" sz="2400" dirty="0" smtClean="0"/>
              <a:t>DAC CHALLENGES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261475" cy="5842000"/>
          </a:xfrm>
        </p:spPr>
        <p:txBody>
          <a:bodyPr/>
          <a:lstStyle/>
          <a:p>
            <a:r>
              <a:rPr lang="en-US" sz="2400" dirty="0" smtClean="0"/>
              <a:t>Owner unrestricted DAC versus restricted DAC</a:t>
            </a:r>
          </a:p>
          <a:p>
            <a:r>
              <a:rPr lang="en-US" sz="2400" dirty="0" smtClean="0"/>
              <a:t>Safety in restricted DAC</a:t>
            </a:r>
          </a:p>
          <a:p>
            <a:pPr lvl="1"/>
            <a:r>
              <a:rPr lang="en-US" sz="2000" dirty="0" smtClean="0"/>
              <a:t>Undecidable</a:t>
            </a:r>
          </a:p>
          <a:p>
            <a:pPr lvl="1"/>
            <a:r>
              <a:rPr lang="en-US" sz="2000" dirty="0" smtClean="0"/>
              <a:t>NP-Hard, </a:t>
            </a:r>
            <a:r>
              <a:rPr lang="en-US" sz="2000" dirty="0" err="1" smtClean="0"/>
              <a:t>PSpace</a:t>
            </a:r>
            <a:r>
              <a:rPr lang="en-US" sz="2000" dirty="0" smtClean="0"/>
              <a:t>-Hard</a:t>
            </a:r>
          </a:p>
          <a:p>
            <a:r>
              <a:rPr lang="en-US" sz="2400" dirty="0" smtClean="0"/>
              <a:t>Transfer of ownership</a:t>
            </a:r>
          </a:p>
          <a:p>
            <a:r>
              <a:rPr lang="en-US" sz="2400" dirty="0" smtClean="0"/>
              <a:t>Multiple ownership</a:t>
            </a:r>
          </a:p>
          <a:p>
            <a:r>
              <a:rPr lang="en-US" sz="2400" dirty="0" smtClean="0"/>
              <a:t>Cascading grants and </a:t>
            </a:r>
            <a:r>
              <a:rPr lang="en-US" sz="2400" dirty="0" smtClean="0"/>
              <a:t>revokes</a:t>
            </a:r>
            <a:endParaRPr lang="en-US" sz="2000" dirty="0" smtClean="0"/>
          </a:p>
          <a:p>
            <a:r>
              <a:rPr lang="en-US" sz="2400" dirty="0" smtClean="0"/>
              <a:t>Negative authorizations and conflict resolution</a:t>
            </a:r>
          </a:p>
          <a:p>
            <a:pPr lvl="1"/>
            <a:r>
              <a:rPr lang="en-US" sz="2000" dirty="0" smtClean="0"/>
              <a:t>Worse with groups and hierarchies</a:t>
            </a:r>
          </a:p>
          <a:p>
            <a:r>
              <a:rPr lang="en-US" sz="2400" dirty="0" smtClean="0"/>
              <a:t>DAC policy limits</a:t>
            </a:r>
          </a:p>
          <a:p>
            <a:pPr lvl="1"/>
            <a:r>
              <a:rPr lang="en-US" sz="2000" dirty="0" smtClean="0"/>
              <a:t>You can give only what you have</a:t>
            </a:r>
          </a:p>
          <a:p>
            <a:pPr lvl="1"/>
            <a:r>
              <a:rPr lang="en-US" sz="2000" dirty="0" smtClean="0"/>
              <a:t>How about user administration?</a:t>
            </a:r>
          </a:p>
          <a:p>
            <a:r>
              <a:rPr lang="en-US" sz="2400" dirty="0" smtClean="0"/>
              <a:t>Practical DAC deployments</a:t>
            </a:r>
          </a:p>
          <a:p>
            <a:pPr lvl="1"/>
            <a:r>
              <a:rPr lang="en-US" sz="2000" dirty="0" smtClean="0"/>
              <a:t>Ownership consolidated in a single </a:t>
            </a:r>
            <a:r>
              <a:rPr lang="en-US" sz="2000" dirty="0" smtClean="0"/>
              <a:t>administrator</a:t>
            </a:r>
          </a:p>
          <a:p>
            <a:pPr lvl="1"/>
            <a:r>
              <a:rPr lang="en-US" sz="2000" dirty="0" smtClean="0"/>
              <a:t>Can lead to inadvertent cascading revokes</a:t>
            </a:r>
            <a:endParaRPr lang="en-US" sz="2000" dirty="0" smtClean="0"/>
          </a:p>
          <a:p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25835B1C-BA25-4B39-92E1-F97C9008D164}" type="slidenum">
              <a:rPr lang="en-GB" sz="1400">
                <a:solidFill>
                  <a:srgbClr val="000000"/>
                </a:solidFill>
                <a:latin typeface="+mn-lt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14</a:t>
            </a:fld>
            <a:endParaRPr lang="en-GB" sz="14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34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LBAC: LATTICE STRUCTURES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135688" y="4551363"/>
            <a:ext cx="2084387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Unclassified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35688" y="3495675"/>
            <a:ext cx="2044700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Confidential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632575" y="2452688"/>
            <a:ext cx="1147763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Secret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6291263" y="1341438"/>
            <a:ext cx="1844675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Top Secret</a:t>
            </a: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V="1">
            <a:off x="7213600" y="3933825"/>
            <a:ext cx="0" cy="6175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7213600" y="2932113"/>
            <a:ext cx="0" cy="5635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V="1">
            <a:off x="7213600" y="1779588"/>
            <a:ext cx="0" cy="7270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4518025" y="1546225"/>
            <a:ext cx="0" cy="3403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3867150" y="5251450"/>
            <a:ext cx="1476375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can-flow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1711325" y="5251450"/>
            <a:ext cx="1881188" cy="825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algn="ctr" defTabSz="496888" eaLnBrk="0">
              <a:lnSpc>
                <a:spcPct val="9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dominance</a:t>
            </a:r>
          </a:p>
          <a:p>
            <a:pPr algn="ctr" defTabSz="496888" eaLnBrk="0">
              <a:lnSpc>
                <a:spcPct val="9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  <a:latin typeface="Symbol" pitchFamily="18" charset="2"/>
              </a:rPr>
              <a:t></a:t>
            </a: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2678113" y="1570038"/>
            <a:ext cx="14287" cy="32972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92113" y="1211233"/>
            <a:ext cx="1189037" cy="40011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CC3300"/>
                </a:solidFill>
              </a:rPr>
              <a:t>P model</a:t>
            </a:r>
            <a:endParaRPr lang="en-US" sz="2000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LBAC: LATTICE STRUCTURES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7170738" y="1317625"/>
            <a:ext cx="2517775" cy="11763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algn="ctr" defTabSz="496888" eaLnBrk="0">
              <a:lnSpc>
                <a:spcPct val="90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Hierarchical</a:t>
            </a:r>
          </a:p>
          <a:p>
            <a:pPr algn="ctr" defTabSz="496888" eaLnBrk="0">
              <a:lnSpc>
                <a:spcPct val="90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Classes with</a:t>
            </a:r>
          </a:p>
          <a:p>
            <a:pPr algn="ctr" defTabSz="496888" eaLnBrk="0">
              <a:lnSpc>
                <a:spcPct val="90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Compartments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4598988" y="6064250"/>
            <a:ext cx="449262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S,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937125" y="3938588"/>
            <a:ext cx="962025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{A,B}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5081588" y="6051550"/>
            <a:ext cx="393700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{}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3954463" y="4911725"/>
            <a:ext cx="631825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{A}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6276975" y="4911725"/>
            <a:ext cx="631825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{B}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06788" y="4940300"/>
            <a:ext cx="449262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S,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759450" y="4911725"/>
            <a:ext cx="449263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S,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4473575" y="3938588"/>
            <a:ext cx="449263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S,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375025" y="3294063"/>
            <a:ext cx="650875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TS,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3954463" y="1166813"/>
            <a:ext cx="962025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{A,B}</a:t>
            </a: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4044950" y="3279775"/>
            <a:ext cx="393700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{}</a:t>
            </a: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2751138" y="2141538"/>
            <a:ext cx="631825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{A}</a:t>
            </a: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5461000" y="2112963"/>
            <a:ext cx="631825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{B}</a:t>
            </a:r>
          </a:p>
        </p:txBody>
      </p:sp>
      <p:sp>
        <p:nvSpPr>
          <p:cNvPr id="32" name="Rectangle 17"/>
          <p:cNvSpPr>
            <a:spLocks noChangeArrowheads="1"/>
          </p:cNvSpPr>
          <p:nvPr/>
        </p:nvSpPr>
        <p:spPr bwMode="auto">
          <a:xfrm>
            <a:off x="2171700" y="2168525"/>
            <a:ext cx="650875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TS,</a:t>
            </a:r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4868863" y="2141538"/>
            <a:ext cx="650875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TS,</a:t>
            </a:r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auto">
          <a:xfrm>
            <a:off x="3305175" y="1166813"/>
            <a:ext cx="650875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TS,</a:t>
            </a:r>
          </a:p>
        </p:txBody>
      </p:sp>
      <p:sp>
        <p:nvSpPr>
          <p:cNvPr id="35" name="Line 20"/>
          <p:cNvSpPr>
            <a:spLocks noChangeShapeType="1"/>
          </p:cNvSpPr>
          <p:nvPr/>
        </p:nvSpPr>
        <p:spPr bwMode="auto">
          <a:xfrm flipV="1">
            <a:off x="2982913" y="1646238"/>
            <a:ext cx="1106487" cy="4397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21"/>
          <p:cNvSpPr>
            <a:spLocks noChangeShapeType="1"/>
          </p:cNvSpPr>
          <p:nvPr/>
        </p:nvSpPr>
        <p:spPr bwMode="auto">
          <a:xfrm>
            <a:off x="4144963" y="1701800"/>
            <a:ext cx="939800" cy="3571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22"/>
          <p:cNvSpPr>
            <a:spLocks noChangeShapeType="1"/>
          </p:cNvSpPr>
          <p:nvPr/>
        </p:nvSpPr>
        <p:spPr bwMode="auto">
          <a:xfrm>
            <a:off x="2982913" y="2771775"/>
            <a:ext cx="830262" cy="4111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23"/>
          <p:cNvSpPr>
            <a:spLocks noChangeShapeType="1"/>
          </p:cNvSpPr>
          <p:nvPr/>
        </p:nvSpPr>
        <p:spPr bwMode="auto">
          <a:xfrm flipV="1">
            <a:off x="3868738" y="2717800"/>
            <a:ext cx="1216025" cy="520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24"/>
          <p:cNvSpPr>
            <a:spLocks noChangeShapeType="1"/>
          </p:cNvSpPr>
          <p:nvPr/>
        </p:nvSpPr>
        <p:spPr bwMode="auto">
          <a:xfrm flipH="1">
            <a:off x="4062413" y="4527550"/>
            <a:ext cx="1160462" cy="2746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25"/>
          <p:cNvSpPr>
            <a:spLocks noChangeShapeType="1"/>
          </p:cNvSpPr>
          <p:nvPr/>
        </p:nvSpPr>
        <p:spPr bwMode="auto">
          <a:xfrm>
            <a:off x="4117975" y="5516563"/>
            <a:ext cx="939800" cy="355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26"/>
          <p:cNvSpPr>
            <a:spLocks noChangeShapeType="1"/>
          </p:cNvSpPr>
          <p:nvPr/>
        </p:nvSpPr>
        <p:spPr bwMode="auto">
          <a:xfrm flipV="1">
            <a:off x="5113338" y="5487988"/>
            <a:ext cx="1077912" cy="4397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27"/>
          <p:cNvSpPr>
            <a:spLocks noChangeShapeType="1"/>
          </p:cNvSpPr>
          <p:nvPr/>
        </p:nvSpPr>
        <p:spPr bwMode="auto">
          <a:xfrm>
            <a:off x="5222875" y="4500563"/>
            <a:ext cx="1106488" cy="2746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28"/>
          <p:cNvSpPr>
            <a:spLocks noChangeShapeType="1"/>
          </p:cNvSpPr>
          <p:nvPr/>
        </p:nvSpPr>
        <p:spPr bwMode="auto">
          <a:xfrm>
            <a:off x="2982913" y="2798763"/>
            <a:ext cx="747712" cy="203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29"/>
          <p:cNvSpPr>
            <a:spLocks noChangeShapeType="1"/>
          </p:cNvSpPr>
          <p:nvPr/>
        </p:nvSpPr>
        <p:spPr bwMode="auto">
          <a:xfrm>
            <a:off x="4033838" y="3814763"/>
            <a:ext cx="1023937" cy="2057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 flipH="1" flipV="1">
            <a:off x="5084763" y="2689225"/>
            <a:ext cx="1327150" cy="21415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31"/>
          <p:cNvSpPr>
            <a:spLocks noChangeShapeType="1"/>
          </p:cNvSpPr>
          <p:nvPr/>
        </p:nvSpPr>
        <p:spPr bwMode="auto">
          <a:xfrm>
            <a:off x="4144963" y="1701800"/>
            <a:ext cx="912812" cy="20034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392113" y="1211233"/>
            <a:ext cx="1189037" cy="40011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CC3300"/>
                </a:solidFill>
              </a:rPr>
              <a:t>P model</a:t>
            </a:r>
            <a:endParaRPr lang="en-US" sz="2000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LBAC: LATTICE STRUCTURES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>
          <a:xfrm>
            <a:off x="773113" y="1036638"/>
            <a:ext cx="8504237" cy="5126037"/>
          </a:xfrm>
          <a:prstGeom prst="rect">
            <a:avLst/>
          </a:prstGeom>
          <a:noFill/>
        </p:spPr>
        <p:txBody>
          <a:bodyPr lIns="68904" tIns="27562" rIns="68904" bIns="27562">
            <a:spAutoFit/>
          </a:bodyPr>
          <a:lstStyle/>
          <a:p>
            <a:pPr marL="482600" marR="0" lvl="0" indent="-374650" algn="l" defTabSz="457200" rtl="0" eaLnBrk="0" fontAlgn="base" latinLnBrk="0" hangingPunct="0">
              <a:lnSpc>
                <a:spcPct val="100000"/>
              </a:lnSpc>
              <a:spcBef>
                <a:spcPct val="4400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SIMPLE-SECURITY</a:t>
            </a:r>
          </a:p>
          <a:p>
            <a:pPr marL="482600" marR="0" lvl="0" indent="-374650" algn="l" defTabSz="457200" rtl="0" eaLnBrk="0" fontAlgn="base" latinLnBrk="0" hangingPunct="0">
              <a:lnSpc>
                <a:spcPct val="100000"/>
              </a:lnSpc>
              <a:spcBef>
                <a:spcPct val="4400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Subject S can read object O only if</a:t>
            </a:r>
          </a:p>
          <a:p>
            <a:pPr marL="927100" marR="0" lvl="1" indent="-330200" algn="l" defTabSz="457200" rtl="0" eaLnBrk="0" fontAlgn="base" latinLnBrk="0" hangingPunct="0">
              <a:lnSpc>
                <a:spcPct val="100000"/>
              </a:lnSpc>
              <a:spcBef>
                <a:spcPct val="44000"/>
              </a:spcBef>
              <a:spcAft>
                <a:spcPct val="0"/>
              </a:spcAft>
              <a:buClr>
                <a:srgbClr val="000000"/>
              </a:buClr>
              <a:buSzPct val="75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label(S) dominates label(O)</a:t>
            </a:r>
          </a:p>
          <a:p>
            <a:pPr marL="482600" marR="0" lvl="0" indent="-374650" algn="l" defTabSz="457200" rtl="0" eaLnBrk="0" fontAlgn="base" latinLnBrk="0" hangingPunct="0">
              <a:lnSpc>
                <a:spcPct val="100000"/>
              </a:lnSpc>
              <a:spcBef>
                <a:spcPct val="44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STAR-PROPERTY (LIBERAL)</a:t>
            </a:r>
          </a:p>
          <a:p>
            <a:pPr marL="482600" marR="0" lvl="0" indent="-374650" algn="l" defTabSz="457200" rtl="0" eaLnBrk="0" fontAlgn="base" latinLnBrk="0" hangingPunct="0">
              <a:lnSpc>
                <a:spcPct val="100000"/>
              </a:lnSpc>
              <a:spcBef>
                <a:spcPct val="4400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Subject S can write object O only if</a:t>
            </a:r>
          </a:p>
          <a:p>
            <a:pPr marL="927100" marR="0" lvl="1" indent="-330200" algn="l" defTabSz="457200" rtl="0" eaLnBrk="0" fontAlgn="base" latinLnBrk="0" hangingPunct="0">
              <a:lnSpc>
                <a:spcPct val="100000"/>
              </a:lnSpc>
              <a:spcBef>
                <a:spcPct val="44000"/>
              </a:spcBef>
              <a:spcAft>
                <a:spcPct val="0"/>
              </a:spcAft>
              <a:buClr>
                <a:srgbClr val="000000"/>
              </a:buClr>
              <a:buSzPct val="75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label(O) dominates label(S)</a:t>
            </a:r>
          </a:p>
          <a:p>
            <a:pPr marL="482600" marR="0" lvl="0" indent="-374650" algn="l" defTabSz="457200" rtl="0" eaLnBrk="0" fontAlgn="base" latinLnBrk="0" hangingPunct="0">
              <a:lnSpc>
                <a:spcPct val="100000"/>
              </a:lnSpc>
              <a:spcBef>
                <a:spcPct val="44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STAR-PROPERTY (STRICT)</a:t>
            </a:r>
          </a:p>
          <a:p>
            <a:pPr marL="482600" marR="0" lvl="0" indent="-374650" algn="l" defTabSz="457200" rtl="0" eaLnBrk="0" fontAlgn="base" latinLnBrk="0" hangingPunct="0">
              <a:lnSpc>
                <a:spcPct val="100000"/>
              </a:lnSpc>
              <a:spcBef>
                <a:spcPct val="4400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Subject S can write object O only if</a:t>
            </a:r>
          </a:p>
          <a:p>
            <a:pPr marL="927100" marR="0" lvl="1" indent="-330200" algn="l" defTabSz="457200" rtl="0" eaLnBrk="0" fontAlgn="base" latinLnBrk="0" hangingPunct="0">
              <a:lnSpc>
                <a:spcPct val="100000"/>
              </a:lnSpc>
              <a:spcBef>
                <a:spcPct val="44000"/>
              </a:spcBef>
              <a:spcAft>
                <a:spcPct val="0"/>
              </a:spcAft>
              <a:buClr>
                <a:srgbClr val="000000"/>
              </a:buClr>
              <a:buSzPct val="75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label(O) equals label(S)</a:t>
            </a:r>
          </a:p>
          <a:p>
            <a:pPr marL="927100" marR="0" lvl="1" indent="-330200" algn="l" defTabSz="457200" rtl="0" eaLnBrk="0" fontAlgn="base" latinLnBrk="0" hangingPunct="0">
              <a:lnSpc>
                <a:spcPct val="100000"/>
              </a:lnSpc>
              <a:spcBef>
                <a:spcPct val="44000"/>
              </a:spcBef>
              <a:spcAft>
                <a:spcPct val="0"/>
              </a:spcAft>
              <a:buClr>
                <a:srgbClr val="000000"/>
              </a:buClr>
              <a:buSzPct val="75000"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EQUIVALENCE OF BLP AND BIBA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92113" y="1211233"/>
            <a:ext cx="1189037" cy="40011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CC3300"/>
                </a:solidFill>
              </a:rPr>
              <a:t>P model</a:t>
            </a:r>
            <a:endParaRPr lang="en-US" sz="2000" dirty="0">
              <a:solidFill>
                <a:srgbClr val="CC3300"/>
              </a:solidFill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758739" y="2048166"/>
            <a:ext cx="2753652" cy="40377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8904" tIns="27562" rIns="68904" bIns="27562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600" dirty="0"/>
              <a:t>HI (High Integrity)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835823" y="4545191"/>
            <a:ext cx="2625412" cy="40377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8904" tIns="27562" rIns="68904" bIns="27562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600" dirty="0"/>
              <a:t>LI (Low Integrity)</a:t>
            </a: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>
            <a:off x="2150257" y="2651843"/>
            <a:ext cx="0" cy="1811029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9222" tIns="49611" rIns="99222" bIns="49611" anchor="ctr"/>
          <a:lstStyle/>
          <a:p>
            <a:endParaRPr 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4323312" y="3090880"/>
            <a:ext cx="467769" cy="48776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8904" tIns="27562" rIns="68904" bIns="27562">
            <a:spAutoFit/>
          </a:bodyPr>
          <a:lstStyle/>
          <a:p>
            <a:pPr algn="ctr">
              <a:lnSpc>
                <a:spcPct val="108000"/>
              </a:lnSpc>
            </a:pPr>
            <a:r>
              <a:rPr lang="en-US" sz="2600" dirty="0">
                <a:latin typeface="Symbol" pitchFamily="18" charset="2"/>
              </a:rPr>
              <a:t>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780687" y="5399330"/>
            <a:ext cx="2322572" cy="431791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8904" tIns="27562" rIns="68904" bIns="27562">
            <a:spAutoFit/>
          </a:bodyPr>
          <a:lstStyle/>
          <a:p>
            <a:pPr algn="ctr">
              <a:lnSpc>
                <a:spcPct val="94000"/>
              </a:lnSpc>
            </a:pPr>
            <a:r>
              <a:rPr lang="en-US" sz="2600" dirty="0"/>
              <a:t>BIBA LATTICE</a:t>
            </a: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7059203" y="2651843"/>
            <a:ext cx="0" cy="1811029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9222" tIns="49611" rIns="99222" bIns="49611" anchor="ctr"/>
          <a:lstStyle/>
          <a:p>
            <a:endParaRPr lang="en-US"/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4950477" y="5399330"/>
            <a:ext cx="4381662" cy="431791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8904" tIns="27562" rIns="68904" bIns="27562">
            <a:spAutoFit/>
          </a:bodyPr>
          <a:lstStyle/>
          <a:p>
            <a:pPr algn="ctr">
              <a:lnSpc>
                <a:spcPct val="94000"/>
              </a:lnSpc>
            </a:pPr>
            <a:r>
              <a:rPr lang="en-US" sz="2600" dirty="0"/>
              <a:t>EQUIVALENT BLP LATTICE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5744769" y="2061886"/>
            <a:ext cx="2625412" cy="40377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8904" tIns="27562" rIns="68904" bIns="27562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600" dirty="0"/>
              <a:t>LI (Low Integrity)</a:t>
            </a: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5736826" y="4545191"/>
            <a:ext cx="2753652" cy="40377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8904" tIns="27562" rIns="68904" bIns="27562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600" dirty="0"/>
              <a:t>HI (High Integrity)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7764" y="6229350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Information flow downwards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92689" y="6229350"/>
            <a:ext cx="274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Information flow upwards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EQUIVALENCE OF BLP AND BIBA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92113" y="1211233"/>
            <a:ext cx="1189037" cy="40011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CC3300"/>
                </a:solidFill>
              </a:rPr>
              <a:t>P model</a:t>
            </a:r>
            <a:endParaRPr lang="en-US" sz="2000" dirty="0">
              <a:solidFill>
                <a:srgbClr val="CC33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7764" y="6229350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Information flow downwards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92689" y="6229350"/>
            <a:ext cx="274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Information flow upwards</a:t>
            </a:r>
            <a:endParaRPr lang="en-US" dirty="0"/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672901" y="2067562"/>
            <a:ext cx="2901128" cy="40377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8904" tIns="27562" rIns="68904" bIns="27562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600" dirty="0"/>
              <a:t>HS (High Secrecy)</a:t>
            </a: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749985" y="4564587"/>
            <a:ext cx="2772887" cy="40377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8904" tIns="27562" rIns="68904" bIns="27562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600" dirty="0"/>
              <a:t>LS (Low Secrecy)</a:t>
            </a:r>
          </a:p>
        </p:txBody>
      </p:sp>
      <p:sp>
        <p:nvSpPr>
          <p:cNvPr id="41" name="Line 5"/>
          <p:cNvSpPr>
            <a:spLocks noChangeShapeType="1"/>
          </p:cNvSpPr>
          <p:nvPr/>
        </p:nvSpPr>
        <p:spPr bwMode="auto">
          <a:xfrm>
            <a:off x="2136429" y="2671238"/>
            <a:ext cx="0" cy="1811029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9222" tIns="49611" rIns="99222" bIns="49611" anchor="ctr"/>
          <a:lstStyle/>
          <a:p>
            <a:endParaRPr lang="en-US"/>
          </a:p>
        </p:txBody>
      </p:sp>
      <p:sp>
        <p:nvSpPr>
          <p:cNvPr id="42" name="Rectangle 6"/>
          <p:cNvSpPr>
            <a:spLocks noChangeArrowheads="1"/>
          </p:cNvSpPr>
          <p:nvPr/>
        </p:nvSpPr>
        <p:spPr bwMode="auto">
          <a:xfrm>
            <a:off x="4309484" y="3110275"/>
            <a:ext cx="467769" cy="48776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8904" tIns="27562" rIns="68904" bIns="27562">
            <a:spAutoFit/>
          </a:bodyPr>
          <a:lstStyle/>
          <a:p>
            <a:pPr algn="ctr">
              <a:lnSpc>
                <a:spcPct val="108000"/>
              </a:lnSpc>
            </a:pPr>
            <a:r>
              <a:rPr lang="en-US" sz="2600" dirty="0">
                <a:latin typeface="Symbol" pitchFamily="18" charset="2"/>
              </a:rPr>
              <a:t></a:t>
            </a:r>
          </a:p>
        </p:txBody>
      </p:sp>
      <p:sp>
        <p:nvSpPr>
          <p:cNvPr id="43" name="Rectangle 7"/>
          <p:cNvSpPr>
            <a:spLocks noChangeArrowheads="1"/>
          </p:cNvSpPr>
          <p:nvPr/>
        </p:nvSpPr>
        <p:spPr bwMode="auto">
          <a:xfrm>
            <a:off x="1020913" y="5497541"/>
            <a:ext cx="2205104" cy="431791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8904" tIns="27562" rIns="68904" bIns="27562">
            <a:spAutoFit/>
          </a:bodyPr>
          <a:lstStyle/>
          <a:p>
            <a:pPr algn="ctr">
              <a:lnSpc>
                <a:spcPct val="94000"/>
              </a:lnSpc>
            </a:pPr>
            <a:r>
              <a:rPr lang="en-US" sz="2600" dirty="0"/>
              <a:t>BLP LATTICE</a:t>
            </a:r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>
            <a:off x="7045375" y="2671238"/>
            <a:ext cx="0" cy="1811029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9222" tIns="49611" rIns="99222" bIns="49611" anchor="ctr"/>
          <a:lstStyle/>
          <a:p>
            <a:endParaRPr lang="en-US"/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5073235" y="5511261"/>
            <a:ext cx="4499129" cy="431791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8904" tIns="27562" rIns="68904" bIns="27562">
            <a:spAutoFit/>
          </a:bodyPr>
          <a:lstStyle/>
          <a:p>
            <a:pPr algn="ctr">
              <a:lnSpc>
                <a:spcPct val="94000"/>
              </a:lnSpc>
            </a:pPr>
            <a:r>
              <a:rPr lang="en-US" sz="2600" dirty="0"/>
              <a:t>EQUIVALENT BIBA LATTICE</a:t>
            </a:r>
          </a:p>
        </p:txBody>
      </p:sp>
      <p:sp>
        <p:nvSpPr>
          <p:cNvPr id="46" name="Rectangle 10"/>
          <p:cNvSpPr>
            <a:spLocks noChangeArrowheads="1"/>
          </p:cNvSpPr>
          <p:nvPr/>
        </p:nvSpPr>
        <p:spPr bwMode="auto">
          <a:xfrm>
            <a:off x="5658931" y="2081282"/>
            <a:ext cx="2772887" cy="40377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8904" tIns="27562" rIns="68904" bIns="27562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600" dirty="0"/>
              <a:t>LS (Low Secrecy)</a:t>
            </a:r>
          </a:p>
        </p:txBody>
      </p:sp>
      <p:sp>
        <p:nvSpPr>
          <p:cNvPr id="47" name="Rectangle 11"/>
          <p:cNvSpPr>
            <a:spLocks noChangeArrowheads="1"/>
          </p:cNvSpPr>
          <p:nvPr/>
        </p:nvSpPr>
        <p:spPr bwMode="auto">
          <a:xfrm>
            <a:off x="5650987" y="4564587"/>
            <a:ext cx="2901128" cy="40377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8904" tIns="27562" rIns="68904" bIns="27562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600" dirty="0"/>
              <a:t>HS (High Secrecy)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>
          <a:xfrm>
            <a:off x="2524125" y="0"/>
            <a:ext cx="5197475" cy="684213"/>
          </a:xfrm>
        </p:spPr>
        <p:txBody>
          <a:bodyPr/>
          <a:lstStyle/>
          <a:p>
            <a:pPr algn="ctr"/>
            <a:r>
              <a:rPr lang="en-US" dirty="0" smtClean="0"/>
              <a:t>Access Control Models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dirty="0" smtClean="0"/>
              <a:t>Discretionary Access Control (DAC)</a:t>
            </a:r>
          </a:p>
          <a:p>
            <a:pPr lvl="1"/>
            <a:r>
              <a:rPr lang="en-US" dirty="0" smtClean="0"/>
              <a:t>Owner controls access but only to the original, not to copies</a:t>
            </a:r>
          </a:p>
          <a:p>
            <a:r>
              <a:rPr lang="en-US" dirty="0" smtClean="0"/>
              <a:t>Mandatory Access Control (MAC)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Same as Lattice-Based Access Control (LBAC)</a:t>
            </a:r>
          </a:p>
          <a:p>
            <a:pPr lvl="1"/>
            <a:r>
              <a:rPr lang="en-US" dirty="0" smtClean="0"/>
              <a:t>Access based on security labels</a:t>
            </a:r>
          </a:p>
          <a:p>
            <a:pPr lvl="1"/>
            <a:r>
              <a:rPr lang="en-US" dirty="0" smtClean="0"/>
              <a:t>Labels propagate to copies</a:t>
            </a:r>
          </a:p>
          <a:p>
            <a:r>
              <a:rPr lang="en-US" dirty="0" smtClean="0"/>
              <a:t>Role-Based Access Control (RBAC)</a:t>
            </a:r>
          </a:p>
          <a:p>
            <a:pPr lvl="1"/>
            <a:r>
              <a:rPr lang="en-US" dirty="0" smtClean="0"/>
              <a:t>Access based on roles</a:t>
            </a:r>
          </a:p>
          <a:p>
            <a:pPr lvl="1"/>
            <a:r>
              <a:rPr lang="en-US" dirty="0" smtClean="0"/>
              <a:t>Can be configured to do DAC or MAC</a:t>
            </a:r>
          </a:p>
          <a:p>
            <a:pPr lvl="1"/>
            <a:endParaRPr lang="en-US" dirty="0"/>
          </a:p>
          <a:p>
            <a:pPr marL="576262" lvl="1" indent="0">
              <a:buNone/>
            </a:pPr>
            <a:endParaRPr lang="en-US" dirty="0"/>
          </a:p>
          <a:p>
            <a:r>
              <a:rPr lang="en-US" dirty="0" smtClean="0"/>
              <a:t>What’s next?</a:t>
            </a:r>
          </a:p>
          <a:p>
            <a:pPr lvl="1"/>
            <a:r>
              <a:rPr lang="en-US" dirty="0" smtClean="0"/>
              <a:t>Attribute-Based Access Control (ABAC)</a:t>
            </a:r>
          </a:p>
          <a:p>
            <a:pPr lvl="1"/>
            <a:r>
              <a:rPr lang="en-US" dirty="0" smtClean="0"/>
              <a:t>Relationship-Based Access Control (</a:t>
            </a:r>
            <a:r>
              <a:rPr lang="en-US" dirty="0" err="1" smtClean="0"/>
              <a:t>ReBAC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Usage Control (UCON)</a:t>
            </a:r>
          </a:p>
          <a:p>
            <a:endParaRPr lang="en-US" dirty="0" smtClean="0"/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65B37B3-587D-462C-A114-37EECAD1C294}" type="slidenum">
              <a:rPr lang="en-GB" sz="1400">
                <a:solidFill>
                  <a:srgbClr val="000000"/>
                </a:solidFill>
                <a:latin typeface="+mn-lt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2144708" y="4621087"/>
            <a:ext cx="5486400" cy="434975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CC3300"/>
                </a:solidFill>
              </a:rPr>
              <a:t>Numerous other models but only 3 successes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400" dirty="0" smtClean="0"/>
              <a:t>COMBINATION OF DISTINCT LATTICES</a:t>
            </a:r>
            <a:endParaRPr lang="en-US" sz="24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92113" y="1211233"/>
            <a:ext cx="1189037" cy="40011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CC3300"/>
                </a:solidFill>
              </a:rPr>
              <a:t>P model</a:t>
            </a:r>
            <a:endParaRPr lang="en-US" sz="2000" dirty="0">
              <a:solidFill>
                <a:srgbClr val="CC33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7764" y="6257925"/>
            <a:ext cx="274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Information flow upwards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92689" y="6267450"/>
            <a:ext cx="274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Information flow upwards</a:t>
            </a:r>
            <a:endParaRPr lang="en-US" dirty="0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612303" y="1960517"/>
            <a:ext cx="602422" cy="40377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8904" tIns="27562" rIns="68904" bIns="27562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600" dirty="0"/>
              <a:t>HS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651654" y="4457542"/>
            <a:ext cx="547919" cy="40377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8904" tIns="27562" rIns="68904" bIns="27562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600" dirty="0"/>
              <a:t>LS</a:t>
            </a: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>
            <a:off x="933391" y="2564193"/>
            <a:ext cx="0" cy="1811029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9222" tIns="49611" rIns="99222" bIns="49611" anchor="ctr"/>
          <a:lstStyle/>
          <a:p>
            <a:endParaRPr 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964492" y="1946797"/>
            <a:ext cx="418076" cy="40377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8904" tIns="27562" rIns="68904" bIns="27562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600" dirty="0" smtClean="0"/>
              <a:t>LI</a:t>
            </a:r>
            <a:endParaRPr lang="en-US" sz="2600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2930328" y="4443822"/>
            <a:ext cx="472578" cy="40377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8904" tIns="27562" rIns="68904" bIns="27562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600" dirty="0" smtClean="0"/>
              <a:t>HI</a:t>
            </a:r>
            <a:endParaRPr lang="en-US" sz="2600" dirty="0"/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3187358" y="2550473"/>
            <a:ext cx="0" cy="1811029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9222" tIns="49611" rIns="99222" bIns="49611" anchor="ctr"/>
          <a:lstStyle/>
          <a:p>
            <a:endParaRPr lang="en-US"/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1615755" y="5717947"/>
            <a:ext cx="1177900" cy="431791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8904" tIns="27562" rIns="68904" bIns="27562">
            <a:spAutoFit/>
          </a:bodyPr>
          <a:lstStyle/>
          <a:p>
            <a:pPr algn="ctr">
              <a:lnSpc>
                <a:spcPct val="94000"/>
              </a:lnSpc>
            </a:pPr>
            <a:r>
              <a:rPr lang="en-US" sz="2600" dirty="0"/>
              <a:t>GIVEN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700131" y="5182871"/>
            <a:ext cx="770737" cy="40377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8904" tIns="27562" rIns="68904" bIns="27562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600" dirty="0"/>
              <a:t>BLP</a:t>
            </a: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2866706" y="5196591"/>
            <a:ext cx="900580" cy="40377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8904" tIns="27562" rIns="68904" bIns="27562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600" dirty="0"/>
              <a:t>BIBA</a:t>
            </a: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4724324" y="3099270"/>
            <a:ext cx="467769" cy="48776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8904" tIns="27562" rIns="68904" bIns="27562">
            <a:spAutoFit/>
          </a:bodyPr>
          <a:lstStyle/>
          <a:p>
            <a:pPr algn="ctr">
              <a:lnSpc>
                <a:spcPct val="108000"/>
              </a:lnSpc>
            </a:pPr>
            <a:r>
              <a:rPr lang="en-US" sz="2600" dirty="0">
                <a:latin typeface="Symbol" pitchFamily="18" charset="2"/>
              </a:rPr>
              <a:t></a:t>
            </a:r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7051886" y="1946797"/>
            <a:ext cx="1067292" cy="40377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8904" tIns="27562" rIns="68904" bIns="27562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600" dirty="0"/>
              <a:t>HS, LI</a:t>
            </a:r>
          </a:p>
        </p:txBody>
      </p:sp>
      <p:sp>
        <p:nvSpPr>
          <p:cNvPr id="32" name="Rectangle 14"/>
          <p:cNvSpPr>
            <a:spLocks noChangeArrowheads="1"/>
          </p:cNvSpPr>
          <p:nvPr/>
        </p:nvSpPr>
        <p:spPr bwMode="auto">
          <a:xfrm>
            <a:off x="5315147" y="3263909"/>
            <a:ext cx="1121795" cy="40377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8904" tIns="27562" rIns="68904" bIns="27562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600" dirty="0"/>
              <a:t>HS, HI</a:t>
            </a:r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8537992" y="3250189"/>
            <a:ext cx="1012791" cy="40377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8904" tIns="27562" rIns="68904" bIns="27562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600" dirty="0"/>
              <a:t>LS, LI</a:t>
            </a:r>
          </a:p>
        </p:txBody>
      </p:sp>
      <p:sp>
        <p:nvSpPr>
          <p:cNvPr id="34" name="Rectangle 16"/>
          <p:cNvSpPr>
            <a:spLocks noChangeArrowheads="1"/>
          </p:cNvSpPr>
          <p:nvPr/>
        </p:nvSpPr>
        <p:spPr bwMode="auto">
          <a:xfrm>
            <a:off x="7148682" y="4443822"/>
            <a:ext cx="1067292" cy="40377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8904" tIns="27562" rIns="68904" bIns="27562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600" dirty="0"/>
              <a:t>LS, HI</a:t>
            </a:r>
          </a:p>
        </p:txBody>
      </p:sp>
      <p:sp>
        <p:nvSpPr>
          <p:cNvPr id="35" name="Line 17"/>
          <p:cNvSpPr>
            <a:spLocks noChangeShapeType="1"/>
          </p:cNvSpPr>
          <p:nvPr/>
        </p:nvSpPr>
        <p:spPr bwMode="auto">
          <a:xfrm flipH="1">
            <a:off x="5966790" y="2440713"/>
            <a:ext cx="1631706" cy="71343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9222" tIns="49611" rIns="99222" bIns="49611" anchor="ctr"/>
          <a:lstStyle/>
          <a:p>
            <a:endParaRPr lang="en-US"/>
          </a:p>
        </p:txBody>
      </p:sp>
      <p:sp>
        <p:nvSpPr>
          <p:cNvPr id="36" name="Line 18"/>
          <p:cNvSpPr>
            <a:spLocks noChangeShapeType="1"/>
          </p:cNvSpPr>
          <p:nvPr/>
        </p:nvSpPr>
        <p:spPr bwMode="auto">
          <a:xfrm>
            <a:off x="5980618" y="3757826"/>
            <a:ext cx="1590222" cy="68599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9222" tIns="49611" rIns="99222" bIns="49611" anchor="ctr"/>
          <a:lstStyle/>
          <a:p>
            <a:endParaRPr lang="en-US"/>
          </a:p>
        </p:txBody>
      </p:sp>
      <p:sp>
        <p:nvSpPr>
          <p:cNvPr id="37" name="Line 19"/>
          <p:cNvSpPr>
            <a:spLocks noChangeShapeType="1"/>
          </p:cNvSpPr>
          <p:nvPr/>
        </p:nvSpPr>
        <p:spPr bwMode="auto">
          <a:xfrm flipV="1">
            <a:off x="7626152" y="3689226"/>
            <a:ext cx="1355146" cy="8094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9222" tIns="49611" rIns="99222" bIns="49611" anchor="ctr"/>
          <a:lstStyle/>
          <a:p>
            <a:endParaRPr lang="en-US"/>
          </a:p>
        </p:txBody>
      </p:sp>
      <p:sp>
        <p:nvSpPr>
          <p:cNvPr id="38" name="Line 20"/>
          <p:cNvSpPr>
            <a:spLocks noChangeShapeType="1"/>
          </p:cNvSpPr>
          <p:nvPr/>
        </p:nvSpPr>
        <p:spPr bwMode="auto">
          <a:xfrm flipH="1" flipV="1">
            <a:off x="7543184" y="2372114"/>
            <a:ext cx="1479598" cy="89179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9222" tIns="49611" rIns="99222" bIns="49611" anchor="ctr"/>
          <a:lstStyle/>
          <a:p>
            <a:endParaRPr lang="en-US"/>
          </a:p>
        </p:txBody>
      </p:sp>
      <p:sp>
        <p:nvSpPr>
          <p:cNvPr id="48" name="Rectangle 21"/>
          <p:cNvSpPr>
            <a:spLocks noChangeArrowheads="1"/>
          </p:cNvSpPr>
          <p:nvPr/>
        </p:nvSpPr>
        <p:spPr bwMode="auto">
          <a:xfrm>
            <a:off x="5296177" y="5676788"/>
            <a:ext cx="4381662" cy="431791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8904" tIns="27562" rIns="68904" bIns="27562">
            <a:spAutoFit/>
          </a:bodyPr>
          <a:lstStyle/>
          <a:p>
            <a:pPr algn="ctr">
              <a:lnSpc>
                <a:spcPct val="94000"/>
              </a:lnSpc>
            </a:pPr>
            <a:r>
              <a:rPr lang="en-US" sz="2600" dirty="0"/>
              <a:t>EQUIVALENT BLP LATTICE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LBAC: LATTICE STRUCTURES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155700" y="4783138"/>
            <a:ext cx="1624013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Low User</a:t>
            </a: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5649913" y="1189038"/>
            <a:ext cx="3097212" cy="1316037"/>
          </a:xfrm>
          <a:prstGeom prst="roundRect">
            <a:avLst>
              <a:gd name="adj" fmla="val 12495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lIns="98189" tIns="48233" rIns="98189" bIns="48233" anchor="ctr"/>
          <a:lstStyle/>
          <a:p>
            <a:pPr algn="ctr" defTabSz="496888" eaLnBrk="0"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High Trojan Horse</a:t>
            </a:r>
          </a:p>
          <a:p>
            <a:pPr algn="ctr" defTabSz="496888" eaLnBrk="0"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Infected Subject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3644900" y="1847850"/>
            <a:ext cx="19907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920750" y="1655763"/>
            <a:ext cx="1697038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High User</a:t>
            </a: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5732463" y="4357688"/>
            <a:ext cx="3097212" cy="1317625"/>
          </a:xfrm>
          <a:prstGeom prst="roundRect">
            <a:avLst>
              <a:gd name="adj" fmla="val 12495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lIns="98189" tIns="48233" rIns="98189" bIns="48233" anchor="ctr"/>
          <a:lstStyle/>
          <a:p>
            <a:pPr algn="ctr" defTabSz="496888" eaLnBrk="0"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Low Trojan Horse</a:t>
            </a:r>
          </a:p>
          <a:p>
            <a:pPr algn="ctr" defTabSz="496888" eaLnBrk="0"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Infected Subject</a:t>
            </a: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3727450" y="5016500"/>
            <a:ext cx="19907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7129463" y="2505075"/>
            <a:ext cx="0" cy="1838325"/>
          </a:xfrm>
          <a:prstGeom prst="line">
            <a:avLst/>
          </a:prstGeom>
          <a:noFill/>
          <a:ln w="50800">
            <a:pattFill prst="narHorz">
              <a:fgClr>
                <a:schemeClr val="tx1"/>
              </a:fgClr>
              <a:bgClr>
                <a:schemeClr val="bg1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7526338" y="2971800"/>
            <a:ext cx="1749425" cy="746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COVERT</a:t>
            </a:r>
          </a:p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CHANNEL</a:t>
            </a:r>
          </a:p>
        </p:txBody>
      </p:sp>
      <p:sp>
        <p:nvSpPr>
          <p:cNvPr id="16" name="Rectangle 11"/>
          <p:cNvSpPr txBox="1">
            <a:spLocks noChangeArrowheads="1"/>
          </p:cNvSpPr>
          <p:nvPr/>
        </p:nvSpPr>
        <p:spPr>
          <a:xfrm>
            <a:off x="531813" y="2511425"/>
            <a:ext cx="4976812" cy="8636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68904" tIns="27562" rIns="68904" bIns="27562">
            <a:spAutoFit/>
          </a:bodyPr>
          <a:lstStyle/>
          <a:p>
            <a:pPr marL="0" marR="0" lvl="0" indent="107950" algn="ctr" defTabSz="457200" rtl="0" eaLnBrk="0" fontAlgn="base" latinLnBrk="0" hangingPunct="0">
              <a:lnSpc>
                <a:spcPct val="89000"/>
              </a:lnSpc>
              <a:spcBef>
                <a:spcPct val="4300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Information is leaked unknown to the high user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22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500749" y="2045340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Discuss figures from LBAC93 paper</a:t>
            </a: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xmlns="" val="35867888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PEI Models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5513" y="1465263"/>
            <a:ext cx="6938962" cy="401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8196263" y="2492375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Idealized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012113" y="3217863"/>
            <a:ext cx="161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Enforceable</a:t>
            </a:r>
          </a:p>
          <a:p>
            <a:r>
              <a:rPr lang="en-US"/>
              <a:t>(Approximate)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8088313" y="4132263"/>
            <a:ext cx="1162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Codeable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4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r>
              <a:rPr lang="en-US" sz="15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</a:t>
            </a:r>
            <a:r>
              <a:rPr lang="en-US" sz="1500" dirty="0" err="1">
                <a:solidFill>
                  <a:srgbClr val="000000"/>
                </a:solidFill>
                <a:latin typeface="+mn-lt"/>
                <a:ea typeface="ＭＳ Ｐゴシック" charset="-128"/>
              </a:rPr>
              <a:t>Sandhu</a:t>
            </a:r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6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fld id="{C55B82BF-3B5A-457C-B93A-3BCFAEB56B4A}" type="slidenum">
              <a:rPr lang="en-GB" sz="15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tabLst>
                  <a:tab pos="723762" algn="l"/>
                  <a:tab pos="1447524" algn="l"/>
                  <a:tab pos="2171287" algn="l"/>
                </a:tabLst>
                <a:defRPr/>
              </a:pPr>
              <a:t>4</a:t>
            </a:fld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4" y="6904041"/>
            <a:ext cx="4734613" cy="34111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91423" tIns="45711" rIns="91423" bIns="45711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2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5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</a:t>
            </a:r>
            <a:endParaRPr lang="en-US" sz="35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5" y="1714501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5" y="1718310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5" y="3470910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4" y="2548890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4" y="2552699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="" val="372795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4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r>
              <a:rPr lang="en-US" sz="15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</a:t>
            </a:r>
            <a:r>
              <a:rPr lang="en-US" sz="1500" dirty="0" err="1">
                <a:solidFill>
                  <a:srgbClr val="000000"/>
                </a:solidFill>
                <a:latin typeface="+mn-lt"/>
                <a:ea typeface="ＭＳ Ｐゴシック" charset="-128"/>
              </a:rPr>
              <a:t>Sandhu</a:t>
            </a:r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6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fld id="{C55B82BF-3B5A-457C-B93A-3BCFAEB56B4A}" type="slidenum">
              <a:rPr lang="en-GB" sz="15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tabLst>
                  <a:tab pos="723762" algn="l"/>
                  <a:tab pos="1447524" algn="l"/>
                  <a:tab pos="2171287" algn="l"/>
                </a:tabLst>
                <a:defRPr/>
              </a:pPr>
              <a:t>5</a:t>
            </a:fld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4" y="6904041"/>
            <a:ext cx="4734613" cy="34111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91423" tIns="45711" rIns="91423" bIns="45711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2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5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</a:t>
            </a:r>
            <a:endParaRPr lang="en-US" sz="35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5" y="1714501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5" y="1718310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5" y="3470910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4" y="2548890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4" y="2552699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49892" y="1863092"/>
            <a:ext cx="0" cy="385191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24156" y="1127763"/>
            <a:ext cx="851481" cy="646313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Fixed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policy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7973" y="5852162"/>
            <a:ext cx="1043841" cy="646313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Flexible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policy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471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4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r>
              <a:rPr lang="en-US" sz="15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</a:t>
            </a:r>
            <a:r>
              <a:rPr lang="en-US" sz="1500" dirty="0" err="1">
                <a:solidFill>
                  <a:srgbClr val="000000"/>
                </a:solidFill>
                <a:latin typeface="+mn-lt"/>
                <a:ea typeface="ＭＳ Ｐゴシック" charset="-128"/>
              </a:rPr>
              <a:t>Sandhu</a:t>
            </a:r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6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fld id="{C55B82BF-3B5A-457C-B93A-3BCFAEB56B4A}" type="slidenum">
              <a:rPr lang="en-GB" sz="15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tabLst>
                  <a:tab pos="723762" algn="l"/>
                  <a:tab pos="1447524" algn="l"/>
                  <a:tab pos="2171287" algn="l"/>
                </a:tabLst>
                <a:defRPr/>
              </a:pPr>
              <a:t>6</a:t>
            </a:fld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4" y="6904041"/>
            <a:ext cx="4734613" cy="34111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91423" tIns="45711" rIns="91423" bIns="45711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2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5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</a:t>
            </a:r>
            <a:endParaRPr lang="en-US" sz="35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5" y="1714501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5" y="1718310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5" y="3470910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4" y="2548890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4" y="2552699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76230" y="1863092"/>
            <a:ext cx="0" cy="385191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13245" y="1127763"/>
            <a:ext cx="1325970" cy="646313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Enterprise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Oriented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3245" y="5852162"/>
            <a:ext cx="1325970" cy="646313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Beyond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Enterprise</a:t>
            </a:r>
          </a:p>
        </p:txBody>
      </p:sp>
    </p:spTree>
    <p:extLst>
      <p:ext uri="{BB962C8B-B14F-4D97-AF65-F5344CB8AC3E}">
        <p14:creationId xmlns:p14="http://schemas.microsoft.com/office/powerpoint/2010/main" xmlns="" val="182957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4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r>
              <a:rPr lang="en-US" sz="15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</a:t>
            </a:r>
            <a:r>
              <a:rPr lang="en-US" sz="1500" dirty="0" err="1">
                <a:solidFill>
                  <a:srgbClr val="000000"/>
                </a:solidFill>
                <a:latin typeface="+mn-lt"/>
                <a:ea typeface="ＭＳ Ｐゴシック" charset="-128"/>
              </a:rPr>
              <a:t>Sandhu</a:t>
            </a:r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6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fld id="{C55B82BF-3B5A-457C-B93A-3BCFAEB56B4A}" type="slidenum">
              <a:rPr lang="en-GB" sz="15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tabLst>
                  <a:tab pos="723762" algn="l"/>
                  <a:tab pos="1447524" algn="l"/>
                  <a:tab pos="2171287" algn="l"/>
                </a:tabLst>
                <a:defRPr/>
              </a:pPr>
              <a:t>7</a:t>
            </a:fld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4" y="6904041"/>
            <a:ext cx="4734613" cy="34111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91423" tIns="45711" rIns="91423" bIns="45711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2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5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</a:t>
            </a:r>
            <a:endParaRPr lang="en-US" sz="35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5" y="1714501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5" y="1718310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5" y="3470910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4" y="2548890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4" y="2552699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882028" y="1863092"/>
            <a:ext cx="0" cy="385191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-24614" y="1127763"/>
            <a:ext cx="1813284" cy="646313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Administration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Driven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6983" y="5852162"/>
            <a:ext cx="1390090" cy="646313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Automated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Adaptive</a:t>
            </a:r>
          </a:p>
        </p:txBody>
      </p:sp>
    </p:spTree>
    <p:extLst>
      <p:ext uri="{BB962C8B-B14F-4D97-AF65-F5344CB8AC3E}">
        <p14:creationId xmlns:p14="http://schemas.microsoft.com/office/powerpoint/2010/main" xmlns="" val="46726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DAC: ACCESS MATRIX MODEL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220913" y="2179638"/>
            <a:ext cx="6084887" cy="3484562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2193925" y="2646363"/>
            <a:ext cx="61404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1627188" y="2824163"/>
            <a:ext cx="374650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2193925" y="3455988"/>
            <a:ext cx="61404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3870325" y="2659063"/>
            <a:ext cx="796925" cy="746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r w</a:t>
            </a:r>
          </a:p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own</a:t>
            </a:r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2193925" y="4044950"/>
            <a:ext cx="61404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1627188" y="4224338"/>
            <a:ext cx="357187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2193925" y="4786313"/>
            <a:ext cx="61404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116388" y="1671638"/>
            <a:ext cx="339725" cy="3984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>
            <a:off x="3852863" y="2152650"/>
            <a:ext cx="0" cy="35385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13"/>
          <p:cNvSpPr>
            <a:spLocks noChangeShapeType="1"/>
          </p:cNvSpPr>
          <p:nvPr/>
        </p:nvSpPr>
        <p:spPr bwMode="auto">
          <a:xfrm>
            <a:off x="4683125" y="2152650"/>
            <a:ext cx="0" cy="35385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687388" y="2741613"/>
            <a:ext cx="357187" cy="28225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S</a:t>
            </a:r>
          </a:p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u</a:t>
            </a:r>
          </a:p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b</a:t>
            </a:r>
          </a:p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j</a:t>
            </a:r>
          </a:p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e</a:t>
            </a:r>
          </a:p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c</a:t>
            </a:r>
          </a:p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t</a:t>
            </a:r>
          </a:p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3784600" y="1177925"/>
            <a:ext cx="3717925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Objects (and Subjects)</a:t>
            </a:r>
          </a:p>
        </p:txBody>
      </p:sp>
      <p:sp>
        <p:nvSpPr>
          <p:cNvPr id="26" name="Line 16"/>
          <p:cNvSpPr>
            <a:spLocks noChangeShapeType="1"/>
          </p:cNvSpPr>
          <p:nvPr/>
        </p:nvSpPr>
        <p:spPr bwMode="auto">
          <a:xfrm>
            <a:off x="2193925" y="1411288"/>
            <a:ext cx="14938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17"/>
          <p:cNvSpPr>
            <a:spLocks noChangeShapeType="1"/>
          </p:cNvSpPr>
          <p:nvPr/>
        </p:nvSpPr>
        <p:spPr bwMode="auto">
          <a:xfrm>
            <a:off x="7489825" y="1411288"/>
            <a:ext cx="16589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>
            <a:off x="866775" y="2233613"/>
            <a:ext cx="0" cy="4127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19"/>
          <p:cNvSpPr>
            <a:spLocks noChangeShapeType="1"/>
          </p:cNvSpPr>
          <p:nvPr/>
        </p:nvSpPr>
        <p:spPr bwMode="auto">
          <a:xfrm>
            <a:off x="852488" y="5719763"/>
            <a:ext cx="0" cy="6572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Rectangle 20"/>
          <p:cNvSpPr>
            <a:spLocks noChangeArrowheads="1"/>
          </p:cNvSpPr>
          <p:nvPr/>
        </p:nvSpPr>
        <p:spPr bwMode="auto">
          <a:xfrm>
            <a:off x="5557838" y="4044950"/>
            <a:ext cx="796925" cy="746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r w</a:t>
            </a:r>
          </a:p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own</a:t>
            </a:r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5803900" y="1657350"/>
            <a:ext cx="395288" cy="398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2" name="Line 22"/>
          <p:cNvSpPr>
            <a:spLocks noChangeShapeType="1"/>
          </p:cNvSpPr>
          <p:nvPr/>
        </p:nvSpPr>
        <p:spPr bwMode="auto">
          <a:xfrm>
            <a:off x="5540375" y="2179638"/>
            <a:ext cx="0" cy="35401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23"/>
          <p:cNvSpPr>
            <a:spLocks noChangeShapeType="1"/>
          </p:cNvSpPr>
          <p:nvPr/>
        </p:nvSpPr>
        <p:spPr bwMode="auto">
          <a:xfrm>
            <a:off x="6370638" y="2179638"/>
            <a:ext cx="0" cy="35401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24"/>
          <p:cNvSpPr>
            <a:spLocks noChangeArrowheads="1"/>
          </p:cNvSpPr>
          <p:nvPr/>
        </p:nvSpPr>
        <p:spPr bwMode="auto">
          <a:xfrm>
            <a:off x="5775325" y="2782888"/>
            <a:ext cx="265113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35" name="Line 25"/>
          <p:cNvSpPr>
            <a:spLocks noChangeShapeType="1"/>
          </p:cNvSpPr>
          <p:nvPr/>
        </p:nvSpPr>
        <p:spPr bwMode="auto">
          <a:xfrm flipH="1" flipV="1">
            <a:off x="6148388" y="3167063"/>
            <a:ext cx="2019300" cy="28257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" name="Rectangle 26"/>
          <p:cNvSpPr>
            <a:spLocks noChangeArrowheads="1"/>
          </p:cNvSpPr>
          <p:nvPr/>
        </p:nvSpPr>
        <p:spPr bwMode="auto">
          <a:xfrm>
            <a:off x="8347075" y="5856288"/>
            <a:ext cx="1054100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rights</a:t>
            </a: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392113" y="1211233"/>
            <a:ext cx="1189037" cy="40011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CC3300"/>
                </a:solidFill>
              </a:rPr>
              <a:t>P model</a:t>
            </a:r>
            <a:endParaRPr lang="en-US" sz="2000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ACCESS CONTROL LISTS (ACLs)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178050" y="1595438"/>
            <a:ext cx="1770063" cy="206216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68904" tIns="27562" rIns="68904" bIns="27562">
            <a:spAutoFit/>
          </a:bodyPr>
          <a:lstStyle/>
          <a:p>
            <a:pPr marL="523875" indent="-523875" defTabSz="992188" eaLnBrk="0">
              <a:lnSpc>
                <a:spcPct val="92000"/>
              </a:lnSpc>
              <a:spcBef>
                <a:spcPct val="4600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F</a:t>
            </a:r>
          </a:p>
          <a:p>
            <a:pPr marL="523875" indent="-523875" defTabSz="992188" eaLnBrk="0">
              <a:lnSpc>
                <a:spcPct val="92000"/>
              </a:lnSpc>
              <a:spcBef>
                <a:spcPct val="4600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U:r</a:t>
            </a:r>
          </a:p>
          <a:p>
            <a:pPr marL="523875" indent="-523875" defTabSz="992188" eaLnBrk="0">
              <a:lnSpc>
                <a:spcPct val="92000"/>
              </a:lnSpc>
              <a:spcBef>
                <a:spcPct val="4600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U:w</a:t>
            </a:r>
          </a:p>
          <a:p>
            <a:pPr marL="523875" indent="-523875" defTabSz="992188" eaLnBrk="0">
              <a:lnSpc>
                <a:spcPct val="92000"/>
              </a:lnSpc>
              <a:spcBef>
                <a:spcPct val="4600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U:own</a:t>
            </a:r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2165350" y="2076450"/>
            <a:ext cx="1811338" cy="1590675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5815013" y="1622425"/>
            <a:ext cx="1770062" cy="25574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68904" tIns="27562" rIns="68904" bIns="27562">
            <a:spAutoFit/>
          </a:bodyPr>
          <a:lstStyle/>
          <a:p>
            <a:pPr marL="523875" indent="-523875" defTabSz="992188" eaLnBrk="0">
              <a:lnSpc>
                <a:spcPct val="90000"/>
              </a:lnSpc>
              <a:spcBef>
                <a:spcPct val="4500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G</a:t>
            </a:r>
          </a:p>
          <a:p>
            <a:pPr marL="523875" indent="-523875" defTabSz="992188" eaLnBrk="0">
              <a:lnSpc>
                <a:spcPct val="90000"/>
              </a:lnSpc>
              <a:spcBef>
                <a:spcPct val="4500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U:r</a:t>
            </a:r>
          </a:p>
          <a:p>
            <a:pPr marL="523875" indent="-523875" defTabSz="992188" eaLnBrk="0">
              <a:lnSpc>
                <a:spcPct val="90000"/>
              </a:lnSpc>
              <a:spcBef>
                <a:spcPct val="4500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V:r</a:t>
            </a:r>
          </a:p>
          <a:p>
            <a:pPr marL="523875" indent="-523875" defTabSz="992188" eaLnBrk="0">
              <a:lnSpc>
                <a:spcPct val="90000"/>
              </a:lnSpc>
              <a:spcBef>
                <a:spcPct val="4500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V:w</a:t>
            </a:r>
          </a:p>
          <a:p>
            <a:pPr marL="523875" indent="-523875" defTabSz="992188" eaLnBrk="0">
              <a:lnSpc>
                <a:spcPct val="90000"/>
              </a:lnSpc>
              <a:spcBef>
                <a:spcPct val="4500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V:own</a:t>
            </a:r>
          </a:p>
        </p:txBody>
      </p:sp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5802313" y="2103438"/>
            <a:ext cx="1838325" cy="2016125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" name="Rectangle 7"/>
          <p:cNvSpPr txBox="1">
            <a:spLocks noChangeArrowheads="1"/>
          </p:cNvSpPr>
          <p:nvPr/>
        </p:nvSpPr>
        <p:spPr>
          <a:xfrm>
            <a:off x="1347788" y="4538663"/>
            <a:ext cx="7354887" cy="8636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68904" tIns="27562" rIns="68904" bIns="27562">
            <a:spAutoFit/>
          </a:bodyPr>
          <a:lstStyle/>
          <a:p>
            <a:pPr marL="0" marR="0" lvl="0" indent="107950" algn="ctr" defTabSz="457200" rtl="0" eaLnBrk="0" fontAlgn="base" latinLnBrk="0" hangingPunct="0">
              <a:lnSpc>
                <a:spcPct val="89000"/>
              </a:lnSpc>
              <a:spcBef>
                <a:spcPct val="4300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each column of the access matrix is stored with the object corresponding to that column</a:t>
            </a: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392113" y="1211233"/>
            <a:ext cx="1189037" cy="40011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CC3300"/>
                </a:solidFill>
              </a:rPr>
              <a:t>E model</a:t>
            </a:r>
            <a:endParaRPr lang="en-US" sz="2000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7765</TotalTime>
  <Words>889</Words>
  <Application>Microsoft Office PowerPoint</Application>
  <PresentationFormat>Custom</PresentationFormat>
  <Paragraphs>313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1_Custom Design</vt:lpstr>
      <vt:lpstr>2_Custom Design</vt:lpstr>
      <vt:lpstr>3_Custom Design</vt:lpstr>
      <vt:lpstr>Custom Design</vt:lpstr>
      <vt:lpstr>3_Default Design</vt:lpstr>
      <vt:lpstr>Slide 1</vt:lpstr>
      <vt:lpstr>Access Control Models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DAC CHALLENGES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1000</cp:revision>
  <cp:lastPrinted>2012-11-13T22:38:33Z</cp:lastPrinted>
  <dcterms:created xsi:type="dcterms:W3CDTF">2010-02-19T20:53:39Z</dcterms:created>
  <dcterms:modified xsi:type="dcterms:W3CDTF">2016-01-22T03:52:36Z</dcterms:modified>
</cp:coreProperties>
</file>