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3"/>
  </p:notesMasterIdLst>
  <p:handoutMasterIdLst>
    <p:handoutMasterId r:id="rId34"/>
  </p:handoutMasterIdLst>
  <p:sldIdLst>
    <p:sldId id="468" r:id="rId6"/>
    <p:sldId id="540" r:id="rId7"/>
    <p:sldId id="551" r:id="rId8"/>
    <p:sldId id="542" r:id="rId9"/>
    <p:sldId id="543" r:id="rId10"/>
    <p:sldId id="544" r:id="rId11"/>
    <p:sldId id="545" r:id="rId12"/>
    <p:sldId id="546" r:id="rId13"/>
    <p:sldId id="547" r:id="rId14"/>
    <p:sldId id="548" r:id="rId15"/>
    <p:sldId id="549" r:id="rId16"/>
    <p:sldId id="523" r:id="rId17"/>
    <p:sldId id="552" r:id="rId18"/>
    <p:sldId id="557" r:id="rId19"/>
    <p:sldId id="558" r:id="rId20"/>
    <p:sldId id="559" r:id="rId21"/>
    <p:sldId id="554" r:id="rId22"/>
    <p:sldId id="550" r:id="rId23"/>
    <p:sldId id="588" r:id="rId24"/>
    <p:sldId id="592" r:id="rId25"/>
    <p:sldId id="593" r:id="rId26"/>
    <p:sldId id="594" r:id="rId27"/>
    <p:sldId id="595" r:id="rId28"/>
    <p:sldId id="596" r:id="rId29"/>
    <p:sldId id="599" r:id="rId30"/>
    <p:sldId id="600" r:id="rId31"/>
    <p:sldId id="618" r:id="rId32"/>
  </p:sldIdLst>
  <p:sldSz cx="10080625" cy="7559675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4" userDrawn="1">
          <p15:clr>
            <a:srgbClr val="A4A3A4"/>
          </p15:clr>
        </p15:guide>
        <p15:guide id="2" pos="19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73" autoAdjust="0"/>
  </p:normalViewPr>
  <p:slideViewPr>
    <p:cSldViewPr snapToGrid="0" snapToObjects="1">
      <p:cViewPr varScale="1">
        <p:scale>
          <a:sx n="141" d="100"/>
          <a:sy n="141" d="100"/>
        </p:scale>
        <p:origin x="1950" y="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2732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10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12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70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26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96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13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abac</a:t>
            </a:r>
            <a:r>
              <a:rPr lang="en-US" dirty="0" smtClean="0"/>
              <a:t>-alpha  </a:t>
            </a:r>
          </a:p>
          <a:p>
            <a:r>
              <a:rPr lang="en-US" dirty="0" smtClean="0"/>
              <a:t>Then for</a:t>
            </a:r>
            <a:r>
              <a:rPr lang="en-US" baseline="0" dirty="0" smtClean="0"/>
              <a:t> each type of extension, highlight the extensions to ABAC</a:t>
            </a:r>
          </a:p>
          <a:p>
            <a:r>
              <a:rPr lang="en-US" baseline="0" dirty="0" smtClean="0"/>
              <a:t>23 and 24 integrated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72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21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883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721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24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5332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54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6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442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7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1.w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6393</a:t>
            </a:r>
            <a:endParaRPr lang="en-US" sz="2400" dirty="0">
              <a:solidFill>
                <a:srgbClr val="131F49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Attribute-Based Access Control (ABAC)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Lecture </a:t>
            </a:r>
            <a:r>
              <a:rPr lang="en-US" sz="2000" dirty="0" smtClean="0">
                <a:solidFill>
                  <a:schemeClr val="tx2"/>
                </a:solidFill>
              </a:rPr>
              <a:t>4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ravi.utsa@gmail.com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80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Mature Internet, 2000s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Anonymous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0204" y="6886576"/>
            <a:ext cx="2346325" cy="519112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6019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22629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926951" y="2041094"/>
            <a:ext cx="1289940" cy="3690207"/>
            <a:chOff x="1311975" y="1687141"/>
            <a:chExt cx="1289940" cy="3690207"/>
          </a:xfrm>
        </p:grpSpPr>
        <p:sp>
          <p:nvSpPr>
            <p:cNvPr id="14" name="TextBox 13"/>
            <p:cNvSpPr txBox="1"/>
            <p:nvPr/>
          </p:nvSpPr>
          <p:spPr>
            <a:xfrm>
              <a:off x="1332055" y="168714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Action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8039" y="2332853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User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24023" y="2978565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Subject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20007" y="3624277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Object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15991" y="4269989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Context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11975" y="491570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Policy</a:t>
              </a: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970394" y="1913018"/>
            <a:ext cx="2695070" cy="394635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Authorization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Decision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30663" y="3655374"/>
            <a:ext cx="126986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Yes/No</a:t>
            </a:r>
          </a:p>
        </p:txBody>
      </p:sp>
      <p:grpSp>
        <p:nvGrpSpPr>
          <p:cNvPr id="3" name="Group 40"/>
          <p:cNvGrpSpPr/>
          <p:nvPr/>
        </p:nvGrpSpPr>
        <p:grpSpPr>
          <a:xfrm>
            <a:off x="2357345" y="2241837"/>
            <a:ext cx="1616978" cy="3288720"/>
            <a:chOff x="2353416" y="1997242"/>
            <a:chExt cx="1616978" cy="328872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2353416" y="199724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2353416" y="2654986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353416" y="3312730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2353416" y="3970474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353416" y="4628218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2353416" y="528596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0" name="Straight Arrow Connector 39"/>
          <p:cNvCxnSpPr/>
          <p:nvPr/>
        </p:nvCxnSpPr>
        <p:spPr bwMode="auto">
          <a:xfrm>
            <a:off x="6680920" y="3886197"/>
            <a:ext cx="1616978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429882" y="1256990"/>
            <a:ext cx="1471904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Attributes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5158" y="6159029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Mature Internet, 2000s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27190" y="4898861"/>
            <a:ext cx="2622165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XACML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265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/>
              <a:t>ABAC</a:t>
            </a:r>
            <a:r>
              <a:rPr lang="el-GR" sz="5400" dirty="0" smtClean="0"/>
              <a:t>α</a:t>
            </a:r>
            <a:r>
              <a:rPr lang="en-US" sz="5400" dirty="0" smtClean="0"/>
              <a:t> and ABAC</a:t>
            </a:r>
            <a:r>
              <a:rPr lang="el-GR" sz="5400" dirty="0" smtClean="0"/>
              <a:t>β</a:t>
            </a:r>
            <a:r>
              <a:rPr lang="en-US" sz="5400" dirty="0" smtClean="0"/>
              <a:t> Models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/>
              <a:t>ABAC</a:t>
            </a:r>
            <a:r>
              <a:rPr lang="el-GR" sz="3500" dirty="0" smtClean="0"/>
              <a:t>α</a:t>
            </a:r>
            <a:r>
              <a:rPr lang="en-US" sz="3500" dirty="0" smtClean="0"/>
              <a:t> Model Structure</a:t>
            </a:r>
            <a:endParaRPr lang="en-US" sz="35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7322" y="971551"/>
            <a:ext cx="8673472" cy="4617206"/>
            <a:chOff x="767322" y="971551"/>
            <a:chExt cx="8673472" cy="4617206"/>
          </a:xfrm>
        </p:grpSpPr>
        <p:pic>
          <p:nvPicPr>
            <p:cNvPr id="8" name="内容占位符 6" descr="未命名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322" y="2012014"/>
              <a:ext cx="8673472" cy="35767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23261" y="971551"/>
              <a:ext cx="3211101" cy="369314"/>
            </a:xfrm>
            <a:prstGeom prst="rect">
              <a:avLst/>
            </a:prstGeom>
            <a:noFill/>
          </p:spPr>
          <p:txBody>
            <a:bodyPr wrap="none" lIns="91423" tIns="45711" rIns="91423" bIns="45711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Policy Configuration Points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2"/>
            </p:cNvCxnSpPr>
            <p:nvPr/>
          </p:nvCxnSpPr>
          <p:spPr bwMode="auto">
            <a:xfrm flipH="1">
              <a:off x="3223263" y="1340865"/>
              <a:ext cx="1605549" cy="662003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9" idx="2"/>
            </p:cNvCxnSpPr>
            <p:nvPr/>
          </p:nvCxnSpPr>
          <p:spPr bwMode="auto">
            <a:xfrm>
              <a:off x="4828812" y="1340865"/>
              <a:ext cx="1331958" cy="662003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4828830" y="1340882"/>
              <a:ext cx="1605567" cy="2385298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823886" y="5817691"/>
            <a:ext cx="4560345" cy="738646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Just sufficient mechanism to do </a:t>
            </a:r>
          </a:p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simple forms of DAC, MAC, RBAC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defRPr/>
            </a:pPr>
            <a:r>
              <a:rPr lang="en-US" sz="3500" dirty="0" smtClean="0"/>
              <a:t>ABAC</a:t>
            </a:r>
            <a:r>
              <a:rPr lang="el-GR" sz="3500" dirty="0" smtClean="0"/>
              <a:t>α</a:t>
            </a:r>
            <a:r>
              <a:rPr lang="en-US" sz="3500" dirty="0" smtClean="0"/>
              <a:t> </a:t>
            </a:r>
            <a:r>
              <a:rPr lang="en-US" sz="3600" dirty="0" smtClean="0"/>
              <a:t>Authorization Policy</a:t>
            </a:r>
            <a:endParaRPr lang="en-US" sz="3600" b="1" kern="0" dirty="0" smtClean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457200" y="1469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800" dirty="0" smtClean="0"/>
              <a:t>DAC</a:t>
            </a:r>
            <a:endParaRPr lang="en-US" dirty="0" smtClean="0"/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/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/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/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800" noProof="0" dirty="0" smtClean="0">
                <a:latin typeface="+mn-lt"/>
                <a:ea typeface="+mn-ea"/>
              </a:rPr>
              <a:t>MAC</a:t>
            </a:r>
            <a:endParaRPr lang="en-US" noProof="0" dirty="0" smtClean="0">
              <a:latin typeface="+mn-lt"/>
              <a:ea typeface="+mn-ea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noProof="0" dirty="0" smtClean="0">
              <a:latin typeface="+mn-lt"/>
              <a:ea typeface="+mn-ea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noProof="0" dirty="0" smtClean="0">
              <a:latin typeface="+mn-lt"/>
              <a:ea typeface="+mn-ea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RBAC0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kumimoji="0" lang="en-US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noProof="0" dirty="0" smtClean="0">
              <a:latin typeface="+mn-lt"/>
              <a:ea typeface="+mn-ea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800" noProof="0" dirty="0" smtClean="0">
                <a:latin typeface="+mn-lt"/>
                <a:ea typeface="+mn-ea"/>
              </a:rPr>
              <a:t>RBAC1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7" name="对象 9"/>
          <p:cNvGraphicFramePr>
            <a:graphicFrameLocks noChangeAspect="1"/>
          </p:cNvGraphicFramePr>
          <p:nvPr/>
        </p:nvGraphicFramePr>
        <p:xfrm>
          <a:off x="3100627" y="1399428"/>
          <a:ext cx="5387975" cy="77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4" imgW="3187440" imgH="457200" progId="">
                  <p:embed/>
                </p:oleObj>
              </mc:Choice>
              <mc:Fallback>
                <p:oleObj name="Equation" r:id="rId4" imgW="3187440" imgH="457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627" y="1399428"/>
                        <a:ext cx="5387975" cy="77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0"/>
          <p:cNvGraphicFramePr>
            <a:graphicFrameLocks noChangeAspect="1"/>
          </p:cNvGraphicFramePr>
          <p:nvPr/>
        </p:nvGraphicFramePr>
        <p:xfrm>
          <a:off x="2992438" y="2456938"/>
          <a:ext cx="6704012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6" imgW="4216320" imgH="685800" progId="">
                  <p:embed/>
                </p:oleObj>
              </mc:Choice>
              <mc:Fallback>
                <p:oleObj name="Equation" r:id="rId6" imgW="4216320" imgH="685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2456938"/>
                        <a:ext cx="6704012" cy="1090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1"/>
          <p:cNvGraphicFramePr>
            <a:graphicFrameLocks noChangeAspect="1"/>
          </p:cNvGraphicFramePr>
          <p:nvPr/>
        </p:nvGraphicFramePr>
        <p:xfrm>
          <a:off x="3002151" y="3814400"/>
          <a:ext cx="5387975" cy="403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8" imgW="3060360" imgH="228600" progId="">
                  <p:embed/>
                </p:oleObj>
              </mc:Choice>
              <mc:Fallback>
                <p:oleObj name="Equation" r:id="rId8" imgW="3060360" imgH="228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2151" y="3814400"/>
                        <a:ext cx="5387975" cy="4030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2"/>
          <p:cNvGraphicFramePr>
            <a:graphicFrameLocks noChangeAspect="1"/>
          </p:cNvGraphicFramePr>
          <p:nvPr/>
        </p:nvGraphicFramePr>
        <p:xfrm>
          <a:off x="3002151" y="4785074"/>
          <a:ext cx="6145215" cy="378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10" imgW="3708360" imgH="228600" progId="">
                  <p:embed/>
                </p:oleObj>
              </mc:Choice>
              <mc:Fallback>
                <p:oleObj name="Equation" r:id="rId10" imgW="3708360" imgH="2286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2151" y="4785074"/>
                        <a:ext cx="6145215" cy="3788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defRPr/>
            </a:pPr>
            <a:r>
              <a:rPr lang="en-US" sz="2800" dirty="0" smtClean="0"/>
              <a:t>ABAC</a:t>
            </a:r>
            <a:r>
              <a:rPr lang="el-GR" sz="2800" dirty="0" smtClean="0"/>
              <a:t>α</a:t>
            </a:r>
            <a:r>
              <a:rPr lang="en-US" sz="2800" dirty="0" smtClean="0"/>
              <a:t> </a:t>
            </a:r>
            <a:r>
              <a:rPr lang="en-US" altLang="zh-CN" sz="2800" dirty="0" smtClean="0"/>
              <a:t>Subject  Attribute Constraints</a:t>
            </a:r>
            <a:endParaRPr lang="en-US" sz="2800" b="1" kern="0" dirty="0" smtClean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6392" y="1595811"/>
            <a:ext cx="9803369" cy="3385614"/>
            <a:chOff x="38100" y="1776786"/>
            <a:chExt cx="9803369" cy="3385614"/>
          </a:xfrm>
        </p:grpSpPr>
        <p:sp>
          <p:nvSpPr>
            <p:cNvPr id="22" name="内容占位符 2"/>
            <p:cNvSpPr txBox="1">
              <a:spLocks/>
            </p:cNvSpPr>
            <p:nvPr/>
          </p:nvSpPr>
          <p:spPr>
            <a:xfrm>
              <a:off x="38100" y="1776786"/>
              <a:ext cx="8503920" cy="33856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lvl="1">
                <a:buSzPct val="90000"/>
                <a:defRPr/>
              </a:pPr>
              <a:endParaRPr lang="en-US" dirty="0" smtClean="0"/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r>
                <a:rPr lang="en-US" sz="2800" noProof="0" dirty="0" smtClean="0">
                  <a:latin typeface="+mn-lt"/>
                  <a:ea typeface="+mn-ea"/>
                </a:rPr>
                <a:t>MAC</a:t>
              </a:r>
              <a:r>
                <a:rPr lang="en-US" sz="2800" dirty="0" smtClean="0">
                  <a:latin typeface="+mn-lt"/>
                  <a:ea typeface="+mn-ea"/>
                </a:rPr>
                <a:t> creation</a:t>
              </a:r>
              <a:br>
                <a:rPr lang="en-US" sz="2800" dirty="0" smtClean="0">
                  <a:latin typeface="+mn-lt"/>
                  <a:ea typeface="+mn-ea"/>
                </a:rPr>
              </a:br>
              <a:r>
                <a:rPr lang="en-US" sz="2800" dirty="0" smtClean="0">
                  <a:latin typeface="+mn-lt"/>
                  <a:ea typeface="+mn-ea"/>
                </a:rPr>
                <a:t>              </a:t>
              </a:r>
              <a:br>
                <a:rPr lang="en-US" sz="2800" dirty="0" smtClean="0">
                  <a:latin typeface="+mn-lt"/>
                  <a:ea typeface="+mn-ea"/>
                </a:rPr>
              </a:br>
              <a:r>
                <a:rPr lang="en-US" sz="2800" dirty="0" smtClean="0">
                  <a:latin typeface="+mn-lt"/>
                  <a:ea typeface="+mn-ea"/>
                </a:rPr>
                <a:t>          modification     FALSE</a:t>
              </a:r>
              <a:endParaRPr lang="en-US" noProof="0" dirty="0" smtClean="0">
                <a:latin typeface="+mn-lt"/>
                <a:ea typeface="+mn-ea"/>
              </a:endParaRPr>
            </a:p>
            <a:p>
              <a:pPr lvl="1">
                <a:buSzPct val="90000"/>
                <a:defRPr/>
              </a:pPr>
              <a:r>
                <a:rPr lang="en-US" noProof="0" dirty="0" smtClean="0">
                  <a:latin typeface="+mn-lt"/>
                  <a:ea typeface="+mn-ea"/>
                </a:rPr>
                <a:t/>
              </a:r>
              <a:br>
                <a:rPr lang="en-US" noProof="0" dirty="0" smtClean="0">
                  <a:latin typeface="+mn-lt"/>
                  <a:ea typeface="+mn-ea"/>
                </a:rPr>
              </a:br>
              <a:r>
                <a:rPr lang="en-US" noProof="0" dirty="0" smtClean="0">
                  <a:latin typeface="+mn-lt"/>
                  <a:ea typeface="+mn-ea"/>
                </a:rPr>
                <a:t/>
              </a:r>
              <a:br>
                <a:rPr lang="en-US" noProof="0" dirty="0" smtClean="0">
                  <a:latin typeface="+mn-lt"/>
                  <a:ea typeface="+mn-ea"/>
                </a:rPr>
              </a:br>
              <a:endParaRPr lang="en-US" noProof="0" dirty="0" smtClean="0">
                <a:latin typeface="+mn-lt"/>
                <a:ea typeface="+mn-ea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r>
                <a:rPr kumimoji="0" lang="en-US" sz="2800" b="0" i="0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RBAC0</a:t>
              </a: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kumimoji="0" lang="en-US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lang="en-US" noProof="0" dirty="0" smtClean="0">
                <a:latin typeface="+mn-lt"/>
                <a:ea typeface="+mn-ea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r>
                <a:rPr lang="en-US" sz="2800" noProof="0" dirty="0" smtClean="0">
                  <a:latin typeface="+mn-lt"/>
                  <a:ea typeface="+mn-ea"/>
                </a:rPr>
                <a:t>RBAC1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23" name="Object 6"/>
            <p:cNvGraphicFramePr>
              <a:graphicFrameLocks noChangeAspect="1"/>
            </p:cNvGraphicFramePr>
            <p:nvPr/>
          </p:nvGraphicFramePr>
          <p:xfrm>
            <a:off x="2912031" y="2017703"/>
            <a:ext cx="6929438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2" name="Equation" r:id="rId4" imgW="3822480" imgH="203040" progId="">
                    <p:embed/>
                  </p:oleObj>
                </mc:Choice>
                <mc:Fallback>
                  <p:oleObj name="Equation" r:id="rId4" imgW="3822480" imgH="20304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2031" y="2017703"/>
                          <a:ext cx="6929438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7"/>
            <p:cNvGraphicFramePr>
              <a:graphicFrameLocks noChangeAspect="1"/>
            </p:cNvGraphicFramePr>
            <p:nvPr/>
          </p:nvGraphicFramePr>
          <p:xfrm>
            <a:off x="2903154" y="3770211"/>
            <a:ext cx="5467124" cy="36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" name="Equation" r:id="rId6" imgW="3022560" imgH="203040" progId="">
                    <p:embed/>
                  </p:oleObj>
                </mc:Choice>
                <mc:Fallback>
                  <p:oleObj name="Equation" r:id="rId6" imgW="3022560" imgH="20304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3154" y="3770211"/>
                          <a:ext cx="5467124" cy="367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8"/>
            <p:cNvGraphicFramePr>
              <a:graphicFrameLocks noChangeAspect="1"/>
            </p:cNvGraphicFramePr>
            <p:nvPr/>
          </p:nvGraphicFramePr>
          <p:xfrm>
            <a:off x="2963526" y="4660891"/>
            <a:ext cx="6532171" cy="326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4" name="Equation" r:id="rId8" imgW="4063680" imgH="203040" progId="">
                    <p:embed/>
                  </p:oleObj>
                </mc:Choice>
                <mc:Fallback>
                  <p:oleObj name="Equation" r:id="rId8" imgW="4063680" imgH="203040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3526" y="4660891"/>
                          <a:ext cx="6532171" cy="3268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defRPr/>
            </a:pPr>
            <a:r>
              <a:rPr lang="en-US" sz="2800" dirty="0" smtClean="0"/>
              <a:t>ABAC</a:t>
            </a:r>
            <a:r>
              <a:rPr lang="el-GR" sz="2800" dirty="0" smtClean="0"/>
              <a:t>α</a:t>
            </a:r>
            <a:r>
              <a:rPr lang="en-US" sz="2800" dirty="0" smtClean="0"/>
              <a:t> </a:t>
            </a:r>
            <a:r>
              <a:rPr lang="en-US" altLang="zh-CN" sz="2800" dirty="0" smtClean="0"/>
              <a:t>Object Attribute Constraints</a:t>
            </a:r>
            <a:endParaRPr lang="en-US" sz="2800" b="1" kern="0" dirty="0" smtClean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5009" y="1505940"/>
            <a:ext cx="9906233" cy="4398484"/>
            <a:chOff x="457199" y="1837524"/>
            <a:chExt cx="9906233" cy="4398484"/>
          </a:xfrm>
        </p:grpSpPr>
        <p:sp>
          <p:nvSpPr>
            <p:cNvPr id="8" name="内容占位符 2"/>
            <p:cNvSpPr txBox="1">
              <a:spLocks/>
            </p:cNvSpPr>
            <p:nvPr/>
          </p:nvSpPr>
          <p:spPr>
            <a:xfrm>
              <a:off x="457199" y="1837524"/>
              <a:ext cx="8743072" cy="43984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1">
                <a:buSzPct val="90000"/>
                <a:defRPr/>
              </a:pPr>
              <a:endParaRPr lang="en-US" sz="1600" dirty="0" smtClean="0"/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r>
                <a:rPr lang="en-US" sz="2400" dirty="0" smtClean="0">
                  <a:latin typeface="+mn-lt"/>
                  <a:ea typeface="+mn-ea"/>
                </a:rPr>
                <a:t>D</a:t>
              </a:r>
              <a:r>
                <a:rPr lang="en-US" sz="2400" noProof="0" dirty="0" smtClean="0">
                  <a:latin typeface="+mn-lt"/>
                  <a:ea typeface="+mn-ea"/>
                </a:rPr>
                <a:t>AC Creation</a:t>
              </a:r>
              <a:br>
                <a:rPr lang="en-US" sz="2400" noProof="0" dirty="0" smtClean="0">
                  <a:latin typeface="+mn-lt"/>
                  <a:ea typeface="+mn-ea"/>
                </a:rPr>
              </a:br>
              <a:r>
                <a:rPr lang="en-US" sz="2400" noProof="0" dirty="0" smtClean="0">
                  <a:latin typeface="+mn-lt"/>
                  <a:ea typeface="+mn-ea"/>
                </a:rPr>
                <a:t/>
              </a:r>
              <a:br>
                <a:rPr lang="en-US" sz="2400" noProof="0" dirty="0" smtClean="0">
                  <a:latin typeface="+mn-lt"/>
                  <a:ea typeface="+mn-ea"/>
                </a:rPr>
              </a:br>
              <a:r>
                <a:rPr lang="en-US" sz="2400" noProof="0" dirty="0" smtClean="0">
                  <a:latin typeface="+mn-lt"/>
                  <a:ea typeface="+mn-ea"/>
                </a:rPr>
                <a:t/>
              </a:r>
              <a:br>
                <a:rPr lang="en-US" sz="2400" noProof="0" dirty="0" smtClean="0">
                  <a:latin typeface="+mn-lt"/>
                  <a:ea typeface="+mn-ea"/>
                </a:rPr>
              </a:br>
              <a:r>
                <a:rPr lang="en-US" sz="2400" noProof="0" dirty="0" smtClean="0">
                  <a:latin typeface="+mn-lt"/>
                  <a:ea typeface="+mn-ea"/>
                </a:rPr>
                <a:t>          Modification</a:t>
              </a: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lang="en-US" sz="2400" dirty="0" smtClean="0">
                <a:latin typeface="+mn-lt"/>
                <a:ea typeface="+mn-ea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lang="en-US" sz="2400" noProof="0" dirty="0" smtClean="0">
                <a:latin typeface="+mn-lt"/>
                <a:ea typeface="+mn-ea"/>
              </a:endParaRPr>
            </a:p>
            <a:p>
              <a:pPr lvl="1">
                <a:buSzPct val="90000"/>
                <a:defRPr/>
              </a:pPr>
              <a:endParaRPr lang="en-US" sz="2400" noProof="0" dirty="0" smtClean="0">
                <a:latin typeface="+mn-lt"/>
                <a:ea typeface="+mn-ea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r>
                <a:rPr lang="en-US" sz="2400" dirty="0" smtClean="0">
                  <a:latin typeface="+mn-lt"/>
                  <a:ea typeface="+mn-ea"/>
                </a:rPr>
                <a:t>M</a:t>
              </a:r>
              <a:r>
                <a:rPr lang="en-US" sz="2400" noProof="0" dirty="0" smtClean="0">
                  <a:latin typeface="+mn-lt"/>
                  <a:ea typeface="+mn-ea"/>
                </a:rPr>
                <a:t>AC</a:t>
              </a:r>
              <a:r>
                <a:rPr lang="en-US" sz="2400" dirty="0" smtClean="0"/>
                <a:t> Creation</a:t>
              </a:r>
              <a:br>
                <a:rPr lang="en-US" sz="2400" dirty="0" smtClean="0"/>
              </a:b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/>
                <a:t>          Modification      FALSE</a:t>
              </a:r>
              <a:endParaRPr lang="en-US" sz="2400" noProof="0" dirty="0" smtClean="0">
                <a:latin typeface="+mn-lt"/>
                <a:ea typeface="+mn-ea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lang="en-US" sz="2400" noProof="0" dirty="0" smtClean="0">
                <a:latin typeface="+mn-lt"/>
                <a:ea typeface="+mn-ea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lang="en-US" sz="2400" noProof="0" dirty="0" smtClean="0">
                <a:latin typeface="+mn-lt"/>
                <a:ea typeface="+mn-ea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4101" name="Object 5"/>
            <p:cNvGraphicFramePr>
              <a:graphicFrameLocks noChangeAspect="1"/>
            </p:cNvGraphicFramePr>
            <p:nvPr/>
          </p:nvGraphicFramePr>
          <p:xfrm>
            <a:off x="3507149" y="2163855"/>
            <a:ext cx="6645275" cy="703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6" name="Equation" r:id="rId4" imgW="4076640" imgH="431640" progId="">
                    <p:embed/>
                  </p:oleObj>
                </mc:Choice>
                <mc:Fallback>
                  <p:oleObj name="Equation" r:id="rId4" imgW="4076640" imgH="43164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7149" y="2163855"/>
                          <a:ext cx="6645275" cy="703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2" name="Object 6"/>
            <p:cNvGraphicFramePr>
              <a:graphicFrameLocks noChangeAspect="1"/>
            </p:cNvGraphicFramePr>
            <p:nvPr/>
          </p:nvGraphicFramePr>
          <p:xfrm>
            <a:off x="3708156" y="3265720"/>
            <a:ext cx="6645275" cy="703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7" name="Equation" r:id="rId6" imgW="4076640" imgH="431640" progId="">
                    <p:embed/>
                  </p:oleObj>
                </mc:Choice>
                <mc:Fallback>
                  <p:oleObj name="Equation" r:id="rId6" imgW="4076640" imgH="43164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156" y="3265720"/>
                          <a:ext cx="6645275" cy="703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3" name="Object 7"/>
            <p:cNvGraphicFramePr>
              <a:graphicFrameLocks noChangeAspect="1"/>
            </p:cNvGraphicFramePr>
            <p:nvPr/>
          </p:nvGraphicFramePr>
          <p:xfrm>
            <a:off x="3718157" y="4723063"/>
            <a:ext cx="6645275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8" name="Equation" r:id="rId8" imgW="3644640" imgH="203040" progId="">
                    <p:embed/>
                  </p:oleObj>
                </mc:Choice>
                <mc:Fallback>
                  <p:oleObj name="Equation" r:id="rId8" imgW="3644640" imgH="20304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8157" y="4723063"/>
                          <a:ext cx="6645275" cy="369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985052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17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-2813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3200" baseline="-25000" dirty="0" smtClean="0"/>
              <a:t>β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Model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50" y="1096037"/>
            <a:ext cx="6804141" cy="46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99636" y="5890843"/>
            <a:ext cx="4082968" cy="738646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be configured to do many </a:t>
            </a:r>
          </a:p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but not all RBAC extensions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265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/>
              <a:t>Roles and Attributes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Roles and Attributes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200275" y="1198312"/>
            <a:ext cx="5657850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2199592" y="1198312"/>
            <a:ext cx="683" cy="582394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857442" y="1198312"/>
            <a:ext cx="683" cy="582394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983820" y="1826961"/>
            <a:ext cx="24225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Attribute-</a:t>
            </a:r>
          </a:p>
          <a:p>
            <a:pPr algn="ctr"/>
            <a:r>
              <a:rPr lang="en-US" sz="2400" dirty="0" smtClean="0"/>
              <a:t>Centric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000" dirty="0" smtClean="0"/>
              <a:t>Role is just another attribute.  Nothing special about it.</a:t>
            </a:r>
            <a:endParaRPr lang="en-US" sz="2000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955250" y="684213"/>
            <a:ext cx="683" cy="1108221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748700" y="1828641"/>
            <a:ext cx="24225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Dynamic</a:t>
            </a:r>
          </a:p>
          <a:p>
            <a:pPr algn="ctr"/>
            <a:r>
              <a:rPr lang="en-US" sz="2400" dirty="0" smtClean="0"/>
              <a:t>Roles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000" dirty="0" smtClean="0"/>
              <a:t>Compute user roles from user attributes</a:t>
            </a:r>
          </a:p>
          <a:p>
            <a:pPr algn="ctr"/>
            <a:endParaRPr lang="en-US" sz="2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644204" y="1830321"/>
            <a:ext cx="24225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Role-</a:t>
            </a:r>
          </a:p>
          <a:p>
            <a:pPr algn="ctr"/>
            <a:r>
              <a:rPr lang="en-US" sz="2400" dirty="0" smtClean="0"/>
              <a:t>Centric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000" dirty="0" smtClean="0"/>
              <a:t>Attributes constrain permissions of roles for each user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6800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752690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287620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086225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422969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667059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846445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2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56" y="1127763"/>
            <a:ext cx="85148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973" y="5852162"/>
            <a:ext cx="104384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20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User-Role Assignment Problem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1371600" y="1515921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53699" y="974561"/>
            <a:ext cx="1633764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Hard Enough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205793" y="1523937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315863" y="982577"/>
            <a:ext cx="1390108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Impossible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265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/>
              <a:t>Beyond Attributes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8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7" y="690404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9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538" algn="l"/>
                  <a:tab pos="1447074" algn="l"/>
                  <a:tab pos="2170609" algn="l"/>
                </a:tabLst>
                <a:defRPr/>
              </a:pPr>
              <a:t>22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5" y="6904043"/>
            <a:ext cx="4977592" cy="3539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395" tIns="45696" rIns="91395" bIns="45696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6803" y="1714503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752693" y="1718311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287623" y="3470911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086225" y="5246371"/>
            <a:ext cx="3760470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422969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667059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846445" y="4117244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2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86" y="1127766"/>
            <a:ext cx="851424" cy="646282"/>
          </a:xfrm>
          <a:prstGeom prst="rect">
            <a:avLst/>
          </a:prstGeom>
          <a:noFill/>
        </p:spPr>
        <p:txBody>
          <a:bodyPr wrap="none" lIns="91395" tIns="45696" rIns="91395" bIns="4569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004" y="5852164"/>
            <a:ext cx="1043785" cy="646282"/>
          </a:xfrm>
          <a:prstGeom prst="rect">
            <a:avLst/>
          </a:prstGeom>
          <a:noFill/>
        </p:spPr>
        <p:txBody>
          <a:bodyPr wrap="none" lIns="91395" tIns="45696" rIns="91395" bIns="4569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973" y="3470913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Relationship Based Access Control (</a:t>
            </a:r>
            <a:r>
              <a:rPr lang="en-US" b="1" dirty="0" err="1" smtClean="0"/>
              <a:t>ReBAC</a:t>
            </a:r>
            <a:r>
              <a:rPr lang="en-US" b="1" dirty="0" smtClean="0"/>
              <a:t>), 2008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55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7" y="690404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9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538" algn="l"/>
                  <a:tab pos="1447074" algn="l"/>
                  <a:tab pos="2170609" algn="l"/>
                </a:tabLst>
                <a:defRPr/>
              </a:pPr>
              <a:t>23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5" y="6904043"/>
            <a:ext cx="4977592" cy="3539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395" tIns="45696" rIns="91395" bIns="45696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6803" y="1714503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752693" y="1718311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287623" y="3470911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086225" y="5246371"/>
            <a:ext cx="3760470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422969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667059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846445" y="4117244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2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86" y="1127766"/>
            <a:ext cx="851424" cy="646282"/>
          </a:xfrm>
          <a:prstGeom prst="rect">
            <a:avLst/>
          </a:prstGeom>
          <a:noFill/>
        </p:spPr>
        <p:txBody>
          <a:bodyPr wrap="none" lIns="91395" tIns="45696" rIns="91395" bIns="4569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004" y="5852164"/>
            <a:ext cx="1043785" cy="646282"/>
          </a:xfrm>
          <a:prstGeom prst="rect">
            <a:avLst/>
          </a:prstGeom>
          <a:noFill/>
        </p:spPr>
        <p:txBody>
          <a:bodyPr wrap="none" lIns="91395" tIns="45696" rIns="91395" bIns="4569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973" y="3470913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Relationship Based Access Control (</a:t>
            </a:r>
            <a:r>
              <a:rPr lang="en-US" b="1" dirty="0" err="1" smtClean="0"/>
              <a:t>ReBAC</a:t>
            </a:r>
            <a:r>
              <a:rPr lang="en-US" b="1" dirty="0" smtClean="0"/>
              <a:t>), 2008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508569" y="4301491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372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24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0" y="1265238"/>
            <a:ext cx="10080625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/>
              <a:t>Usage Control (UCON) Model: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/>
              <a:t>Attributes on Steroids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71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altLang="ko-KR" dirty="0" smtClean="0">
                <a:ea typeface="굴림" charset="-127"/>
                <a:cs typeface="굴림" charset="-127"/>
              </a:rPr>
              <a:t>UCON</a:t>
            </a:r>
            <a:r>
              <a:rPr lang="en-US" altLang="ko-KR" baseline="-25000" dirty="0" smtClean="0">
                <a:ea typeface="굴림" charset="-127"/>
                <a:cs typeface="굴림" charset="-127"/>
              </a:rPr>
              <a:t>ABC</a:t>
            </a:r>
            <a:r>
              <a:rPr lang="en-US" altLang="ko-KR" dirty="0" smtClean="0">
                <a:ea typeface="굴림" charset="-127"/>
                <a:cs typeface="굴림" charset="-127"/>
              </a:rPr>
              <a:t> </a:t>
            </a:r>
            <a:r>
              <a:rPr lang="en-US" altLang="ko-KR" dirty="0">
                <a:ea typeface="굴림" charset="-127"/>
                <a:cs typeface="굴림" charset="-127"/>
              </a:rPr>
              <a:t>Models</a:t>
            </a: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25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76297" y="3793314"/>
            <a:ext cx="4703798" cy="21469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50397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60000"/>
            </a:pPr>
            <a:r>
              <a:rPr lang="en-US" altLang="ko-KR" sz="2205">
                <a:solidFill>
                  <a:srgbClr val="008000"/>
                </a:solidFill>
                <a:latin typeface="Tahoma" charset="0"/>
                <a:ea typeface="굴림" charset="-127"/>
                <a:cs typeface="굴림" charset="-127"/>
              </a:rPr>
              <a:t>Continuity </a:t>
            </a:r>
            <a:endParaRPr lang="en-US" altLang="ko-KR" sz="2205">
              <a:solidFill>
                <a:prstClr val="black"/>
              </a:solidFill>
              <a:latin typeface="Tahoma" charset="0"/>
              <a:ea typeface="굴림" charset="-127"/>
              <a:cs typeface="굴림" charset="-127"/>
            </a:endParaRPr>
          </a:p>
          <a:p>
            <a:pPr marL="503972" lvl="1" indent="0" defTabSz="50397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Pct val="55000"/>
            </a:pPr>
            <a:r>
              <a:rPr lang="en-US" altLang="ko-KR">
                <a:solidFill>
                  <a:prstClr val="black"/>
                </a:solidFill>
                <a:latin typeface="Tahoma" charset="0"/>
                <a:ea typeface="굴림" charset="-127"/>
                <a:cs typeface="굴림" charset="-127"/>
              </a:rPr>
              <a:t>Decision can be made during usage for continuous enforcement</a:t>
            </a:r>
          </a:p>
          <a:p>
            <a:pPr defTabSz="50397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60000"/>
            </a:pPr>
            <a:r>
              <a:rPr lang="en-US" altLang="ko-KR" sz="2205">
                <a:solidFill>
                  <a:srgbClr val="008000"/>
                </a:solidFill>
                <a:latin typeface="Tahoma" charset="0"/>
                <a:ea typeface="굴림" charset="-127"/>
                <a:cs typeface="굴림" charset="-127"/>
              </a:rPr>
              <a:t>Mutability</a:t>
            </a:r>
            <a:endParaRPr lang="en-US" altLang="ko-KR" sz="2205">
              <a:solidFill>
                <a:prstClr val="black"/>
              </a:solidFill>
              <a:latin typeface="Tahoma" charset="0"/>
              <a:ea typeface="굴림" charset="-127"/>
              <a:cs typeface="굴림" charset="-127"/>
            </a:endParaRPr>
          </a:p>
          <a:p>
            <a:pPr marL="503972" lvl="1" indent="0" defTabSz="50397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Pct val="55000"/>
            </a:pPr>
            <a:r>
              <a:rPr lang="en-US" altLang="ko-KR">
                <a:solidFill>
                  <a:prstClr val="black"/>
                </a:solidFill>
                <a:latin typeface="Tahoma" charset="0"/>
                <a:ea typeface="굴림" charset="-127"/>
                <a:cs typeface="굴림" charset="-127"/>
              </a:rPr>
              <a:t>Attributes can be updated as side-effects of subjects’ actions</a:t>
            </a:r>
          </a:p>
        </p:txBody>
      </p:sp>
      <p:graphicFrame>
        <p:nvGraphicFramePr>
          <p:cNvPr id="21" name="Object 7"/>
          <p:cNvGraphicFramePr>
            <a:graphicFrameLocks noChangeAspect="1"/>
          </p:cNvGraphicFramePr>
          <p:nvPr>
            <p:extLst/>
          </p:nvPr>
        </p:nvGraphicFramePr>
        <p:xfrm>
          <a:off x="4956315" y="1105430"/>
          <a:ext cx="5123780" cy="1245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VISIO" r:id="rId3" imgW="4961880" imgH="1206000" progId="">
                  <p:embed/>
                </p:oleObj>
              </mc:Choice>
              <mc:Fallback>
                <p:oleObj name="VISIO" r:id="rId3" imgW="4961880" imgH="1206000" progId="">
                  <p:embed/>
                  <p:pic>
                    <p:nvPicPr>
                      <p:cNvPr id="2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315" y="1105430"/>
                        <a:ext cx="5123780" cy="1245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>
            <p:extLst/>
          </p:nvPr>
        </p:nvGraphicFramePr>
        <p:xfrm>
          <a:off x="7812193" y="1105431"/>
          <a:ext cx="2267903" cy="754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VISIO" r:id="rId5" imgW="2104200" imgH="755640" progId="">
                  <p:embed/>
                </p:oleObj>
              </mc:Choice>
              <mc:Fallback>
                <p:oleObj name="VISIO" r:id="rId5" imgW="2104200" imgH="755640" progId="">
                  <p:embed/>
                  <p:pic>
                    <p:nvPicPr>
                      <p:cNvPr id="2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193" y="1105431"/>
                        <a:ext cx="2267903" cy="754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/>
          </p:nvPr>
        </p:nvGraphicFramePr>
        <p:xfrm>
          <a:off x="4956315" y="2267381"/>
          <a:ext cx="5123780" cy="822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VISIO" r:id="rId7" imgW="4848305" imgH="777011" progId="">
                  <p:embed/>
                </p:oleObj>
              </mc:Choice>
              <mc:Fallback>
                <p:oleObj name="VISIO" r:id="rId7" imgW="4848305" imgH="777011" progId="">
                  <p:embed/>
                  <p:pic>
                    <p:nvPicPr>
                      <p:cNvPr id="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315" y="2267381"/>
                        <a:ext cx="5123780" cy="822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27"/>
          <p:cNvGraphicFramePr>
            <a:graphicFrameLocks noChangeAspect="1"/>
          </p:cNvGraphicFramePr>
          <p:nvPr>
            <p:extLst/>
          </p:nvPr>
        </p:nvGraphicFramePr>
        <p:xfrm>
          <a:off x="-50800" y="1447800"/>
          <a:ext cx="5638800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VISIO" r:id="rId9" imgW="5129784" imgH="3247644" progId="">
                  <p:embed/>
                </p:oleObj>
              </mc:Choice>
              <mc:Fallback>
                <p:oleObj name="VISIO" r:id="rId9" imgW="5129784" imgH="3247644" progId="">
                  <p:embed/>
                  <p:pic>
                    <p:nvPicPr>
                      <p:cNvPr id="13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447800"/>
                        <a:ext cx="5638800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4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dirty="0" smtClean="0"/>
              <a:t>Examples</a:t>
            </a: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26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4031" y="1382925"/>
            <a:ext cx="9072563" cy="4989036"/>
          </a:xfrm>
          <a:prstGeom prst="rect">
            <a:avLst/>
          </a:prstGeom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ko-KR" kern="0" dirty="0" smtClean="0">
                <a:ea typeface="굴림" charset="-127"/>
                <a:cs typeface="굴림" charset="-127"/>
              </a:rPr>
              <a:t>Long-distance phone </a:t>
            </a:r>
            <a:r>
              <a:rPr lang="en-US" altLang="ko-KR" kern="0" dirty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(pre-authorization with post-update)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kern="0" dirty="0" smtClean="0">
                <a:ea typeface="굴림" charset="-127"/>
                <a:cs typeface="굴림" charset="-127"/>
              </a:rPr>
              <a:t>Pre-paid phone card </a:t>
            </a:r>
            <a:r>
              <a:rPr lang="en-US" altLang="ko-KR" kern="0" dirty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(ongoing-authorization with ongoing-update)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kern="0" dirty="0" smtClean="0">
                <a:ea typeface="굴림" charset="-127"/>
                <a:cs typeface="굴림" charset="-127"/>
              </a:rPr>
              <a:t>Pay-per-view </a:t>
            </a:r>
            <a:r>
              <a:rPr lang="en-US" altLang="ko-KR" kern="0" dirty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(pre-authorization with pre-updates)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kern="0" dirty="0" smtClean="0">
                <a:ea typeface="굴림" charset="-127"/>
                <a:cs typeface="굴림" charset="-127"/>
              </a:rPr>
              <a:t>Click Ad every 30 minutes </a:t>
            </a:r>
            <a:r>
              <a:rPr lang="en-US" altLang="ko-KR" kern="0" dirty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(ongoing-obligation with ongoing-updates)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kern="0" dirty="0" smtClean="0">
                <a:ea typeface="굴림" charset="-127"/>
                <a:cs typeface="굴림" charset="-127"/>
              </a:rPr>
              <a:t>Business Hours </a:t>
            </a:r>
            <a:r>
              <a:rPr lang="en-US" altLang="ko-KR" kern="0" dirty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(pre-/ongoing-condition)</a:t>
            </a:r>
            <a:endParaRPr lang="en-US" altLang="ko-KR" kern="0" dirty="0">
              <a:solidFill>
                <a:srgbClr val="008000"/>
              </a:solidFill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5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altLang="ko-KR" sz="2800" dirty="0" smtClean="0">
                <a:ea typeface="굴림" charset="-127"/>
                <a:cs typeface="굴림" charset="-127"/>
              </a:rPr>
              <a:t>UCON</a:t>
            </a:r>
            <a:r>
              <a:rPr lang="en-US" altLang="ko-KR" sz="2800" baseline="-25000" dirty="0" smtClean="0">
                <a:ea typeface="굴림" charset="-127"/>
                <a:cs typeface="굴림" charset="-127"/>
              </a:rPr>
              <a:t>ABC</a:t>
            </a:r>
            <a:endParaRPr lang="en-US" sz="20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27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4531" y="4585286"/>
            <a:ext cx="9575588" cy="1679928"/>
          </a:xfrm>
          <a:prstGeom prst="rect">
            <a:avLst/>
          </a:prstGeom>
          <a:noFill/>
          <a:ln w="28575" cap="sq">
            <a:solidFill>
              <a:schemeClr val="tx1"/>
            </a:solidFill>
            <a:headEnd type="none" w="sm" len="sm"/>
            <a:tailEnd type="none" w="sm" len="sm"/>
          </a:ln>
        </p:spPr>
        <p:txBody>
          <a:bodyPr vert="horz" lIns="100796" tIns="50398" rIns="100796" bIns="50398" rtlCol="0">
            <a:normAutofit/>
          </a:bodyPr>
          <a:lstStyle/>
          <a:p>
            <a:pPr marL="377979" indent="-377979" defTabSz="50397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Free ISP</a:t>
            </a:r>
          </a:p>
          <a:p>
            <a:pPr marL="818954" lvl="1" indent="-314982" defTabSz="50397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Membership is required </a:t>
            </a:r>
            <a:r>
              <a:rPr lang="en-US" altLang="ko-KR" dirty="0" smtClean="0">
                <a:solidFill>
                  <a:srgbClr val="008000"/>
                </a:solidFill>
                <a:latin typeface="Calibri"/>
                <a:ea typeface="굴림" charset="-127"/>
                <a:cs typeface="굴림" charset="-127"/>
              </a:rPr>
              <a:t>(pre-authorization)</a:t>
            </a:r>
          </a:p>
          <a:p>
            <a:pPr marL="818954" lvl="1" indent="-314982" defTabSz="50397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Have to click Ad periodically while connected </a:t>
            </a:r>
            <a:r>
              <a:rPr lang="en-US" altLang="ko-KR" dirty="0" smtClean="0">
                <a:solidFill>
                  <a:srgbClr val="008000"/>
                </a:solidFill>
                <a:latin typeface="Calibri"/>
                <a:ea typeface="굴림" charset="-127"/>
                <a:cs typeface="굴림" charset="-127"/>
              </a:rPr>
              <a:t>(on-obligation, on-update)</a:t>
            </a:r>
          </a:p>
          <a:p>
            <a:pPr marL="818954" lvl="1" indent="-314982" defTabSz="50397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Free member: no evening connection </a:t>
            </a:r>
            <a:r>
              <a:rPr lang="en-US" altLang="ko-KR" dirty="0" smtClean="0">
                <a:solidFill>
                  <a:srgbClr val="008000"/>
                </a:solidFill>
                <a:latin typeface="Calibri"/>
                <a:ea typeface="굴림" charset="-127"/>
                <a:cs typeface="굴림" charset="-127"/>
              </a:rPr>
              <a:t>(on-condition)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, no more than 50 connections </a:t>
            </a:r>
            <a:r>
              <a:rPr lang="en-US" altLang="ko-KR" dirty="0" smtClean="0">
                <a:solidFill>
                  <a:srgbClr val="008000"/>
                </a:solidFill>
                <a:latin typeface="Calibri"/>
                <a:ea typeface="굴림" charset="-127"/>
                <a:cs typeface="굴림" charset="-127"/>
              </a:rPr>
              <a:t>(pre-update)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 or 100 hours usage per month </a:t>
            </a:r>
            <a:r>
              <a:rPr lang="en-US" altLang="ko-KR" dirty="0" smtClean="0">
                <a:solidFill>
                  <a:srgbClr val="008000"/>
                </a:solidFill>
                <a:latin typeface="Calibri"/>
                <a:ea typeface="굴림" charset="-127"/>
                <a:cs typeface="굴림" charset="-127"/>
              </a:rPr>
              <a:t>(post-updates)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 </a:t>
            </a:r>
          </a:p>
          <a:p>
            <a:pPr marL="377979" indent="-377979" defTabSz="50397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altLang="ko-KR" dirty="0" smtClean="0">
              <a:solidFill>
                <a:prstClr val="black"/>
              </a:solidFill>
              <a:latin typeface="Calibri"/>
              <a:ea typeface="굴림" charset="-127"/>
              <a:cs typeface="굴림" charset="-127"/>
            </a:endParaRPr>
          </a:p>
          <a:p>
            <a:pPr marL="818954" lvl="1" indent="-314982" defTabSz="50397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endParaRPr lang="en-US" altLang="ko-KR" sz="2205" dirty="0">
              <a:solidFill>
                <a:prstClr val="black"/>
              </a:solidFill>
              <a:latin typeface="Calibri"/>
              <a:ea typeface="굴림" charset="-127"/>
              <a:cs typeface="굴림" charset="-127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504507" y="1176433"/>
          <a:ext cx="3940083" cy="3408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VISIO" r:id="rId3" imgW="5076000" imgH="4390200" progId="">
                  <p:embed/>
                </p:oleObj>
              </mc:Choice>
              <mc:Fallback>
                <p:oleObj name="VISIO" r:id="rId3" imgW="5076000" imgH="4390200" progId="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07" y="1176433"/>
                        <a:ext cx="3940083" cy="3408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/>
          </p:nvPr>
        </p:nvGraphicFramePr>
        <p:xfrm>
          <a:off x="4704327" y="1788248"/>
          <a:ext cx="4966286" cy="2278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VISIO" r:id="rId5" imgW="4504680" imgH="2066760" progId="">
                  <p:embed/>
                </p:oleObj>
              </mc:Choice>
              <mc:Fallback>
                <p:oleObj name="VISIO" r:id="rId5" imgW="4504680" imgH="2066760" progId="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4327" y="1788248"/>
                        <a:ext cx="4966286" cy="2278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35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Shortcomings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1371600" y="1515921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53699" y="974561"/>
            <a:ext cx="1633764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Hard Enough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205793" y="1523937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315863" y="982577"/>
            <a:ext cx="1390108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Impossible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The RBAC Story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model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20615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029020"/>
            <a:ext cx="1495425" cy="8404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 Proposed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2" y="716599"/>
            <a:ext cx="1261428" cy="8404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00774" tIns="50388" rIns="100774" bIns="50388">
            <a:spAutoFit/>
          </a:bodyPr>
          <a:lstStyle/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68751" y="3993253"/>
            <a:ext cx="2153561" cy="1169541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r>
              <a:rPr lang="en-US" sz="1000" dirty="0" smtClean="0"/>
              <a:t>Ludwig Fuchs, </a:t>
            </a:r>
            <a:r>
              <a:rPr lang="en-US" sz="1000" dirty="0" err="1" smtClean="0"/>
              <a:t>Gunther</a:t>
            </a:r>
            <a:r>
              <a:rPr lang="en-US" sz="1000" dirty="0" smtClean="0"/>
              <a:t> </a:t>
            </a:r>
            <a:r>
              <a:rPr lang="en-US" sz="1000" dirty="0" err="1" smtClean="0"/>
              <a:t>Pernul</a:t>
            </a:r>
            <a:r>
              <a:rPr lang="en-US" sz="1000" dirty="0" smtClean="0"/>
              <a:t> and Ravi Sandhu, Roles in Information Security-A Survey and Classification of the Research Area, Computers &amp; Security, Volume 30, Number 8, Nov. 2011, pages 748-76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Status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18329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223330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3" y="842330"/>
            <a:ext cx="1066800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2114" y="4823461"/>
            <a:ext cx="3059748" cy="3428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0587" y="4994910"/>
            <a:ext cx="1995126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ABAC still in pre/early phase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998" y="4206797"/>
            <a:ext cx="970712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1990?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2138" y="4210608"/>
            <a:ext cx="785178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2017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Identity Certificates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X.500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Directory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Pre Internet, early 1990s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Identity Certificates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156964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Attribute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Certificates</a:t>
            </a: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Post Internet, late 1990s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Post Internet, late 1990s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SPKI Certificates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8585</TotalTime>
  <Words>816</Words>
  <Application>Microsoft Office PowerPoint</Application>
  <PresentationFormat>Custom</PresentationFormat>
  <Paragraphs>312</Paragraphs>
  <Slides>27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ＭＳ Ｐゴシック</vt:lpstr>
      <vt:lpstr>Arial</vt:lpstr>
      <vt:lpstr>Bitstream Charter</vt:lpstr>
      <vt:lpstr>Calibri</vt:lpstr>
      <vt:lpstr>Courier New</vt:lpstr>
      <vt:lpstr>굴림</vt:lpstr>
      <vt:lpstr>Symbol</vt:lpstr>
      <vt:lpstr>Tahoma</vt:lpstr>
      <vt:lpstr>Times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Equation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UCONABC Models</vt:lpstr>
      <vt:lpstr>Examples</vt:lpstr>
      <vt:lpstr>UCONABC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1100</cp:revision>
  <cp:lastPrinted>2016-01-28T19:44:52Z</cp:lastPrinted>
  <dcterms:created xsi:type="dcterms:W3CDTF">2010-02-19T20:53:39Z</dcterms:created>
  <dcterms:modified xsi:type="dcterms:W3CDTF">2020-01-31T21:34:24Z</dcterms:modified>
</cp:coreProperties>
</file>