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7"/>
  </p:notesMasterIdLst>
  <p:handoutMasterIdLst>
    <p:handoutMasterId r:id="rId38"/>
  </p:handoutMasterIdLst>
  <p:sldIdLst>
    <p:sldId id="352" r:id="rId5"/>
    <p:sldId id="388" r:id="rId6"/>
    <p:sldId id="329" r:id="rId7"/>
    <p:sldId id="443" r:id="rId8"/>
    <p:sldId id="448" r:id="rId9"/>
    <p:sldId id="463" r:id="rId10"/>
    <p:sldId id="464" r:id="rId11"/>
    <p:sldId id="259" r:id="rId12"/>
    <p:sldId id="260" r:id="rId13"/>
    <p:sldId id="392" r:id="rId14"/>
    <p:sldId id="465" r:id="rId15"/>
    <p:sldId id="466" r:id="rId16"/>
    <p:sldId id="262" r:id="rId17"/>
    <p:sldId id="263" r:id="rId18"/>
    <p:sldId id="468" r:id="rId19"/>
    <p:sldId id="469" r:id="rId20"/>
    <p:sldId id="470" r:id="rId21"/>
    <p:sldId id="471" r:id="rId22"/>
    <p:sldId id="472" r:id="rId23"/>
    <p:sldId id="473" r:id="rId24"/>
    <p:sldId id="475" r:id="rId25"/>
    <p:sldId id="442" r:id="rId26"/>
    <p:sldId id="447" r:id="rId27"/>
    <p:sldId id="342" r:id="rId28"/>
    <p:sldId id="444" r:id="rId29"/>
    <p:sldId id="445" r:id="rId30"/>
    <p:sldId id="477" r:id="rId31"/>
    <p:sldId id="265" r:id="rId32"/>
    <p:sldId id="480" r:id="rId33"/>
    <p:sldId id="479" r:id="rId34"/>
    <p:sldId id="446" r:id="rId35"/>
    <p:sldId id="429" r:id="rId36"/>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1067">
          <p15:clr>
            <a:srgbClr val="A4A3A4"/>
          </p15:clr>
        </p15:guide>
        <p15:guide id="3" orient="horz" pos="4032">
          <p15:clr>
            <a:srgbClr val="A4A3A4"/>
          </p15:clr>
        </p15:guide>
        <p15:guide id="4" orient="horz" pos="4247">
          <p15:clr>
            <a:srgbClr val="A4A3A4"/>
          </p15:clr>
        </p15:guide>
        <p15:guide id="5" pos="2881">
          <p15:clr>
            <a:srgbClr val="A4A3A4"/>
          </p15:clr>
        </p15:guide>
        <p15:guide id="6" pos="28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39A6"/>
    <a:srgbClr val="A0E6F6"/>
    <a:srgbClr val="4472C4"/>
    <a:srgbClr val="00236A"/>
    <a:srgbClr val="78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209" autoAdjust="0"/>
    <p:restoredTop sz="86931" autoAdjust="0"/>
  </p:normalViewPr>
  <p:slideViewPr>
    <p:cSldViewPr snapToGrid="0" showGuides="1">
      <p:cViewPr varScale="1">
        <p:scale>
          <a:sx n="109" d="100"/>
          <a:sy n="109" d="100"/>
        </p:scale>
        <p:origin x="1272" y="108"/>
      </p:cViewPr>
      <p:guideLst>
        <p:guide orient="horz" pos="2161"/>
        <p:guide orient="horz" pos="1067"/>
        <p:guide orient="horz" pos="4032"/>
        <p:guide orient="horz" pos="4247"/>
        <p:guide pos="2881"/>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55" d="100"/>
          <a:sy n="155" d="100"/>
        </p:scale>
        <p:origin x="4714"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temp_to%20be%20moved%20to%20google%20Drive\_Current%20Work\P00.Proposal%20for%20PhD%20Dissertation\Test%20resuts%20-%20Analysis%20and%20figures%20-%20SDN-RBAC%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iCCCS19!$F$62:$Y$62</c:f>
              <c:numCache>
                <c:formatCode>General</c:formatCode>
                <c:ptCount val="20"/>
                <c:pt idx="0">
                  <c:v>1.8507025E-2</c:v>
                </c:pt>
                <c:pt idx="1">
                  <c:v>1.9356969000000002E-2</c:v>
                </c:pt>
                <c:pt idx="2">
                  <c:v>2.0701686E-2</c:v>
                </c:pt>
                <c:pt idx="3">
                  <c:v>2.1331431000000001E-2</c:v>
                </c:pt>
                <c:pt idx="4">
                  <c:v>2.1397814999999997E-2</c:v>
                </c:pt>
                <c:pt idx="5">
                  <c:v>2.3039442E-2</c:v>
                </c:pt>
                <c:pt idx="6">
                  <c:v>2.842575E-2</c:v>
                </c:pt>
                <c:pt idx="7">
                  <c:v>2.8705148E-2</c:v>
                </c:pt>
                <c:pt idx="8">
                  <c:v>3.1276777999999998E-2</c:v>
                </c:pt>
                <c:pt idx="9">
                  <c:v>3.1276777999999998E-2</c:v>
                </c:pt>
                <c:pt idx="10">
                  <c:v>3.3425749999999997E-2</c:v>
                </c:pt>
                <c:pt idx="11">
                  <c:v>3.4012480999999997E-2</c:v>
                </c:pt>
                <c:pt idx="12">
                  <c:v>3.4048035499999997E-2</c:v>
                </c:pt>
                <c:pt idx="13">
                  <c:v>3.4852649999999999E-2</c:v>
                </c:pt>
                <c:pt idx="14">
                  <c:v>3.7594868000000004E-2</c:v>
                </c:pt>
                <c:pt idx="15">
                  <c:v>3.7643813999999998E-2</c:v>
                </c:pt>
                <c:pt idx="16">
                  <c:v>3.8501202999999998E-2</c:v>
                </c:pt>
                <c:pt idx="17">
                  <c:v>4.1232489999999997E-2</c:v>
                </c:pt>
                <c:pt idx="18">
                  <c:v>4.2439152000000001E-2</c:v>
                </c:pt>
                <c:pt idx="19">
                  <c:v>4.3438152000000001E-2</c:v>
                </c:pt>
              </c:numCache>
            </c:numRef>
          </c:val>
          <c:extLst>
            <c:ext xmlns:c16="http://schemas.microsoft.com/office/drawing/2014/chart" uri="{C3380CC4-5D6E-409C-BE32-E72D297353CC}">
              <c16:uniqueId val="{00000000-FEFF-4796-93D6-DF0257EE1DB3}"/>
            </c:ext>
          </c:extLst>
        </c:ser>
        <c:dLbls>
          <c:showLegendKey val="0"/>
          <c:showVal val="0"/>
          <c:showCatName val="0"/>
          <c:showSerName val="0"/>
          <c:showPercent val="0"/>
          <c:showBubbleSize val="0"/>
        </c:dLbls>
        <c:gapWidth val="219"/>
        <c:overlap val="-27"/>
        <c:axId val="609898128"/>
        <c:axId val="609902608"/>
      </c:barChart>
      <c:catAx>
        <c:axId val="609898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 of roles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902608"/>
        <c:crosses val="autoZero"/>
        <c:auto val="1"/>
        <c:lblAlgn val="ctr"/>
        <c:lblOffset val="100"/>
        <c:noMultiLvlLbl val="0"/>
      </c:catAx>
      <c:valAx>
        <c:axId val="60990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Average Execution Time (ms)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9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5286"/>
          </a:xfrm>
          <a:prstGeom prst="rect">
            <a:avLst/>
          </a:prstGeom>
        </p:spPr>
        <p:txBody>
          <a:bodyPr vert="horz" lIns="92446" tIns="46223" rIns="92446" bIns="46223" rtlCol="0"/>
          <a:lstStyle>
            <a:lvl1pPr algn="r">
              <a:defRPr sz="1200"/>
            </a:lvl1pPr>
          </a:lstStyle>
          <a:p>
            <a:fld id="{43169C79-1AB2-AD4D-B5EB-2546258345A9}" type="datetimeFigureOut">
              <a:rPr lang="en-US" smtClean="0"/>
              <a:t>4/8/2020</a:t>
            </a:fld>
            <a:endParaRPr lang="en-US"/>
          </a:p>
        </p:txBody>
      </p:sp>
      <p:sp>
        <p:nvSpPr>
          <p:cNvPr id="4" name="Footer Placeholder 3"/>
          <p:cNvSpPr>
            <a:spLocks noGrp="1"/>
          </p:cNvSpPr>
          <p:nvPr>
            <p:ph type="ftr" sz="quarter" idx="2"/>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5285"/>
          </a:xfrm>
          <a:prstGeom prst="rect">
            <a:avLst/>
          </a:prstGeom>
        </p:spPr>
        <p:txBody>
          <a:bodyPr vert="horz" lIns="92446" tIns="46223" rIns="92446" bIns="46223" rtlCol="0" anchor="b"/>
          <a:lstStyle>
            <a:lvl1pPr algn="r">
              <a:defRPr sz="1200"/>
            </a:lvl1pPr>
          </a:lstStyle>
          <a:p>
            <a:fld id="{20A4D05E-103F-3941-84E8-38C0F93C3B7B}" type="slidenum">
              <a:rPr lang="en-US" smtClean="0"/>
              <a:t>‹#›</a:t>
            </a:fld>
            <a:endParaRPr lang="en-US"/>
          </a:p>
        </p:txBody>
      </p:sp>
    </p:spTree>
    <p:extLst>
      <p:ext uri="{BB962C8B-B14F-4D97-AF65-F5344CB8AC3E}">
        <p14:creationId xmlns:p14="http://schemas.microsoft.com/office/powerpoint/2010/main" val="94339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028440" cy="344091"/>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5265809" y="0"/>
            <a:ext cx="4028440" cy="344091"/>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29640" y="3268861"/>
            <a:ext cx="7437120" cy="309681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6536528"/>
            <a:ext cx="4028440" cy="344091"/>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5265809" y="6536528"/>
            <a:ext cx="4028440" cy="344091"/>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a:t>
            </a:fld>
            <a:endParaRPr lang="en-US"/>
          </a:p>
        </p:txBody>
      </p:sp>
    </p:spTree>
    <p:extLst>
      <p:ext uri="{BB962C8B-B14F-4D97-AF65-F5344CB8AC3E}">
        <p14:creationId xmlns:p14="http://schemas.microsoft.com/office/powerpoint/2010/main" val="156720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59975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11</a:t>
            </a:fld>
            <a:endParaRPr lang="en-US"/>
          </a:p>
        </p:txBody>
      </p:sp>
    </p:spTree>
    <p:extLst>
      <p:ext uri="{BB962C8B-B14F-4D97-AF65-F5344CB8AC3E}">
        <p14:creationId xmlns:p14="http://schemas.microsoft.com/office/powerpoint/2010/main" val="258693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12</a:t>
            </a:fld>
            <a:endParaRPr lang="en-US"/>
          </a:p>
        </p:txBody>
      </p:sp>
    </p:spTree>
    <p:extLst>
      <p:ext uri="{BB962C8B-B14F-4D97-AF65-F5344CB8AC3E}">
        <p14:creationId xmlns:p14="http://schemas.microsoft.com/office/powerpoint/2010/main" val="39190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71548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70740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119344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16</a:t>
            </a:fld>
            <a:endParaRPr lang="en-US"/>
          </a:p>
        </p:txBody>
      </p:sp>
    </p:spTree>
    <p:extLst>
      <p:ext uri="{BB962C8B-B14F-4D97-AF65-F5344CB8AC3E}">
        <p14:creationId xmlns:p14="http://schemas.microsoft.com/office/powerpoint/2010/main" val="353500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162081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840112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338750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9667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3244502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363602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76694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23</a:t>
            </a:fld>
            <a:endParaRPr lang="en-US"/>
          </a:p>
        </p:txBody>
      </p:sp>
    </p:spTree>
    <p:extLst>
      <p:ext uri="{BB962C8B-B14F-4D97-AF65-F5344CB8AC3E}">
        <p14:creationId xmlns:p14="http://schemas.microsoft.com/office/powerpoint/2010/main" val="2782688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24</a:t>
            </a:fld>
            <a:endParaRPr lang="en-US"/>
          </a:p>
        </p:txBody>
      </p:sp>
    </p:spTree>
    <p:extLst>
      <p:ext uri="{BB962C8B-B14F-4D97-AF65-F5344CB8AC3E}">
        <p14:creationId xmlns:p14="http://schemas.microsoft.com/office/powerpoint/2010/main" val="2465982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153639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064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27</a:t>
            </a:fld>
            <a:endParaRPr lang="en-US"/>
          </a:p>
        </p:txBody>
      </p:sp>
    </p:spTree>
    <p:extLst>
      <p:ext uri="{BB962C8B-B14F-4D97-AF65-F5344CB8AC3E}">
        <p14:creationId xmlns:p14="http://schemas.microsoft.com/office/powerpoint/2010/main" val="156366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28</a:t>
            </a:fld>
            <a:endParaRPr lang="en-US"/>
          </a:p>
        </p:txBody>
      </p:sp>
    </p:spTree>
    <p:extLst>
      <p:ext uri="{BB962C8B-B14F-4D97-AF65-F5344CB8AC3E}">
        <p14:creationId xmlns:p14="http://schemas.microsoft.com/office/powerpoint/2010/main" val="422429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29</a:t>
            </a:fld>
            <a:endParaRPr lang="en-US"/>
          </a:p>
        </p:txBody>
      </p:sp>
    </p:spTree>
    <p:extLst>
      <p:ext uri="{BB962C8B-B14F-4D97-AF65-F5344CB8AC3E}">
        <p14:creationId xmlns:p14="http://schemas.microsoft.com/office/powerpoint/2010/main" val="300210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602">
              <a:defRPr/>
            </a:pPr>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51079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For each security policy, the session executes all fifty operations. The system is set to find the time required by all SDN-RBAC components to finish execution and make an access control decision for each operation submitted by the session. The timer starts at the beginning of the Policy Enforcement Point (PEP) and stops when Policy Decision Point (PDP) finishes execution. The total time is calculated for all fifty operations. We repeated this test hundred times for each security policy. The average elapsed time for authorizing fifty operations is reported as shown in Fig. 4.6. It should be noted here that execution times does not include floodlight’s boot-up time, loading AspectJ libraries, the time for loading the SDN-RBAC policy, and creating the corresponding relations. </a:t>
            </a:r>
          </a:p>
          <a:p>
            <a:pPr rtl="0"/>
            <a:endParaRPr lang="en-US" dirty="0"/>
          </a:p>
          <a:p>
            <a:pPr rtl="0"/>
            <a:r>
              <a:rPr lang="en-US" dirty="0"/>
              <a:t>This evaluation of SDN-RBAC shows that SDN-RBAC adds on average 0.031 millisecond overhead on the performance of Floodlight controller to execute fifty network operations. Authorization overhead is inevitable in SDN-RBAC. Therefore, we believe that SDN-RBAC introduces acceptable performance overheads.</a:t>
            </a:r>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270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1ABA11-A19C-3E46-B99A-9DEC51A1FAC1}" type="slidenum">
              <a:rPr lang="en-US" smtClean="0"/>
              <a:t>32</a:t>
            </a:fld>
            <a:endParaRPr lang="en-US"/>
          </a:p>
        </p:txBody>
      </p:sp>
    </p:spTree>
    <p:extLst>
      <p:ext uri="{BB962C8B-B14F-4D97-AF65-F5344CB8AC3E}">
        <p14:creationId xmlns:p14="http://schemas.microsoft.com/office/powerpoint/2010/main" val="412808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7814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51ABA11-A19C-3E46-B99A-9DEC51A1FAC1}" type="slidenum">
              <a:rPr lang="en-US">
                <a:solidFill>
                  <a:prstClr val="black"/>
                </a:solidFill>
                <a:latin typeface="Calibri" panose="020F0502020204030204"/>
              </a:rPr>
              <a:pPr defTabSz="92445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1260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6</a:t>
            </a:fld>
            <a:endParaRPr lang="en-US"/>
          </a:p>
        </p:txBody>
      </p:sp>
    </p:spTree>
    <p:extLst>
      <p:ext uri="{BB962C8B-B14F-4D97-AF65-F5344CB8AC3E}">
        <p14:creationId xmlns:p14="http://schemas.microsoft.com/office/powerpoint/2010/main" val="147030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7</a:t>
            </a:fld>
            <a:endParaRPr lang="en-US"/>
          </a:p>
        </p:txBody>
      </p:sp>
    </p:spTree>
    <p:extLst>
      <p:ext uri="{BB962C8B-B14F-4D97-AF65-F5344CB8AC3E}">
        <p14:creationId xmlns:p14="http://schemas.microsoft.com/office/powerpoint/2010/main" val="195665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8</a:t>
            </a:fld>
            <a:endParaRPr lang="en-US"/>
          </a:p>
        </p:txBody>
      </p:sp>
    </p:spTree>
    <p:extLst>
      <p:ext uri="{BB962C8B-B14F-4D97-AF65-F5344CB8AC3E}">
        <p14:creationId xmlns:p14="http://schemas.microsoft.com/office/powerpoint/2010/main" val="246262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9</a:t>
            </a:fld>
            <a:endParaRPr lang="en-US"/>
          </a:p>
        </p:txBody>
      </p:sp>
    </p:spTree>
    <p:extLst>
      <p:ext uri="{BB962C8B-B14F-4D97-AF65-F5344CB8AC3E}">
        <p14:creationId xmlns:p14="http://schemas.microsoft.com/office/powerpoint/2010/main" val="227335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398759281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270588122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272910466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4333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363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2400" b="1">
                <a:latin typeface="Arial" charset="0"/>
                <a:ea typeface="Arial" charset="0"/>
                <a:cs typeface="Arial" charset="0"/>
              </a:defRPr>
            </a:lvl1pPr>
          </a:lstStyle>
          <a:p>
            <a:r>
              <a:rPr lang="en-US" dirty="0"/>
              <a:t>Click to edit Master title style</a:t>
            </a:r>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98277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87272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10629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000799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0089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2611361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16453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74336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54563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1537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54139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276985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2400" b="1">
                <a:latin typeface="Arial" charset="0"/>
                <a:ea typeface="Arial" charset="0"/>
                <a:cs typeface="Arial" charset="0"/>
              </a:defRPr>
            </a:lvl1pPr>
          </a:lstStyle>
          <a:p>
            <a:r>
              <a:rPr lang="en-US" dirty="0"/>
              <a:t>Click to edit Master title style</a:t>
            </a:r>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3969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155853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982032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5322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319886310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87350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271433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64316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525605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450246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816741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489291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lIns="0" tIns="0" rIns="0" bIns="0" anchor="b"/>
          <a:lstStyle>
            <a:lvl1pPr algn="ctr">
              <a:defRPr sz="2400" b="1">
                <a:latin typeface="Arial" charset="0"/>
                <a:ea typeface="Arial" charset="0"/>
                <a:cs typeface="Arial" charset="0"/>
              </a:defRPr>
            </a:lvl1pPr>
          </a:lstStyle>
          <a:p>
            <a:r>
              <a:rPr lang="en-US" dirty="0"/>
              <a:t>Click to edit Master title style</a:t>
            </a:r>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283670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91379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63126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512518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97150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21708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28305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502000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568809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459556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1733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47243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28330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38312403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19762212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spTree>
    <p:extLst>
      <p:ext uri="{BB962C8B-B14F-4D97-AF65-F5344CB8AC3E}">
        <p14:creationId xmlns:p14="http://schemas.microsoft.com/office/powerpoint/2010/main" val="72378340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Ravi Sandhu</a:t>
            </a:r>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Tree>
    <p:extLst>
      <p:ext uri="{BB962C8B-B14F-4D97-AF65-F5344CB8AC3E}">
        <p14:creationId xmlns:p14="http://schemas.microsoft.com/office/powerpoint/2010/main" val="2294387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3" r:id="rId12"/>
    <p:sldLayoutId id="2147483667" r:id="rId13"/>
  </p:sldLayoutIdLs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8" name="Content Placeholder 3"/>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69265" y="222702"/>
            <a:ext cx="1887192" cy="752725"/>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Tree>
    <p:extLst>
      <p:ext uri="{BB962C8B-B14F-4D97-AF65-F5344CB8AC3E}">
        <p14:creationId xmlns:p14="http://schemas.microsoft.com/office/powerpoint/2010/main" val="4225309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84163" indent="-284163"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74675" indent="-231775"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8" name="Content Placeholder 3"/>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69265" y="222702"/>
            <a:ext cx="1887192" cy="752725"/>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Tree>
    <p:extLst>
      <p:ext uri="{BB962C8B-B14F-4D97-AF65-F5344CB8AC3E}">
        <p14:creationId xmlns:p14="http://schemas.microsoft.com/office/powerpoint/2010/main" val="11031189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84163" indent="-284163"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74675" indent="-231775"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8" name="Content Placeholder 3"/>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69265" y="222702"/>
            <a:ext cx="1887192" cy="752725"/>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endParaRPr lang="en-US" i="1" dirty="0"/>
          </a:p>
        </p:txBody>
      </p:sp>
    </p:spTree>
    <p:extLst>
      <p:ext uri="{BB962C8B-B14F-4D97-AF65-F5344CB8AC3E}">
        <p14:creationId xmlns:p14="http://schemas.microsoft.com/office/powerpoint/2010/main" val="34111395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84163" indent="-284163"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74675" indent="-231775"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prstClr val="black"/>
                </a:solidFill>
              </a:rPr>
              <a:t>Access Control for Software Defined Networks:</a:t>
            </a:r>
            <a:br>
              <a:rPr lang="en-US" b="1" dirty="0">
                <a:solidFill>
                  <a:prstClr val="black"/>
                </a:solidFill>
              </a:rPr>
            </a:br>
            <a:r>
              <a:rPr lang="en-US" b="1" dirty="0">
                <a:solidFill>
                  <a:prstClr val="black"/>
                </a:solidFill>
              </a:rPr>
              <a:t>(SDN-RBAC Model)</a:t>
            </a:r>
            <a:endParaRPr lang="en-US" sz="1600" dirty="0"/>
          </a:p>
        </p:txBody>
      </p:sp>
      <p:sp>
        <p:nvSpPr>
          <p:cNvPr id="3" name="Subtitle 2"/>
          <p:cNvSpPr>
            <a:spLocks noGrp="1"/>
          </p:cNvSpPr>
          <p:nvPr>
            <p:ph type="subTitle" idx="1"/>
          </p:nvPr>
        </p:nvSpPr>
        <p:spPr>
          <a:xfrm>
            <a:off x="1143000" y="2924069"/>
            <a:ext cx="6858000" cy="3057458"/>
          </a:xfrm>
        </p:spPr>
        <p:txBody>
          <a:bodyPr>
            <a:normAutofit/>
          </a:bodyPr>
          <a:lstStyle/>
          <a:p>
            <a:endParaRPr lang="en-US" dirty="0"/>
          </a:p>
          <a:p>
            <a:endParaRPr lang="en-US" dirty="0"/>
          </a:p>
          <a:p>
            <a:endParaRPr lang="en-US" dirty="0"/>
          </a:p>
          <a:p>
            <a:r>
              <a:rPr lang="en-US" dirty="0"/>
              <a:t>Lecture 9-2</a:t>
            </a:r>
          </a:p>
        </p:txBody>
      </p:sp>
      <p:sp>
        <p:nvSpPr>
          <p:cNvPr id="7" name="Slide Number Placeholder 6">
            <a:extLst>
              <a:ext uri="{FF2B5EF4-FFF2-40B4-BE49-F238E27FC236}">
                <a16:creationId xmlns:a16="http://schemas.microsoft.com/office/drawing/2014/main" id="{EDC8E156-4BDA-425A-AE15-14F9D157E6A6}"/>
              </a:ext>
            </a:extLst>
          </p:cNvPr>
          <p:cNvSpPr>
            <a:spLocks noGrp="1"/>
          </p:cNvSpPr>
          <p:nvPr>
            <p:ph type="sldNum" sz="quarter" idx="4"/>
          </p:nvPr>
        </p:nvSpPr>
        <p:spPr/>
        <p:txBody>
          <a:bodyPr/>
          <a:lstStyle/>
          <a:p>
            <a:fld id="{CAB5F52E-1A2D-AF47-834F-5A302267C843}" type="slidenum">
              <a:rPr lang="en-US" smtClean="0"/>
              <a:t>1</a:t>
            </a:fld>
            <a:endParaRPr lang="en-US" dirty="0"/>
          </a:p>
        </p:txBody>
      </p:sp>
      <p:sp>
        <p:nvSpPr>
          <p:cNvPr id="8" name="Date Placeholder 5">
            <a:extLst>
              <a:ext uri="{FF2B5EF4-FFF2-40B4-BE49-F238E27FC236}">
                <a16:creationId xmlns:a16="http://schemas.microsoft.com/office/drawing/2014/main" id="{BFB925B1-2B03-4A39-8903-7E05198BB78D}"/>
              </a:ext>
            </a:extLst>
          </p:cNvPr>
          <p:cNvSpPr>
            <a:spLocks noGrp="1"/>
          </p:cNvSpPr>
          <p:nvPr>
            <p:ph type="dt" sz="half" idx="2"/>
          </p:nvPr>
        </p:nvSpPr>
        <p:spPr>
          <a:xfrm>
            <a:off x="231112" y="6206025"/>
            <a:ext cx="2512087" cy="332678"/>
          </a:xfrm>
        </p:spPr>
        <p:txBody>
          <a:bodyPr/>
          <a:lstStyle/>
          <a:p>
            <a:r>
              <a:rPr lang="en-US" dirty="0"/>
              <a:t>© Abdullah Al-Alaj</a:t>
            </a:r>
          </a:p>
        </p:txBody>
      </p:sp>
    </p:spTree>
    <p:extLst>
      <p:ext uri="{BB962C8B-B14F-4D97-AF65-F5344CB8AC3E}">
        <p14:creationId xmlns:p14="http://schemas.microsoft.com/office/powerpoint/2010/main" val="261715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6C6ED-184E-4EC5-875F-A15039425FC3}"/>
              </a:ext>
            </a:extLst>
          </p:cNvPr>
          <p:cNvSpPr>
            <a:spLocks noGrp="1"/>
          </p:cNvSpPr>
          <p:nvPr>
            <p:ph idx="1"/>
          </p:nvPr>
        </p:nvSpPr>
        <p:spPr/>
        <p:txBody>
          <a:bodyPr>
            <a:normAutofit/>
          </a:bodyPr>
          <a:lstStyle/>
          <a:p>
            <a:r>
              <a:rPr lang="en-US" sz="3200" dirty="0"/>
              <a:t>Two types:</a:t>
            </a:r>
          </a:p>
          <a:p>
            <a:pPr marL="857250" lvl="1" indent="-514350">
              <a:buFont typeface="+mj-lt"/>
              <a:buAutoNum type="arabicPeriod"/>
            </a:pPr>
            <a:r>
              <a:rPr lang="en-US" sz="2900" dirty="0"/>
              <a:t>Atomic network sessions.</a:t>
            </a:r>
          </a:p>
          <a:p>
            <a:pPr lvl="3"/>
            <a:r>
              <a:rPr lang="en-US" sz="2350" dirty="0"/>
              <a:t>Self-contained task definition.</a:t>
            </a:r>
          </a:p>
          <a:p>
            <a:pPr marL="857250" lvl="1" indent="-514350">
              <a:buFont typeface="+mj-lt"/>
              <a:buAutoNum type="arabicPeriod"/>
            </a:pPr>
            <a:r>
              <a:rPr lang="en-US" sz="2900" dirty="0"/>
              <a:t>Dependent network sessions.</a:t>
            </a:r>
          </a:p>
          <a:p>
            <a:pPr lvl="3"/>
            <a:r>
              <a:rPr lang="en-US" sz="2350" dirty="0"/>
              <a:t>Inter-session dependency.</a:t>
            </a:r>
          </a:p>
          <a:p>
            <a:pPr lvl="3"/>
            <a:r>
              <a:rPr lang="en-US" sz="2350" dirty="0"/>
              <a:t>Conduct inter-session interaction at runtime.</a:t>
            </a:r>
          </a:p>
        </p:txBody>
      </p:sp>
      <p:sp>
        <p:nvSpPr>
          <p:cNvPr id="3" name="Title 2">
            <a:extLst>
              <a:ext uri="{FF2B5EF4-FFF2-40B4-BE49-F238E27FC236}">
                <a16:creationId xmlns:a16="http://schemas.microsoft.com/office/drawing/2014/main" id="{93168CD1-2D90-4E6F-9282-AAD2B1967C08}"/>
              </a:ext>
            </a:extLst>
          </p:cNvPr>
          <p:cNvSpPr>
            <a:spLocks noGrp="1"/>
          </p:cNvSpPr>
          <p:nvPr>
            <p:ph type="ctrTitle"/>
          </p:nvPr>
        </p:nvSpPr>
        <p:spPr/>
        <p:txBody>
          <a:bodyPr/>
          <a:lstStyle/>
          <a:p>
            <a:r>
              <a:rPr lang="en-US" dirty="0"/>
              <a:t>Sessions in SDN-RBAC</a:t>
            </a:r>
          </a:p>
        </p:txBody>
      </p:sp>
      <p:sp>
        <p:nvSpPr>
          <p:cNvPr id="4" name="Slide Number Placeholder 3">
            <a:extLst>
              <a:ext uri="{FF2B5EF4-FFF2-40B4-BE49-F238E27FC236}">
                <a16:creationId xmlns:a16="http://schemas.microsoft.com/office/drawing/2014/main" id="{7B69DD26-FEF2-4940-A2B0-CABF4CF6ACF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8181C02-9BC1-480E-A077-44EDC3D28ECF}"/>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42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A594CB-73A3-497A-AE46-CAA1E3A90FA2}"/>
              </a:ext>
            </a:extLst>
          </p:cNvPr>
          <p:cNvSpPr>
            <a:spLocks noGrp="1"/>
          </p:cNvSpPr>
          <p:nvPr>
            <p:ph idx="1"/>
          </p:nvPr>
        </p:nvSpPr>
        <p:spPr/>
        <p:txBody>
          <a:bodyPr>
            <a:normAutofit/>
          </a:bodyPr>
          <a:lstStyle/>
          <a:p>
            <a:r>
              <a:rPr lang="en-US" sz="2800" dirty="0"/>
              <a:t>Has self-contained task definition. </a:t>
            </a:r>
          </a:p>
          <a:p>
            <a:r>
              <a:rPr lang="en-US" sz="2800" dirty="0"/>
              <a:t>Not dependent on other session instances. </a:t>
            </a:r>
          </a:p>
          <a:p>
            <a:pPr lvl="1"/>
            <a:r>
              <a:rPr lang="en-US" sz="2400" dirty="0"/>
              <a:t>a session that is not described in terms of other sessions </a:t>
            </a:r>
          </a:p>
          <a:p>
            <a:pPr lvl="1"/>
            <a:r>
              <a:rPr lang="en-US" sz="2400" dirty="0"/>
              <a:t>has no interaction with other session instances. </a:t>
            </a:r>
          </a:p>
          <a:p>
            <a:r>
              <a:rPr lang="en-US" sz="2800" dirty="0"/>
              <a:t>Atomic sessions can have an </a:t>
            </a:r>
            <a:r>
              <a:rPr lang="en-US" sz="2800" b="1" dirty="0"/>
              <a:t>independent existence </a:t>
            </a:r>
            <a:r>
              <a:rPr lang="en-US" sz="2800" dirty="0"/>
              <a:t>and run </a:t>
            </a:r>
            <a:r>
              <a:rPr lang="en-US" sz="2800" b="1" dirty="0"/>
              <a:t>sequentially </a:t>
            </a:r>
            <a:r>
              <a:rPr lang="en-US" sz="2800" dirty="0"/>
              <a:t>or </a:t>
            </a:r>
            <a:r>
              <a:rPr lang="en-US" sz="2800" b="1" dirty="0"/>
              <a:t>simultaneously </a:t>
            </a:r>
            <a:r>
              <a:rPr lang="en-US" sz="2800" dirty="0"/>
              <a:t>without reference to each other.</a:t>
            </a:r>
          </a:p>
        </p:txBody>
      </p:sp>
      <p:sp>
        <p:nvSpPr>
          <p:cNvPr id="3" name="Title 2">
            <a:extLst>
              <a:ext uri="{FF2B5EF4-FFF2-40B4-BE49-F238E27FC236}">
                <a16:creationId xmlns:a16="http://schemas.microsoft.com/office/drawing/2014/main" id="{7A6CD0A7-4963-465E-BF44-57C3CCC24391}"/>
              </a:ext>
            </a:extLst>
          </p:cNvPr>
          <p:cNvSpPr>
            <a:spLocks noGrp="1"/>
          </p:cNvSpPr>
          <p:nvPr>
            <p:ph type="ctrTitle"/>
          </p:nvPr>
        </p:nvSpPr>
        <p:spPr/>
        <p:txBody>
          <a:bodyPr/>
          <a:lstStyle/>
          <a:p>
            <a:r>
              <a:rPr lang="en-US" dirty="0"/>
              <a:t>1. Atomic Sessions</a:t>
            </a:r>
          </a:p>
        </p:txBody>
      </p:sp>
      <p:sp>
        <p:nvSpPr>
          <p:cNvPr id="4" name="Slide Number Placeholder 3">
            <a:extLst>
              <a:ext uri="{FF2B5EF4-FFF2-40B4-BE49-F238E27FC236}">
                <a16:creationId xmlns:a16="http://schemas.microsoft.com/office/drawing/2014/main" id="{DA8AC11D-D801-4969-8FA7-CC33202C50CD}"/>
              </a:ext>
            </a:extLst>
          </p:cNvPr>
          <p:cNvSpPr>
            <a:spLocks noGrp="1"/>
          </p:cNvSpPr>
          <p:nvPr>
            <p:ph type="sldNum" sz="quarter" idx="4"/>
          </p:nvPr>
        </p:nvSpPr>
        <p:spPr/>
        <p:txBody>
          <a:bodyPr/>
          <a:lstStyle/>
          <a:p>
            <a:fld id="{CAB5F52E-1A2D-AF47-834F-5A302267C843}" type="slidenum">
              <a:rPr lang="en-US" smtClean="0"/>
              <a:t>11</a:t>
            </a:fld>
            <a:endParaRPr lang="en-US" dirty="0"/>
          </a:p>
        </p:txBody>
      </p:sp>
      <p:sp>
        <p:nvSpPr>
          <p:cNvPr id="5" name="Date Placeholder 4">
            <a:extLst>
              <a:ext uri="{FF2B5EF4-FFF2-40B4-BE49-F238E27FC236}">
                <a16:creationId xmlns:a16="http://schemas.microsoft.com/office/drawing/2014/main" id="{7E3B5C77-4E91-4AAC-A3A6-B95F3D0175C2}"/>
              </a:ext>
            </a:extLst>
          </p:cNvPr>
          <p:cNvSpPr>
            <a:spLocks noGrp="1"/>
          </p:cNvSpPr>
          <p:nvPr>
            <p:ph type="dt" sz="half" idx="2"/>
          </p:nvPr>
        </p:nvSpPr>
        <p:spPr/>
        <p:txBody>
          <a:bodyPr/>
          <a:lstStyle/>
          <a:p>
            <a:r>
              <a:rPr lang="en-US" dirty="0"/>
              <a:t>© Abdullah Al-Alaj</a:t>
            </a:r>
          </a:p>
        </p:txBody>
      </p:sp>
    </p:spTree>
    <p:extLst>
      <p:ext uri="{BB962C8B-B14F-4D97-AF65-F5344CB8AC3E}">
        <p14:creationId xmlns:p14="http://schemas.microsoft.com/office/powerpoint/2010/main" val="149658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DCBB4-5F7F-49F2-B41A-3FEB18F8841C}"/>
              </a:ext>
            </a:extLst>
          </p:cNvPr>
          <p:cNvSpPr>
            <a:spLocks noGrp="1"/>
          </p:cNvSpPr>
          <p:nvPr>
            <p:ph idx="1"/>
          </p:nvPr>
        </p:nvSpPr>
        <p:spPr/>
        <p:txBody>
          <a:bodyPr>
            <a:normAutofit/>
          </a:bodyPr>
          <a:lstStyle/>
          <a:p>
            <a:r>
              <a:rPr lang="en-US" sz="2800" dirty="0"/>
              <a:t>Sessions has inter-session dependency. </a:t>
            </a:r>
          </a:p>
          <a:p>
            <a:r>
              <a:rPr lang="en-US" sz="2800" dirty="0"/>
              <a:t>Conduct inter-session interaction at runtime.</a:t>
            </a:r>
          </a:p>
          <a:p>
            <a:r>
              <a:rPr lang="en-US" sz="2800" dirty="0"/>
              <a:t>The execution of one session affects another one.</a:t>
            </a:r>
          </a:p>
          <a:p>
            <a:r>
              <a:rPr lang="en-US" sz="2800" dirty="0"/>
              <a:t>Inter-session dependency initiates the need for:</a:t>
            </a:r>
          </a:p>
          <a:p>
            <a:pPr lvl="1"/>
            <a:r>
              <a:rPr lang="en-US" sz="2400" dirty="0"/>
              <a:t>methods for inter-session interaction.</a:t>
            </a:r>
          </a:p>
          <a:p>
            <a:pPr lvl="1"/>
            <a:r>
              <a:rPr lang="en-US" sz="2400" dirty="0"/>
              <a:t>conditions for session creation/deletion.</a:t>
            </a:r>
          </a:p>
          <a:p>
            <a:pPr lvl="1"/>
            <a:r>
              <a:rPr lang="en-US" sz="2400" dirty="0"/>
              <a:t>nomination of session’s active role set. </a:t>
            </a:r>
          </a:p>
          <a:p>
            <a:pPr lvl="1"/>
            <a:r>
              <a:rPr lang="en-US" sz="2400" dirty="0"/>
              <a:t>adding/dropping an active role. </a:t>
            </a:r>
          </a:p>
        </p:txBody>
      </p:sp>
      <p:sp>
        <p:nvSpPr>
          <p:cNvPr id="3" name="Title 2">
            <a:extLst>
              <a:ext uri="{FF2B5EF4-FFF2-40B4-BE49-F238E27FC236}">
                <a16:creationId xmlns:a16="http://schemas.microsoft.com/office/drawing/2014/main" id="{1F00CF04-D58F-4191-BF71-0C32DC27D491}"/>
              </a:ext>
            </a:extLst>
          </p:cNvPr>
          <p:cNvSpPr>
            <a:spLocks noGrp="1"/>
          </p:cNvSpPr>
          <p:nvPr>
            <p:ph type="ctrTitle"/>
          </p:nvPr>
        </p:nvSpPr>
        <p:spPr/>
        <p:txBody>
          <a:bodyPr/>
          <a:lstStyle/>
          <a:p>
            <a:r>
              <a:rPr lang="en-US" dirty="0"/>
              <a:t>2. Dependent Network Sessions</a:t>
            </a:r>
          </a:p>
        </p:txBody>
      </p:sp>
      <p:sp>
        <p:nvSpPr>
          <p:cNvPr id="4" name="Slide Number Placeholder 3">
            <a:extLst>
              <a:ext uri="{FF2B5EF4-FFF2-40B4-BE49-F238E27FC236}">
                <a16:creationId xmlns:a16="http://schemas.microsoft.com/office/drawing/2014/main" id="{8F057B91-C060-4A6F-8F59-607BB1144388}"/>
              </a:ext>
            </a:extLst>
          </p:cNvPr>
          <p:cNvSpPr>
            <a:spLocks noGrp="1"/>
          </p:cNvSpPr>
          <p:nvPr>
            <p:ph type="sldNum" sz="quarter" idx="4"/>
          </p:nvPr>
        </p:nvSpPr>
        <p:spPr/>
        <p:txBody>
          <a:bodyPr/>
          <a:lstStyle/>
          <a:p>
            <a:fld id="{CAB5F52E-1A2D-AF47-834F-5A302267C843}" type="slidenum">
              <a:rPr lang="en-US" smtClean="0"/>
              <a:t>12</a:t>
            </a:fld>
            <a:endParaRPr lang="en-US" dirty="0"/>
          </a:p>
        </p:txBody>
      </p:sp>
      <p:sp>
        <p:nvSpPr>
          <p:cNvPr id="5" name="Date Placeholder 4">
            <a:extLst>
              <a:ext uri="{FF2B5EF4-FFF2-40B4-BE49-F238E27FC236}">
                <a16:creationId xmlns:a16="http://schemas.microsoft.com/office/drawing/2014/main" id="{8DFC531D-F7D3-469F-A2AD-3544DC2F8313}"/>
              </a:ext>
            </a:extLst>
          </p:cNvPr>
          <p:cNvSpPr>
            <a:spLocks noGrp="1"/>
          </p:cNvSpPr>
          <p:nvPr>
            <p:ph type="dt" sz="half" idx="2"/>
          </p:nvPr>
        </p:nvSpPr>
        <p:spPr/>
        <p:txBody>
          <a:bodyPr/>
          <a:lstStyle/>
          <a:p>
            <a:r>
              <a:rPr lang="en-US" dirty="0"/>
              <a:t>© Abdullah Al-Alaj</a:t>
            </a:r>
          </a:p>
        </p:txBody>
      </p:sp>
    </p:spTree>
    <p:extLst>
      <p:ext uri="{BB962C8B-B14F-4D97-AF65-F5344CB8AC3E}">
        <p14:creationId xmlns:p14="http://schemas.microsoft.com/office/powerpoint/2010/main" val="261962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9148DD-31B6-4E24-A147-483F61A068DD}"/>
              </a:ext>
            </a:extLst>
          </p:cNvPr>
          <p:cNvSpPr>
            <a:spLocks noGrp="1"/>
          </p:cNvSpPr>
          <p:nvPr>
            <p:ph type="ctrTitle"/>
          </p:nvPr>
        </p:nvSpPr>
        <p:spPr/>
        <p:txBody>
          <a:bodyPr/>
          <a:lstStyle/>
          <a:p>
            <a:r>
              <a:rPr lang="en-US" sz="2000" dirty="0"/>
              <a:t>Methods for Inter-session Interaction </a:t>
            </a:r>
            <a:br>
              <a:rPr lang="en-US" sz="2000" dirty="0"/>
            </a:br>
            <a:r>
              <a:rPr lang="en-US" sz="2000" dirty="0"/>
              <a:t>for SDN-RBAC</a:t>
            </a:r>
          </a:p>
        </p:txBody>
      </p:sp>
      <p:sp>
        <p:nvSpPr>
          <p:cNvPr id="4" name="Slide Number Placeholder 3">
            <a:extLst>
              <a:ext uri="{FF2B5EF4-FFF2-40B4-BE49-F238E27FC236}">
                <a16:creationId xmlns:a16="http://schemas.microsoft.com/office/drawing/2014/main" id="{B117810E-A6B2-41DB-ABF5-727B86478CF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134B48F-D977-4D0A-BD13-ED9BC62E03AF}"/>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2CA0542-0856-4185-8C77-3B9F453B53A1}"/>
              </a:ext>
            </a:extLst>
          </p:cNvPr>
          <p:cNvSpPr txBox="1"/>
          <p:nvPr/>
        </p:nvSpPr>
        <p:spPr>
          <a:xfrm>
            <a:off x="891540" y="1066800"/>
            <a:ext cx="10210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Atomic sessions</a:t>
            </a:r>
          </a:p>
        </p:txBody>
      </p:sp>
      <p:sp>
        <p:nvSpPr>
          <p:cNvPr id="10" name="TextBox 9">
            <a:extLst>
              <a:ext uri="{FF2B5EF4-FFF2-40B4-BE49-F238E27FC236}">
                <a16:creationId xmlns:a16="http://schemas.microsoft.com/office/drawing/2014/main" id="{739613D9-1862-4ED3-BF94-C9C84FC4114A}"/>
              </a:ext>
            </a:extLst>
          </p:cNvPr>
          <p:cNvSpPr txBox="1"/>
          <p:nvPr/>
        </p:nvSpPr>
        <p:spPr>
          <a:xfrm>
            <a:off x="2290688" y="1066800"/>
            <a:ext cx="1702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 sessions access shared data</a:t>
            </a:r>
          </a:p>
        </p:txBody>
      </p:sp>
      <p:sp>
        <p:nvSpPr>
          <p:cNvPr id="11" name="TextBox 10">
            <a:extLst>
              <a:ext uri="{FF2B5EF4-FFF2-40B4-BE49-F238E27FC236}">
                <a16:creationId xmlns:a16="http://schemas.microsoft.com/office/drawing/2014/main" id="{2052AD2D-E091-419F-BD91-1FC67CBDFBFE}"/>
              </a:ext>
            </a:extLst>
          </p:cNvPr>
          <p:cNvSpPr txBox="1"/>
          <p:nvPr/>
        </p:nvSpPr>
        <p:spPr>
          <a:xfrm>
            <a:off x="4056843" y="1066800"/>
            <a:ext cx="12542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Conditional session creation</a:t>
            </a:r>
          </a:p>
        </p:txBody>
      </p:sp>
      <p:sp>
        <p:nvSpPr>
          <p:cNvPr id="12" name="TextBox 11">
            <a:extLst>
              <a:ext uri="{FF2B5EF4-FFF2-40B4-BE49-F238E27FC236}">
                <a16:creationId xmlns:a16="http://schemas.microsoft.com/office/drawing/2014/main" id="{AE34812D-3433-4631-BBB1-47879F5E4B89}"/>
              </a:ext>
            </a:extLst>
          </p:cNvPr>
          <p:cNvSpPr txBox="1"/>
          <p:nvPr/>
        </p:nvSpPr>
        <p:spPr>
          <a:xfrm>
            <a:off x="5390343" y="1066800"/>
            <a:ext cx="15514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Interaction via inter-session interaction APIs</a:t>
            </a:r>
          </a:p>
        </p:txBody>
      </p:sp>
      <p:sp>
        <p:nvSpPr>
          <p:cNvPr id="13" name="TextBox 12">
            <a:extLst>
              <a:ext uri="{FF2B5EF4-FFF2-40B4-BE49-F238E27FC236}">
                <a16:creationId xmlns:a16="http://schemas.microsoft.com/office/drawing/2014/main" id="{97EFA3A3-A231-4D34-B195-01EFD4D992D3}"/>
              </a:ext>
            </a:extLst>
          </p:cNvPr>
          <p:cNvSpPr txBox="1"/>
          <p:nvPr/>
        </p:nvSpPr>
        <p:spPr>
          <a:xfrm>
            <a:off x="6929583" y="1066800"/>
            <a:ext cx="17021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Active role set sent from master to slave sessions</a:t>
            </a:r>
          </a:p>
        </p:txBody>
      </p:sp>
      <p:sp>
        <p:nvSpPr>
          <p:cNvPr id="15" name="Rectangle 14">
            <a:extLst>
              <a:ext uri="{FF2B5EF4-FFF2-40B4-BE49-F238E27FC236}">
                <a16:creationId xmlns:a16="http://schemas.microsoft.com/office/drawing/2014/main" id="{D81C53E1-FD80-4874-81C2-C97673896097}"/>
              </a:ext>
            </a:extLst>
          </p:cNvPr>
          <p:cNvSpPr/>
          <p:nvPr/>
        </p:nvSpPr>
        <p:spPr>
          <a:xfrm>
            <a:off x="7360920" y="6138957"/>
            <a:ext cx="1737360" cy="6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9E7A065-226F-431C-99D1-F3197555A4E0}"/>
              </a:ext>
            </a:extLst>
          </p:cNvPr>
          <p:cNvSpPr/>
          <p:nvPr/>
        </p:nvSpPr>
        <p:spPr>
          <a:xfrm>
            <a:off x="182880" y="6017037"/>
            <a:ext cx="8854440" cy="26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813564E6-6CD7-4EF1-A3A3-ADE61E35E180}"/>
              </a:ext>
            </a:extLst>
          </p:cNvPr>
          <p:cNvPicPr>
            <a:picLocks noGrp="1" noChangeAspect="1"/>
          </p:cNvPicPr>
          <p:nvPr>
            <p:ph idx="1"/>
          </p:nvPr>
        </p:nvPicPr>
        <p:blipFill>
          <a:blip r:embed="rId3"/>
          <a:stretch>
            <a:fillRect/>
          </a:stretch>
        </p:blipFill>
        <p:spPr>
          <a:xfrm>
            <a:off x="628650" y="2234026"/>
            <a:ext cx="7886700" cy="4304677"/>
          </a:xfrm>
          <a:prstGeom prst="rect">
            <a:avLst/>
          </a:prstGeom>
        </p:spPr>
      </p:pic>
      <p:cxnSp>
        <p:nvCxnSpPr>
          <p:cNvPr id="18" name="Straight Connector 17">
            <a:extLst>
              <a:ext uri="{FF2B5EF4-FFF2-40B4-BE49-F238E27FC236}">
                <a16:creationId xmlns:a16="http://schemas.microsoft.com/office/drawing/2014/main" id="{2ABF7E39-DFC6-425A-8046-5CC4C4E74DD6}"/>
              </a:ext>
            </a:extLst>
          </p:cNvPr>
          <p:cNvCxnSpPr/>
          <p:nvPr/>
        </p:nvCxnSpPr>
        <p:spPr>
          <a:xfrm>
            <a:off x="2234416" y="1143000"/>
            <a:ext cx="0" cy="937260"/>
          </a:xfrm>
          <a:prstGeom prst="line">
            <a:avLst/>
          </a:prstGeom>
          <a:ln>
            <a:solidFill>
              <a:schemeClr val="tx1"/>
            </a:solidFill>
            <a:prstDash val="dash"/>
            <a:tailEnd type="none"/>
          </a:ln>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a16="http://schemas.microsoft.com/office/drawing/2014/main" id="{B8BC717C-1B20-4D37-A019-F6306BFF149F}"/>
              </a:ext>
            </a:extLst>
          </p:cNvPr>
          <p:cNvCxnSpPr/>
          <p:nvPr/>
        </p:nvCxnSpPr>
        <p:spPr>
          <a:xfrm>
            <a:off x="4047976" y="1143000"/>
            <a:ext cx="0" cy="937260"/>
          </a:xfrm>
          <a:prstGeom prst="line">
            <a:avLst/>
          </a:prstGeom>
          <a:ln>
            <a:solidFill>
              <a:schemeClr val="tx1"/>
            </a:solidFill>
            <a:prstDash val="dash"/>
            <a:tailEnd type="none"/>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FDF50AE2-06BB-4F7E-A2F4-57F3E3FCB954}"/>
              </a:ext>
            </a:extLst>
          </p:cNvPr>
          <p:cNvCxnSpPr/>
          <p:nvPr/>
        </p:nvCxnSpPr>
        <p:spPr>
          <a:xfrm>
            <a:off x="5369239" y="1143000"/>
            <a:ext cx="0" cy="937260"/>
          </a:xfrm>
          <a:prstGeom prst="line">
            <a:avLst/>
          </a:prstGeom>
          <a:ln>
            <a:solidFill>
              <a:schemeClr val="tx1"/>
            </a:solidFill>
            <a:prstDash val="dash"/>
            <a:tailEnd type="none"/>
          </a:ln>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21602A86-9708-479F-A124-106B40FA5728}"/>
              </a:ext>
            </a:extLst>
          </p:cNvPr>
          <p:cNvCxnSpPr/>
          <p:nvPr/>
        </p:nvCxnSpPr>
        <p:spPr>
          <a:xfrm>
            <a:off x="6923719" y="1143000"/>
            <a:ext cx="0" cy="937260"/>
          </a:xfrm>
          <a:prstGeom prst="line">
            <a:avLst/>
          </a:prstGeom>
          <a:ln>
            <a:solidFill>
              <a:schemeClr val="tx1"/>
            </a:solidFill>
            <a:prstDash val="dash"/>
            <a:tailEnd type="none"/>
          </a:ln>
        </p:spPr>
        <p:style>
          <a:lnRef idx="2">
            <a:schemeClr val="accent2"/>
          </a:lnRef>
          <a:fillRef idx="0">
            <a:schemeClr val="accent2"/>
          </a:fillRef>
          <a:effectRef idx="1">
            <a:schemeClr val="accent2"/>
          </a:effectRef>
          <a:fontRef idx="minor">
            <a:schemeClr val="tx1"/>
          </a:fontRef>
        </p:style>
      </p:cxnSp>
      <p:sp>
        <p:nvSpPr>
          <p:cNvPr id="17" name="Rectangle 16">
            <a:extLst>
              <a:ext uri="{FF2B5EF4-FFF2-40B4-BE49-F238E27FC236}">
                <a16:creationId xmlns:a16="http://schemas.microsoft.com/office/drawing/2014/main" id="{9C8DC497-7CC9-4FE8-8D88-CE71E1A274A2}"/>
              </a:ext>
            </a:extLst>
          </p:cNvPr>
          <p:cNvSpPr/>
          <p:nvPr/>
        </p:nvSpPr>
        <p:spPr>
          <a:xfrm>
            <a:off x="213360" y="6487775"/>
            <a:ext cx="7863840" cy="430887"/>
          </a:xfrm>
          <a:prstGeom prst="rect">
            <a:avLst/>
          </a:prstGeom>
        </p:spPr>
        <p:txBody>
          <a:bodyPr wrap="square">
            <a:spAutoFit/>
          </a:bodyPr>
          <a:lstStyle/>
          <a:p>
            <a:r>
              <a:rPr lang="en-US" sz="1100" dirty="0"/>
              <a:t>Al-Alaj, Abdullah, Ram Krishnan, and Ravi Sandhu. "SDN-RBAC: An Access Control Model for SDN Controller Applications." </a:t>
            </a:r>
            <a:r>
              <a:rPr lang="en-US" sz="1100" i="1" dirty="0"/>
              <a:t>2019 4th International Conference on Computing, Communications and Security (ICCCS)</a:t>
            </a:r>
            <a:r>
              <a:rPr lang="en-US" sz="1100" dirty="0"/>
              <a:t>. IEEE, 2019.</a:t>
            </a:r>
          </a:p>
        </p:txBody>
      </p:sp>
    </p:spTree>
    <p:extLst>
      <p:ext uri="{BB962C8B-B14F-4D97-AF65-F5344CB8AC3E}">
        <p14:creationId xmlns:p14="http://schemas.microsoft.com/office/powerpoint/2010/main" val="326587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97204-39EF-479A-ABBE-7E22BB1968AF}"/>
              </a:ext>
            </a:extLst>
          </p:cNvPr>
          <p:cNvSpPr>
            <a:spLocks noGrp="1"/>
          </p:cNvSpPr>
          <p:nvPr>
            <p:ph idx="1"/>
          </p:nvPr>
        </p:nvSpPr>
        <p:spPr>
          <a:xfrm>
            <a:off x="166945" y="1055077"/>
            <a:ext cx="7886700" cy="5121886"/>
          </a:xfrm>
        </p:spPr>
        <p:txBody>
          <a:bodyPr>
            <a:normAutofit/>
          </a:bodyPr>
          <a:lstStyle/>
          <a:p>
            <a:r>
              <a:rPr lang="en-US" sz="2400" dirty="0"/>
              <a:t>Who is responsible of specifying:</a:t>
            </a:r>
          </a:p>
          <a:p>
            <a:pPr marL="406400" lvl="2">
              <a:buFontTx/>
              <a:buChar char="-"/>
            </a:pPr>
            <a:r>
              <a:rPr lang="en-US" sz="2000" b="1" dirty="0"/>
              <a:t>(T) </a:t>
            </a:r>
            <a:r>
              <a:rPr lang="en-US" sz="2000" dirty="0"/>
              <a:t>the </a:t>
            </a:r>
            <a:r>
              <a:rPr lang="en-US" sz="2000" b="1" dirty="0"/>
              <a:t>tasks</a:t>
            </a:r>
            <a:r>
              <a:rPr lang="en-US" sz="2000" dirty="0"/>
              <a:t> and corresponding sessions. </a:t>
            </a:r>
          </a:p>
          <a:p>
            <a:pPr marL="406400" lvl="2">
              <a:buFontTx/>
              <a:buChar char="-"/>
            </a:pPr>
            <a:r>
              <a:rPr lang="en-US" sz="2000" b="1" dirty="0"/>
              <a:t>(C) </a:t>
            </a:r>
            <a:r>
              <a:rPr lang="en-US" sz="2000" dirty="0"/>
              <a:t>the </a:t>
            </a:r>
            <a:r>
              <a:rPr lang="en-US" sz="2000" b="1" dirty="0"/>
              <a:t>condition</a:t>
            </a:r>
            <a:r>
              <a:rPr lang="en-US" sz="2000" dirty="0"/>
              <a:t> for session creation/deletion.</a:t>
            </a:r>
          </a:p>
          <a:p>
            <a:pPr marL="406400" lvl="2">
              <a:buFontTx/>
              <a:buChar char="-"/>
            </a:pPr>
            <a:r>
              <a:rPr lang="en-US" sz="2000" b="1" dirty="0"/>
              <a:t>(A)</a:t>
            </a:r>
            <a:r>
              <a:rPr lang="en-US" sz="2000" dirty="0"/>
              <a:t> the </a:t>
            </a:r>
            <a:r>
              <a:rPr lang="en-US" sz="2000" b="1" dirty="0"/>
              <a:t>active</a:t>
            </a:r>
            <a:r>
              <a:rPr lang="en-US" sz="2000" dirty="0"/>
              <a:t> role set.</a:t>
            </a:r>
          </a:p>
          <a:p>
            <a:pPr marL="406400" lvl="2">
              <a:buFontTx/>
              <a:buChar char="-"/>
            </a:pPr>
            <a:r>
              <a:rPr lang="en-US" sz="2000" b="1" dirty="0"/>
              <a:t>(R)</a:t>
            </a:r>
            <a:r>
              <a:rPr lang="en-US" sz="2000" dirty="0"/>
              <a:t> </a:t>
            </a:r>
            <a:r>
              <a:rPr lang="en-US" sz="2000" b="1" dirty="0"/>
              <a:t>role</a:t>
            </a:r>
            <a:r>
              <a:rPr lang="en-US" sz="2000" dirty="0"/>
              <a:t> to be added/dropped during execution.</a:t>
            </a:r>
          </a:p>
        </p:txBody>
      </p:sp>
      <p:sp>
        <p:nvSpPr>
          <p:cNvPr id="3" name="Title 2">
            <a:extLst>
              <a:ext uri="{FF2B5EF4-FFF2-40B4-BE49-F238E27FC236}">
                <a16:creationId xmlns:a16="http://schemas.microsoft.com/office/drawing/2014/main" id="{B6AB876F-D5A0-4D86-AE5F-18C3A1D5494A}"/>
              </a:ext>
            </a:extLst>
          </p:cNvPr>
          <p:cNvSpPr>
            <a:spLocks noGrp="1"/>
          </p:cNvSpPr>
          <p:nvPr>
            <p:ph type="ctrTitle"/>
          </p:nvPr>
        </p:nvSpPr>
        <p:spPr/>
        <p:txBody>
          <a:bodyPr/>
          <a:lstStyle/>
          <a:p>
            <a:r>
              <a:rPr lang="en-US" sz="2000" dirty="0"/>
              <a:t> </a:t>
            </a:r>
            <a:r>
              <a:rPr lang="en-US" dirty="0"/>
              <a:t>Session Handling Approaches</a:t>
            </a:r>
            <a:endParaRPr lang="en-US" sz="2000" dirty="0"/>
          </a:p>
        </p:txBody>
      </p:sp>
      <p:sp>
        <p:nvSpPr>
          <p:cNvPr id="4" name="Slide Number Placeholder 3">
            <a:extLst>
              <a:ext uri="{FF2B5EF4-FFF2-40B4-BE49-F238E27FC236}">
                <a16:creationId xmlns:a16="http://schemas.microsoft.com/office/drawing/2014/main" id="{399D6846-87C8-4328-9AE5-37502919215A}"/>
              </a:ext>
            </a:extLst>
          </p:cNvPr>
          <p:cNvSpPr>
            <a:spLocks noGrp="1"/>
          </p:cNvSpPr>
          <p:nvPr>
            <p:ph type="sldNum" sz="quarter" idx="4"/>
          </p:nvPr>
        </p:nvSpPr>
        <p:spPr>
          <a:xfrm>
            <a:off x="4388459" y="6492875"/>
            <a:ext cx="367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6B2BE077-2B34-4B10-AA16-C7B784CA5CB2}"/>
              </a:ext>
            </a:extLst>
          </p:cNvPr>
          <p:cNvSpPr>
            <a:spLocks noGrp="1"/>
          </p:cNvSpPr>
          <p:nvPr>
            <p:ph type="dt" sz="half" idx="2"/>
          </p:nvPr>
        </p:nvSpPr>
        <p:spPr>
          <a:xfrm>
            <a:off x="231112" y="6206025"/>
            <a:ext cx="2512087" cy="332678"/>
          </a:xfrm>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EB21CBD2-99AC-4AD1-80D6-BDF562A01663}"/>
              </a:ext>
            </a:extLst>
          </p:cNvPr>
          <p:cNvGrpSpPr/>
          <p:nvPr/>
        </p:nvGrpSpPr>
        <p:grpSpPr>
          <a:xfrm>
            <a:off x="1114786" y="2914681"/>
            <a:ext cx="6632455" cy="1606732"/>
            <a:chOff x="1216483" y="3370217"/>
            <a:chExt cx="6381664" cy="1606732"/>
          </a:xfrm>
        </p:grpSpPr>
        <p:sp>
          <p:nvSpPr>
            <p:cNvPr id="11" name="Rectangle 10">
              <a:extLst>
                <a:ext uri="{FF2B5EF4-FFF2-40B4-BE49-F238E27FC236}">
                  <a16:creationId xmlns:a16="http://schemas.microsoft.com/office/drawing/2014/main" id="{64B88119-73CD-49CE-A9E4-FFBE349BAFE8}"/>
                </a:ext>
              </a:extLst>
            </p:cNvPr>
            <p:cNvSpPr/>
            <p:nvPr/>
          </p:nvSpPr>
          <p:spPr>
            <a:xfrm>
              <a:off x="1216483" y="4297680"/>
              <a:ext cx="1969502" cy="679269"/>
            </a:xfrm>
            <a:prstGeom prst="rect">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Developer-driven Approach</a:t>
              </a:r>
            </a:p>
          </p:txBody>
        </p:sp>
        <p:sp>
          <p:nvSpPr>
            <p:cNvPr id="14" name="Rectangle 13">
              <a:extLst>
                <a:ext uri="{FF2B5EF4-FFF2-40B4-BE49-F238E27FC236}">
                  <a16:creationId xmlns:a16="http://schemas.microsoft.com/office/drawing/2014/main" id="{DC7702D1-0358-4315-B0C6-C32ECA193FA9}"/>
                </a:ext>
              </a:extLst>
            </p:cNvPr>
            <p:cNvSpPr/>
            <p:nvPr/>
          </p:nvSpPr>
          <p:spPr>
            <a:xfrm>
              <a:off x="3446548" y="4297680"/>
              <a:ext cx="1969502" cy="679269"/>
            </a:xfrm>
            <a:prstGeom prst="rect">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System-driven Approach</a:t>
              </a:r>
            </a:p>
          </p:txBody>
        </p:sp>
        <p:sp>
          <p:nvSpPr>
            <p:cNvPr id="15" name="Rectangle 14">
              <a:extLst>
                <a:ext uri="{FF2B5EF4-FFF2-40B4-BE49-F238E27FC236}">
                  <a16:creationId xmlns:a16="http://schemas.microsoft.com/office/drawing/2014/main" id="{A41AD2E6-DC68-4B62-BCDA-06EE77964428}"/>
                </a:ext>
              </a:extLst>
            </p:cNvPr>
            <p:cNvSpPr/>
            <p:nvPr/>
          </p:nvSpPr>
          <p:spPr>
            <a:xfrm>
              <a:off x="5628645" y="4297680"/>
              <a:ext cx="1969502" cy="679269"/>
            </a:xfrm>
            <a:prstGeom prst="rect">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Session-driven Approach</a:t>
              </a:r>
            </a:p>
          </p:txBody>
        </p:sp>
        <p:sp>
          <p:nvSpPr>
            <p:cNvPr id="25" name="Rectangle 24">
              <a:extLst>
                <a:ext uri="{FF2B5EF4-FFF2-40B4-BE49-F238E27FC236}">
                  <a16:creationId xmlns:a16="http://schemas.microsoft.com/office/drawing/2014/main" id="{D15EC72C-CFB7-40E4-A84B-C62589A18E0E}"/>
                </a:ext>
              </a:extLst>
            </p:cNvPr>
            <p:cNvSpPr/>
            <p:nvPr/>
          </p:nvSpPr>
          <p:spPr>
            <a:xfrm>
              <a:off x="3446548" y="3370217"/>
              <a:ext cx="1969502" cy="679269"/>
            </a:xfrm>
            <a:prstGeom prst="rect">
              <a:avLst/>
            </a:prstGeom>
            <a:solidFill>
              <a:schemeClr val="accent6">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Session Handling Approaches</a:t>
              </a:r>
            </a:p>
          </p:txBody>
        </p:sp>
        <p:cxnSp>
          <p:nvCxnSpPr>
            <p:cNvPr id="27" name="Connector: Elbow 26">
              <a:extLst>
                <a:ext uri="{FF2B5EF4-FFF2-40B4-BE49-F238E27FC236}">
                  <a16:creationId xmlns:a16="http://schemas.microsoft.com/office/drawing/2014/main" id="{2D878EF3-5B17-46E6-8131-5C9F5CF22F8B}"/>
                </a:ext>
              </a:extLst>
            </p:cNvPr>
            <p:cNvCxnSpPr>
              <a:cxnSpLocks/>
              <a:stCxn id="25" idx="2"/>
              <a:endCxn id="15" idx="0"/>
            </p:cNvCxnSpPr>
            <p:nvPr/>
          </p:nvCxnSpPr>
          <p:spPr>
            <a:xfrm rot="16200000" flipH="1">
              <a:off x="5398251" y="3082535"/>
              <a:ext cx="248194" cy="2182097"/>
            </a:xfrm>
            <a:prstGeom prst="bentConnector3">
              <a:avLst/>
            </a:prstGeom>
            <a:ln w="2222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29" name="Connector: Elbow 28">
              <a:extLst>
                <a:ext uri="{FF2B5EF4-FFF2-40B4-BE49-F238E27FC236}">
                  <a16:creationId xmlns:a16="http://schemas.microsoft.com/office/drawing/2014/main" id="{4D997020-600A-4815-BA41-BE6A7F66B219}"/>
                </a:ext>
              </a:extLst>
            </p:cNvPr>
            <p:cNvCxnSpPr>
              <a:cxnSpLocks/>
              <a:stCxn id="25" idx="2"/>
              <a:endCxn id="14" idx="0"/>
            </p:cNvCxnSpPr>
            <p:nvPr/>
          </p:nvCxnSpPr>
          <p:spPr>
            <a:xfrm rot="5400000">
              <a:off x="4307203" y="4173823"/>
              <a:ext cx="248194" cy="12220"/>
            </a:xfrm>
            <a:prstGeom prst="bentConnector3">
              <a:avLst/>
            </a:prstGeom>
            <a:ln w="2222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31" name="Connector: Elbow 30">
              <a:extLst>
                <a:ext uri="{FF2B5EF4-FFF2-40B4-BE49-F238E27FC236}">
                  <a16:creationId xmlns:a16="http://schemas.microsoft.com/office/drawing/2014/main" id="{3F0BE8D0-EB6B-4999-91DA-1C9534AF1E65}"/>
                </a:ext>
              </a:extLst>
            </p:cNvPr>
            <p:cNvCxnSpPr>
              <a:cxnSpLocks/>
              <a:stCxn id="25" idx="2"/>
              <a:endCxn id="11" idx="0"/>
            </p:cNvCxnSpPr>
            <p:nvPr/>
          </p:nvCxnSpPr>
          <p:spPr>
            <a:xfrm rot="5400000">
              <a:off x="3192170" y="3058550"/>
              <a:ext cx="248194" cy="2230065"/>
            </a:xfrm>
            <a:prstGeom prst="bentConnector3">
              <a:avLst/>
            </a:prstGeom>
            <a:ln w="22225">
              <a:solidFill>
                <a:schemeClr val="tx1"/>
              </a:solidFill>
              <a:tailEnd type="none"/>
            </a:ln>
          </p:spPr>
          <p:style>
            <a:lnRef idx="2">
              <a:schemeClr val="accent2"/>
            </a:lnRef>
            <a:fillRef idx="0">
              <a:schemeClr val="accent2"/>
            </a:fillRef>
            <a:effectRef idx="1">
              <a:schemeClr val="accent2"/>
            </a:effectRef>
            <a:fontRef idx="minor">
              <a:schemeClr val="tx1"/>
            </a:fontRef>
          </p:style>
        </p:cxnSp>
      </p:grpSp>
      <p:sp>
        <p:nvSpPr>
          <p:cNvPr id="56" name="Rectangle 55">
            <a:extLst>
              <a:ext uri="{FF2B5EF4-FFF2-40B4-BE49-F238E27FC236}">
                <a16:creationId xmlns:a16="http://schemas.microsoft.com/office/drawing/2014/main" id="{95715497-6915-4522-8911-0FECCECFF2F0}"/>
              </a:ext>
            </a:extLst>
          </p:cNvPr>
          <p:cNvSpPr/>
          <p:nvPr/>
        </p:nvSpPr>
        <p:spPr>
          <a:xfrm>
            <a:off x="1755125" y="4508394"/>
            <a:ext cx="899886"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DD</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DD</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6ABDFB2-6683-41B3-99B4-EBA40173AAB9}"/>
              </a:ext>
            </a:extLst>
          </p:cNvPr>
          <p:cNvSpPr/>
          <p:nvPr/>
        </p:nvSpPr>
        <p:spPr>
          <a:xfrm>
            <a:off x="4048381" y="4508394"/>
            <a:ext cx="899886"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F0411062-1262-4652-AEC7-BA24B0FB86C3}"/>
              </a:ext>
            </a:extLst>
          </p:cNvPr>
          <p:cNvSpPr/>
          <p:nvPr/>
        </p:nvSpPr>
        <p:spPr>
          <a:xfrm>
            <a:off x="6382519" y="4531444"/>
            <a:ext cx="819681"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9E66820-9526-48AC-8AA4-52A1A5D32EC9}"/>
              </a:ext>
            </a:extLst>
          </p:cNvPr>
          <p:cNvSpPr/>
          <p:nvPr/>
        </p:nvSpPr>
        <p:spPr>
          <a:xfrm>
            <a:off x="362247" y="5625377"/>
            <a:ext cx="8650520" cy="83099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 determined by Developer at Design-time.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 = determined by Controller at Run-time.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SR = determined by Session at Run-time.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00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5A28B-3DBF-4226-8055-DFFA4E538120}"/>
              </a:ext>
            </a:extLst>
          </p:cNvPr>
          <p:cNvSpPr>
            <a:spLocks noGrp="1"/>
          </p:cNvSpPr>
          <p:nvPr>
            <p:ph idx="1"/>
          </p:nvPr>
        </p:nvSpPr>
        <p:spPr/>
        <p:txBody>
          <a:bodyPr>
            <a:normAutofit lnSpcReduction="10000"/>
          </a:bodyPr>
          <a:lstStyle/>
          <a:p>
            <a:pPr marL="0" indent="0">
              <a:buNone/>
            </a:pPr>
            <a:r>
              <a:rPr lang="en-US" dirty="0"/>
              <a:t>The </a:t>
            </a:r>
            <a:r>
              <a:rPr lang="en-US" b="1" dirty="0"/>
              <a:t>developer</a:t>
            </a:r>
            <a:r>
              <a:rPr lang="en-US" dirty="0"/>
              <a:t> specifies at </a:t>
            </a:r>
            <a:r>
              <a:rPr lang="en-US" b="1" dirty="0"/>
              <a:t>design</a:t>
            </a:r>
            <a:r>
              <a:rPr lang="en-US" dirty="0"/>
              <a:t> time different session handling aspects: </a:t>
            </a:r>
          </a:p>
          <a:p>
            <a:r>
              <a:rPr lang="en-US" b="1" dirty="0"/>
              <a:t>[T]</a:t>
            </a:r>
            <a:r>
              <a:rPr lang="en-US" dirty="0"/>
              <a:t> task that will be achieved by each session. </a:t>
            </a:r>
          </a:p>
          <a:p>
            <a:pPr lvl="1"/>
            <a:r>
              <a:rPr lang="en-US" dirty="0"/>
              <a:t>Programmed by the </a:t>
            </a:r>
            <a:r>
              <a:rPr lang="en-US" b="1" dirty="0"/>
              <a:t>developer</a:t>
            </a:r>
            <a:r>
              <a:rPr lang="en-US" dirty="0"/>
              <a:t> at </a:t>
            </a:r>
            <a:r>
              <a:rPr lang="en-US" b="1" dirty="0"/>
              <a:t>design</a:t>
            </a:r>
            <a:r>
              <a:rPr lang="en-US" dirty="0"/>
              <a:t> time.</a:t>
            </a:r>
          </a:p>
          <a:p>
            <a:r>
              <a:rPr lang="en-US" b="1" dirty="0"/>
              <a:t>[C]</a:t>
            </a:r>
            <a:r>
              <a:rPr lang="en-US" dirty="0"/>
              <a:t> condition (or precondition) under which a particular session may be created/deleted </a:t>
            </a:r>
          </a:p>
          <a:p>
            <a:pPr lvl="1"/>
            <a:r>
              <a:rPr lang="en-US" dirty="0"/>
              <a:t>Condition is hard coded in the application.</a:t>
            </a:r>
          </a:p>
          <a:p>
            <a:pPr lvl="1"/>
            <a:r>
              <a:rPr lang="en-US" dirty="0"/>
              <a:t>Examples of session creation conditions include:</a:t>
            </a:r>
          </a:p>
          <a:p>
            <a:pPr lvl="2"/>
            <a:r>
              <a:rPr lang="en-US" dirty="0"/>
              <a:t>exceeding a bandwidth consumption cap, </a:t>
            </a:r>
          </a:p>
          <a:p>
            <a:pPr lvl="2"/>
            <a:r>
              <a:rPr lang="en-US" dirty="0"/>
              <a:t>new device detected, </a:t>
            </a:r>
          </a:p>
          <a:p>
            <a:pPr lvl="2"/>
            <a:r>
              <a:rPr lang="en-US" dirty="0"/>
              <a:t>at system start-up</a:t>
            </a:r>
          </a:p>
          <a:p>
            <a:r>
              <a:rPr lang="en-US" b="1" dirty="0"/>
              <a:t>[A]</a:t>
            </a:r>
            <a:r>
              <a:rPr lang="en-US" dirty="0"/>
              <a:t> active role set that should be activated during session creation </a:t>
            </a:r>
          </a:p>
          <a:p>
            <a:pPr lvl="1"/>
            <a:r>
              <a:rPr lang="en-US" dirty="0"/>
              <a:t>Example: </a:t>
            </a:r>
            <a:r>
              <a:rPr lang="en-US" dirty="0" err="1"/>
              <a:t>ars</a:t>
            </a:r>
            <a:r>
              <a:rPr lang="en-US" dirty="0"/>
              <a:t> = {“Packet-in Handler”, “Flow Mod”} for a one-hour deep packet inspection session that will temporarily inspect traffic payload incoming from black-listed hosts.</a:t>
            </a:r>
          </a:p>
          <a:p>
            <a:r>
              <a:rPr lang="en-US" b="1" dirty="0"/>
              <a:t>[R] </a:t>
            </a:r>
            <a:r>
              <a:rPr lang="en-US" dirty="0"/>
              <a:t>adding or dropping an active role for a session </a:t>
            </a:r>
          </a:p>
          <a:p>
            <a:pPr lvl="1"/>
            <a:r>
              <a:rPr lang="en-US" dirty="0"/>
              <a:t>Example: add role “Device Hander” to a transmission rate monitoring session.</a:t>
            </a:r>
          </a:p>
          <a:p>
            <a:endParaRPr lang="en-US" dirty="0"/>
          </a:p>
        </p:txBody>
      </p:sp>
      <p:sp>
        <p:nvSpPr>
          <p:cNvPr id="3" name="Title 2">
            <a:extLst>
              <a:ext uri="{FF2B5EF4-FFF2-40B4-BE49-F238E27FC236}">
                <a16:creationId xmlns:a16="http://schemas.microsoft.com/office/drawing/2014/main" id="{9E25B247-AA7C-47FC-A022-FA3594F59E2B}"/>
              </a:ext>
            </a:extLst>
          </p:cNvPr>
          <p:cNvSpPr>
            <a:spLocks noGrp="1"/>
          </p:cNvSpPr>
          <p:nvPr>
            <p:ph type="ctrTitle"/>
          </p:nvPr>
        </p:nvSpPr>
        <p:spPr/>
        <p:txBody>
          <a:bodyPr/>
          <a:lstStyle/>
          <a:p>
            <a:r>
              <a:rPr lang="en-US" dirty="0"/>
              <a:t>Developer-driven Session Handling (1)</a:t>
            </a:r>
          </a:p>
        </p:txBody>
      </p:sp>
      <p:sp>
        <p:nvSpPr>
          <p:cNvPr id="4" name="Slide Number Placeholder 3">
            <a:extLst>
              <a:ext uri="{FF2B5EF4-FFF2-40B4-BE49-F238E27FC236}">
                <a16:creationId xmlns:a16="http://schemas.microsoft.com/office/drawing/2014/main" id="{8F4D1C06-32FC-4723-8B2A-E0A1EC0B6C2D}"/>
              </a:ext>
            </a:extLst>
          </p:cNvPr>
          <p:cNvSpPr>
            <a:spLocks noGrp="1"/>
          </p:cNvSpPr>
          <p:nvPr>
            <p:ph type="sldNum" sz="quarter" idx="4"/>
          </p:nvPr>
        </p:nvSpPr>
        <p:spPr/>
        <p:txBody>
          <a:bodyPr/>
          <a:lstStyle/>
          <a:p>
            <a:fld id="{CAB5F52E-1A2D-AF47-834F-5A302267C843}" type="slidenum">
              <a:rPr lang="en-US" smtClean="0"/>
              <a:t>15</a:t>
            </a:fld>
            <a:endParaRPr lang="en-US" dirty="0"/>
          </a:p>
        </p:txBody>
      </p:sp>
      <p:sp>
        <p:nvSpPr>
          <p:cNvPr id="5" name="Date Placeholder 4">
            <a:extLst>
              <a:ext uri="{FF2B5EF4-FFF2-40B4-BE49-F238E27FC236}">
                <a16:creationId xmlns:a16="http://schemas.microsoft.com/office/drawing/2014/main" id="{F11FFF8D-C208-4850-B8B5-AE83C95C90DC}"/>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C050399C-C726-4902-A108-1D6E089C428B}"/>
              </a:ext>
            </a:extLst>
          </p:cNvPr>
          <p:cNvSpPr/>
          <p:nvPr/>
        </p:nvSpPr>
        <p:spPr>
          <a:xfrm>
            <a:off x="8109241" y="1205751"/>
            <a:ext cx="899886"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DD</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DD</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26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4C2C99-23E1-4CDC-B90F-93062F97AD54}"/>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10E11354-FFE8-48ED-910D-9FFF74467BF1}"/>
              </a:ext>
            </a:extLst>
          </p:cNvPr>
          <p:cNvSpPr>
            <a:spLocks noGrp="1"/>
          </p:cNvSpPr>
          <p:nvPr>
            <p:ph type="ctrTitle"/>
          </p:nvPr>
        </p:nvSpPr>
        <p:spPr/>
        <p:txBody>
          <a:bodyPr/>
          <a:lstStyle/>
          <a:p>
            <a:r>
              <a:rPr lang="en-US" dirty="0"/>
              <a:t>Developer-driven Session Handling (2) - Example</a:t>
            </a:r>
          </a:p>
        </p:txBody>
      </p:sp>
      <p:sp>
        <p:nvSpPr>
          <p:cNvPr id="4" name="Slide Number Placeholder 3">
            <a:extLst>
              <a:ext uri="{FF2B5EF4-FFF2-40B4-BE49-F238E27FC236}">
                <a16:creationId xmlns:a16="http://schemas.microsoft.com/office/drawing/2014/main" id="{6E855556-F831-4971-8F75-051F768657CF}"/>
              </a:ext>
            </a:extLst>
          </p:cNvPr>
          <p:cNvSpPr>
            <a:spLocks noGrp="1"/>
          </p:cNvSpPr>
          <p:nvPr>
            <p:ph type="sldNum" sz="quarter" idx="4"/>
          </p:nvPr>
        </p:nvSpPr>
        <p:spPr/>
        <p:txBody>
          <a:bodyPr/>
          <a:lstStyle/>
          <a:p>
            <a:fld id="{CAB5F52E-1A2D-AF47-834F-5A302267C843}" type="slidenum">
              <a:rPr lang="en-US" smtClean="0"/>
              <a:t>16</a:t>
            </a:fld>
            <a:endParaRPr lang="en-US" dirty="0"/>
          </a:p>
        </p:txBody>
      </p:sp>
      <p:sp>
        <p:nvSpPr>
          <p:cNvPr id="5" name="Date Placeholder 4">
            <a:extLst>
              <a:ext uri="{FF2B5EF4-FFF2-40B4-BE49-F238E27FC236}">
                <a16:creationId xmlns:a16="http://schemas.microsoft.com/office/drawing/2014/main" id="{884A11AD-0AB0-4D78-97F6-DA83F4A93241}"/>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A9A558B5-E45D-49C0-B089-5626C3FD2992}"/>
              </a:ext>
            </a:extLst>
          </p:cNvPr>
          <p:cNvSpPr/>
          <p:nvPr/>
        </p:nvSpPr>
        <p:spPr>
          <a:xfrm>
            <a:off x="2500131" y="1877276"/>
            <a:ext cx="4131053" cy="330818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ectangle 6">
            <a:extLst>
              <a:ext uri="{FF2B5EF4-FFF2-40B4-BE49-F238E27FC236}">
                <a16:creationId xmlns:a16="http://schemas.microsoft.com/office/drawing/2014/main" id="{39F88F41-D5FC-4622-83E7-1D7B9F5636B4}"/>
              </a:ext>
            </a:extLst>
          </p:cNvPr>
          <p:cNvSpPr/>
          <p:nvPr/>
        </p:nvSpPr>
        <p:spPr>
          <a:xfrm>
            <a:off x="4456254" y="2384386"/>
            <a:ext cx="2063440"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Data Usage Analysis Session</a:t>
            </a:r>
          </a:p>
        </p:txBody>
      </p:sp>
      <p:sp>
        <p:nvSpPr>
          <p:cNvPr id="8" name="Rectangle 7">
            <a:extLst>
              <a:ext uri="{FF2B5EF4-FFF2-40B4-BE49-F238E27FC236}">
                <a16:creationId xmlns:a16="http://schemas.microsoft.com/office/drawing/2014/main" id="{A294E24A-E47D-4C25-AC3E-94423C5A9C82}"/>
              </a:ext>
            </a:extLst>
          </p:cNvPr>
          <p:cNvSpPr/>
          <p:nvPr/>
        </p:nvSpPr>
        <p:spPr>
          <a:xfrm>
            <a:off x="3844833" y="4337013"/>
            <a:ext cx="1907785"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Data Cap Enforcing session</a:t>
            </a:r>
          </a:p>
        </p:txBody>
      </p:sp>
      <p:cxnSp>
        <p:nvCxnSpPr>
          <p:cNvPr id="9" name="Straight Arrow Connector 8">
            <a:extLst>
              <a:ext uri="{FF2B5EF4-FFF2-40B4-BE49-F238E27FC236}">
                <a16:creationId xmlns:a16="http://schemas.microsoft.com/office/drawing/2014/main" id="{3856C843-7009-4A39-A3C1-01DD2E4A9611}"/>
              </a:ext>
            </a:extLst>
          </p:cNvPr>
          <p:cNvCxnSpPr>
            <a:cxnSpLocks/>
            <a:stCxn id="7" idx="2"/>
            <a:endCxn id="8" idx="0"/>
          </p:cNvCxnSpPr>
          <p:nvPr/>
        </p:nvCxnSpPr>
        <p:spPr>
          <a:xfrm flipH="1">
            <a:off x="4798726" y="2965828"/>
            <a:ext cx="689248" cy="137118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B6D7B73-7300-44CA-93D3-94482901A685}"/>
              </a:ext>
            </a:extLst>
          </p:cNvPr>
          <p:cNvSpPr/>
          <p:nvPr/>
        </p:nvSpPr>
        <p:spPr>
          <a:xfrm>
            <a:off x="2801073" y="1860783"/>
            <a:ext cx="3761772" cy="488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App: Data Usage Cap Mngr.</a:t>
            </a:r>
          </a:p>
        </p:txBody>
      </p:sp>
      <p:sp>
        <p:nvSpPr>
          <p:cNvPr id="17" name="Rectangle 16">
            <a:extLst>
              <a:ext uri="{FF2B5EF4-FFF2-40B4-BE49-F238E27FC236}">
                <a16:creationId xmlns:a16="http://schemas.microsoft.com/office/drawing/2014/main" id="{40D1C89A-62B5-4C60-9C8A-E67044D6B354}"/>
              </a:ext>
            </a:extLst>
          </p:cNvPr>
          <p:cNvSpPr/>
          <p:nvPr/>
        </p:nvSpPr>
        <p:spPr>
          <a:xfrm>
            <a:off x="2662177" y="3209611"/>
            <a:ext cx="3067291" cy="646331"/>
          </a:xfrm>
          <a:prstGeom prst="rect">
            <a:avLst/>
          </a:prstGeom>
        </p:spPr>
        <p:txBody>
          <a:bodyPr wrap="square">
            <a:spAutoFit/>
          </a:bodyPr>
          <a:lstStyle/>
          <a:p>
            <a:r>
              <a:rPr lang="en-US" dirty="0"/>
              <a:t>Host exceeded bandwidth consumption cap.</a:t>
            </a:r>
          </a:p>
        </p:txBody>
      </p:sp>
    </p:spTree>
    <p:extLst>
      <p:ext uri="{BB962C8B-B14F-4D97-AF65-F5344CB8AC3E}">
        <p14:creationId xmlns:p14="http://schemas.microsoft.com/office/powerpoint/2010/main" val="214950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AF411-97D3-46FB-9A36-3798449EDE2A}"/>
              </a:ext>
            </a:extLst>
          </p:cNvPr>
          <p:cNvSpPr>
            <a:spLocks noGrp="1"/>
          </p:cNvSpPr>
          <p:nvPr>
            <p:ph idx="1"/>
          </p:nvPr>
        </p:nvSpPr>
        <p:spPr/>
        <p:txBody>
          <a:bodyPr/>
          <a:lstStyle/>
          <a:p>
            <a:r>
              <a:rPr lang="en-US" dirty="0"/>
              <a:t>Controller has full control on session handling. </a:t>
            </a:r>
          </a:p>
          <a:p>
            <a:r>
              <a:rPr lang="en-US" dirty="0"/>
              <a:t>The developer only provides the set of roles required by the app</a:t>
            </a:r>
          </a:p>
          <a:p>
            <a:r>
              <a:rPr lang="en-US" dirty="0"/>
              <a:t>Developer has no discretion on determining any of other sessions’ properties at runtime. </a:t>
            </a:r>
          </a:p>
          <a:p>
            <a:r>
              <a:rPr lang="en-US" dirty="0"/>
              <a:t>Controller should be shipped with adequate capabilities to specify at runtime what session instances will be created and how to handle them. </a:t>
            </a:r>
          </a:p>
          <a:p>
            <a:r>
              <a:rPr lang="en-US" dirty="0"/>
              <a:t>Given an app and the set of roles required by the app, the controller should figure out: </a:t>
            </a:r>
          </a:p>
          <a:p>
            <a:pPr lvl="1"/>
            <a:r>
              <a:rPr lang="en-US" dirty="0"/>
              <a:t>each task that might execute in a separate session</a:t>
            </a:r>
          </a:p>
          <a:p>
            <a:pPr lvl="1"/>
            <a:r>
              <a:rPr lang="en-US" dirty="0"/>
              <a:t>set of roles required for each session. </a:t>
            </a:r>
          </a:p>
          <a:p>
            <a:r>
              <a:rPr lang="en-US" dirty="0"/>
              <a:t>This approach is challenging and the hardest to implement.</a:t>
            </a:r>
          </a:p>
        </p:txBody>
      </p:sp>
      <p:sp>
        <p:nvSpPr>
          <p:cNvPr id="3" name="Title 2">
            <a:extLst>
              <a:ext uri="{FF2B5EF4-FFF2-40B4-BE49-F238E27FC236}">
                <a16:creationId xmlns:a16="http://schemas.microsoft.com/office/drawing/2014/main" id="{43B7A5A7-3648-48D1-AC0B-A1DF7FB2DFC4}"/>
              </a:ext>
            </a:extLst>
          </p:cNvPr>
          <p:cNvSpPr>
            <a:spLocks noGrp="1"/>
          </p:cNvSpPr>
          <p:nvPr>
            <p:ph type="ctrTitle"/>
          </p:nvPr>
        </p:nvSpPr>
        <p:spPr/>
        <p:txBody>
          <a:bodyPr/>
          <a:lstStyle/>
          <a:p>
            <a:r>
              <a:rPr lang="en-US" dirty="0"/>
              <a:t> System-driven Session Handling</a:t>
            </a:r>
            <a:br>
              <a:rPr lang="en-US" dirty="0"/>
            </a:br>
            <a:r>
              <a:rPr lang="en-US" dirty="0"/>
              <a:t>(1)</a:t>
            </a:r>
          </a:p>
        </p:txBody>
      </p:sp>
      <p:sp>
        <p:nvSpPr>
          <p:cNvPr id="4" name="Slide Number Placeholder 3">
            <a:extLst>
              <a:ext uri="{FF2B5EF4-FFF2-40B4-BE49-F238E27FC236}">
                <a16:creationId xmlns:a16="http://schemas.microsoft.com/office/drawing/2014/main" id="{BBC13E98-0F75-41E8-AA6D-014F3D49F453}"/>
              </a:ext>
            </a:extLst>
          </p:cNvPr>
          <p:cNvSpPr>
            <a:spLocks noGrp="1"/>
          </p:cNvSpPr>
          <p:nvPr>
            <p:ph type="sldNum" sz="quarter" idx="4"/>
          </p:nvPr>
        </p:nvSpPr>
        <p:spPr/>
        <p:txBody>
          <a:bodyPr/>
          <a:lstStyle/>
          <a:p>
            <a:fld id="{CAB5F52E-1A2D-AF47-834F-5A302267C843}" type="slidenum">
              <a:rPr lang="en-US" smtClean="0"/>
              <a:t>17</a:t>
            </a:fld>
            <a:endParaRPr lang="en-US" dirty="0"/>
          </a:p>
        </p:txBody>
      </p:sp>
      <p:sp>
        <p:nvSpPr>
          <p:cNvPr id="5" name="Date Placeholder 4">
            <a:extLst>
              <a:ext uri="{FF2B5EF4-FFF2-40B4-BE49-F238E27FC236}">
                <a16:creationId xmlns:a16="http://schemas.microsoft.com/office/drawing/2014/main" id="{0C70055A-6634-4E7D-A920-5A22623C818C}"/>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E0C7007F-6307-4707-8332-DACB4BFBC103}"/>
              </a:ext>
            </a:extLst>
          </p:cNvPr>
          <p:cNvSpPr/>
          <p:nvPr/>
        </p:nvSpPr>
        <p:spPr>
          <a:xfrm>
            <a:off x="8244114" y="1024414"/>
            <a:ext cx="899886"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65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251B6-C35E-422E-BD42-90BDB3039575}"/>
              </a:ext>
            </a:extLst>
          </p:cNvPr>
          <p:cNvSpPr>
            <a:spLocks noGrp="1"/>
          </p:cNvSpPr>
          <p:nvPr>
            <p:ph idx="1"/>
          </p:nvPr>
        </p:nvSpPr>
        <p:spPr>
          <a:xfrm>
            <a:off x="628649" y="1055077"/>
            <a:ext cx="7948191" cy="5121886"/>
          </a:xfrm>
        </p:spPr>
        <p:txBody>
          <a:bodyPr>
            <a:normAutofit/>
          </a:bodyPr>
          <a:lstStyle/>
          <a:p>
            <a:pPr marL="0" indent="0">
              <a:buNone/>
            </a:pPr>
            <a:r>
              <a:rPr lang="en-US" dirty="0"/>
              <a:t>The </a:t>
            </a:r>
            <a:r>
              <a:rPr lang="en-US" b="1" dirty="0"/>
              <a:t>controller </a:t>
            </a:r>
            <a:r>
              <a:rPr lang="en-US" dirty="0"/>
              <a:t>should specify dynamically at </a:t>
            </a:r>
            <a:r>
              <a:rPr lang="en-US" b="1" dirty="0"/>
              <a:t>runtime</a:t>
            </a:r>
            <a:r>
              <a:rPr lang="en-US" dirty="0"/>
              <a:t> the various properties: </a:t>
            </a:r>
          </a:p>
          <a:p>
            <a:r>
              <a:rPr lang="en-US" b="1" dirty="0"/>
              <a:t>[T]  </a:t>
            </a:r>
            <a:r>
              <a:rPr lang="en-US" dirty="0"/>
              <a:t>The set of tasks required to achieve the entire app’s functionality. </a:t>
            </a:r>
          </a:p>
          <a:p>
            <a:r>
              <a:rPr lang="en-US" b="1" dirty="0"/>
              <a:t>[C]</a:t>
            </a:r>
            <a:r>
              <a:rPr lang="en-US" dirty="0"/>
              <a:t> the condition under which a particular session instance may be created/deleted. </a:t>
            </a:r>
          </a:p>
          <a:p>
            <a:pPr lvl="1"/>
            <a:r>
              <a:rPr lang="en-US" dirty="0"/>
              <a:t>Examples : after attack detected, completion of another session, change of risk value, etc. </a:t>
            </a:r>
          </a:p>
          <a:p>
            <a:pPr lvl="1"/>
            <a:r>
              <a:rPr lang="en-US" dirty="0"/>
              <a:t>Developer doesn’t know why a particular session could be created/terminated. </a:t>
            </a:r>
          </a:p>
          <a:p>
            <a:pPr lvl="1"/>
            <a:r>
              <a:rPr lang="en-US" dirty="0"/>
              <a:t>The criteria for creating a session could be computed dynamically by the controller or configured by the administrator at runtime. </a:t>
            </a:r>
          </a:p>
          <a:p>
            <a:r>
              <a:rPr lang="en-US" b="1" dirty="0"/>
              <a:t>[A]</a:t>
            </a:r>
            <a:r>
              <a:rPr lang="en-US" dirty="0"/>
              <a:t> active role set that should be activated during session creation. </a:t>
            </a:r>
          </a:p>
          <a:p>
            <a:pPr lvl="1"/>
            <a:r>
              <a:rPr lang="en-US" dirty="0"/>
              <a:t>Example: </a:t>
            </a:r>
            <a:r>
              <a:rPr lang="en-US" dirty="0" err="1"/>
              <a:t>ars</a:t>
            </a:r>
            <a:r>
              <a:rPr lang="en-US" dirty="0"/>
              <a:t> = {“Routing”, “Link Handler”} for a session that </a:t>
            </a:r>
            <a:r>
              <a:rPr lang="en-US" i="1" dirty="0"/>
              <a:t>recomputes shortest path </a:t>
            </a:r>
            <a:r>
              <a:rPr lang="en-US" dirty="0"/>
              <a:t>after a new link discovery. </a:t>
            </a:r>
          </a:p>
          <a:p>
            <a:r>
              <a:rPr lang="en-US" b="1" dirty="0"/>
              <a:t>[R]</a:t>
            </a:r>
            <a:r>
              <a:rPr lang="en-US" dirty="0"/>
              <a:t> adding or dropping an active role for a session.</a:t>
            </a:r>
          </a:p>
        </p:txBody>
      </p:sp>
      <p:sp>
        <p:nvSpPr>
          <p:cNvPr id="3" name="Title 2">
            <a:extLst>
              <a:ext uri="{FF2B5EF4-FFF2-40B4-BE49-F238E27FC236}">
                <a16:creationId xmlns:a16="http://schemas.microsoft.com/office/drawing/2014/main" id="{60F68D32-878C-4B6A-82A5-8845DE409370}"/>
              </a:ext>
            </a:extLst>
          </p:cNvPr>
          <p:cNvSpPr>
            <a:spLocks noGrp="1"/>
          </p:cNvSpPr>
          <p:nvPr>
            <p:ph type="ctrTitle"/>
          </p:nvPr>
        </p:nvSpPr>
        <p:spPr/>
        <p:txBody>
          <a:bodyPr/>
          <a:lstStyle/>
          <a:p>
            <a:r>
              <a:rPr lang="en-US" dirty="0"/>
              <a:t> System-driven Session Handling</a:t>
            </a:r>
            <a:br>
              <a:rPr lang="en-US" dirty="0"/>
            </a:br>
            <a:r>
              <a:rPr lang="en-US" dirty="0"/>
              <a:t>(2)</a:t>
            </a:r>
          </a:p>
        </p:txBody>
      </p:sp>
      <p:sp>
        <p:nvSpPr>
          <p:cNvPr id="4" name="Slide Number Placeholder 3">
            <a:extLst>
              <a:ext uri="{FF2B5EF4-FFF2-40B4-BE49-F238E27FC236}">
                <a16:creationId xmlns:a16="http://schemas.microsoft.com/office/drawing/2014/main" id="{81A8AFED-FD36-48AB-8330-EE5E6CC65C89}"/>
              </a:ext>
            </a:extLst>
          </p:cNvPr>
          <p:cNvSpPr>
            <a:spLocks noGrp="1"/>
          </p:cNvSpPr>
          <p:nvPr>
            <p:ph type="sldNum" sz="quarter" idx="4"/>
          </p:nvPr>
        </p:nvSpPr>
        <p:spPr/>
        <p:txBody>
          <a:bodyPr/>
          <a:lstStyle/>
          <a:p>
            <a:fld id="{CAB5F52E-1A2D-AF47-834F-5A302267C843}" type="slidenum">
              <a:rPr lang="en-US" smtClean="0"/>
              <a:t>18</a:t>
            </a:fld>
            <a:endParaRPr lang="en-US" dirty="0"/>
          </a:p>
        </p:txBody>
      </p:sp>
      <p:sp>
        <p:nvSpPr>
          <p:cNvPr id="5" name="Date Placeholder 4">
            <a:extLst>
              <a:ext uri="{FF2B5EF4-FFF2-40B4-BE49-F238E27FC236}">
                <a16:creationId xmlns:a16="http://schemas.microsoft.com/office/drawing/2014/main" id="{20B0E0FD-3D69-4E81-A9A6-49A0549F0C76}"/>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03671F53-A15A-411C-86D5-059F0CB8E723}"/>
              </a:ext>
            </a:extLst>
          </p:cNvPr>
          <p:cNvSpPr/>
          <p:nvPr/>
        </p:nvSpPr>
        <p:spPr>
          <a:xfrm>
            <a:off x="8406160" y="1024414"/>
            <a:ext cx="899886"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CR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5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02EE5-1836-4032-9D12-6006920178D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48D0301-8A33-4232-96DF-37C8B5CF2F68}"/>
              </a:ext>
            </a:extLst>
          </p:cNvPr>
          <p:cNvSpPr>
            <a:spLocks noGrp="1"/>
          </p:cNvSpPr>
          <p:nvPr>
            <p:ph type="ctrTitle"/>
          </p:nvPr>
        </p:nvSpPr>
        <p:spPr/>
        <p:txBody>
          <a:bodyPr/>
          <a:lstStyle/>
          <a:p>
            <a:r>
              <a:rPr lang="en-US" dirty="0"/>
              <a:t> System-driven Session Handling</a:t>
            </a:r>
            <a:br>
              <a:rPr lang="en-US" dirty="0"/>
            </a:br>
            <a:r>
              <a:rPr lang="en-US" dirty="0"/>
              <a:t>(3)</a:t>
            </a:r>
          </a:p>
        </p:txBody>
      </p:sp>
      <p:sp>
        <p:nvSpPr>
          <p:cNvPr id="4" name="Slide Number Placeholder 3">
            <a:extLst>
              <a:ext uri="{FF2B5EF4-FFF2-40B4-BE49-F238E27FC236}">
                <a16:creationId xmlns:a16="http://schemas.microsoft.com/office/drawing/2014/main" id="{0B5D9808-DEAC-40C5-9BC6-23D2E06857D4}"/>
              </a:ext>
            </a:extLst>
          </p:cNvPr>
          <p:cNvSpPr>
            <a:spLocks noGrp="1"/>
          </p:cNvSpPr>
          <p:nvPr>
            <p:ph type="sldNum" sz="quarter" idx="4"/>
          </p:nvPr>
        </p:nvSpPr>
        <p:spPr/>
        <p:txBody>
          <a:bodyPr/>
          <a:lstStyle/>
          <a:p>
            <a:fld id="{CAB5F52E-1A2D-AF47-834F-5A302267C843}" type="slidenum">
              <a:rPr lang="en-US" smtClean="0"/>
              <a:t>19</a:t>
            </a:fld>
            <a:endParaRPr lang="en-US" dirty="0"/>
          </a:p>
        </p:txBody>
      </p:sp>
      <p:sp>
        <p:nvSpPr>
          <p:cNvPr id="5" name="Date Placeholder 4">
            <a:extLst>
              <a:ext uri="{FF2B5EF4-FFF2-40B4-BE49-F238E27FC236}">
                <a16:creationId xmlns:a16="http://schemas.microsoft.com/office/drawing/2014/main" id="{AC114C6A-8E45-4D87-9FF5-73D141E3B1E5}"/>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0AEF6814-B33E-4546-9B7D-6A33059B33BA}"/>
              </a:ext>
            </a:extLst>
          </p:cNvPr>
          <p:cNvSpPr/>
          <p:nvPr/>
        </p:nvSpPr>
        <p:spPr>
          <a:xfrm>
            <a:off x="1319512" y="1888851"/>
            <a:ext cx="6782765" cy="330818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ectangle 6">
            <a:extLst>
              <a:ext uri="{FF2B5EF4-FFF2-40B4-BE49-F238E27FC236}">
                <a16:creationId xmlns:a16="http://schemas.microsoft.com/office/drawing/2014/main" id="{A8E0B7F3-4602-4296-A2D9-83335CF0A75A}"/>
              </a:ext>
            </a:extLst>
          </p:cNvPr>
          <p:cNvSpPr/>
          <p:nvPr/>
        </p:nvSpPr>
        <p:spPr>
          <a:xfrm>
            <a:off x="3032567" y="2395961"/>
            <a:ext cx="2063440"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Statistical analysis session</a:t>
            </a:r>
          </a:p>
        </p:txBody>
      </p:sp>
      <p:sp>
        <p:nvSpPr>
          <p:cNvPr id="8" name="Rectangle 7">
            <a:extLst>
              <a:ext uri="{FF2B5EF4-FFF2-40B4-BE49-F238E27FC236}">
                <a16:creationId xmlns:a16="http://schemas.microsoft.com/office/drawing/2014/main" id="{ECA7FBF8-4D18-49F2-8256-916868F175CC}"/>
              </a:ext>
            </a:extLst>
          </p:cNvPr>
          <p:cNvSpPr/>
          <p:nvPr/>
        </p:nvSpPr>
        <p:spPr>
          <a:xfrm>
            <a:off x="1356276" y="4348588"/>
            <a:ext cx="1907785"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Blocking offending hosts session</a:t>
            </a:r>
          </a:p>
        </p:txBody>
      </p:sp>
      <p:cxnSp>
        <p:nvCxnSpPr>
          <p:cNvPr id="9" name="Straight Arrow Connector 8">
            <a:extLst>
              <a:ext uri="{FF2B5EF4-FFF2-40B4-BE49-F238E27FC236}">
                <a16:creationId xmlns:a16="http://schemas.microsoft.com/office/drawing/2014/main" id="{005B7FDA-4A6C-40FF-9D43-0AA58C57E28A}"/>
              </a:ext>
            </a:extLst>
          </p:cNvPr>
          <p:cNvCxnSpPr>
            <a:cxnSpLocks/>
            <a:stCxn id="7" idx="2"/>
            <a:endCxn id="8" idx="0"/>
          </p:cNvCxnSpPr>
          <p:nvPr/>
        </p:nvCxnSpPr>
        <p:spPr>
          <a:xfrm flipH="1">
            <a:off x="2310169" y="2977403"/>
            <a:ext cx="1754118" cy="137118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54548C4-1EB8-4DCD-A31F-581376F33375}"/>
              </a:ext>
            </a:extLst>
          </p:cNvPr>
          <p:cNvSpPr/>
          <p:nvPr/>
        </p:nvSpPr>
        <p:spPr>
          <a:xfrm>
            <a:off x="1261638" y="1872358"/>
            <a:ext cx="5856791" cy="488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App: Network Intrusion Prevention</a:t>
            </a:r>
          </a:p>
        </p:txBody>
      </p:sp>
      <p:sp>
        <p:nvSpPr>
          <p:cNvPr id="11" name="Rectangle 10">
            <a:extLst>
              <a:ext uri="{FF2B5EF4-FFF2-40B4-BE49-F238E27FC236}">
                <a16:creationId xmlns:a16="http://schemas.microsoft.com/office/drawing/2014/main" id="{A958020C-033A-4FE6-BBA3-2935B7E0AEE2}"/>
              </a:ext>
            </a:extLst>
          </p:cNvPr>
          <p:cNvSpPr/>
          <p:nvPr/>
        </p:nvSpPr>
        <p:spPr>
          <a:xfrm>
            <a:off x="1805650" y="3209610"/>
            <a:ext cx="2187616" cy="369332"/>
          </a:xfrm>
          <a:prstGeom prst="rect">
            <a:avLst/>
          </a:prstGeom>
        </p:spPr>
        <p:txBody>
          <a:bodyPr wrap="square">
            <a:spAutoFit/>
          </a:bodyPr>
          <a:lstStyle/>
          <a:p>
            <a:r>
              <a:rPr lang="en-US" dirty="0"/>
              <a:t>anomaly detected</a:t>
            </a:r>
          </a:p>
        </p:txBody>
      </p:sp>
      <p:sp>
        <p:nvSpPr>
          <p:cNvPr id="14" name="Rectangle 13">
            <a:extLst>
              <a:ext uri="{FF2B5EF4-FFF2-40B4-BE49-F238E27FC236}">
                <a16:creationId xmlns:a16="http://schemas.microsoft.com/office/drawing/2014/main" id="{CA8C059F-BD60-4618-AA98-54EF79A4FDEF}"/>
              </a:ext>
            </a:extLst>
          </p:cNvPr>
          <p:cNvSpPr/>
          <p:nvPr/>
        </p:nvSpPr>
        <p:spPr>
          <a:xfrm>
            <a:off x="3671213" y="4348588"/>
            <a:ext cx="1907785"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Server isolation session.</a:t>
            </a:r>
          </a:p>
        </p:txBody>
      </p:sp>
      <p:cxnSp>
        <p:nvCxnSpPr>
          <p:cNvPr id="15" name="Straight Arrow Connector 14">
            <a:extLst>
              <a:ext uri="{FF2B5EF4-FFF2-40B4-BE49-F238E27FC236}">
                <a16:creationId xmlns:a16="http://schemas.microsoft.com/office/drawing/2014/main" id="{80024CCC-D867-4EA6-9A5F-784F4BE8C7FF}"/>
              </a:ext>
            </a:extLst>
          </p:cNvPr>
          <p:cNvCxnSpPr>
            <a:cxnSpLocks/>
            <a:stCxn id="7" idx="2"/>
          </p:cNvCxnSpPr>
          <p:nvPr/>
        </p:nvCxnSpPr>
        <p:spPr>
          <a:xfrm>
            <a:off x="4064287" y="2977403"/>
            <a:ext cx="757588" cy="137118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2BA6480-9537-498F-8CF3-FDFF9EE1358D}"/>
              </a:ext>
            </a:extLst>
          </p:cNvPr>
          <p:cNvSpPr/>
          <p:nvPr/>
        </p:nvSpPr>
        <p:spPr>
          <a:xfrm>
            <a:off x="4456252" y="3302207"/>
            <a:ext cx="2187616" cy="369332"/>
          </a:xfrm>
          <a:prstGeom prst="rect">
            <a:avLst/>
          </a:prstGeom>
        </p:spPr>
        <p:txBody>
          <a:bodyPr wrap="square">
            <a:spAutoFit/>
          </a:bodyPr>
          <a:lstStyle/>
          <a:p>
            <a:r>
              <a:rPr lang="en-US" dirty="0"/>
              <a:t>anomaly detected</a:t>
            </a:r>
          </a:p>
        </p:txBody>
      </p:sp>
      <p:sp>
        <p:nvSpPr>
          <p:cNvPr id="22" name="Rectangle 21">
            <a:extLst>
              <a:ext uri="{FF2B5EF4-FFF2-40B4-BE49-F238E27FC236}">
                <a16:creationId xmlns:a16="http://schemas.microsoft.com/office/drawing/2014/main" id="{E6B3F3A0-78B1-4E4E-9AAE-9E50E0A6C49E}"/>
              </a:ext>
            </a:extLst>
          </p:cNvPr>
          <p:cNvSpPr/>
          <p:nvPr/>
        </p:nvSpPr>
        <p:spPr>
          <a:xfrm>
            <a:off x="6055597" y="4348588"/>
            <a:ext cx="1907785" cy="581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Connections reset session</a:t>
            </a:r>
          </a:p>
        </p:txBody>
      </p:sp>
      <p:cxnSp>
        <p:nvCxnSpPr>
          <p:cNvPr id="25" name="Straight Arrow Connector 24">
            <a:extLst>
              <a:ext uri="{FF2B5EF4-FFF2-40B4-BE49-F238E27FC236}">
                <a16:creationId xmlns:a16="http://schemas.microsoft.com/office/drawing/2014/main" id="{B2525E20-C739-4038-8E25-4AA3697E15F0}"/>
              </a:ext>
            </a:extLst>
          </p:cNvPr>
          <p:cNvCxnSpPr>
            <a:cxnSpLocks/>
            <a:stCxn id="7" idx="2"/>
            <a:endCxn id="22" idx="0"/>
          </p:cNvCxnSpPr>
          <p:nvPr/>
        </p:nvCxnSpPr>
        <p:spPr>
          <a:xfrm>
            <a:off x="4064287" y="2977403"/>
            <a:ext cx="2945203" cy="137118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2AC1FA6-71B8-4DA7-A592-5B5700681042}"/>
              </a:ext>
            </a:extLst>
          </p:cNvPr>
          <p:cNvSpPr/>
          <p:nvPr/>
        </p:nvSpPr>
        <p:spPr>
          <a:xfrm>
            <a:off x="3368232" y="3707321"/>
            <a:ext cx="2187616" cy="369332"/>
          </a:xfrm>
          <a:prstGeom prst="rect">
            <a:avLst/>
          </a:prstGeom>
        </p:spPr>
        <p:txBody>
          <a:bodyPr wrap="square">
            <a:spAutoFit/>
          </a:bodyPr>
          <a:lstStyle/>
          <a:p>
            <a:r>
              <a:rPr lang="en-US" dirty="0"/>
              <a:t>anomaly detected</a:t>
            </a:r>
          </a:p>
        </p:txBody>
      </p:sp>
    </p:spTree>
    <p:extLst>
      <p:ext uri="{BB962C8B-B14F-4D97-AF65-F5344CB8AC3E}">
        <p14:creationId xmlns:p14="http://schemas.microsoft.com/office/powerpoint/2010/main" val="235092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DD5F3-EDED-4101-881F-12955E38E26A}"/>
              </a:ext>
            </a:extLst>
          </p:cNvPr>
          <p:cNvSpPr>
            <a:spLocks noGrp="1"/>
          </p:cNvSpPr>
          <p:nvPr>
            <p:ph idx="1"/>
          </p:nvPr>
        </p:nvSpPr>
        <p:spPr>
          <a:xfrm>
            <a:off x="266423" y="1055077"/>
            <a:ext cx="3042203" cy="5121886"/>
          </a:xfrm>
        </p:spPr>
        <p:txBody>
          <a:bodyPr>
            <a:normAutofit/>
          </a:bodyPr>
          <a:lstStyle/>
          <a:p>
            <a:r>
              <a:rPr lang="en-US" sz="2000" dirty="0"/>
              <a:t>Control which </a:t>
            </a:r>
            <a:br>
              <a:rPr lang="en-US" sz="2000" dirty="0"/>
            </a:br>
            <a:r>
              <a:rPr lang="en-US" sz="2000" dirty="0"/>
              <a:t>subjects (network apps) can access which </a:t>
            </a:r>
            <a:br>
              <a:rPr lang="en-US" sz="2000" dirty="0"/>
            </a:br>
            <a:r>
              <a:rPr lang="en-US" sz="2000" dirty="0"/>
              <a:t>objects (virtual network resources) for performing which </a:t>
            </a:r>
            <a:br>
              <a:rPr lang="en-US" sz="2000" dirty="0"/>
            </a:br>
            <a:r>
              <a:rPr lang="en-US" sz="2000" dirty="0"/>
              <a:t>actions (SDN operations).</a:t>
            </a:r>
          </a:p>
        </p:txBody>
      </p:sp>
      <p:sp>
        <p:nvSpPr>
          <p:cNvPr id="3" name="Title 2">
            <a:extLst>
              <a:ext uri="{FF2B5EF4-FFF2-40B4-BE49-F238E27FC236}">
                <a16:creationId xmlns:a16="http://schemas.microsoft.com/office/drawing/2014/main" id="{61589E56-2699-4DAE-967D-A8175B201E90}"/>
              </a:ext>
            </a:extLst>
          </p:cNvPr>
          <p:cNvSpPr>
            <a:spLocks noGrp="1"/>
          </p:cNvSpPr>
          <p:nvPr>
            <p:ph type="ctrTitle"/>
          </p:nvPr>
        </p:nvSpPr>
        <p:spPr/>
        <p:txBody>
          <a:bodyPr/>
          <a:lstStyle/>
          <a:p>
            <a:r>
              <a:rPr lang="en-US" sz="2000" dirty="0"/>
              <a:t>Access Control in SDN</a:t>
            </a:r>
          </a:p>
        </p:txBody>
      </p:sp>
      <p:sp>
        <p:nvSpPr>
          <p:cNvPr id="4" name="Slide Number Placeholder 3">
            <a:extLst>
              <a:ext uri="{FF2B5EF4-FFF2-40B4-BE49-F238E27FC236}">
                <a16:creationId xmlns:a16="http://schemas.microsoft.com/office/drawing/2014/main" id="{3B627CA1-A00A-43CD-B41C-492F2643FC4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F3A36EE-D00E-467D-B3C6-557086580FEA}"/>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03FC53-9B87-429A-BB97-60CF47AC15A5}"/>
              </a:ext>
            </a:extLst>
          </p:cNvPr>
          <p:cNvPicPr>
            <a:picLocks noChangeAspect="1"/>
          </p:cNvPicPr>
          <p:nvPr/>
        </p:nvPicPr>
        <p:blipFill>
          <a:blip r:embed="rId3"/>
          <a:stretch>
            <a:fillRect/>
          </a:stretch>
        </p:blipFill>
        <p:spPr>
          <a:xfrm>
            <a:off x="3198191" y="1139010"/>
            <a:ext cx="5945809" cy="4924349"/>
          </a:xfrm>
          <a:prstGeom prst="rect">
            <a:avLst/>
          </a:prstGeom>
        </p:spPr>
      </p:pic>
      <p:sp>
        <p:nvSpPr>
          <p:cNvPr id="13" name="Rectangle 12">
            <a:extLst>
              <a:ext uri="{FF2B5EF4-FFF2-40B4-BE49-F238E27FC236}">
                <a16:creationId xmlns:a16="http://schemas.microsoft.com/office/drawing/2014/main" id="{1CFFE606-6A61-47D9-8614-93EDC86F1BF6}"/>
              </a:ext>
            </a:extLst>
          </p:cNvPr>
          <p:cNvSpPr/>
          <p:nvPr/>
        </p:nvSpPr>
        <p:spPr>
          <a:xfrm>
            <a:off x="6477325" y="1895299"/>
            <a:ext cx="347652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Open Interface: needs control</a:t>
            </a:r>
          </a:p>
        </p:txBody>
      </p:sp>
      <p:cxnSp>
        <p:nvCxnSpPr>
          <p:cNvPr id="14" name="Straight Arrow Connector 13">
            <a:extLst>
              <a:ext uri="{FF2B5EF4-FFF2-40B4-BE49-F238E27FC236}">
                <a16:creationId xmlns:a16="http://schemas.microsoft.com/office/drawing/2014/main" id="{78157660-3110-4C11-98DC-F0C7726BC381}"/>
              </a:ext>
            </a:extLst>
          </p:cNvPr>
          <p:cNvCxnSpPr>
            <a:cxnSpLocks/>
          </p:cNvCxnSpPr>
          <p:nvPr/>
        </p:nvCxnSpPr>
        <p:spPr>
          <a:xfrm flipH="1">
            <a:off x="5996209" y="2049188"/>
            <a:ext cx="481116" cy="180646"/>
          </a:xfrm>
          <a:prstGeom prst="straightConnector1">
            <a:avLst/>
          </a:prstGeom>
          <a:ln w="31750">
            <a:solidFill>
              <a:srgbClr val="FF0000"/>
            </a:solidFill>
            <a:tailEnd type="stealth" w="lg" len="lg"/>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275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CD98BF-FB28-43EA-B0A8-AC521C84C193}"/>
              </a:ext>
            </a:extLst>
          </p:cNvPr>
          <p:cNvSpPr>
            <a:spLocks noGrp="1"/>
          </p:cNvSpPr>
          <p:nvPr>
            <p:ph idx="1"/>
          </p:nvPr>
        </p:nvSpPr>
        <p:spPr>
          <a:xfrm>
            <a:off x="628650" y="1055077"/>
            <a:ext cx="8075512" cy="5121886"/>
          </a:xfrm>
        </p:spPr>
        <p:txBody>
          <a:bodyPr>
            <a:normAutofit/>
          </a:bodyPr>
          <a:lstStyle/>
          <a:p>
            <a:r>
              <a:rPr lang="en-US" dirty="0"/>
              <a:t>Inter-session interaction should be conducted via a well-defined set of session interaction APIs.</a:t>
            </a:r>
          </a:p>
          <a:p>
            <a:r>
              <a:rPr lang="en-US" dirty="0"/>
              <a:t>The app </a:t>
            </a:r>
            <a:r>
              <a:rPr lang="en-US" b="1" dirty="0"/>
              <a:t>developer</a:t>
            </a:r>
            <a:r>
              <a:rPr lang="en-US" dirty="0"/>
              <a:t> should comply to these APIs during app </a:t>
            </a:r>
            <a:r>
              <a:rPr lang="en-US" b="1" dirty="0"/>
              <a:t>design</a:t>
            </a:r>
            <a:r>
              <a:rPr lang="en-US" dirty="0"/>
              <a:t>. </a:t>
            </a:r>
          </a:p>
          <a:p>
            <a:r>
              <a:rPr lang="en-US" dirty="0"/>
              <a:t>Inter-session interaction APIs allow sessions to </a:t>
            </a:r>
          </a:p>
          <a:p>
            <a:pPr lvl="1"/>
            <a:r>
              <a:rPr lang="en-US" dirty="0"/>
              <a:t>Prob for information from other sessions, for example : </a:t>
            </a:r>
          </a:p>
          <a:p>
            <a:pPr lvl="2">
              <a:defRPr/>
            </a:pPr>
            <a:r>
              <a:rPr lang="en-US" sz="1600" dirty="0"/>
              <a:t>getting names of current active sessions.</a:t>
            </a:r>
          </a:p>
          <a:p>
            <a:pPr lvl="2">
              <a:defRPr/>
            </a:pPr>
            <a:r>
              <a:rPr lang="en-US" sz="1600" dirty="0"/>
              <a:t>getting active role set of a session.</a:t>
            </a:r>
          </a:p>
          <a:p>
            <a:pPr lvl="2">
              <a:defRPr/>
            </a:pPr>
            <a:r>
              <a:rPr lang="en-US" sz="1600" dirty="0"/>
              <a:t>getting session’s status. (</a:t>
            </a:r>
            <a:r>
              <a:rPr lang="en-US" sz="1650" dirty="0">
                <a:solidFill>
                  <a:prstClr val="black"/>
                </a:solidFill>
              </a:rPr>
              <a:t>e.g., idle time, up time, </a:t>
            </a:r>
            <a:r>
              <a:rPr lang="en-US" sz="1650" dirty="0" err="1">
                <a:solidFill>
                  <a:prstClr val="black"/>
                </a:solidFill>
              </a:rPr>
              <a:t>etc</a:t>
            </a:r>
            <a:r>
              <a:rPr lang="en-US" sz="1650" dirty="0">
                <a:solidFill>
                  <a:prstClr val="black"/>
                </a:solidFill>
              </a:rPr>
              <a:t>).</a:t>
            </a:r>
          </a:p>
          <a:p>
            <a:pPr lvl="1">
              <a:defRPr/>
            </a:pPr>
            <a:r>
              <a:rPr lang="en-US" dirty="0"/>
              <a:t>Passing information and notifications between sessions. e.g., results of calculations.</a:t>
            </a:r>
          </a:p>
          <a:p>
            <a:pPr>
              <a:defRPr/>
            </a:pPr>
            <a:r>
              <a:rPr lang="en-US" dirty="0"/>
              <a:t>These sessions are smart.</a:t>
            </a:r>
          </a:p>
          <a:p>
            <a:pPr lvl="1">
              <a:defRPr/>
            </a:pPr>
            <a:r>
              <a:rPr lang="en-US" dirty="0"/>
              <a:t>take decisions based on the result of communications via inter-session interaction APIs. </a:t>
            </a:r>
          </a:p>
          <a:p>
            <a:pPr lvl="1">
              <a:defRPr/>
            </a:pPr>
            <a:r>
              <a:rPr lang="en-US" dirty="0"/>
              <a:t>adjust its behavior to take knowledgeable decisions on future session interaction API calls and on different session handling aspects.</a:t>
            </a:r>
          </a:p>
        </p:txBody>
      </p:sp>
      <p:sp>
        <p:nvSpPr>
          <p:cNvPr id="3" name="Title 2">
            <a:extLst>
              <a:ext uri="{FF2B5EF4-FFF2-40B4-BE49-F238E27FC236}">
                <a16:creationId xmlns:a16="http://schemas.microsoft.com/office/drawing/2014/main" id="{12DE7A89-E283-4D5B-92B8-BA53005BA869}"/>
              </a:ext>
            </a:extLst>
          </p:cNvPr>
          <p:cNvSpPr>
            <a:spLocks noGrp="1"/>
          </p:cNvSpPr>
          <p:nvPr>
            <p:ph type="ctrTitle"/>
          </p:nvPr>
        </p:nvSpPr>
        <p:spPr/>
        <p:txBody>
          <a:bodyPr/>
          <a:lstStyle/>
          <a:p>
            <a:r>
              <a:rPr lang="en-US" dirty="0">
                <a:solidFill>
                  <a:prstClr val="black"/>
                </a:solidFill>
                <a:latin typeface="Calibri" panose="020F0502020204030204"/>
              </a:rPr>
              <a:t>Session-driven Approach</a:t>
            </a:r>
            <a:br>
              <a:rPr lang="en-US" dirty="0">
                <a:solidFill>
                  <a:prstClr val="black"/>
                </a:solidFill>
                <a:latin typeface="Calibri" panose="020F0502020204030204"/>
              </a:rPr>
            </a:br>
            <a:r>
              <a:rPr lang="en-US" dirty="0">
                <a:solidFill>
                  <a:prstClr val="black"/>
                </a:solidFill>
                <a:latin typeface="Calibri" panose="020F0502020204030204"/>
              </a:rPr>
              <a:t>(1)</a:t>
            </a:r>
            <a:endParaRPr lang="en-US" dirty="0"/>
          </a:p>
        </p:txBody>
      </p:sp>
      <p:sp>
        <p:nvSpPr>
          <p:cNvPr id="4" name="Slide Number Placeholder 3">
            <a:extLst>
              <a:ext uri="{FF2B5EF4-FFF2-40B4-BE49-F238E27FC236}">
                <a16:creationId xmlns:a16="http://schemas.microsoft.com/office/drawing/2014/main" id="{C33FE3E9-28EF-4928-BDFD-AC6D1432B85B}"/>
              </a:ext>
            </a:extLst>
          </p:cNvPr>
          <p:cNvSpPr>
            <a:spLocks noGrp="1"/>
          </p:cNvSpPr>
          <p:nvPr>
            <p:ph type="sldNum" sz="quarter" idx="4"/>
          </p:nvPr>
        </p:nvSpPr>
        <p:spPr/>
        <p:txBody>
          <a:bodyPr/>
          <a:lstStyle/>
          <a:p>
            <a:fld id="{CAB5F52E-1A2D-AF47-834F-5A302267C843}" type="slidenum">
              <a:rPr lang="en-US" smtClean="0"/>
              <a:t>20</a:t>
            </a:fld>
            <a:endParaRPr lang="en-US" dirty="0"/>
          </a:p>
        </p:txBody>
      </p:sp>
      <p:sp>
        <p:nvSpPr>
          <p:cNvPr id="5" name="Date Placeholder 4">
            <a:extLst>
              <a:ext uri="{FF2B5EF4-FFF2-40B4-BE49-F238E27FC236}">
                <a16:creationId xmlns:a16="http://schemas.microsoft.com/office/drawing/2014/main" id="{3F5DD090-9FB1-4E39-A96F-6C6CE7543E94}"/>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706AFF24-1D28-4E14-88E3-8C7D57520E38}"/>
              </a:ext>
            </a:extLst>
          </p:cNvPr>
          <p:cNvSpPr/>
          <p:nvPr/>
        </p:nvSpPr>
        <p:spPr>
          <a:xfrm>
            <a:off x="8118722" y="1418705"/>
            <a:ext cx="819681"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8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8F109C-4B23-4A4F-BB9B-6108262A63A8}"/>
              </a:ext>
            </a:extLst>
          </p:cNvPr>
          <p:cNvSpPr>
            <a:spLocks noGrp="1"/>
          </p:cNvSpPr>
          <p:nvPr>
            <p:ph idx="1"/>
          </p:nvPr>
        </p:nvSpPr>
        <p:spPr>
          <a:xfrm>
            <a:off x="628649" y="1055077"/>
            <a:ext cx="8434327" cy="5121886"/>
          </a:xfrm>
        </p:spPr>
        <p:txBody>
          <a:bodyPr>
            <a:normAutofit/>
          </a:bodyPr>
          <a:lstStyle/>
          <a:p>
            <a:r>
              <a:rPr lang="en-US" dirty="0"/>
              <a:t>Sessions adjust its behavior to take knowledgeable decisions on future session interaction API calls and on the following session handling aspects: </a:t>
            </a:r>
          </a:p>
          <a:p>
            <a:r>
              <a:rPr lang="en-US" b="1" dirty="0"/>
              <a:t>[T]</a:t>
            </a:r>
            <a:r>
              <a:rPr lang="en-US" dirty="0"/>
              <a:t> task that will be achieved by each session. </a:t>
            </a:r>
          </a:p>
          <a:p>
            <a:pPr lvl="1"/>
            <a:r>
              <a:rPr lang="en-US" dirty="0"/>
              <a:t>Programmed by the </a:t>
            </a:r>
            <a:r>
              <a:rPr lang="en-US" b="1" dirty="0"/>
              <a:t>developer</a:t>
            </a:r>
            <a:r>
              <a:rPr lang="en-US" dirty="0"/>
              <a:t> at </a:t>
            </a:r>
            <a:r>
              <a:rPr lang="en-US" b="1" dirty="0"/>
              <a:t>design</a:t>
            </a:r>
            <a:r>
              <a:rPr lang="en-US" dirty="0"/>
              <a:t> time.</a:t>
            </a:r>
          </a:p>
          <a:p>
            <a:pPr lvl="1"/>
            <a:r>
              <a:rPr lang="en-US" dirty="0"/>
              <a:t>The app </a:t>
            </a:r>
            <a:r>
              <a:rPr lang="en-US" b="1" dirty="0"/>
              <a:t>developer</a:t>
            </a:r>
            <a:r>
              <a:rPr lang="en-US" dirty="0"/>
              <a:t> should comply to session interaction APIs during app </a:t>
            </a:r>
            <a:r>
              <a:rPr lang="en-US" b="1" dirty="0"/>
              <a:t>design</a:t>
            </a:r>
            <a:r>
              <a:rPr lang="en-US" dirty="0"/>
              <a:t>. </a:t>
            </a:r>
          </a:p>
          <a:p>
            <a:r>
              <a:rPr lang="en-US" b="1" dirty="0"/>
              <a:t>[C]</a:t>
            </a:r>
            <a:r>
              <a:rPr lang="en-US" dirty="0"/>
              <a:t> condition under which a particular session instance may be created/deleted </a:t>
            </a:r>
          </a:p>
          <a:p>
            <a:pPr lvl="1"/>
            <a:r>
              <a:rPr lang="en-US" dirty="0"/>
              <a:t>Example: start </a:t>
            </a:r>
            <a:r>
              <a:rPr lang="en-US" i="1" dirty="0"/>
              <a:t>traffic redirection session</a:t>
            </a:r>
            <a:r>
              <a:rPr lang="en-US" dirty="0"/>
              <a:t> after an alarm is fired by </a:t>
            </a:r>
            <a:r>
              <a:rPr lang="en-US" i="1" dirty="0"/>
              <a:t>packet inspection session</a:t>
            </a:r>
            <a:r>
              <a:rPr lang="en-US" dirty="0"/>
              <a:t>. </a:t>
            </a:r>
          </a:p>
          <a:p>
            <a:r>
              <a:rPr lang="en-US" b="1" dirty="0"/>
              <a:t>[A]</a:t>
            </a:r>
            <a:r>
              <a:rPr lang="en-US" dirty="0"/>
              <a:t> active role set that should be activated during session creation </a:t>
            </a:r>
          </a:p>
          <a:p>
            <a:pPr lvl="1"/>
            <a:r>
              <a:rPr lang="en-US" dirty="0"/>
              <a:t>Example: </a:t>
            </a:r>
            <a:r>
              <a:rPr lang="en-US" dirty="0" err="1"/>
              <a:t>ars</a:t>
            </a:r>
            <a:r>
              <a:rPr lang="en-US" dirty="0"/>
              <a:t> = {“Packet-in Handler”, “Flow Mod”} role for a </a:t>
            </a:r>
            <a:r>
              <a:rPr lang="en-US" i="1" dirty="0"/>
              <a:t>deep packet inspection session </a:t>
            </a:r>
            <a:r>
              <a:rPr lang="en-US" dirty="0"/>
              <a:t>if </a:t>
            </a:r>
            <a:r>
              <a:rPr lang="en-US" i="1" dirty="0"/>
              <a:t>web-traffic filtering session </a:t>
            </a:r>
            <a:r>
              <a:rPr lang="en-US" dirty="0"/>
              <a:t>detected malicious payloads. </a:t>
            </a:r>
          </a:p>
          <a:p>
            <a:r>
              <a:rPr lang="en-US" b="1" dirty="0"/>
              <a:t>[R]</a:t>
            </a:r>
            <a:r>
              <a:rPr lang="en-US" dirty="0"/>
              <a:t> adding or dropping an active role for a session.</a:t>
            </a:r>
          </a:p>
        </p:txBody>
      </p:sp>
      <p:sp>
        <p:nvSpPr>
          <p:cNvPr id="3" name="Title 2">
            <a:extLst>
              <a:ext uri="{FF2B5EF4-FFF2-40B4-BE49-F238E27FC236}">
                <a16:creationId xmlns:a16="http://schemas.microsoft.com/office/drawing/2014/main" id="{7268120B-061A-4E2F-BA4D-CC829AA2BBB7}"/>
              </a:ext>
            </a:extLst>
          </p:cNvPr>
          <p:cNvSpPr>
            <a:spLocks noGrp="1"/>
          </p:cNvSpPr>
          <p:nvPr>
            <p:ph type="ctrTitle"/>
          </p:nvPr>
        </p:nvSpPr>
        <p:spPr/>
        <p:txBody>
          <a:bodyPr/>
          <a:lstStyle/>
          <a:p>
            <a:r>
              <a:rPr lang="en-US" dirty="0">
                <a:solidFill>
                  <a:prstClr val="black"/>
                </a:solidFill>
                <a:latin typeface="Calibri" panose="020F0502020204030204"/>
              </a:rPr>
              <a:t>Session-driven Approach</a:t>
            </a:r>
            <a:br>
              <a:rPr lang="en-US" dirty="0">
                <a:solidFill>
                  <a:prstClr val="black"/>
                </a:solidFill>
                <a:latin typeface="Calibri" panose="020F0502020204030204"/>
              </a:rPr>
            </a:br>
            <a:r>
              <a:rPr lang="en-US" dirty="0">
                <a:solidFill>
                  <a:prstClr val="black"/>
                </a:solidFill>
                <a:latin typeface="Calibri" panose="020F0502020204030204"/>
              </a:rPr>
              <a:t>(2)</a:t>
            </a:r>
            <a:endParaRPr lang="en-US" dirty="0"/>
          </a:p>
        </p:txBody>
      </p:sp>
      <p:sp>
        <p:nvSpPr>
          <p:cNvPr id="4" name="Slide Number Placeholder 3">
            <a:extLst>
              <a:ext uri="{FF2B5EF4-FFF2-40B4-BE49-F238E27FC236}">
                <a16:creationId xmlns:a16="http://schemas.microsoft.com/office/drawing/2014/main" id="{7656FCE6-16FA-4746-B03D-896F773B3B35}"/>
              </a:ext>
            </a:extLst>
          </p:cNvPr>
          <p:cNvSpPr>
            <a:spLocks noGrp="1"/>
          </p:cNvSpPr>
          <p:nvPr>
            <p:ph type="sldNum" sz="quarter" idx="4"/>
          </p:nvPr>
        </p:nvSpPr>
        <p:spPr/>
        <p:txBody>
          <a:bodyPr/>
          <a:lstStyle/>
          <a:p>
            <a:fld id="{CAB5F52E-1A2D-AF47-834F-5A302267C843}" type="slidenum">
              <a:rPr lang="en-US" smtClean="0"/>
              <a:t>21</a:t>
            </a:fld>
            <a:endParaRPr lang="en-US" dirty="0"/>
          </a:p>
        </p:txBody>
      </p:sp>
      <p:sp>
        <p:nvSpPr>
          <p:cNvPr id="5" name="Date Placeholder 4">
            <a:extLst>
              <a:ext uri="{FF2B5EF4-FFF2-40B4-BE49-F238E27FC236}">
                <a16:creationId xmlns:a16="http://schemas.microsoft.com/office/drawing/2014/main" id="{C3E36E41-58B5-4DEE-8BDF-90FEACA966CD}"/>
              </a:ext>
            </a:extLst>
          </p:cNvPr>
          <p:cNvSpPr>
            <a:spLocks noGrp="1"/>
          </p:cNvSpPr>
          <p:nvPr>
            <p:ph type="dt" sz="half" idx="2"/>
          </p:nvPr>
        </p:nvSpPr>
        <p:spPr/>
        <p:txBody>
          <a:bodyPr/>
          <a:lstStyle/>
          <a:p>
            <a:r>
              <a:rPr lang="en-US" dirty="0"/>
              <a:t>© Abdullah Al-Alaj</a:t>
            </a:r>
          </a:p>
        </p:txBody>
      </p:sp>
      <p:sp>
        <p:nvSpPr>
          <p:cNvPr id="6" name="Rectangle 5">
            <a:extLst>
              <a:ext uri="{FF2B5EF4-FFF2-40B4-BE49-F238E27FC236}">
                <a16:creationId xmlns:a16="http://schemas.microsoft.com/office/drawing/2014/main" id="{563BDE1A-5EFE-40FD-8018-C567E98CCBD8}"/>
              </a:ext>
            </a:extLst>
          </p:cNvPr>
          <p:cNvSpPr/>
          <p:nvPr/>
        </p:nvSpPr>
        <p:spPr>
          <a:xfrm>
            <a:off x="8118722" y="1429429"/>
            <a:ext cx="819681" cy="1077218"/>
          </a:xfrm>
          <a:prstGeom prst="rect">
            <a:avLst/>
          </a:prstGeom>
        </p:spPr>
        <p:txBody>
          <a:bodyPr wrap="square">
            <a:spAutoFit/>
          </a:bodyPr>
          <a:lstStyle/>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DD </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p>
          <a:p>
            <a:pPr marL="58738" marR="0" lvl="2"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SR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70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56B9A-F3C3-4357-AA75-71E3AEBF9E9B}"/>
              </a:ext>
            </a:extLst>
          </p:cNvPr>
          <p:cNvSpPr>
            <a:spLocks noGrp="1"/>
          </p:cNvSpPr>
          <p:nvPr>
            <p:ph type="ctrTitle"/>
          </p:nvPr>
        </p:nvSpPr>
        <p:spPr/>
        <p:txBody>
          <a:bodyPr/>
          <a:lstStyle/>
          <a:p>
            <a:r>
              <a:rPr lang="en-US" dirty="0"/>
              <a:t>SDN-RBAC Framework Architecture</a:t>
            </a:r>
          </a:p>
        </p:txBody>
      </p:sp>
      <p:sp>
        <p:nvSpPr>
          <p:cNvPr id="4" name="Slide Number Placeholder 3">
            <a:extLst>
              <a:ext uri="{FF2B5EF4-FFF2-40B4-BE49-F238E27FC236}">
                <a16:creationId xmlns:a16="http://schemas.microsoft.com/office/drawing/2014/main" id="{FF45DB20-5141-4CA2-8A8D-4C0D1CCB726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1F3A43C-0AF5-4B02-9E6B-AA982F5C2F9C}"/>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 name="Content Placeholder 19">
            <a:extLst>
              <a:ext uri="{FF2B5EF4-FFF2-40B4-BE49-F238E27FC236}">
                <a16:creationId xmlns:a16="http://schemas.microsoft.com/office/drawing/2014/main" id="{AF25F817-7CBB-4B24-BD93-5EEC420CFAC7}"/>
              </a:ext>
            </a:extLst>
          </p:cNvPr>
          <p:cNvPicPr>
            <a:picLocks noGrp="1" noChangeAspect="1"/>
          </p:cNvPicPr>
          <p:nvPr>
            <p:ph idx="1"/>
          </p:nvPr>
        </p:nvPicPr>
        <p:blipFill>
          <a:blip r:embed="rId3"/>
          <a:stretch>
            <a:fillRect/>
          </a:stretch>
        </p:blipFill>
        <p:spPr>
          <a:xfrm>
            <a:off x="1762045" y="1055688"/>
            <a:ext cx="5619910" cy="5121275"/>
          </a:xfrm>
          <a:prstGeom prst="rect">
            <a:avLst/>
          </a:prstGeom>
        </p:spPr>
      </p:pic>
      <p:sp>
        <p:nvSpPr>
          <p:cNvPr id="21" name="TextBox 20">
            <a:extLst>
              <a:ext uri="{FF2B5EF4-FFF2-40B4-BE49-F238E27FC236}">
                <a16:creationId xmlns:a16="http://schemas.microsoft.com/office/drawing/2014/main" id="{4AC1D1EE-309C-46F1-A461-BB002DE92AC5}"/>
              </a:ext>
            </a:extLst>
          </p:cNvPr>
          <p:cNvSpPr txBox="1"/>
          <p:nvPr/>
        </p:nvSpPr>
        <p:spPr>
          <a:xfrm>
            <a:off x="286302" y="3165155"/>
            <a:ext cx="906873" cy="430887"/>
          </a:xfrm>
          <a:prstGeom prst="rect">
            <a:avLst/>
          </a:prstGeom>
          <a:solidFill>
            <a:srgbClr val="FFFF00"/>
          </a:solidFill>
        </p:spPr>
        <p:txBody>
          <a:bodyPr wrap="square" lIns="0" tIns="0" rIns="0" bIns="0" rtlCol="0">
            <a:spAutoFit/>
          </a:bodyPr>
          <a:lstStyle>
            <a:defPPr>
              <a:defRPr lang="en-US"/>
            </a:defPPr>
            <a:lvl1pPr>
              <a:defRPr sz="1400" b="1">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AspectJ Hooking</a:t>
            </a:r>
          </a:p>
        </p:txBody>
      </p:sp>
      <p:cxnSp>
        <p:nvCxnSpPr>
          <p:cNvPr id="22" name="Straight Arrow Connector 21">
            <a:extLst>
              <a:ext uri="{FF2B5EF4-FFF2-40B4-BE49-F238E27FC236}">
                <a16:creationId xmlns:a16="http://schemas.microsoft.com/office/drawing/2014/main" id="{53E8B589-DE8A-47A9-A975-A731D0F2CF7E}"/>
              </a:ext>
            </a:extLst>
          </p:cNvPr>
          <p:cNvCxnSpPr>
            <a:cxnSpLocks/>
            <a:stCxn id="21" idx="3"/>
          </p:cNvCxnSpPr>
          <p:nvPr/>
        </p:nvCxnSpPr>
        <p:spPr>
          <a:xfrm>
            <a:off x="1193175" y="3380599"/>
            <a:ext cx="2423328" cy="657145"/>
          </a:xfrm>
          <a:prstGeom prst="straightConnector1">
            <a:avLst/>
          </a:prstGeom>
          <a:ln w="15875">
            <a:solidFill>
              <a:srgbClr val="FF0000"/>
            </a:solidFill>
            <a:headEnd w="lg" len="lg"/>
            <a:tailEnd type="stealth" w="lg" len="lg"/>
          </a:ln>
        </p:spPr>
        <p:style>
          <a:lnRef idx="2">
            <a:schemeClr val="accent2"/>
          </a:lnRef>
          <a:fillRef idx="0">
            <a:schemeClr val="accent2"/>
          </a:fillRef>
          <a:effectRef idx="1">
            <a:schemeClr val="accent2"/>
          </a:effectRef>
          <a:fontRef idx="minor">
            <a:schemeClr val="tx1"/>
          </a:fontRef>
        </p:style>
      </p:cxnSp>
      <p:sp>
        <p:nvSpPr>
          <p:cNvPr id="8" name="Rectangle 7">
            <a:extLst>
              <a:ext uri="{FF2B5EF4-FFF2-40B4-BE49-F238E27FC236}">
                <a16:creationId xmlns:a16="http://schemas.microsoft.com/office/drawing/2014/main" id="{C1925F6D-4F0C-4242-96EB-91CAEA6639F4}"/>
              </a:ext>
            </a:extLst>
          </p:cNvPr>
          <p:cNvSpPr/>
          <p:nvPr/>
        </p:nvSpPr>
        <p:spPr>
          <a:xfrm>
            <a:off x="213360" y="6487775"/>
            <a:ext cx="7863840" cy="430887"/>
          </a:xfrm>
          <a:prstGeom prst="rect">
            <a:avLst/>
          </a:prstGeom>
        </p:spPr>
        <p:txBody>
          <a:bodyPr wrap="square">
            <a:spAutoFit/>
          </a:bodyPr>
          <a:lstStyle/>
          <a:p>
            <a:r>
              <a:rPr lang="en-US" sz="1100" dirty="0"/>
              <a:t>Al-Alaj, Abdullah, Ram Krishnan, and Ravi Sandhu. "SDN-RBAC: An Access Control Model for SDN Controller Applications." </a:t>
            </a:r>
            <a:r>
              <a:rPr lang="en-US" sz="1100" i="1" dirty="0"/>
              <a:t>2019 4th International Conference on Computing, Communications and Security (ICCCS)</a:t>
            </a:r>
            <a:r>
              <a:rPr lang="en-US" sz="1100" dirty="0"/>
              <a:t>. IEEE, 2019.</a:t>
            </a:r>
          </a:p>
        </p:txBody>
      </p:sp>
    </p:spTree>
    <p:extLst>
      <p:ext uri="{BB962C8B-B14F-4D97-AF65-F5344CB8AC3E}">
        <p14:creationId xmlns:p14="http://schemas.microsoft.com/office/powerpoint/2010/main" val="364600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C74B-3983-4950-93C5-1FAB5DB38B50}"/>
              </a:ext>
            </a:extLst>
          </p:cNvPr>
          <p:cNvSpPr>
            <a:spLocks noGrp="1"/>
          </p:cNvSpPr>
          <p:nvPr>
            <p:ph type="title"/>
          </p:nvPr>
        </p:nvSpPr>
        <p:spPr/>
        <p:txBody>
          <a:bodyPr>
            <a:noAutofit/>
          </a:bodyPr>
          <a:lstStyle/>
          <a:p>
            <a:r>
              <a:rPr lang="en-US" sz="2000" dirty="0"/>
              <a:t>SDN-RBAC Model Characteristics</a:t>
            </a:r>
            <a:endParaRPr lang="en-US" sz="1800" dirty="0"/>
          </a:p>
        </p:txBody>
      </p:sp>
      <p:sp>
        <p:nvSpPr>
          <p:cNvPr id="3" name="Content Placeholder 2">
            <a:extLst>
              <a:ext uri="{FF2B5EF4-FFF2-40B4-BE49-F238E27FC236}">
                <a16:creationId xmlns:a16="http://schemas.microsoft.com/office/drawing/2014/main" id="{CB4D9011-22E8-4829-B317-D502C4E324B4}"/>
              </a:ext>
            </a:extLst>
          </p:cNvPr>
          <p:cNvSpPr>
            <a:spLocks noGrp="1"/>
          </p:cNvSpPr>
          <p:nvPr>
            <p:ph idx="1"/>
          </p:nvPr>
        </p:nvSpPr>
        <p:spPr/>
        <p:txBody>
          <a:bodyPr>
            <a:normAutofit/>
          </a:bodyPr>
          <a:lstStyle/>
          <a:p>
            <a:r>
              <a:rPr lang="en-US" sz="2800" b="1" dirty="0"/>
              <a:t>SDN-RBAC model and implementation promotes SDN authorization system by</a:t>
            </a:r>
            <a:r>
              <a:rPr lang="en-US" sz="2800" dirty="0"/>
              <a:t>:</a:t>
            </a:r>
          </a:p>
          <a:p>
            <a:pPr lvl="1"/>
            <a:r>
              <a:rPr lang="en-US" sz="2400" dirty="0"/>
              <a:t>Covering northbound and southbound interfaces.</a:t>
            </a:r>
          </a:p>
          <a:p>
            <a:pPr lvl="1"/>
            <a:r>
              <a:rPr lang="en-US" sz="2400" dirty="0"/>
              <a:t>Defining sufficient roles.</a:t>
            </a:r>
          </a:p>
          <a:p>
            <a:pPr lvl="1"/>
            <a:r>
              <a:rPr lang="en-US" sz="2400" dirty="0"/>
              <a:t>Supporting Many-to-Many app-to-role and permission-to-role relations.</a:t>
            </a:r>
          </a:p>
          <a:p>
            <a:pPr lvl="1"/>
            <a:r>
              <a:rPr lang="en-US" sz="2400" dirty="0"/>
              <a:t>The use of sessions.</a:t>
            </a:r>
          </a:p>
          <a:p>
            <a:pPr lvl="1">
              <a:lnSpc>
                <a:spcPct val="100000"/>
              </a:lnSpc>
              <a:spcBef>
                <a:spcPts val="0"/>
              </a:spcBef>
              <a:defRPr/>
            </a:pPr>
            <a:r>
              <a:rPr lang="en-US" sz="2400" dirty="0"/>
              <a:t>The use of expressive roles compliant with various network functions – helps in creating expressive security policy.</a:t>
            </a:r>
          </a:p>
        </p:txBody>
      </p:sp>
      <p:sp>
        <p:nvSpPr>
          <p:cNvPr id="4" name="Date Placeholder 4">
            <a:extLst>
              <a:ext uri="{FF2B5EF4-FFF2-40B4-BE49-F238E27FC236}">
                <a16:creationId xmlns:a16="http://schemas.microsoft.com/office/drawing/2014/main" id="{31D1B047-5E22-4285-BAF2-FEC1DA6DFCB0}"/>
              </a:ext>
            </a:extLst>
          </p:cNvPr>
          <p:cNvSpPr>
            <a:spLocks noGrp="1"/>
          </p:cNvSpPr>
          <p:nvPr>
            <p:ph type="dt" sz="half" idx="2"/>
          </p:nvPr>
        </p:nvSpPr>
        <p:spPr>
          <a:xfrm>
            <a:off x="231112" y="6206025"/>
            <a:ext cx="2512087" cy="332678"/>
          </a:xfrm>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19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6AC81-BBE8-4ABA-A7D8-75D1E9D20D5E}"/>
              </a:ext>
            </a:extLst>
          </p:cNvPr>
          <p:cNvSpPr>
            <a:spLocks noGrp="1"/>
          </p:cNvSpPr>
          <p:nvPr>
            <p:ph type="ctrTitle"/>
          </p:nvPr>
        </p:nvSpPr>
        <p:spPr/>
        <p:txBody>
          <a:bodyPr/>
          <a:lstStyle/>
          <a:p>
            <a:r>
              <a:rPr lang="en-US" dirty="0"/>
              <a:t>Selected roles in SDN-RBAC</a:t>
            </a:r>
          </a:p>
        </p:txBody>
      </p:sp>
      <p:sp>
        <p:nvSpPr>
          <p:cNvPr id="4" name="Slide Number Placeholder 3">
            <a:extLst>
              <a:ext uri="{FF2B5EF4-FFF2-40B4-BE49-F238E27FC236}">
                <a16:creationId xmlns:a16="http://schemas.microsoft.com/office/drawing/2014/main" id="{2BADEDB4-6112-4CCD-8E5D-F751236166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4930ED-B7C7-453F-8CE3-319684E4FB20}"/>
              </a:ext>
            </a:extLst>
          </p:cNvPr>
          <p:cNvSpPr>
            <a:spLocks noGrp="1"/>
          </p:cNvSpPr>
          <p:nvPr>
            <p:ph type="dt" sz="half" idx="2"/>
          </p:nvPr>
        </p:nvSpPr>
        <p:spPr/>
        <p:txBody>
          <a:bodyPr/>
          <a:lstStyle/>
          <a:p>
            <a:pPr>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BF7BF8-D8C5-4EFF-AFEC-A2994F459497}"/>
              </a:ext>
            </a:extLst>
          </p:cNvPr>
          <p:cNvPicPr>
            <a:picLocks noChangeAspect="1"/>
          </p:cNvPicPr>
          <p:nvPr/>
        </p:nvPicPr>
        <p:blipFill>
          <a:blip r:embed="rId3"/>
          <a:stretch>
            <a:fillRect/>
          </a:stretch>
        </p:blipFill>
        <p:spPr>
          <a:xfrm>
            <a:off x="592025" y="1204449"/>
            <a:ext cx="8122272" cy="4332752"/>
          </a:xfrm>
          <a:prstGeom prst="rect">
            <a:avLst/>
          </a:prstGeom>
        </p:spPr>
      </p:pic>
      <p:sp>
        <p:nvSpPr>
          <p:cNvPr id="7" name="Rectangle 6">
            <a:extLst>
              <a:ext uri="{FF2B5EF4-FFF2-40B4-BE49-F238E27FC236}">
                <a16:creationId xmlns:a16="http://schemas.microsoft.com/office/drawing/2014/main" id="{5799BF45-B7C6-4F74-B8EC-FB9CEA79459A}"/>
              </a:ext>
            </a:extLst>
          </p:cNvPr>
          <p:cNvSpPr/>
          <p:nvPr/>
        </p:nvSpPr>
        <p:spPr>
          <a:xfrm>
            <a:off x="213360" y="6487775"/>
            <a:ext cx="7863840" cy="430887"/>
          </a:xfrm>
          <a:prstGeom prst="rect">
            <a:avLst/>
          </a:prstGeom>
        </p:spPr>
        <p:txBody>
          <a:bodyPr wrap="square">
            <a:spAutoFit/>
          </a:bodyPr>
          <a:lstStyle/>
          <a:p>
            <a:r>
              <a:rPr lang="en-US" sz="1100" dirty="0"/>
              <a:t>Al-Alaj, Abdullah, Ram Krishnan, and Ravi Sandhu. "SDN-RBAC: An Access Control Model for SDN Controller Applications." </a:t>
            </a:r>
            <a:r>
              <a:rPr lang="en-US" sz="1100" i="1" dirty="0"/>
              <a:t>2019 4th International Conference on Computing, Communications and Security (ICCCS)</a:t>
            </a:r>
            <a:r>
              <a:rPr lang="en-US" sz="1100" dirty="0"/>
              <a:t>. IEEE, 2019.</a:t>
            </a:r>
          </a:p>
        </p:txBody>
      </p:sp>
    </p:spTree>
    <p:extLst>
      <p:ext uri="{BB962C8B-B14F-4D97-AF65-F5344CB8AC3E}">
        <p14:creationId xmlns:p14="http://schemas.microsoft.com/office/powerpoint/2010/main" val="354156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8F083-8D71-4278-9E69-BD669DADC56A}"/>
              </a:ext>
            </a:extLst>
          </p:cNvPr>
          <p:cNvSpPr>
            <a:spLocks noGrp="1"/>
          </p:cNvSpPr>
          <p:nvPr>
            <p:ph type="ctrTitle"/>
          </p:nvPr>
        </p:nvSpPr>
        <p:spPr/>
        <p:txBody>
          <a:bodyPr/>
          <a:lstStyle/>
          <a:p>
            <a:r>
              <a:rPr lang="en-US" sz="2000" dirty="0"/>
              <a:t>SDN-RBAC Configuration Example</a:t>
            </a:r>
          </a:p>
        </p:txBody>
      </p:sp>
      <p:sp>
        <p:nvSpPr>
          <p:cNvPr id="4" name="Slide Number Placeholder 3">
            <a:extLst>
              <a:ext uri="{FF2B5EF4-FFF2-40B4-BE49-F238E27FC236}">
                <a16:creationId xmlns:a16="http://schemas.microsoft.com/office/drawing/2014/main" id="{1237E565-0675-47C2-93A0-C1582CD269EF}"/>
              </a:ext>
            </a:extLst>
          </p:cNvPr>
          <p:cNvSpPr>
            <a:spLocks noGrp="1"/>
          </p:cNvSpPr>
          <p:nvPr>
            <p:ph type="sldNum" sz="quarter" idx="4"/>
          </p:nvPr>
        </p:nvSpPr>
        <p:spPr>
          <a:xfrm>
            <a:off x="4388459" y="6492875"/>
            <a:ext cx="367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B999375-65EC-4997-B1D3-D96B3C5875BE}"/>
              </a:ext>
            </a:extLst>
          </p:cNvPr>
          <p:cNvSpPr>
            <a:spLocks noGrp="1"/>
          </p:cNvSpPr>
          <p:nvPr>
            <p:ph type="dt" sz="half" idx="2"/>
          </p:nvPr>
        </p:nvSpPr>
        <p:spPr>
          <a:xfrm>
            <a:off x="231112" y="6206025"/>
            <a:ext cx="2512087" cy="332678"/>
          </a:xfrm>
        </p:spPr>
        <p:txBody>
          <a:bodyPr/>
          <a:lstStyle/>
          <a:p>
            <a:pPr>
              <a:defRPr/>
            </a:pPr>
            <a:r>
              <a:rPr lang="en-US" dirty="0"/>
              <a:t>© Abdullah Al-Alaj</a:t>
            </a:r>
            <a:endParaRPr lang="en-US" dirty="0">
              <a:solidFill>
                <a:prstClr val="black">
                  <a:tint val="75000"/>
                </a:prstClr>
              </a:solidFill>
            </a:endParaRPr>
          </a:p>
        </p:txBody>
      </p:sp>
      <p:sp>
        <p:nvSpPr>
          <p:cNvPr id="185" name="Rectangle 184">
            <a:extLst>
              <a:ext uri="{FF2B5EF4-FFF2-40B4-BE49-F238E27FC236}">
                <a16:creationId xmlns:a16="http://schemas.microsoft.com/office/drawing/2014/main" id="{3985F469-3199-4727-80EB-76EA5E1E0BF0}"/>
              </a:ext>
            </a:extLst>
          </p:cNvPr>
          <p:cNvSpPr/>
          <p:nvPr/>
        </p:nvSpPr>
        <p:spPr>
          <a:xfrm>
            <a:off x="7360920" y="6138957"/>
            <a:ext cx="1737360" cy="6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624C0CD0-7EAA-4309-B86E-B7C8C9F204A3}"/>
              </a:ext>
            </a:extLst>
          </p:cNvPr>
          <p:cNvSpPr/>
          <p:nvPr/>
        </p:nvSpPr>
        <p:spPr>
          <a:xfrm>
            <a:off x="182880" y="6017037"/>
            <a:ext cx="8854440" cy="26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31EC1BC-665D-451F-8222-1DE03E2E4EFA}"/>
              </a:ext>
            </a:extLst>
          </p:cNvPr>
          <p:cNvSpPr/>
          <p:nvPr/>
        </p:nvSpPr>
        <p:spPr>
          <a:xfrm>
            <a:off x="299059" y="2477810"/>
            <a:ext cx="1453322" cy="22678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F030ED0-C9F8-453A-946E-FCCF48B3E424}"/>
              </a:ext>
            </a:extLst>
          </p:cNvPr>
          <p:cNvSpPr/>
          <p:nvPr/>
        </p:nvSpPr>
        <p:spPr>
          <a:xfrm>
            <a:off x="789615" y="2137494"/>
            <a:ext cx="6612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Apps</a:t>
            </a:r>
          </a:p>
        </p:txBody>
      </p:sp>
      <p:sp>
        <p:nvSpPr>
          <p:cNvPr id="14" name="Oval 13">
            <a:extLst>
              <a:ext uri="{FF2B5EF4-FFF2-40B4-BE49-F238E27FC236}">
                <a16:creationId xmlns:a16="http://schemas.microsoft.com/office/drawing/2014/main" id="{552C8089-7DAC-475F-AD34-61BA9D41310C}"/>
              </a:ext>
            </a:extLst>
          </p:cNvPr>
          <p:cNvSpPr/>
          <p:nvPr/>
        </p:nvSpPr>
        <p:spPr>
          <a:xfrm>
            <a:off x="2607514" y="2302022"/>
            <a:ext cx="1946816" cy="25111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344CF4D-A68B-47D1-800A-B36EE2143A78}"/>
              </a:ext>
            </a:extLst>
          </p:cNvPr>
          <p:cNvSpPr/>
          <p:nvPr/>
        </p:nvSpPr>
        <p:spPr>
          <a:xfrm>
            <a:off x="3278373" y="1932690"/>
            <a:ext cx="6967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Roles</a:t>
            </a:r>
          </a:p>
        </p:txBody>
      </p:sp>
      <p:sp>
        <p:nvSpPr>
          <p:cNvPr id="26" name="Rectangle 25">
            <a:extLst>
              <a:ext uri="{FF2B5EF4-FFF2-40B4-BE49-F238E27FC236}">
                <a16:creationId xmlns:a16="http://schemas.microsoft.com/office/drawing/2014/main" id="{3B3655F1-7355-4753-8AAA-0C75F075CD9D}"/>
              </a:ext>
            </a:extLst>
          </p:cNvPr>
          <p:cNvSpPr/>
          <p:nvPr/>
        </p:nvSpPr>
        <p:spPr>
          <a:xfrm>
            <a:off x="682625" y="2804101"/>
            <a:ext cx="691884" cy="307777"/>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Routing</a:t>
            </a:r>
          </a:p>
        </p:txBody>
      </p:sp>
      <p:sp>
        <p:nvSpPr>
          <p:cNvPr id="27" name="Rectangle 26">
            <a:extLst>
              <a:ext uri="{FF2B5EF4-FFF2-40B4-BE49-F238E27FC236}">
                <a16:creationId xmlns:a16="http://schemas.microsoft.com/office/drawing/2014/main" id="{899D97BA-0BE7-4C5E-B3B2-9C142DE65CAD}"/>
              </a:ext>
            </a:extLst>
          </p:cNvPr>
          <p:cNvSpPr/>
          <p:nvPr/>
        </p:nvSpPr>
        <p:spPr>
          <a:xfrm>
            <a:off x="507776" y="3244619"/>
            <a:ext cx="1060184" cy="307777"/>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Load Balancer</a:t>
            </a:r>
          </a:p>
        </p:txBody>
      </p:sp>
      <p:sp>
        <p:nvSpPr>
          <p:cNvPr id="29" name="Rectangle 28">
            <a:extLst>
              <a:ext uri="{FF2B5EF4-FFF2-40B4-BE49-F238E27FC236}">
                <a16:creationId xmlns:a16="http://schemas.microsoft.com/office/drawing/2014/main" id="{2FA378B5-7772-4BF8-B598-71CD2A5CE583}"/>
              </a:ext>
            </a:extLst>
          </p:cNvPr>
          <p:cNvSpPr/>
          <p:nvPr/>
        </p:nvSpPr>
        <p:spPr>
          <a:xfrm>
            <a:off x="507776" y="3668045"/>
            <a:ext cx="1060184" cy="444061"/>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Data Usage Manager</a:t>
            </a:r>
          </a:p>
        </p:txBody>
      </p:sp>
      <p:sp>
        <p:nvSpPr>
          <p:cNvPr id="30" name="Rectangle 29">
            <a:extLst>
              <a:ext uri="{FF2B5EF4-FFF2-40B4-BE49-F238E27FC236}">
                <a16:creationId xmlns:a16="http://schemas.microsoft.com/office/drawing/2014/main" id="{CCF2BB39-DFD5-42AE-B11C-50BCD0CE2644}"/>
              </a:ext>
            </a:extLst>
          </p:cNvPr>
          <p:cNvSpPr/>
          <p:nvPr/>
        </p:nvSpPr>
        <p:spPr>
          <a:xfrm>
            <a:off x="3003550" y="3303978"/>
            <a:ext cx="1215136" cy="215444"/>
          </a:xfrm>
          <a:prstGeom prst="rect">
            <a:avLst/>
          </a:prstGeom>
        </p:spPr>
        <p:txBody>
          <a:bodyPr wrap="non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Device Handler</a:t>
            </a:r>
          </a:p>
        </p:txBody>
      </p:sp>
      <p:sp>
        <p:nvSpPr>
          <p:cNvPr id="31" name="Rectangle 30">
            <a:extLst>
              <a:ext uri="{FF2B5EF4-FFF2-40B4-BE49-F238E27FC236}">
                <a16:creationId xmlns:a16="http://schemas.microsoft.com/office/drawing/2014/main" id="{16395E09-7040-48E7-9DAC-2A5BC85758B0}"/>
              </a:ext>
            </a:extLst>
          </p:cNvPr>
          <p:cNvSpPr/>
          <p:nvPr/>
        </p:nvSpPr>
        <p:spPr>
          <a:xfrm>
            <a:off x="2947098" y="2696379"/>
            <a:ext cx="1328040" cy="215444"/>
          </a:xfrm>
          <a:prstGeom prst="rect">
            <a:avLst/>
          </a:prstGeom>
        </p:spPr>
        <p:txBody>
          <a:bodyPr wrap="non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Topology Viewer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C117BEB-0D97-464F-91BA-E527981310EF}"/>
              </a:ext>
            </a:extLst>
          </p:cNvPr>
          <p:cNvSpPr/>
          <p:nvPr/>
        </p:nvSpPr>
        <p:spPr>
          <a:xfrm>
            <a:off x="3155950" y="3030070"/>
            <a:ext cx="910336" cy="215444"/>
          </a:xfrm>
          <a:prstGeom prst="rect">
            <a:avLst/>
          </a:prstGeom>
        </p:spPr>
        <p:txBody>
          <a:bodyPr wrap="non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Flow Mod</a:t>
            </a:r>
          </a:p>
        </p:txBody>
      </p:sp>
      <p:sp>
        <p:nvSpPr>
          <p:cNvPr id="33" name="Rectangle 32">
            <a:extLst>
              <a:ext uri="{FF2B5EF4-FFF2-40B4-BE49-F238E27FC236}">
                <a16:creationId xmlns:a16="http://schemas.microsoft.com/office/drawing/2014/main" id="{E52B3FA0-AE1F-4FC5-B320-A74821533ACC}"/>
              </a:ext>
            </a:extLst>
          </p:cNvPr>
          <p:cNvSpPr/>
          <p:nvPr/>
        </p:nvSpPr>
        <p:spPr>
          <a:xfrm>
            <a:off x="3155950" y="3932447"/>
            <a:ext cx="910336" cy="430887"/>
          </a:xfrm>
          <a:prstGeom prst="rect">
            <a:avLst/>
          </a:prstGeom>
        </p:spPr>
        <p:txBody>
          <a:bodyPr wrap="squar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Bandwidth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p>
        </p:txBody>
      </p:sp>
      <p:sp>
        <p:nvSpPr>
          <p:cNvPr id="34" name="Rectangle 33">
            <a:extLst>
              <a:ext uri="{FF2B5EF4-FFF2-40B4-BE49-F238E27FC236}">
                <a16:creationId xmlns:a16="http://schemas.microsoft.com/office/drawing/2014/main" id="{6AD70D95-CBEC-4123-92A5-283531424A1C}"/>
              </a:ext>
            </a:extLst>
          </p:cNvPr>
          <p:cNvSpPr/>
          <p:nvPr/>
        </p:nvSpPr>
        <p:spPr>
          <a:xfrm>
            <a:off x="3044825" y="3611755"/>
            <a:ext cx="1132586" cy="215444"/>
          </a:xfrm>
          <a:prstGeom prst="rect">
            <a:avLst/>
          </a:prstGeom>
        </p:spPr>
        <p:txBody>
          <a:bodyPr wrap="non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Pool Manager</a:t>
            </a:r>
          </a:p>
        </p:txBody>
      </p:sp>
      <p:cxnSp>
        <p:nvCxnSpPr>
          <p:cNvPr id="37" name="Straight Connector 36">
            <a:extLst>
              <a:ext uri="{FF2B5EF4-FFF2-40B4-BE49-F238E27FC236}">
                <a16:creationId xmlns:a16="http://schemas.microsoft.com/office/drawing/2014/main" id="{D10CAECF-CE0F-4536-8C47-A5AF182A8EC6}"/>
              </a:ext>
            </a:extLst>
          </p:cNvPr>
          <p:cNvCxnSpPr>
            <a:cxnSpLocks/>
            <a:stCxn id="26" idx="3"/>
            <a:endCxn id="31" idx="1"/>
          </p:cNvCxnSpPr>
          <p:nvPr/>
        </p:nvCxnSpPr>
        <p:spPr>
          <a:xfrm flipV="1">
            <a:off x="1374509" y="2804101"/>
            <a:ext cx="1572589" cy="153889"/>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39" name="Straight Arrow Connector 38">
            <a:extLst>
              <a:ext uri="{FF2B5EF4-FFF2-40B4-BE49-F238E27FC236}">
                <a16:creationId xmlns:a16="http://schemas.microsoft.com/office/drawing/2014/main" id="{348D2194-E9E6-42B4-8CB1-3F8585B48D0D}"/>
              </a:ext>
            </a:extLst>
          </p:cNvPr>
          <p:cNvCxnSpPr>
            <a:cxnSpLocks/>
            <a:stCxn id="26" idx="3"/>
            <a:endCxn id="32" idx="1"/>
          </p:cNvCxnSpPr>
          <p:nvPr/>
        </p:nvCxnSpPr>
        <p:spPr>
          <a:xfrm>
            <a:off x="1374509" y="2957990"/>
            <a:ext cx="1781441" cy="179802"/>
          </a:xfrm>
          <a:prstGeom prst="straightConnector1">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a:extLst>
              <a:ext uri="{FF2B5EF4-FFF2-40B4-BE49-F238E27FC236}">
                <a16:creationId xmlns:a16="http://schemas.microsoft.com/office/drawing/2014/main" id="{533B1691-46E1-41E4-AB8C-63A0D8D86E3A}"/>
              </a:ext>
            </a:extLst>
          </p:cNvPr>
          <p:cNvCxnSpPr>
            <a:cxnSpLocks/>
            <a:stCxn id="26" idx="3"/>
            <a:endCxn id="30" idx="1"/>
          </p:cNvCxnSpPr>
          <p:nvPr/>
        </p:nvCxnSpPr>
        <p:spPr>
          <a:xfrm>
            <a:off x="1374509" y="2957990"/>
            <a:ext cx="1629041" cy="453710"/>
          </a:xfrm>
          <a:prstGeom prst="straightConnector1">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7" name="Straight Connector 46">
            <a:extLst>
              <a:ext uri="{FF2B5EF4-FFF2-40B4-BE49-F238E27FC236}">
                <a16:creationId xmlns:a16="http://schemas.microsoft.com/office/drawing/2014/main" id="{A4712192-0C80-4C55-9330-A42AFEEA767D}"/>
              </a:ext>
            </a:extLst>
          </p:cNvPr>
          <p:cNvCxnSpPr>
            <a:cxnSpLocks/>
            <a:stCxn id="27" idx="3"/>
            <a:endCxn id="32" idx="1"/>
          </p:cNvCxnSpPr>
          <p:nvPr/>
        </p:nvCxnSpPr>
        <p:spPr>
          <a:xfrm flipV="1">
            <a:off x="1567960" y="3137792"/>
            <a:ext cx="1587990" cy="260716"/>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9" name="Straight Connector 48">
            <a:extLst>
              <a:ext uri="{FF2B5EF4-FFF2-40B4-BE49-F238E27FC236}">
                <a16:creationId xmlns:a16="http://schemas.microsoft.com/office/drawing/2014/main" id="{F0BB70A8-6242-4A82-8F7A-75A9B925CF67}"/>
              </a:ext>
            </a:extLst>
          </p:cNvPr>
          <p:cNvCxnSpPr>
            <a:cxnSpLocks/>
            <a:stCxn id="27" idx="3"/>
            <a:endCxn id="34" idx="1"/>
          </p:cNvCxnSpPr>
          <p:nvPr/>
        </p:nvCxnSpPr>
        <p:spPr>
          <a:xfrm>
            <a:off x="1567960" y="3398508"/>
            <a:ext cx="1476865" cy="320969"/>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58" name="Straight Connector 57">
            <a:extLst>
              <a:ext uri="{FF2B5EF4-FFF2-40B4-BE49-F238E27FC236}">
                <a16:creationId xmlns:a16="http://schemas.microsoft.com/office/drawing/2014/main" id="{B552ACBE-A479-4204-8DD5-A4EBF8B3CAA7}"/>
              </a:ext>
            </a:extLst>
          </p:cNvPr>
          <p:cNvCxnSpPr>
            <a:cxnSpLocks/>
            <a:stCxn id="29" idx="3"/>
            <a:endCxn id="33" idx="1"/>
          </p:cNvCxnSpPr>
          <p:nvPr/>
        </p:nvCxnSpPr>
        <p:spPr>
          <a:xfrm>
            <a:off x="1567960" y="3890076"/>
            <a:ext cx="1587990" cy="257815"/>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79" name="Straight Connector 78">
            <a:extLst>
              <a:ext uri="{FF2B5EF4-FFF2-40B4-BE49-F238E27FC236}">
                <a16:creationId xmlns:a16="http://schemas.microsoft.com/office/drawing/2014/main" id="{9C8E7651-1578-4BCF-90BF-323F5447D708}"/>
              </a:ext>
            </a:extLst>
          </p:cNvPr>
          <p:cNvCxnSpPr>
            <a:cxnSpLocks/>
            <a:stCxn id="29" idx="3"/>
            <a:endCxn id="30" idx="1"/>
          </p:cNvCxnSpPr>
          <p:nvPr/>
        </p:nvCxnSpPr>
        <p:spPr>
          <a:xfrm flipV="1">
            <a:off x="1567960" y="3411700"/>
            <a:ext cx="1435590" cy="478376"/>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01" name="Straight Connector 100">
            <a:extLst>
              <a:ext uri="{FF2B5EF4-FFF2-40B4-BE49-F238E27FC236}">
                <a16:creationId xmlns:a16="http://schemas.microsoft.com/office/drawing/2014/main" id="{760AA600-9CC7-40DF-B16B-07757C6BEE22}"/>
              </a:ext>
            </a:extLst>
          </p:cNvPr>
          <p:cNvCxnSpPr>
            <a:cxnSpLocks/>
            <a:stCxn id="29" idx="3"/>
            <a:endCxn id="32" idx="1"/>
          </p:cNvCxnSpPr>
          <p:nvPr/>
        </p:nvCxnSpPr>
        <p:spPr>
          <a:xfrm flipV="1">
            <a:off x="1567960" y="3137792"/>
            <a:ext cx="1587990" cy="752284"/>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132" name="Rectangle 131">
            <a:extLst>
              <a:ext uri="{FF2B5EF4-FFF2-40B4-BE49-F238E27FC236}">
                <a16:creationId xmlns:a16="http://schemas.microsoft.com/office/drawing/2014/main" id="{286CC4FA-A31F-4788-9D22-E3DEA5EA99AF}"/>
              </a:ext>
            </a:extLst>
          </p:cNvPr>
          <p:cNvSpPr/>
          <p:nvPr/>
        </p:nvSpPr>
        <p:spPr>
          <a:xfrm>
            <a:off x="5473845" y="1379886"/>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getRoute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TOPOLOGY)</a:t>
            </a:r>
          </a:p>
        </p:txBody>
      </p:sp>
      <p:sp>
        <p:nvSpPr>
          <p:cNvPr id="133" name="Rectangle 132">
            <a:extLst>
              <a:ext uri="{FF2B5EF4-FFF2-40B4-BE49-F238E27FC236}">
                <a16:creationId xmlns:a16="http://schemas.microsoft.com/office/drawing/2014/main" id="{DEF6C8E0-C488-4547-9FA3-515E7358E850}"/>
              </a:ext>
            </a:extLst>
          </p:cNvPr>
          <p:cNvSpPr/>
          <p:nvPr/>
        </p:nvSpPr>
        <p:spPr>
          <a:xfrm>
            <a:off x="5473845" y="981980"/>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(Read topology, TOPOLOGY)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C7768CAE-1631-41AF-B2DC-640AC1236811}"/>
              </a:ext>
            </a:extLst>
          </p:cNvPr>
          <p:cNvSpPr/>
          <p:nvPr/>
        </p:nvSpPr>
        <p:spPr>
          <a:xfrm>
            <a:off x="5473845" y="1179526"/>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(Receive updates, TOPOLOGY)</a:t>
            </a:r>
          </a:p>
        </p:txBody>
      </p:sp>
      <p:sp>
        <p:nvSpPr>
          <p:cNvPr id="136" name="Rectangle 135">
            <a:extLst>
              <a:ext uri="{FF2B5EF4-FFF2-40B4-BE49-F238E27FC236}">
                <a16:creationId xmlns:a16="http://schemas.microsoft.com/office/drawing/2014/main" id="{DA010B21-54E8-486D-8EB0-C0E8C5F23277}"/>
              </a:ext>
            </a:extLst>
          </p:cNvPr>
          <p:cNvSpPr/>
          <p:nvPr/>
        </p:nvSpPr>
        <p:spPr>
          <a:xfrm>
            <a:off x="5473845" y="1584961"/>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(route Exists, TOPOLOGY)</a:t>
            </a:r>
          </a:p>
        </p:txBody>
      </p:sp>
      <p:sp>
        <p:nvSpPr>
          <p:cNvPr id="137" name="Rectangle 136">
            <a:extLst>
              <a:ext uri="{FF2B5EF4-FFF2-40B4-BE49-F238E27FC236}">
                <a16:creationId xmlns:a16="http://schemas.microsoft.com/office/drawing/2014/main" id="{BED018CE-BEF3-4AC7-9F3C-9570EF1B2997}"/>
              </a:ext>
            </a:extLst>
          </p:cNvPr>
          <p:cNvSpPr/>
          <p:nvPr/>
        </p:nvSpPr>
        <p:spPr>
          <a:xfrm>
            <a:off x="5473845" y="1796373"/>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addFlow</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FLOW-TABLE)</a:t>
            </a:r>
          </a:p>
        </p:txBody>
      </p:sp>
      <p:sp>
        <p:nvSpPr>
          <p:cNvPr id="138" name="Rectangle 137">
            <a:extLst>
              <a:ext uri="{FF2B5EF4-FFF2-40B4-BE49-F238E27FC236}">
                <a16:creationId xmlns:a16="http://schemas.microsoft.com/office/drawing/2014/main" id="{4F37FAB0-C404-422F-B167-58DDC7E100F3}"/>
              </a:ext>
            </a:extLst>
          </p:cNvPr>
          <p:cNvSpPr/>
          <p:nvPr/>
        </p:nvSpPr>
        <p:spPr>
          <a:xfrm>
            <a:off x="5473845" y="1983712"/>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deleteFlow</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FLOW-TABLE)</a:t>
            </a:r>
          </a:p>
        </p:txBody>
      </p:sp>
      <p:sp>
        <p:nvSpPr>
          <p:cNvPr id="139" name="Rectangle 138">
            <a:extLst>
              <a:ext uri="{FF2B5EF4-FFF2-40B4-BE49-F238E27FC236}">
                <a16:creationId xmlns:a16="http://schemas.microsoft.com/office/drawing/2014/main" id="{EE4BE4AD-C31A-4016-A0BF-45FF645C2105}"/>
              </a:ext>
            </a:extLst>
          </p:cNvPr>
          <p:cNvSpPr/>
          <p:nvPr/>
        </p:nvSpPr>
        <p:spPr>
          <a:xfrm>
            <a:off x="5473845" y="2194300"/>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deleteFlowsForSwitch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FLOW-TABLE)</a:t>
            </a:r>
          </a:p>
        </p:txBody>
      </p:sp>
      <p:sp>
        <p:nvSpPr>
          <p:cNvPr id="140" name="Rectangle 139">
            <a:extLst>
              <a:ext uri="{FF2B5EF4-FFF2-40B4-BE49-F238E27FC236}">
                <a16:creationId xmlns:a16="http://schemas.microsoft.com/office/drawing/2014/main" id="{639B885F-486A-440D-AD84-ACF2CDF9FA88}"/>
              </a:ext>
            </a:extLst>
          </p:cNvPr>
          <p:cNvSpPr/>
          <p:nvPr/>
        </p:nvSpPr>
        <p:spPr>
          <a:xfrm>
            <a:off x="5473845" y="2372788"/>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getFlows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FLOW-TABLE)</a:t>
            </a:r>
          </a:p>
        </p:txBody>
      </p:sp>
      <p:sp>
        <p:nvSpPr>
          <p:cNvPr id="141" name="Rectangle 140">
            <a:extLst>
              <a:ext uri="{FF2B5EF4-FFF2-40B4-BE49-F238E27FC236}">
                <a16:creationId xmlns:a16="http://schemas.microsoft.com/office/drawing/2014/main" id="{E2BFC136-302A-4713-9050-99187B9ED4EF}"/>
              </a:ext>
            </a:extLst>
          </p:cNvPr>
          <p:cNvSpPr/>
          <p:nvPr/>
        </p:nvSpPr>
        <p:spPr>
          <a:xfrm>
            <a:off x="5473845" y="2574751"/>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(read Packet, PACKET-IN)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D1BCE96E-97E5-4DF2-83C5-7CB4C4812BE5}"/>
              </a:ext>
            </a:extLst>
          </p:cNvPr>
          <p:cNvSpPr/>
          <p:nvPr/>
        </p:nvSpPr>
        <p:spPr>
          <a:xfrm>
            <a:off x="5473845" y="2765906"/>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(get Device, DEVICE)</a:t>
            </a:r>
          </a:p>
        </p:txBody>
      </p:sp>
      <p:sp>
        <p:nvSpPr>
          <p:cNvPr id="146" name="Rectangle 145">
            <a:extLst>
              <a:ext uri="{FF2B5EF4-FFF2-40B4-BE49-F238E27FC236}">
                <a16:creationId xmlns:a16="http://schemas.microsoft.com/office/drawing/2014/main" id="{88AF79D9-2DB8-4A7A-827B-D05176C39105}"/>
              </a:ext>
            </a:extLst>
          </p:cNvPr>
          <p:cNvSpPr/>
          <p:nvPr/>
        </p:nvSpPr>
        <p:spPr>
          <a:xfrm>
            <a:off x="507776" y="3919048"/>
            <a:ext cx="1126434" cy="717928"/>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8" name="Rectangle 147">
            <a:extLst>
              <a:ext uri="{FF2B5EF4-FFF2-40B4-BE49-F238E27FC236}">
                <a16:creationId xmlns:a16="http://schemas.microsoft.com/office/drawing/2014/main" id="{C0FE92AD-8BD2-4C44-83EE-6F51F9A34B12}"/>
              </a:ext>
            </a:extLst>
          </p:cNvPr>
          <p:cNvSpPr/>
          <p:nvPr/>
        </p:nvSpPr>
        <p:spPr>
          <a:xfrm>
            <a:off x="2897251" y="4141078"/>
            <a:ext cx="1280160" cy="672068"/>
          </a:xfrm>
          <a:prstGeom prst="rect">
            <a:avLst/>
          </a:prstGeom>
        </p:spPr>
        <p:txBody>
          <a:bodyPr wrap="squar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5" name="Rectangle 64">
            <a:extLst>
              <a:ext uri="{FF2B5EF4-FFF2-40B4-BE49-F238E27FC236}">
                <a16:creationId xmlns:a16="http://schemas.microsoft.com/office/drawing/2014/main" id="{0289E9C5-B704-4CB3-A54D-F491A540DDCD}"/>
              </a:ext>
            </a:extLst>
          </p:cNvPr>
          <p:cNvSpPr/>
          <p:nvPr/>
        </p:nvSpPr>
        <p:spPr>
          <a:xfrm>
            <a:off x="5473845" y="3383244"/>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listPools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a:t>
            </a:r>
          </a:p>
        </p:txBody>
      </p:sp>
      <p:sp>
        <p:nvSpPr>
          <p:cNvPr id="66" name="Rectangle 65">
            <a:extLst>
              <a:ext uri="{FF2B5EF4-FFF2-40B4-BE49-F238E27FC236}">
                <a16:creationId xmlns:a16="http://schemas.microsoft.com/office/drawing/2014/main" id="{288C08D5-4D87-4AEC-B0FC-47DE14205313}"/>
              </a:ext>
            </a:extLst>
          </p:cNvPr>
          <p:cNvSpPr/>
          <p:nvPr/>
        </p:nvSpPr>
        <p:spPr>
          <a:xfrm>
            <a:off x="5473845" y="3615203"/>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createPool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a:t>
            </a:r>
          </a:p>
        </p:txBody>
      </p:sp>
      <p:sp>
        <p:nvSpPr>
          <p:cNvPr id="67" name="Rectangle 66">
            <a:extLst>
              <a:ext uri="{FF2B5EF4-FFF2-40B4-BE49-F238E27FC236}">
                <a16:creationId xmlns:a16="http://schemas.microsoft.com/office/drawing/2014/main" id="{F0D27710-295F-4C34-B712-1A947A98D9B1}"/>
              </a:ext>
            </a:extLst>
          </p:cNvPr>
          <p:cNvSpPr/>
          <p:nvPr/>
        </p:nvSpPr>
        <p:spPr>
          <a:xfrm>
            <a:off x="5473845" y="3843299"/>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updatePool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a:t>
            </a:r>
          </a:p>
        </p:txBody>
      </p:sp>
      <p:sp>
        <p:nvSpPr>
          <p:cNvPr id="68" name="Rectangle 67">
            <a:extLst>
              <a:ext uri="{FF2B5EF4-FFF2-40B4-BE49-F238E27FC236}">
                <a16:creationId xmlns:a16="http://schemas.microsoft.com/office/drawing/2014/main" id="{7E9CB561-9DD0-4BFD-8559-505F15AFF040}"/>
              </a:ext>
            </a:extLst>
          </p:cNvPr>
          <p:cNvSpPr/>
          <p:nvPr/>
        </p:nvSpPr>
        <p:spPr>
          <a:xfrm>
            <a:off x="5473845" y="4069970"/>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removePool</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LB-POOL)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7972D081-C9AE-43AD-B4E1-36CD16A05E8C}"/>
              </a:ext>
            </a:extLst>
          </p:cNvPr>
          <p:cNvSpPr/>
          <p:nvPr/>
        </p:nvSpPr>
        <p:spPr>
          <a:xfrm>
            <a:off x="5473845" y="4280481"/>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listMembers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LB-POOL-MEMBER)</a:t>
            </a:r>
          </a:p>
        </p:txBody>
      </p:sp>
      <p:sp>
        <p:nvSpPr>
          <p:cNvPr id="70" name="Rectangle 69">
            <a:extLst>
              <a:ext uri="{FF2B5EF4-FFF2-40B4-BE49-F238E27FC236}">
                <a16:creationId xmlns:a16="http://schemas.microsoft.com/office/drawing/2014/main" id="{D7E33C0E-383C-4DFF-9842-BAC064A125FD}"/>
              </a:ext>
            </a:extLst>
          </p:cNvPr>
          <p:cNvSpPr/>
          <p:nvPr/>
        </p:nvSpPr>
        <p:spPr>
          <a:xfrm>
            <a:off x="5473845" y="4480782"/>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listMembersByPool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LB-POOL-MEMBER)</a:t>
            </a:r>
          </a:p>
        </p:txBody>
      </p:sp>
      <p:sp>
        <p:nvSpPr>
          <p:cNvPr id="71" name="Rectangle 70">
            <a:extLst>
              <a:ext uri="{FF2B5EF4-FFF2-40B4-BE49-F238E27FC236}">
                <a16:creationId xmlns:a16="http://schemas.microsoft.com/office/drawing/2014/main" id="{6FD8561F-F991-43CD-BB57-B71EEFC54627}"/>
              </a:ext>
            </a:extLst>
          </p:cNvPr>
          <p:cNvSpPr/>
          <p:nvPr/>
        </p:nvSpPr>
        <p:spPr>
          <a:xfrm>
            <a:off x="5473845" y="4669161"/>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createMember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LB-POOL-MEMBER)</a:t>
            </a:r>
          </a:p>
        </p:txBody>
      </p:sp>
      <p:sp>
        <p:nvSpPr>
          <p:cNvPr id="72" name="Rectangle 71">
            <a:extLst>
              <a:ext uri="{FF2B5EF4-FFF2-40B4-BE49-F238E27FC236}">
                <a16:creationId xmlns:a16="http://schemas.microsoft.com/office/drawing/2014/main" id="{9284C94E-BD79-40E8-BC00-7975ABDEB22E}"/>
              </a:ext>
            </a:extLst>
          </p:cNvPr>
          <p:cNvSpPr/>
          <p:nvPr/>
        </p:nvSpPr>
        <p:spPr>
          <a:xfrm>
            <a:off x="5473845" y="4892663"/>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updateMember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LB-POOL-MEMBER)</a:t>
            </a:r>
          </a:p>
        </p:txBody>
      </p:sp>
      <p:sp>
        <p:nvSpPr>
          <p:cNvPr id="73" name="Rectangle 72">
            <a:extLst>
              <a:ext uri="{FF2B5EF4-FFF2-40B4-BE49-F238E27FC236}">
                <a16:creationId xmlns:a16="http://schemas.microsoft.com/office/drawing/2014/main" id="{C6C9344D-74B3-4343-A0FD-349199DED3C8}"/>
              </a:ext>
            </a:extLst>
          </p:cNvPr>
          <p:cNvSpPr/>
          <p:nvPr/>
        </p:nvSpPr>
        <p:spPr>
          <a:xfrm>
            <a:off x="5473845" y="5076684"/>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removeMember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LB-POOL-MEMBER)</a:t>
            </a:r>
          </a:p>
        </p:txBody>
      </p:sp>
      <p:sp>
        <p:nvSpPr>
          <p:cNvPr id="74" name="Rectangle 73">
            <a:extLst>
              <a:ext uri="{FF2B5EF4-FFF2-40B4-BE49-F238E27FC236}">
                <a16:creationId xmlns:a16="http://schemas.microsoft.com/office/drawing/2014/main" id="{F0FEF9FF-2CA5-4FE4-A739-EF6435BCBCCD}"/>
              </a:ext>
            </a:extLst>
          </p:cNvPr>
          <p:cNvSpPr/>
          <p:nvPr/>
        </p:nvSpPr>
        <p:spPr>
          <a:xfrm>
            <a:off x="5473845" y="5261795"/>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createVip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LB-VIP)</a:t>
            </a:r>
          </a:p>
        </p:txBody>
      </p:sp>
      <p:sp>
        <p:nvSpPr>
          <p:cNvPr id="75" name="Rectangle 74">
            <a:extLst>
              <a:ext uri="{FF2B5EF4-FFF2-40B4-BE49-F238E27FC236}">
                <a16:creationId xmlns:a16="http://schemas.microsoft.com/office/drawing/2014/main" id="{2E706431-BD94-4010-98F6-213D55BEEEEC}"/>
              </a:ext>
            </a:extLst>
          </p:cNvPr>
          <p:cNvSpPr/>
          <p:nvPr/>
        </p:nvSpPr>
        <p:spPr>
          <a:xfrm>
            <a:off x="5473845" y="5489405"/>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updateVip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LB-VIP)</a:t>
            </a:r>
          </a:p>
        </p:txBody>
      </p:sp>
      <p:sp>
        <p:nvSpPr>
          <p:cNvPr id="76" name="Rectangle 75">
            <a:extLst>
              <a:ext uri="{FF2B5EF4-FFF2-40B4-BE49-F238E27FC236}">
                <a16:creationId xmlns:a16="http://schemas.microsoft.com/office/drawing/2014/main" id="{248928B3-4764-4888-AB17-857D5D08A550}"/>
              </a:ext>
            </a:extLst>
          </p:cNvPr>
          <p:cNvSpPr/>
          <p:nvPr/>
        </p:nvSpPr>
        <p:spPr>
          <a:xfrm>
            <a:off x="5473845" y="5704849"/>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removeVip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LB-VIP)</a:t>
            </a:r>
          </a:p>
        </p:txBody>
      </p:sp>
      <p:sp>
        <p:nvSpPr>
          <p:cNvPr id="77" name="Rectangle 76">
            <a:extLst>
              <a:ext uri="{FF2B5EF4-FFF2-40B4-BE49-F238E27FC236}">
                <a16:creationId xmlns:a16="http://schemas.microsoft.com/office/drawing/2014/main" id="{0E5C1A83-0FF5-44ED-A409-D71BE7CFCB9D}"/>
              </a:ext>
            </a:extLst>
          </p:cNvPr>
          <p:cNvSpPr/>
          <p:nvPr/>
        </p:nvSpPr>
        <p:spPr>
          <a:xfrm>
            <a:off x="5489031" y="5920293"/>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listVips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VIP-LIST)</a:t>
            </a:r>
          </a:p>
        </p:txBody>
      </p:sp>
      <p:cxnSp>
        <p:nvCxnSpPr>
          <p:cNvPr id="19" name="Straight Connector 18">
            <a:extLst>
              <a:ext uri="{FF2B5EF4-FFF2-40B4-BE49-F238E27FC236}">
                <a16:creationId xmlns:a16="http://schemas.microsoft.com/office/drawing/2014/main" id="{81EDF38F-D6D4-4D3D-A7D9-FF981FD22B2B}"/>
              </a:ext>
            </a:extLst>
          </p:cNvPr>
          <p:cNvCxnSpPr>
            <a:cxnSpLocks/>
            <a:stCxn id="34" idx="3"/>
            <a:endCxn id="65" idx="1"/>
          </p:cNvCxnSpPr>
          <p:nvPr/>
        </p:nvCxnSpPr>
        <p:spPr>
          <a:xfrm flipV="1">
            <a:off x="4177411" y="3490966"/>
            <a:ext cx="1296434" cy="228511"/>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410C174A-B649-494B-851F-3B5DF0B08156}"/>
              </a:ext>
            </a:extLst>
          </p:cNvPr>
          <p:cNvCxnSpPr>
            <a:cxnSpLocks/>
            <a:stCxn id="34" idx="3"/>
            <a:endCxn id="66" idx="1"/>
          </p:cNvCxnSpPr>
          <p:nvPr/>
        </p:nvCxnSpPr>
        <p:spPr>
          <a:xfrm>
            <a:off x="4177411" y="3719477"/>
            <a:ext cx="1296434" cy="344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24027FCA-DBCD-4652-A1F0-00C1F10E04F4}"/>
              </a:ext>
            </a:extLst>
          </p:cNvPr>
          <p:cNvCxnSpPr>
            <a:cxnSpLocks/>
            <a:stCxn id="34" idx="3"/>
            <a:endCxn id="67" idx="1"/>
          </p:cNvCxnSpPr>
          <p:nvPr/>
        </p:nvCxnSpPr>
        <p:spPr>
          <a:xfrm>
            <a:off x="4177411" y="3719477"/>
            <a:ext cx="1296434" cy="231544"/>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FA96F4E5-74F6-4A8B-A649-3AB01AF706ED}"/>
              </a:ext>
            </a:extLst>
          </p:cNvPr>
          <p:cNvCxnSpPr>
            <a:cxnSpLocks/>
            <a:stCxn id="34" idx="3"/>
            <a:endCxn id="68" idx="1"/>
          </p:cNvCxnSpPr>
          <p:nvPr/>
        </p:nvCxnSpPr>
        <p:spPr>
          <a:xfrm>
            <a:off x="4177411" y="3719477"/>
            <a:ext cx="1296434" cy="458215"/>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C7984ECF-C50B-4965-A659-A46AA76D85AA}"/>
              </a:ext>
            </a:extLst>
          </p:cNvPr>
          <p:cNvCxnSpPr>
            <a:cxnSpLocks/>
            <a:stCxn id="34" idx="3"/>
            <a:endCxn id="69" idx="1"/>
          </p:cNvCxnSpPr>
          <p:nvPr/>
        </p:nvCxnSpPr>
        <p:spPr>
          <a:xfrm>
            <a:off x="4177411" y="3719477"/>
            <a:ext cx="1296434" cy="668726"/>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FE62339C-3D58-4A6E-B9FC-BF860F914C0B}"/>
              </a:ext>
            </a:extLst>
          </p:cNvPr>
          <p:cNvCxnSpPr>
            <a:cxnSpLocks/>
            <a:stCxn id="34" idx="3"/>
            <a:endCxn id="70" idx="1"/>
          </p:cNvCxnSpPr>
          <p:nvPr/>
        </p:nvCxnSpPr>
        <p:spPr>
          <a:xfrm>
            <a:off x="4177411" y="3719477"/>
            <a:ext cx="1296434" cy="869027"/>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2" name="Straight Connector 41">
            <a:extLst>
              <a:ext uri="{FF2B5EF4-FFF2-40B4-BE49-F238E27FC236}">
                <a16:creationId xmlns:a16="http://schemas.microsoft.com/office/drawing/2014/main" id="{A64A595D-D894-43A8-BDA6-0182CA272659}"/>
              </a:ext>
            </a:extLst>
          </p:cNvPr>
          <p:cNvCxnSpPr>
            <a:cxnSpLocks/>
            <a:stCxn id="34" idx="3"/>
            <a:endCxn id="71" idx="1"/>
          </p:cNvCxnSpPr>
          <p:nvPr/>
        </p:nvCxnSpPr>
        <p:spPr>
          <a:xfrm>
            <a:off x="4177411" y="3719477"/>
            <a:ext cx="1296434" cy="1057406"/>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4" name="Straight Connector 43">
            <a:extLst>
              <a:ext uri="{FF2B5EF4-FFF2-40B4-BE49-F238E27FC236}">
                <a16:creationId xmlns:a16="http://schemas.microsoft.com/office/drawing/2014/main" id="{9BFC2D74-7CB5-4536-89D1-A17D33BA76A0}"/>
              </a:ext>
            </a:extLst>
          </p:cNvPr>
          <p:cNvCxnSpPr>
            <a:cxnSpLocks/>
            <a:stCxn id="34" idx="3"/>
            <a:endCxn id="72" idx="1"/>
          </p:cNvCxnSpPr>
          <p:nvPr/>
        </p:nvCxnSpPr>
        <p:spPr>
          <a:xfrm>
            <a:off x="4177411" y="3719477"/>
            <a:ext cx="1296434" cy="128090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46" name="Straight Connector 45">
            <a:extLst>
              <a:ext uri="{FF2B5EF4-FFF2-40B4-BE49-F238E27FC236}">
                <a16:creationId xmlns:a16="http://schemas.microsoft.com/office/drawing/2014/main" id="{CE9A212C-7C23-4BA6-B25C-3AD5BA442EF7}"/>
              </a:ext>
            </a:extLst>
          </p:cNvPr>
          <p:cNvCxnSpPr>
            <a:cxnSpLocks/>
            <a:stCxn id="34" idx="3"/>
            <a:endCxn id="73" idx="1"/>
          </p:cNvCxnSpPr>
          <p:nvPr/>
        </p:nvCxnSpPr>
        <p:spPr>
          <a:xfrm>
            <a:off x="4177411" y="3719477"/>
            <a:ext cx="1296434" cy="1464929"/>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80" name="Straight Connector 79">
            <a:extLst>
              <a:ext uri="{FF2B5EF4-FFF2-40B4-BE49-F238E27FC236}">
                <a16:creationId xmlns:a16="http://schemas.microsoft.com/office/drawing/2014/main" id="{1D45BEF1-37BD-45EE-8E15-A3EB242CA418}"/>
              </a:ext>
            </a:extLst>
          </p:cNvPr>
          <p:cNvCxnSpPr>
            <a:cxnSpLocks/>
            <a:stCxn id="34" idx="3"/>
            <a:endCxn id="74" idx="1"/>
          </p:cNvCxnSpPr>
          <p:nvPr/>
        </p:nvCxnSpPr>
        <p:spPr>
          <a:xfrm>
            <a:off x="4177411" y="3719477"/>
            <a:ext cx="1296434" cy="165004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82" name="Straight Connector 81">
            <a:extLst>
              <a:ext uri="{FF2B5EF4-FFF2-40B4-BE49-F238E27FC236}">
                <a16:creationId xmlns:a16="http://schemas.microsoft.com/office/drawing/2014/main" id="{54257469-31F5-4B66-A2A7-F20451D0D0F2}"/>
              </a:ext>
            </a:extLst>
          </p:cNvPr>
          <p:cNvCxnSpPr>
            <a:cxnSpLocks/>
            <a:stCxn id="34" idx="3"/>
            <a:endCxn id="75" idx="1"/>
          </p:cNvCxnSpPr>
          <p:nvPr/>
        </p:nvCxnSpPr>
        <p:spPr>
          <a:xfrm>
            <a:off x="4177411" y="3719477"/>
            <a:ext cx="1296434" cy="187765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84" name="Straight Connector 83">
            <a:extLst>
              <a:ext uri="{FF2B5EF4-FFF2-40B4-BE49-F238E27FC236}">
                <a16:creationId xmlns:a16="http://schemas.microsoft.com/office/drawing/2014/main" id="{4BE468B6-1737-413B-A462-F77D33194076}"/>
              </a:ext>
            </a:extLst>
          </p:cNvPr>
          <p:cNvCxnSpPr>
            <a:cxnSpLocks/>
            <a:stCxn id="34" idx="3"/>
            <a:endCxn id="76" idx="1"/>
          </p:cNvCxnSpPr>
          <p:nvPr/>
        </p:nvCxnSpPr>
        <p:spPr>
          <a:xfrm>
            <a:off x="4177411" y="3719477"/>
            <a:ext cx="1296434" cy="2093094"/>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86" name="Straight Connector 85">
            <a:extLst>
              <a:ext uri="{FF2B5EF4-FFF2-40B4-BE49-F238E27FC236}">
                <a16:creationId xmlns:a16="http://schemas.microsoft.com/office/drawing/2014/main" id="{778E8E92-5C14-4223-93E2-EAC24E99E51F}"/>
              </a:ext>
            </a:extLst>
          </p:cNvPr>
          <p:cNvCxnSpPr>
            <a:cxnSpLocks/>
            <a:stCxn id="34" idx="3"/>
            <a:endCxn id="77" idx="1"/>
          </p:cNvCxnSpPr>
          <p:nvPr/>
        </p:nvCxnSpPr>
        <p:spPr>
          <a:xfrm>
            <a:off x="4177411" y="3719477"/>
            <a:ext cx="1311620" cy="230853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112" name="Rectangle 111">
            <a:extLst>
              <a:ext uri="{FF2B5EF4-FFF2-40B4-BE49-F238E27FC236}">
                <a16:creationId xmlns:a16="http://schemas.microsoft.com/office/drawing/2014/main" id="{E5A2AC4A-FDA7-4CB2-AEA3-BF8DBA7259BC}"/>
              </a:ext>
            </a:extLst>
          </p:cNvPr>
          <p:cNvSpPr/>
          <p:nvPr/>
        </p:nvSpPr>
        <p:spPr>
          <a:xfrm>
            <a:off x="5489031" y="6124211"/>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getBandwidthConsumption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PORT-STATS)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9" name="Straight Connector 88">
            <a:extLst>
              <a:ext uri="{FF2B5EF4-FFF2-40B4-BE49-F238E27FC236}">
                <a16:creationId xmlns:a16="http://schemas.microsoft.com/office/drawing/2014/main" id="{0254A7AF-D286-4C0A-A35F-60E882B0CD24}"/>
              </a:ext>
            </a:extLst>
          </p:cNvPr>
          <p:cNvCxnSpPr>
            <a:cxnSpLocks/>
            <a:stCxn id="33" idx="3"/>
            <a:endCxn id="112" idx="1"/>
          </p:cNvCxnSpPr>
          <p:nvPr/>
        </p:nvCxnSpPr>
        <p:spPr>
          <a:xfrm>
            <a:off x="4066286" y="4147891"/>
            <a:ext cx="1422745" cy="208404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08" name="Straight Connector 107">
            <a:extLst>
              <a:ext uri="{FF2B5EF4-FFF2-40B4-BE49-F238E27FC236}">
                <a16:creationId xmlns:a16="http://schemas.microsoft.com/office/drawing/2014/main" id="{DF1A8502-B617-4591-B168-7BC2938E766D}"/>
              </a:ext>
            </a:extLst>
          </p:cNvPr>
          <p:cNvCxnSpPr>
            <a:cxnSpLocks/>
            <a:stCxn id="32" idx="3"/>
            <a:endCxn id="137" idx="1"/>
          </p:cNvCxnSpPr>
          <p:nvPr/>
        </p:nvCxnSpPr>
        <p:spPr>
          <a:xfrm flipV="1">
            <a:off x="4066286" y="1904095"/>
            <a:ext cx="1407559" cy="1233697"/>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10" name="Straight Connector 109">
            <a:extLst>
              <a:ext uri="{FF2B5EF4-FFF2-40B4-BE49-F238E27FC236}">
                <a16:creationId xmlns:a16="http://schemas.microsoft.com/office/drawing/2014/main" id="{CB67E7AD-FC46-4D79-A644-CA646949A4F2}"/>
              </a:ext>
            </a:extLst>
          </p:cNvPr>
          <p:cNvCxnSpPr>
            <a:cxnSpLocks/>
            <a:stCxn id="32" idx="3"/>
            <a:endCxn id="138" idx="1"/>
          </p:cNvCxnSpPr>
          <p:nvPr/>
        </p:nvCxnSpPr>
        <p:spPr>
          <a:xfrm flipV="1">
            <a:off x="4066286" y="2091434"/>
            <a:ext cx="1407559" cy="104635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13" name="Straight Connector 112">
            <a:extLst>
              <a:ext uri="{FF2B5EF4-FFF2-40B4-BE49-F238E27FC236}">
                <a16:creationId xmlns:a16="http://schemas.microsoft.com/office/drawing/2014/main" id="{9243C8A5-D725-4368-8C5B-04FDF2378983}"/>
              </a:ext>
            </a:extLst>
          </p:cNvPr>
          <p:cNvCxnSpPr>
            <a:cxnSpLocks/>
            <a:stCxn id="32" idx="3"/>
            <a:endCxn id="139" idx="1"/>
          </p:cNvCxnSpPr>
          <p:nvPr/>
        </p:nvCxnSpPr>
        <p:spPr>
          <a:xfrm flipV="1">
            <a:off x="4066286" y="2302022"/>
            <a:ext cx="1407559" cy="83577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15" name="Straight Connector 114">
            <a:extLst>
              <a:ext uri="{FF2B5EF4-FFF2-40B4-BE49-F238E27FC236}">
                <a16:creationId xmlns:a16="http://schemas.microsoft.com/office/drawing/2014/main" id="{AF19DE40-952B-4F8D-A1CA-F9D8127714C0}"/>
              </a:ext>
            </a:extLst>
          </p:cNvPr>
          <p:cNvCxnSpPr>
            <a:cxnSpLocks/>
            <a:stCxn id="32" idx="3"/>
            <a:endCxn id="140" idx="1"/>
          </p:cNvCxnSpPr>
          <p:nvPr/>
        </p:nvCxnSpPr>
        <p:spPr>
          <a:xfrm flipV="1">
            <a:off x="4066286" y="2480510"/>
            <a:ext cx="1407559" cy="65728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19" name="Straight Connector 118">
            <a:extLst>
              <a:ext uri="{FF2B5EF4-FFF2-40B4-BE49-F238E27FC236}">
                <a16:creationId xmlns:a16="http://schemas.microsoft.com/office/drawing/2014/main" id="{DCB758A8-6A1F-4002-B857-733EEE5EC201}"/>
              </a:ext>
            </a:extLst>
          </p:cNvPr>
          <p:cNvCxnSpPr>
            <a:cxnSpLocks/>
            <a:stCxn id="31" idx="3"/>
            <a:endCxn id="133" idx="1"/>
          </p:cNvCxnSpPr>
          <p:nvPr/>
        </p:nvCxnSpPr>
        <p:spPr>
          <a:xfrm flipV="1">
            <a:off x="4275138" y="1089702"/>
            <a:ext cx="1198707" cy="1714399"/>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21" name="Straight Connector 120">
            <a:extLst>
              <a:ext uri="{FF2B5EF4-FFF2-40B4-BE49-F238E27FC236}">
                <a16:creationId xmlns:a16="http://schemas.microsoft.com/office/drawing/2014/main" id="{5A8D517E-BB91-4F02-8C1A-2BEA3281DFBC}"/>
              </a:ext>
            </a:extLst>
          </p:cNvPr>
          <p:cNvCxnSpPr>
            <a:cxnSpLocks/>
            <a:stCxn id="31" idx="3"/>
            <a:endCxn id="134" idx="1"/>
          </p:cNvCxnSpPr>
          <p:nvPr/>
        </p:nvCxnSpPr>
        <p:spPr>
          <a:xfrm flipV="1">
            <a:off x="4275138" y="1287248"/>
            <a:ext cx="1198707" cy="1516853"/>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23" name="Straight Connector 122">
            <a:extLst>
              <a:ext uri="{FF2B5EF4-FFF2-40B4-BE49-F238E27FC236}">
                <a16:creationId xmlns:a16="http://schemas.microsoft.com/office/drawing/2014/main" id="{124501CE-918C-420C-8499-933B269A3A2B}"/>
              </a:ext>
            </a:extLst>
          </p:cNvPr>
          <p:cNvCxnSpPr>
            <a:cxnSpLocks/>
            <a:stCxn id="31" idx="3"/>
            <a:endCxn id="132" idx="1"/>
          </p:cNvCxnSpPr>
          <p:nvPr/>
        </p:nvCxnSpPr>
        <p:spPr>
          <a:xfrm flipV="1">
            <a:off x="4275138" y="1487608"/>
            <a:ext cx="1198707" cy="1316493"/>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25" name="Straight Connector 124">
            <a:extLst>
              <a:ext uri="{FF2B5EF4-FFF2-40B4-BE49-F238E27FC236}">
                <a16:creationId xmlns:a16="http://schemas.microsoft.com/office/drawing/2014/main" id="{16AE4088-EA5A-4BA5-8A87-DA77CF2A5815}"/>
              </a:ext>
            </a:extLst>
          </p:cNvPr>
          <p:cNvCxnSpPr>
            <a:cxnSpLocks/>
            <a:stCxn id="31" idx="3"/>
            <a:endCxn id="136" idx="1"/>
          </p:cNvCxnSpPr>
          <p:nvPr/>
        </p:nvCxnSpPr>
        <p:spPr>
          <a:xfrm flipV="1">
            <a:off x="4275138" y="1692683"/>
            <a:ext cx="1198707" cy="111141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49" name="Straight Connector 148">
            <a:extLst>
              <a:ext uri="{FF2B5EF4-FFF2-40B4-BE49-F238E27FC236}">
                <a16:creationId xmlns:a16="http://schemas.microsoft.com/office/drawing/2014/main" id="{D4FAB111-F6E0-411A-8A37-1CEC0E97442A}"/>
              </a:ext>
            </a:extLst>
          </p:cNvPr>
          <p:cNvCxnSpPr>
            <a:cxnSpLocks/>
            <a:stCxn id="30" idx="3"/>
            <a:endCxn id="141" idx="1"/>
          </p:cNvCxnSpPr>
          <p:nvPr/>
        </p:nvCxnSpPr>
        <p:spPr>
          <a:xfrm flipV="1">
            <a:off x="4218686" y="2682473"/>
            <a:ext cx="1255159" cy="729227"/>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168" name="Rectangle 167">
            <a:extLst>
              <a:ext uri="{FF2B5EF4-FFF2-40B4-BE49-F238E27FC236}">
                <a16:creationId xmlns:a16="http://schemas.microsoft.com/office/drawing/2014/main" id="{5E8E5A63-3928-4A6C-96D7-52669E6179D0}"/>
              </a:ext>
            </a:extLst>
          </p:cNvPr>
          <p:cNvSpPr/>
          <p:nvPr/>
        </p:nvSpPr>
        <p:spPr>
          <a:xfrm>
            <a:off x="5473845" y="2976226"/>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getAllDevices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DEVICE)</a:t>
            </a:r>
          </a:p>
        </p:txBody>
      </p:sp>
      <p:sp>
        <p:nvSpPr>
          <p:cNvPr id="177" name="Rectangle 176">
            <a:extLst>
              <a:ext uri="{FF2B5EF4-FFF2-40B4-BE49-F238E27FC236}">
                <a16:creationId xmlns:a16="http://schemas.microsoft.com/office/drawing/2014/main" id="{8D2A794C-DD63-43EE-B92C-694C14FB5E46}"/>
              </a:ext>
            </a:extLst>
          </p:cNvPr>
          <p:cNvSpPr/>
          <p:nvPr/>
        </p:nvSpPr>
        <p:spPr>
          <a:xfrm>
            <a:off x="5473845" y="3174346"/>
            <a:ext cx="2525037" cy="215444"/>
          </a:xfrm>
          <a:prstGeom prst="rect">
            <a:avLst/>
          </a:prstGeom>
        </p:spPr>
        <p:txBody>
          <a:bodyPr wrap="none" lIns="9144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queryDevice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DEVICE)</a:t>
            </a:r>
          </a:p>
        </p:txBody>
      </p:sp>
      <p:cxnSp>
        <p:nvCxnSpPr>
          <p:cNvPr id="179" name="Straight Connector 178">
            <a:extLst>
              <a:ext uri="{FF2B5EF4-FFF2-40B4-BE49-F238E27FC236}">
                <a16:creationId xmlns:a16="http://schemas.microsoft.com/office/drawing/2014/main" id="{874980FA-E71D-46BB-91BD-0EE1C773EF02}"/>
              </a:ext>
            </a:extLst>
          </p:cNvPr>
          <p:cNvCxnSpPr>
            <a:cxnSpLocks/>
            <a:stCxn id="30" idx="3"/>
            <a:endCxn id="142" idx="1"/>
          </p:cNvCxnSpPr>
          <p:nvPr/>
        </p:nvCxnSpPr>
        <p:spPr>
          <a:xfrm flipV="1">
            <a:off x="4218686" y="2873628"/>
            <a:ext cx="1255159" cy="53807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83" name="Straight Connector 182">
            <a:extLst>
              <a:ext uri="{FF2B5EF4-FFF2-40B4-BE49-F238E27FC236}">
                <a16:creationId xmlns:a16="http://schemas.microsoft.com/office/drawing/2014/main" id="{2ED79CAE-B039-482E-9D23-B1BCB2B7BC45}"/>
              </a:ext>
            </a:extLst>
          </p:cNvPr>
          <p:cNvCxnSpPr>
            <a:cxnSpLocks/>
            <a:stCxn id="30" idx="3"/>
            <a:endCxn id="177" idx="1"/>
          </p:cNvCxnSpPr>
          <p:nvPr/>
        </p:nvCxnSpPr>
        <p:spPr>
          <a:xfrm flipV="1">
            <a:off x="4218686" y="3282068"/>
            <a:ext cx="1255159" cy="12963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88" name="Straight Connector 187">
            <a:extLst>
              <a:ext uri="{FF2B5EF4-FFF2-40B4-BE49-F238E27FC236}">
                <a16:creationId xmlns:a16="http://schemas.microsoft.com/office/drawing/2014/main" id="{03A8D5AB-6CC3-43DD-9985-13B23A3EF5F7}"/>
              </a:ext>
            </a:extLst>
          </p:cNvPr>
          <p:cNvCxnSpPr>
            <a:cxnSpLocks/>
            <a:stCxn id="30" idx="3"/>
            <a:endCxn id="168" idx="1"/>
          </p:cNvCxnSpPr>
          <p:nvPr/>
        </p:nvCxnSpPr>
        <p:spPr>
          <a:xfrm flipV="1">
            <a:off x="4218686" y="3083948"/>
            <a:ext cx="1255159" cy="32775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278" name="Rectangle 277">
            <a:extLst>
              <a:ext uri="{FF2B5EF4-FFF2-40B4-BE49-F238E27FC236}">
                <a16:creationId xmlns:a16="http://schemas.microsoft.com/office/drawing/2014/main" id="{A0A3CE2A-4691-4AF7-972D-4C8A17D3DFF6}"/>
              </a:ext>
            </a:extLst>
          </p:cNvPr>
          <p:cNvSpPr/>
          <p:nvPr/>
        </p:nvSpPr>
        <p:spPr>
          <a:xfrm>
            <a:off x="5145932" y="763334"/>
            <a:ext cx="3891387" cy="26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Rectangle 278">
            <a:extLst>
              <a:ext uri="{FF2B5EF4-FFF2-40B4-BE49-F238E27FC236}">
                <a16:creationId xmlns:a16="http://schemas.microsoft.com/office/drawing/2014/main" id="{681A30EE-F742-4500-BB39-2260B31A9A24}"/>
              </a:ext>
            </a:extLst>
          </p:cNvPr>
          <p:cNvSpPr/>
          <p:nvPr/>
        </p:nvSpPr>
        <p:spPr>
          <a:xfrm>
            <a:off x="6901774" y="101962"/>
            <a:ext cx="2196506" cy="6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A083CC0F-7032-44E7-B557-83BEBA2DC928}"/>
              </a:ext>
            </a:extLst>
          </p:cNvPr>
          <p:cNvSpPr/>
          <p:nvPr/>
        </p:nvSpPr>
        <p:spPr>
          <a:xfrm>
            <a:off x="6549743" y="344809"/>
            <a:ext cx="138390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(OPS , OBTS)</a:t>
            </a:r>
          </a:p>
        </p:txBody>
      </p:sp>
      <p:sp>
        <p:nvSpPr>
          <p:cNvPr id="2" name="Rectangle: Rounded Corners 1">
            <a:extLst>
              <a:ext uri="{FF2B5EF4-FFF2-40B4-BE49-F238E27FC236}">
                <a16:creationId xmlns:a16="http://schemas.microsoft.com/office/drawing/2014/main" id="{89DCD13C-1ED1-4735-823C-EE0E6D0C5A7C}"/>
              </a:ext>
            </a:extLst>
          </p:cNvPr>
          <p:cNvSpPr/>
          <p:nvPr/>
        </p:nvSpPr>
        <p:spPr>
          <a:xfrm>
            <a:off x="5350213" y="927996"/>
            <a:ext cx="3424136" cy="5680953"/>
          </a:xfrm>
          <a:prstGeom prst="roundRect">
            <a:avLst>
              <a:gd name="adj" fmla="val 117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537AE0DE-8EDD-45B7-A2AE-B79912BD7E3C}"/>
              </a:ext>
            </a:extLst>
          </p:cNvPr>
          <p:cNvSpPr/>
          <p:nvPr/>
        </p:nvSpPr>
        <p:spPr>
          <a:xfrm>
            <a:off x="4554330" y="6113332"/>
            <a:ext cx="2525037" cy="587722"/>
          </a:xfrm>
          <a:prstGeom prst="rect">
            <a:avLst/>
          </a:prstGeom>
        </p:spPr>
        <p:txBody>
          <a:bodyPr wrap="none" lIns="9144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005E6073-D24F-4913-9E89-A1191F21BE4B}"/>
              </a:ext>
            </a:extLst>
          </p:cNvPr>
          <p:cNvCxnSpPr>
            <a:cxnSpLocks/>
            <a:stCxn id="33" idx="3"/>
            <a:endCxn id="142" idx="1"/>
          </p:cNvCxnSpPr>
          <p:nvPr/>
        </p:nvCxnSpPr>
        <p:spPr>
          <a:xfrm flipV="1">
            <a:off x="4066286" y="2873628"/>
            <a:ext cx="1407559" cy="1274263"/>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4E11E689-E79D-49AA-B522-3F4BA422F4C5}"/>
              </a:ext>
            </a:extLst>
          </p:cNvPr>
          <p:cNvCxnSpPr>
            <a:cxnSpLocks/>
            <a:stCxn id="33" idx="3"/>
            <a:endCxn id="141" idx="1"/>
          </p:cNvCxnSpPr>
          <p:nvPr/>
        </p:nvCxnSpPr>
        <p:spPr>
          <a:xfrm flipV="1">
            <a:off x="4066286" y="2682473"/>
            <a:ext cx="1407559" cy="146541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A5159DA9-BFEF-43E8-8DD9-617E568729B8}"/>
              </a:ext>
            </a:extLst>
          </p:cNvPr>
          <p:cNvCxnSpPr>
            <a:stCxn id="31" idx="3"/>
            <a:endCxn id="168" idx="1"/>
          </p:cNvCxnSpPr>
          <p:nvPr/>
        </p:nvCxnSpPr>
        <p:spPr>
          <a:xfrm>
            <a:off x="4275138" y="2804101"/>
            <a:ext cx="1198707" cy="279847"/>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610BFAF8-FA4A-4CBD-B076-83B55B73F56C}"/>
              </a:ext>
            </a:extLst>
          </p:cNvPr>
          <p:cNvCxnSpPr>
            <a:stCxn id="31" idx="3"/>
            <a:endCxn id="142" idx="1"/>
          </p:cNvCxnSpPr>
          <p:nvPr/>
        </p:nvCxnSpPr>
        <p:spPr>
          <a:xfrm>
            <a:off x="4275138" y="2804101"/>
            <a:ext cx="1198707" cy="69527"/>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92" name="Rectangle 91">
            <a:extLst>
              <a:ext uri="{FF2B5EF4-FFF2-40B4-BE49-F238E27FC236}">
                <a16:creationId xmlns:a16="http://schemas.microsoft.com/office/drawing/2014/main" id="{FFB48B2A-9758-442F-A876-A65E803D1A9C}"/>
              </a:ext>
            </a:extLst>
          </p:cNvPr>
          <p:cNvSpPr/>
          <p:nvPr/>
        </p:nvSpPr>
        <p:spPr>
          <a:xfrm>
            <a:off x="2355137" y="5506966"/>
            <a:ext cx="54774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App1</a:t>
            </a:r>
          </a:p>
        </p:txBody>
      </p:sp>
      <p:sp>
        <p:nvSpPr>
          <p:cNvPr id="93" name="Rectangle 92">
            <a:extLst>
              <a:ext uri="{FF2B5EF4-FFF2-40B4-BE49-F238E27FC236}">
                <a16:creationId xmlns:a16="http://schemas.microsoft.com/office/drawing/2014/main" id="{AF1AE07B-A961-4EF9-9C5B-43F7B3F7B5BD}"/>
              </a:ext>
            </a:extLst>
          </p:cNvPr>
          <p:cNvSpPr/>
          <p:nvPr/>
        </p:nvSpPr>
        <p:spPr>
          <a:xfrm>
            <a:off x="2355137" y="5679686"/>
            <a:ext cx="54774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App2</a:t>
            </a:r>
          </a:p>
        </p:txBody>
      </p:sp>
      <p:sp>
        <p:nvSpPr>
          <p:cNvPr id="94" name="Rectangle 93">
            <a:extLst>
              <a:ext uri="{FF2B5EF4-FFF2-40B4-BE49-F238E27FC236}">
                <a16:creationId xmlns:a16="http://schemas.microsoft.com/office/drawing/2014/main" id="{B90779F4-CF60-415F-A3E6-57FDA1FD36E6}"/>
              </a:ext>
            </a:extLst>
          </p:cNvPr>
          <p:cNvSpPr/>
          <p:nvPr/>
        </p:nvSpPr>
        <p:spPr>
          <a:xfrm>
            <a:off x="2355137" y="5852406"/>
            <a:ext cx="54774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App3</a:t>
            </a:r>
          </a:p>
        </p:txBody>
      </p:sp>
      <p:sp>
        <p:nvSpPr>
          <p:cNvPr id="95" name="Rectangle 94">
            <a:extLst>
              <a:ext uri="{FF2B5EF4-FFF2-40B4-BE49-F238E27FC236}">
                <a16:creationId xmlns:a16="http://schemas.microsoft.com/office/drawing/2014/main" id="{1013D9F0-3354-4B25-B4A6-5FE4571A4E97}"/>
              </a:ext>
            </a:extLst>
          </p:cNvPr>
          <p:cNvSpPr/>
          <p:nvPr/>
        </p:nvSpPr>
        <p:spPr>
          <a:xfrm>
            <a:off x="4254157" y="529360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96" name="Rectangle 95">
            <a:extLst>
              <a:ext uri="{FF2B5EF4-FFF2-40B4-BE49-F238E27FC236}">
                <a16:creationId xmlns:a16="http://schemas.microsoft.com/office/drawing/2014/main" id="{F19CA3FB-E171-4031-B897-CFC3AD161336}"/>
              </a:ext>
            </a:extLst>
          </p:cNvPr>
          <p:cNvSpPr/>
          <p:nvPr/>
        </p:nvSpPr>
        <p:spPr>
          <a:xfrm>
            <a:off x="4254157" y="546632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97" name="Rectangle 96">
            <a:extLst>
              <a:ext uri="{FF2B5EF4-FFF2-40B4-BE49-F238E27FC236}">
                <a16:creationId xmlns:a16="http://schemas.microsoft.com/office/drawing/2014/main" id="{33726CB9-6615-419E-866A-3EECD5D06668}"/>
              </a:ext>
            </a:extLst>
          </p:cNvPr>
          <p:cNvSpPr/>
          <p:nvPr/>
        </p:nvSpPr>
        <p:spPr>
          <a:xfrm>
            <a:off x="4254157" y="563904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98" name="Rectangle 97">
            <a:extLst>
              <a:ext uri="{FF2B5EF4-FFF2-40B4-BE49-F238E27FC236}">
                <a16:creationId xmlns:a16="http://schemas.microsoft.com/office/drawing/2014/main" id="{3C59ABD0-FAE9-4961-8793-6DB8F9266B59}"/>
              </a:ext>
            </a:extLst>
          </p:cNvPr>
          <p:cNvSpPr/>
          <p:nvPr/>
        </p:nvSpPr>
        <p:spPr>
          <a:xfrm>
            <a:off x="4254157" y="581684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99" name="Rectangle 98">
            <a:extLst>
              <a:ext uri="{FF2B5EF4-FFF2-40B4-BE49-F238E27FC236}">
                <a16:creationId xmlns:a16="http://schemas.microsoft.com/office/drawing/2014/main" id="{02E5CD43-6BA3-49FA-AD35-F3D8664C8E44}"/>
              </a:ext>
            </a:extLst>
          </p:cNvPr>
          <p:cNvSpPr/>
          <p:nvPr/>
        </p:nvSpPr>
        <p:spPr>
          <a:xfrm>
            <a:off x="4254157" y="598956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0" name="Rectangle 99">
            <a:extLst>
              <a:ext uri="{FF2B5EF4-FFF2-40B4-BE49-F238E27FC236}">
                <a16:creationId xmlns:a16="http://schemas.microsoft.com/office/drawing/2014/main" id="{90935F43-939A-4CD4-89B0-65F8E05D5E3F}"/>
              </a:ext>
            </a:extLst>
          </p:cNvPr>
          <p:cNvSpPr/>
          <p:nvPr/>
        </p:nvSpPr>
        <p:spPr>
          <a:xfrm>
            <a:off x="4254157" y="6162286"/>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29" name="Rectangle 128">
            <a:extLst>
              <a:ext uri="{FF2B5EF4-FFF2-40B4-BE49-F238E27FC236}">
                <a16:creationId xmlns:a16="http://schemas.microsoft.com/office/drawing/2014/main" id="{E771D94D-17D7-4F15-875F-9A031233576A}"/>
              </a:ext>
            </a:extLst>
          </p:cNvPr>
          <p:cNvSpPr/>
          <p:nvPr/>
        </p:nvSpPr>
        <p:spPr>
          <a:xfrm>
            <a:off x="2421483" y="6434563"/>
            <a:ext cx="2334055"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Total associations = 3 + 6 = 9</a:t>
            </a:r>
          </a:p>
        </p:txBody>
      </p:sp>
      <p:sp>
        <p:nvSpPr>
          <p:cNvPr id="56" name="Oval 55">
            <a:extLst>
              <a:ext uri="{FF2B5EF4-FFF2-40B4-BE49-F238E27FC236}">
                <a16:creationId xmlns:a16="http://schemas.microsoft.com/office/drawing/2014/main" id="{9F9A50C2-34BC-4ED8-8A26-FE844D498C3F}"/>
              </a:ext>
            </a:extLst>
          </p:cNvPr>
          <p:cNvSpPr/>
          <p:nvPr/>
        </p:nvSpPr>
        <p:spPr>
          <a:xfrm>
            <a:off x="3337217" y="5584436"/>
            <a:ext cx="421640" cy="359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Role</a:t>
            </a:r>
          </a:p>
        </p:txBody>
      </p:sp>
      <p:cxnSp>
        <p:nvCxnSpPr>
          <p:cNvPr id="59" name="Straight Connector 58">
            <a:extLst>
              <a:ext uri="{FF2B5EF4-FFF2-40B4-BE49-F238E27FC236}">
                <a16:creationId xmlns:a16="http://schemas.microsoft.com/office/drawing/2014/main" id="{904F75C0-BD42-40BE-8F79-667DAFDA1A23}"/>
              </a:ext>
            </a:extLst>
          </p:cNvPr>
          <p:cNvCxnSpPr>
            <a:cxnSpLocks/>
            <a:stCxn id="92" idx="3"/>
            <a:endCxn id="56" idx="2"/>
          </p:cNvCxnSpPr>
          <p:nvPr/>
        </p:nvCxnSpPr>
        <p:spPr>
          <a:xfrm>
            <a:off x="2902877" y="5593326"/>
            <a:ext cx="434340" cy="17070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D8D61813-7D83-477B-BFE9-111147F70617}"/>
              </a:ext>
            </a:extLst>
          </p:cNvPr>
          <p:cNvCxnSpPr>
            <a:cxnSpLocks/>
            <a:stCxn id="93" idx="3"/>
            <a:endCxn id="56" idx="2"/>
          </p:cNvCxnSpPr>
          <p:nvPr/>
        </p:nvCxnSpPr>
        <p:spPr>
          <a:xfrm flipV="1">
            <a:off x="2902877" y="5764034"/>
            <a:ext cx="434340" cy="201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A7FD94EB-A76B-45C0-AC97-E8B6FE05CA06}"/>
              </a:ext>
            </a:extLst>
          </p:cNvPr>
          <p:cNvCxnSpPr>
            <a:cxnSpLocks/>
            <a:stCxn id="94" idx="3"/>
            <a:endCxn id="56" idx="2"/>
          </p:cNvCxnSpPr>
          <p:nvPr/>
        </p:nvCxnSpPr>
        <p:spPr>
          <a:xfrm flipV="1">
            <a:off x="2902877" y="5764034"/>
            <a:ext cx="434340" cy="17473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7" name="Straight Connector 256">
            <a:extLst>
              <a:ext uri="{FF2B5EF4-FFF2-40B4-BE49-F238E27FC236}">
                <a16:creationId xmlns:a16="http://schemas.microsoft.com/office/drawing/2014/main" id="{F458EB62-DA5A-4B77-85FA-2DEB99172374}"/>
              </a:ext>
            </a:extLst>
          </p:cNvPr>
          <p:cNvCxnSpPr>
            <a:stCxn id="56" idx="6"/>
            <a:endCxn id="95" idx="1"/>
          </p:cNvCxnSpPr>
          <p:nvPr/>
        </p:nvCxnSpPr>
        <p:spPr>
          <a:xfrm flipV="1">
            <a:off x="3758857" y="5379966"/>
            <a:ext cx="495300" cy="38406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9" name="Straight Connector 258">
            <a:extLst>
              <a:ext uri="{FF2B5EF4-FFF2-40B4-BE49-F238E27FC236}">
                <a16:creationId xmlns:a16="http://schemas.microsoft.com/office/drawing/2014/main" id="{66CC1B32-4ADB-4194-97DB-F89DA065EC63}"/>
              </a:ext>
            </a:extLst>
          </p:cNvPr>
          <p:cNvCxnSpPr>
            <a:stCxn id="56" idx="6"/>
            <a:endCxn id="96" idx="1"/>
          </p:cNvCxnSpPr>
          <p:nvPr/>
        </p:nvCxnSpPr>
        <p:spPr>
          <a:xfrm flipV="1">
            <a:off x="3758857" y="5552686"/>
            <a:ext cx="495300" cy="21134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61" name="Straight Connector 260">
            <a:extLst>
              <a:ext uri="{FF2B5EF4-FFF2-40B4-BE49-F238E27FC236}">
                <a16:creationId xmlns:a16="http://schemas.microsoft.com/office/drawing/2014/main" id="{ACB37FC2-426E-40D0-925D-DDC25F56CC85}"/>
              </a:ext>
            </a:extLst>
          </p:cNvPr>
          <p:cNvCxnSpPr>
            <a:stCxn id="56" idx="6"/>
            <a:endCxn id="97" idx="1"/>
          </p:cNvCxnSpPr>
          <p:nvPr/>
        </p:nvCxnSpPr>
        <p:spPr>
          <a:xfrm flipV="1">
            <a:off x="3758857" y="5725406"/>
            <a:ext cx="495300" cy="38628"/>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63" name="Straight Connector 262">
            <a:extLst>
              <a:ext uri="{FF2B5EF4-FFF2-40B4-BE49-F238E27FC236}">
                <a16:creationId xmlns:a16="http://schemas.microsoft.com/office/drawing/2014/main" id="{2877B39F-4609-4600-B2BA-DD055364C166}"/>
              </a:ext>
            </a:extLst>
          </p:cNvPr>
          <p:cNvCxnSpPr>
            <a:cxnSpLocks/>
            <a:stCxn id="56" idx="6"/>
            <a:endCxn id="98" idx="1"/>
          </p:cNvCxnSpPr>
          <p:nvPr/>
        </p:nvCxnSpPr>
        <p:spPr>
          <a:xfrm>
            <a:off x="3758857" y="5764034"/>
            <a:ext cx="495300" cy="13917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66" name="Straight Connector 265">
            <a:extLst>
              <a:ext uri="{FF2B5EF4-FFF2-40B4-BE49-F238E27FC236}">
                <a16:creationId xmlns:a16="http://schemas.microsoft.com/office/drawing/2014/main" id="{27AAB379-A83A-461B-AEBC-456BAEE6924E}"/>
              </a:ext>
            </a:extLst>
          </p:cNvPr>
          <p:cNvCxnSpPr>
            <a:stCxn id="56" idx="6"/>
            <a:endCxn id="99" idx="1"/>
          </p:cNvCxnSpPr>
          <p:nvPr/>
        </p:nvCxnSpPr>
        <p:spPr>
          <a:xfrm>
            <a:off x="3758857" y="5764034"/>
            <a:ext cx="495300" cy="31189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68" name="Straight Connector 267">
            <a:extLst>
              <a:ext uri="{FF2B5EF4-FFF2-40B4-BE49-F238E27FC236}">
                <a16:creationId xmlns:a16="http://schemas.microsoft.com/office/drawing/2014/main" id="{8E04690E-46F9-42DD-98C0-47BA973A1304}"/>
              </a:ext>
            </a:extLst>
          </p:cNvPr>
          <p:cNvCxnSpPr>
            <a:stCxn id="56" idx="6"/>
            <a:endCxn id="100" idx="1"/>
          </p:cNvCxnSpPr>
          <p:nvPr/>
        </p:nvCxnSpPr>
        <p:spPr>
          <a:xfrm>
            <a:off x="3758857" y="5764034"/>
            <a:ext cx="495300" cy="484612"/>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170" name="Rectangle 169">
            <a:extLst>
              <a:ext uri="{FF2B5EF4-FFF2-40B4-BE49-F238E27FC236}">
                <a16:creationId xmlns:a16="http://schemas.microsoft.com/office/drawing/2014/main" id="{C83D0069-6041-44DD-A60C-18805A104C0A}"/>
              </a:ext>
            </a:extLst>
          </p:cNvPr>
          <p:cNvSpPr/>
          <p:nvPr/>
        </p:nvSpPr>
        <p:spPr>
          <a:xfrm>
            <a:off x="2607514" y="5053515"/>
            <a:ext cx="1884680"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Using roles</a:t>
            </a:r>
          </a:p>
        </p:txBody>
      </p:sp>
      <p:sp>
        <p:nvSpPr>
          <p:cNvPr id="171" name="Rectangle 170">
            <a:extLst>
              <a:ext uri="{FF2B5EF4-FFF2-40B4-BE49-F238E27FC236}">
                <a16:creationId xmlns:a16="http://schemas.microsoft.com/office/drawing/2014/main" id="{4E737154-03D2-4CDE-8A97-9010A5415BFE}"/>
              </a:ext>
            </a:extLst>
          </p:cNvPr>
          <p:cNvSpPr/>
          <p:nvPr/>
        </p:nvSpPr>
        <p:spPr>
          <a:xfrm>
            <a:off x="117524" y="544576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App1</a:t>
            </a:r>
          </a:p>
        </p:txBody>
      </p:sp>
      <p:sp>
        <p:nvSpPr>
          <p:cNvPr id="172" name="Rectangle 171">
            <a:extLst>
              <a:ext uri="{FF2B5EF4-FFF2-40B4-BE49-F238E27FC236}">
                <a16:creationId xmlns:a16="http://schemas.microsoft.com/office/drawing/2014/main" id="{84A27B45-698C-46DD-8A6A-621C9B85F3AB}"/>
              </a:ext>
            </a:extLst>
          </p:cNvPr>
          <p:cNvSpPr/>
          <p:nvPr/>
        </p:nvSpPr>
        <p:spPr>
          <a:xfrm>
            <a:off x="117524" y="561848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App2</a:t>
            </a:r>
          </a:p>
        </p:txBody>
      </p:sp>
      <p:sp>
        <p:nvSpPr>
          <p:cNvPr id="173" name="Rectangle 172">
            <a:extLst>
              <a:ext uri="{FF2B5EF4-FFF2-40B4-BE49-F238E27FC236}">
                <a16:creationId xmlns:a16="http://schemas.microsoft.com/office/drawing/2014/main" id="{12D5DB2E-CB6B-49C4-AB10-3567452F159C}"/>
              </a:ext>
            </a:extLst>
          </p:cNvPr>
          <p:cNvSpPr/>
          <p:nvPr/>
        </p:nvSpPr>
        <p:spPr>
          <a:xfrm>
            <a:off x="117524" y="579120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App3</a:t>
            </a:r>
          </a:p>
        </p:txBody>
      </p:sp>
      <p:sp>
        <p:nvSpPr>
          <p:cNvPr id="174" name="Rectangle 173">
            <a:extLst>
              <a:ext uri="{FF2B5EF4-FFF2-40B4-BE49-F238E27FC236}">
                <a16:creationId xmlns:a16="http://schemas.microsoft.com/office/drawing/2014/main" id="{BED715F2-C6B4-448B-91B3-5BF9FE12B68F}"/>
              </a:ext>
            </a:extLst>
          </p:cNvPr>
          <p:cNvSpPr/>
          <p:nvPr/>
        </p:nvSpPr>
        <p:spPr>
          <a:xfrm>
            <a:off x="1576070" y="523240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75" name="Rectangle 174">
            <a:extLst>
              <a:ext uri="{FF2B5EF4-FFF2-40B4-BE49-F238E27FC236}">
                <a16:creationId xmlns:a16="http://schemas.microsoft.com/office/drawing/2014/main" id="{39339ACD-6778-4CFC-86A5-66199D3DEB0C}"/>
              </a:ext>
            </a:extLst>
          </p:cNvPr>
          <p:cNvSpPr/>
          <p:nvPr/>
        </p:nvSpPr>
        <p:spPr>
          <a:xfrm>
            <a:off x="1576070" y="540512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76" name="Rectangle 175">
            <a:extLst>
              <a:ext uri="{FF2B5EF4-FFF2-40B4-BE49-F238E27FC236}">
                <a16:creationId xmlns:a16="http://schemas.microsoft.com/office/drawing/2014/main" id="{84B73455-158B-4F65-8519-7E24824F0FA3}"/>
              </a:ext>
            </a:extLst>
          </p:cNvPr>
          <p:cNvSpPr/>
          <p:nvPr/>
        </p:nvSpPr>
        <p:spPr>
          <a:xfrm>
            <a:off x="1576070" y="557784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78" name="Rectangle 177">
            <a:extLst>
              <a:ext uri="{FF2B5EF4-FFF2-40B4-BE49-F238E27FC236}">
                <a16:creationId xmlns:a16="http://schemas.microsoft.com/office/drawing/2014/main" id="{FAF2B853-5E58-481D-A21D-64D3D6BEAED2}"/>
              </a:ext>
            </a:extLst>
          </p:cNvPr>
          <p:cNvSpPr/>
          <p:nvPr/>
        </p:nvSpPr>
        <p:spPr>
          <a:xfrm>
            <a:off x="1576070" y="575564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80" name="Rectangle 179">
            <a:extLst>
              <a:ext uri="{FF2B5EF4-FFF2-40B4-BE49-F238E27FC236}">
                <a16:creationId xmlns:a16="http://schemas.microsoft.com/office/drawing/2014/main" id="{7BA09FF4-9384-44B4-951B-290507ACD2A5}"/>
              </a:ext>
            </a:extLst>
          </p:cNvPr>
          <p:cNvSpPr/>
          <p:nvPr/>
        </p:nvSpPr>
        <p:spPr>
          <a:xfrm>
            <a:off x="1576070" y="592836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81" name="Rectangle 180">
            <a:extLst>
              <a:ext uri="{FF2B5EF4-FFF2-40B4-BE49-F238E27FC236}">
                <a16:creationId xmlns:a16="http://schemas.microsoft.com/office/drawing/2014/main" id="{2F4EA472-E236-43CD-891B-0552758897AD}"/>
              </a:ext>
            </a:extLst>
          </p:cNvPr>
          <p:cNvSpPr/>
          <p:nvPr/>
        </p:nvSpPr>
        <p:spPr>
          <a:xfrm>
            <a:off x="1576070" y="610108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cxnSp>
        <p:nvCxnSpPr>
          <p:cNvPr id="182" name="Straight Connector 181">
            <a:extLst>
              <a:ext uri="{FF2B5EF4-FFF2-40B4-BE49-F238E27FC236}">
                <a16:creationId xmlns:a16="http://schemas.microsoft.com/office/drawing/2014/main" id="{A38E1C7E-0087-41BE-A36A-9B83D07D0414}"/>
              </a:ext>
            </a:extLst>
          </p:cNvPr>
          <p:cNvCxnSpPr>
            <a:cxnSpLocks/>
            <a:stCxn id="171" idx="3"/>
            <a:endCxn id="174" idx="1"/>
          </p:cNvCxnSpPr>
          <p:nvPr/>
        </p:nvCxnSpPr>
        <p:spPr>
          <a:xfrm flipV="1">
            <a:off x="712470" y="531876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84" name="Straight Connector 183">
            <a:extLst>
              <a:ext uri="{FF2B5EF4-FFF2-40B4-BE49-F238E27FC236}">
                <a16:creationId xmlns:a16="http://schemas.microsoft.com/office/drawing/2014/main" id="{C09A8D60-2C29-4753-9CA2-8EA61C318553}"/>
              </a:ext>
            </a:extLst>
          </p:cNvPr>
          <p:cNvCxnSpPr>
            <a:cxnSpLocks/>
            <a:stCxn id="171" idx="3"/>
            <a:endCxn id="175" idx="1"/>
          </p:cNvCxnSpPr>
          <p:nvPr/>
        </p:nvCxnSpPr>
        <p:spPr>
          <a:xfrm flipV="1">
            <a:off x="712470" y="5491480"/>
            <a:ext cx="863600" cy="4064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87" name="Straight Connector 186">
            <a:extLst>
              <a:ext uri="{FF2B5EF4-FFF2-40B4-BE49-F238E27FC236}">
                <a16:creationId xmlns:a16="http://schemas.microsoft.com/office/drawing/2014/main" id="{9963DF00-3054-4B62-8548-AE9B61D8F9CA}"/>
              </a:ext>
            </a:extLst>
          </p:cNvPr>
          <p:cNvCxnSpPr>
            <a:cxnSpLocks/>
            <a:stCxn id="171" idx="3"/>
            <a:endCxn id="176" idx="1"/>
          </p:cNvCxnSpPr>
          <p:nvPr/>
        </p:nvCxnSpPr>
        <p:spPr>
          <a:xfrm>
            <a:off x="712470" y="5532120"/>
            <a:ext cx="863600" cy="132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89" name="Straight Connector 188">
            <a:extLst>
              <a:ext uri="{FF2B5EF4-FFF2-40B4-BE49-F238E27FC236}">
                <a16:creationId xmlns:a16="http://schemas.microsoft.com/office/drawing/2014/main" id="{E22202DF-759F-493E-8B83-48187FF5B08E}"/>
              </a:ext>
            </a:extLst>
          </p:cNvPr>
          <p:cNvCxnSpPr>
            <a:cxnSpLocks/>
            <a:stCxn id="171" idx="3"/>
            <a:endCxn id="178" idx="1"/>
          </p:cNvCxnSpPr>
          <p:nvPr/>
        </p:nvCxnSpPr>
        <p:spPr>
          <a:xfrm>
            <a:off x="712470" y="553212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0" name="Straight Connector 189">
            <a:extLst>
              <a:ext uri="{FF2B5EF4-FFF2-40B4-BE49-F238E27FC236}">
                <a16:creationId xmlns:a16="http://schemas.microsoft.com/office/drawing/2014/main" id="{90821327-D40E-4CE7-8570-21F1896892F2}"/>
              </a:ext>
            </a:extLst>
          </p:cNvPr>
          <p:cNvCxnSpPr>
            <a:cxnSpLocks/>
            <a:stCxn id="171" idx="3"/>
            <a:endCxn id="180" idx="1"/>
          </p:cNvCxnSpPr>
          <p:nvPr/>
        </p:nvCxnSpPr>
        <p:spPr>
          <a:xfrm>
            <a:off x="712470" y="5532120"/>
            <a:ext cx="863600" cy="4826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1" name="Straight Connector 190">
            <a:extLst>
              <a:ext uri="{FF2B5EF4-FFF2-40B4-BE49-F238E27FC236}">
                <a16:creationId xmlns:a16="http://schemas.microsoft.com/office/drawing/2014/main" id="{B8FECE8A-DC36-4398-B509-0464E94F6597}"/>
              </a:ext>
            </a:extLst>
          </p:cNvPr>
          <p:cNvCxnSpPr>
            <a:cxnSpLocks/>
            <a:stCxn id="171" idx="3"/>
            <a:endCxn id="181" idx="1"/>
          </p:cNvCxnSpPr>
          <p:nvPr/>
        </p:nvCxnSpPr>
        <p:spPr>
          <a:xfrm>
            <a:off x="712470" y="5532120"/>
            <a:ext cx="863600" cy="65532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2" name="Straight Connector 191">
            <a:extLst>
              <a:ext uri="{FF2B5EF4-FFF2-40B4-BE49-F238E27FC236}">
                <a16:creationId xmlns:a16="http://schemas.microsoft.com/office/drawing/2014/main" id="{BCB68B31-CE03-41A5-A4B5-1B7707426F27}"/>
              </a:ext>
            </a:extLst>
          </p:cNvPr>
          <p:cNvCxnSpPr>
            <a:cxnSpLocks/>
            <a:stCxn id="172" idx="3"/>
            <a:endCxn id="174" idx="1"/>
          </p:cNvCxnSpPr>
          <p:nvPr/>
        </p:nvCxnSpPr>
        <p:spPr>
          <a:xfrm flipV="1">
            <a:off x="712470" y="5318760"/>
            <a:ext cx="863600" cy="386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3" name="Straight Connector 192">
            <a:extLst>
              <a:ext uri="{FF2B5EF4-FFF2-40B4-BE49-F238E27FC236}">
                <a16:creationId xmlns:a16="http://schemas.microsoft.com/office/drawing/2014/main" id="{15B206BF-BE73-4D41-AFD6-34A5CC23985C}"/>
              </a:ext>
            </a:extLst>
          </p:cNvPr>
          <p:cNvCxnSpPr>
            <a:cxnSpLocks/>
            <a:stCxn id="172" idx="3"/>
            <a:endCxn id="175" idx="1"/>
          </p:cNvCxnSpPr>
          <p:nvPr/>
        </p:nvCxnSpPr>
        <p:spPr>
          <a:xfrm flipV="1">
            <a:off x="712470" y="549148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4" name="Straight Connector 193">
            <a:extLst>
              <a:ext uri="{FF2B5EF4-FFF2-40B4-BE49-F238E27FC236}">
                <a16:creationId xmlns:a16="http://schemas.microsoft.com/office/drawing/2014/main" id="{6A35CFE7-E6B1-43B8-8D2E-E0E76660B006}"/>
              </a:ext>
            </a:extLst>
          </p:cNvPr>
          <p:cNvCxnSpPr>
            <a:cxnSpLocks/>
            <a:stCxn id="172" idx="3"/>
            <a:endCxn id="176" idx="1"/>
          </p:cNvCxnSpPr>
          <p:nvPr/>
        </p:nvCxnSpPr>
        <p:spPr>
          <a:xfrm flipV="1">
            <a:off x="712470" y="5664200"/>
            <a:ext cx="863600" cy="4064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5" name="Straight Connector 194">
            <a:extLst>
              <a:ext uri="{FF2B5EF4-FFF2-40B4-BE49-F238E27FC236}">
                <a16:creationId xmlns:a16="http://schemas.microsoft.com/office/drawing/2014/main" id="{22DFD0A0-2C5E-4C64-8C42-A34260E92354}"/>
              </a:ext>
            </a:extLst>
          </p:cNvPr>
          <p:cNvCxnSpPr>
            <a:cxnSpLocks/>
            <a:stCxn id="172" idx="3"/>
            <a:endCxn id="178" idx="1"/>
          </p:cNvCxnSpPr>
          <p:nvPr/>
        </p:nvCxnSpPr>
        <p:spPr>
          <a:xfrm>
            <a:off x="712470" y="5704840"/>
            <a:ext cx="863600" cy="1371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6" name="Straight Connector 195">
            <a:extLst>
              <a:ext uri="{FF2B5EF4-FFF2-40B4-BE49-F238E27FC236}">
                <a16:creationId xmlns:a16="http://schemas.microsoft.com/office/drawing/2014/main" id="{A7137A71-E746-4BB6-965A-82FED8EA876B}"/>
              </a:ext>
            </a:extLst>
          </p:cNvPr>
          <p:cNvCxnSpPr>
            <a:cxnSpLocks/>
            <a:stCxn id="172" idx="3"/>
            <a:endCxn id="180" idx="1"/>
          </p:cNvCxnSpPr>
          <p:nvPr/>
        </p:nvCxnSpPr>
        <p:spPr>
          <a:xfrm>
            <a:off x="712470" y="570484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7" name="Straight Connector 196">
            <a:extLst>
              <a:ext uri="{FF2B5EF4-FFF2-40B4-BE49-F238E27FC236}">
                <a16:creationId xmlns:a16="http://schemas.microsoft.com/office/drawing/2014/main" id="{9876FD55-9855-411C-BF17-B8ACB3A321E1}"/>
              </a:ext>
            </a:extLst>
          </p:cNvPr>
          <p:cNvCxnSpPr>
            <a:cxnSpLocks/>
            <a:stCxn id="172" idx="3"/>
            <a:endCxn id="181" idx="1"/>
          </p:cNvCxnSpPr>
          <p:nvPr/>
        </p:nvCxnSpPr>
        <p:spPr>
          <a:xfrm>
            <a:off x="712470" y="5704840"/>
            <a:ext cx="863600" cy="4826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8" name="Straight Connector 197">
            <a:extLst>
              <a:ext uri="{FF2B5EF4-FFF2-40B4-BE49-F238E27FC236}">
                <a16:creationId xmlns:a16="http://schemas.microsoft.com/office/drawing/2014/main" id="{F7431F6E-07F7-49E5-B8A0-186794C6123C}"/>
              </a:ext>
            </a:extLst>
          </p:cNvPr>
          <p:cNvCxnSpPr>
            <a:cxnSpLocks/>
            <a:stCxn id="173" idx="3"/>
            <a:endCxn id="174" idx="1"/>
          </p:cNvCxnSpPr>
          <p:nvPr/>
        </p:nvCxnSpPr>
        <p:spPr>
          <a:xfrm flipV="1">
            <a:off x="712470" y="5318760"/>
            <a:ext cx="863600" cy="5588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199" name="Straight Connector 198">
            <a:extLst>
              <a:ext uri="{FF2B5EF4-FFF2-40B4-BE49-F238E27FC236}">
                <a16:creationId xmlns:a16="http://schemas.microsoft.com/office/drawing/2014/main" id="{9BAC001C-55BB-43FD-B9EA-DF66C29579C6}"/>
              </a:ext>
            </a:extLst>
          </p:cNvPr>
          <p:cNvCxnSpPr>
            <a:cxnSpLocks/>
            <a:stCxn id="173" idx="3"/>
            <a:endCxn id="175" idx="1"/>
          </p:cNvCxnSpPr>
          <p:nvPr/>
        </p:nvCxnSpPr>
        <p:spPr>
          <a:xfrm flipV="1">
            <a:off x="712470" y="5491480"/>
            <a:ext cx="863600" cy="386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00" name="Straight Connector 199">
            <a:extLst>
              <a:ext uri="{FF2B5EF4-FFF2-40B4-BE49-F238E27FC236}">
                <a16:creationId xmlns:a16="http://schemas.microsoft.com/office/drawing/2014/main" id="{7FAEEE7A-01D3-449B-8B8B-54224010E6EE}"/>
              </a:ext>
            </a:extLst>
          </p:cNvPr>
          <p:cNvCxnSpPr>
            <a:cxnSpLocks/>
            <a:stCxn id="173" idx="3"/>
            <a:endCxn id="176" idx="1"/>
          </p:cNvCxnSpPr>
          <p:nvPr/>
        </p:nvCxnSpPr>
        <p:spPr>
          <a:xfrm flipV="1">
            <a:off x="712470" y="566420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01" name="Straight Connector 200">
            <a:extLst>
              <a:ext uri="{FF2B5EF4-FFF2-40B4-BE49-F238E27FC236}">
                <a16:creationId xmlns:a16="http://schemas.microsoft.com/office/drawing/2014/main" id="{2966F69D-7576-41FD-96E3-27C2C680503C}"/>
              </a:ext>
            </a:extLst>
          </p:cNvPr>
          <p:cNvCxnSpPr>
            <a:cxnSpLocks/>
            <a:stCxn id="173" idx="3"/>
            <a:endCxn id="178" idx="1"/>
          </p:cNvCxnSpPr>
          <p:nvPr/>
        </p:nvCxnSpPr>
        <p:spPr>
          <a:xfrm flipV="1">
            <a:off x="712470" y="5842000"/>
            <a:ext cx="863600" cy="355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02" name="Straight Connector 201">
            <a:extLst>
              <a:ext uri="{FF2B5EF4-FFF2-40B4-BE49-F238E27FC236}">
                <a16:creationId xmlns:a16="http://schemas.microsoft.com/office/drawing/2014/main" id="{55293314-0860-4B4D-8908-19DEC841A6BB}"/>
              </a:ext>
            </a:extLst>
          </p:cNvPr>
          <p:cNvCxnSpPr>
            <a:cxnSpLocks/>
            <a:stCxn id="173" idx="3"/>
            <a:endCxn id="180" idx="1"/>
          </p:cNvCxnSpPr>
          <p:nvPr/>
        </p:nvCxnSpPr>
        <p:spPr>
          <a:xfrm>
            <a:off x="712470" y="5877560"/>
            <a:ext cx="863600" cy="1371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03" name="Straight Connector 202">
            <a:extLst>
              <a:ext uri="{FF2B5EF4-FFF2-40B4-BE49-F238E27FC236}">
                <a16:creationId xmlns:a16="http://schemas.microsoft.com/office/drawing/2014/main" id="{8AC9A9F2-0B08-4B44-B219-7498B47104D6}"/>
              </a:ext>
            </a:extLst>
          </p:cNvPr>
          <p:cNvCxnSpPr>
            <a:cxnSpLocks/>
            <a:stCxn id="173" idx="3"/>
            <a:endCxn id="181" idx="1"/>
          </p:cNvCxnSpPr>
          <p:nvPr/>
        </p:nvCxnSpPr>
        <p:spPr>
          <a:xfrm>
            <a:off x="712470" y="587756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204" name="Rectangle 203">
            <a:extLst>
              <a:ext uri="{FF2B5EF4-FFF2-40B4-BE49-F238E27FC236}">
                <a16:creationId xmlns:a16="http://schemas.microsoft.com/office/drawing/2014/main" id="{066994D5-4A40-424D-AC19-3BADF91BC5E9}"/>
              </a:ext>
            </a:extLst>
          </p:cNvPr>
          <p:cNvSpPr/>
          <p:nvPr/>
        </p:nvSpPr>
        <p:spPr>
          <a:xfrm>
            <a:off x="-41705" y="6430136"/>
            <a:ext cx="2334055"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Total associations =3 x 6 = 18</a:t>
            </a:r>
          </a:p>
        </p:txBody>
      </p:sp>
      <p:sp>
        <p:nvSpPr>
          <p:cNvPr id="205" name="Rectangle 204">
            <a:extLst>
              <a:ext uri="{FF2B5EF4-FFF2-40B4-BE49-F238E27FC236}">
                <a16:creationId xmlns:a16="http://schemas.microsoft.com/office/drawing/2014/main" id="{90EC6082-391D-4B7D-B2A0-60367E7CF9A7}"/>
              </a:ext>
            </a:extLst>
          </p:cNvPr>
          <p:cNvSpPr/>
          <p:nvPr/>
        </p:nvSpPr>
        <p:spPr>
          <a:xfrm>
            <a:off x="-87630" y="5026660"/>
            <a:ext cx="2354580"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Capability-based approaches</a:t>
            </a:r>
          </a:p>
        </p:txBody>
      </p:sp>
    </p:spTree>
    <p:extLst>
      <p:ext uri="{BB962C8B-B14F-4D97-AF65-F5344CB8AC3E}">
        <p14:creationId xmlns:p14="http://schemas.microsoft.com/office/powerpoint/2010/main" val="12909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376CFA-8003-4EE5-8977-931496D9C1B6}"/>
              </a:ext>
            </a:extLst>
          </p:cNvPr>
          <p:cNvSpPr txBox="1"/>
          <p:nvPr/>
        </p:nvSpPr>
        <p:spPr>
          <a:xfrm>
            <a:off x="792480" y="1595120"/>
            <a:ext cx="7401560" cy="4201160"/>
          </a:xfrm>
          <a:prstGeom prst="rect">
            <a:avLst/>
          </a:prstGeom>
          <a:solidFill>
            <a:schemeClr val="accent2">
              <a:lumMod val="20000"/>
              <a:lumOff val="80000"/>
            </a:schemeClr>
          </a:solidFill>
          <a:ln>
            <a:solidFill>
              <a:srgbClr val="FF212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6C4D42B-3474-4CB2-A459-F14F3C7A70FF}"/>
              </a:ext>
            </a:extLst>
          </p:cNvPr>
          <p:cNvSpPr>
            <a:spLocks noGrp="1"/>
          </p:cNvSpPr>
          <p:nvPr>
            <p:ph type="ctrTitle"/>
          </p:nvPr>
        </p:nvSpPr>
        <p:spPr/>
        <p:txBody>
          <a:bodyPr/>
          <a:lstStyle/>
          <a:p>
            <a:r>
              <a:rPr lang="en-US" sz="2800" dirty="0"/>
              <a:t>Access control use case</a:t>
            </a:r>
          </a:p>
        </p:txBody>
      </p:sp>
      <p:sp>
        <p:nvSpPr>
          <p:cNvPr id="4" name="Slide Number Placeholder 3">
            <a:extLst>
              <a:ext uri="{FF2B5EF4-FFF2-40B4-BE49-F238E27FC236}">
                <a16:creationId xmlns:a16="http://schemas.microsoft.com/office/drawing/2014/main" id="{9AECE241-20B9-4753-8277-72A697E79FC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FBDD2BA-3EB2-43CB-AC1C-5439FAC8D21A}"/>
              </a:ext>
            </a:extLst>
          </p:cNvPr>
          <p:cNvPicPr>
            <a:picLocks noChangeAspect="1"/>
          </p:cNvPicPr>
          <p:nvPr/>
        </p:nvPicPr>
        <p:blipFill>
          <a:blip r:embed="rId3"/>
          <a:stretch>
            <a:fillRect/>
          </a:stretch>
        </p:blipFill>
        <p:spPr>
          <a:xfrm>
            <a:off x="904240" y="1713969"/>
            <a:ext cx="7193280" cy="3958382"/>
          </a:xfrm>
          <a:prstGeom prst="rect">
            <a:avLst/>
          </a:prstGeom>
        </p:spPr>
      </p:pic>
      <p:sp>
        <p:nvSpPr>
          <p:cNvPr id="11" name="Rectangle 10">
            <a:extLst>
              <a:ext uri="{FF2B5EF4-FFF2-40B4-BE49-F238E27FC236}">
                <a16:creationId xmlns:a16="http://schemas.microsoft.com/office/drawing/2014/main" id="{D6165063-A85E-46CE-B176-616CCCB3EBC5}"/>
              </a:ext>
            </a:extLst>
          </p:cNvPr>
          <p:cNvSpPr/>
          <p:nvPr/>
        </p:nvSpPr>
        <p:spPr>
          <a:xfrm>
            <a:off x="1422400" y="1033195"/>
            <a:ext cx="6106160" cy="400110"/>
          </a:xfrm>
          <a:prstGeom prst="rect">
            <a:avLst/>
          </a:prstGeom>
        </p:spPr>
        <p:txBody>
          <a:bodyPr wrap="square">
            <a:spAutoFit/>
          </a:bodyPr>
          <a:lstStyle/>
          <a:p>
            <a:r>
              <a:rPr lang="en-US" sz="2000" b="1" dirty="0"/>
              <a:t>Data Usage Cap Manager - Multi-session App</a:t>
            </a:r>
          </a:p>
        </p:txBody>
      </p:sp>
      <p:sp>
        <p:nvSpPr>
          <p:cNvPr id="9" name="Date Placeholder 4">
            <a:extLst>
              <a:ext uri="{FF2B5EF4-FFF2-40B4-BE49-F238E27FC236}">
                <a16:creationId xmlns:a16="http://schemas.microsoft.com/office/drawing/2014/main" id="{25AEB713-423B-4496-88C6-3AFD96F7692B}"/>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Tree>
    <p:extLst>
      <p:ext uri="{BB962C8B-B14F-4D97-AF65-F5344CB8AC3E}">
        <p14:creationId xmlns:p14="http://schemas.microsoft.com/office/powerpoint/2010/main" val="37396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13C08C-741A-4781-AB3F-B5C869FA7E98}"/>
              </a:ext>
            </a:extLst>
          </p:cNvPr>
          <p:cNvSpPr>
            <a:spLocks noGrp="1"/>
          </p:cNvSpPr>
          <p:nvPr>
            <p:ph idx="1"/>
          </p:nvPr>
        </p:nvSpPr>
        <p:spPr/>
        <p:txBody>
          <a:bodyPr>
            <a:normAutofit lnSpcReduction="10000"/>
          </a:bodyPr>
          <a:lstStyle/>
          <a:p>
            <a:r>
              <a:rPr lang="en-US" dirty="0"/>
              <a:t>App developed in Floodlight: </a:t>
            </a:r>
            <a:r>
              <a:rPr lang="en-US" dirty="0" err="1"/>
              <a:t>DataUsageCapMngr</a:t>
            </a:r>
            <a:r>
              <a:rPr lang="en-US" dirty="0"/>
              <a:t>.</a:t>
            </a:r>
          </a:p>
          <a:p>
            <a:r>
              <a:rPr lang="en-US" b="1" dirty="0"/>
              <a:t>Session1</a:t>
            </a:r>
            <a:r>
              <a:rPr lang="en-US" dirty="0"/>
              <a:t>: </a:t>
            </a:r>
            <a:r>
              <a:rPr lang="en-US" dirty="0" err="1"/>
              <a:t>DataUsageAnalysisSession</a:t>
            </a:r>
            <a:r>
              <a:rPr lang="en-US" dirty="0"/>
              <a:t>: </a:t>
            </a:r>
          </a:p>
          <a:p>
            <a:pPr lvl="1"/>
            <a:r>
              <a:rPr lang="en-US" dirty="0"/>
              <a:t>probes for port bandwidth statistics on a regular basis (every 5 seconds). After reading the bandwidth consumption for switch ports and analyzing the data to find cap limit violations, it stores the list of hosts who has exceeded the cap limit into a list ‘</a:t>
            </a:r>
            <a:r>
              <a:rPr lang="en-US" dirty="0" err="1"/>
              <a:t>usageCapBlackList</a:t>
            </a:r>
            <a:r>
              <a:rPr lang="en-US" dirty="0"/>
              <a:t>’ managed by the system. </a:t>
            </a:r>
          </a:p>
          <a:p>
            <a:pPr lvl="1"/>
            <a:r>
              <a:rPr lang="en-US" dirty="0"/>
              <a:t>Required roles: “</a:t>
            </a:r>
            <a:r>
              <a:rPr lang="en-US" i="1" dirty="0"/>
              <a:t>Device Handler”</a:t>
            </a:r>
            <a:r>
              <a:rPr lang="en-US" dirty="0"/>
              <a:t> and “</a:t>
            </a:r>
            <a:r>
              <a:rPr lang="en-US" i="1" dirty="0"/>
              <a:t>Bandwidth Monitoring”.</a:t>
            </a:r>
          </a:p>
          <a:p>
            <a:r>
              <a:rPr lang="en-US" b="1" dirty="0"/>
              <a:t>Session2</a:t>
            </a:r>
            <a:r>
              <a:rPr lang="en-US" dirty="0"/>
              <a:t>: </a:t>
            </a:r>
            <a:r>
              <a:rPr lang="en-US" dirty="0" err="1"/>
              <a:t>DataCapEnforcingSession</a:t>
            </a:r>
            <a:r>
              <a:rPr lang="en-US" dirty="0"/>
              <a:t>: </a:t>
            </a:r>
          </a:p>
          <a:p>
            <a:pPr lvl="1"/>
            <a:r>
              <a:rPr lang="en-US" dirty="0"/>
              <a:t>checks periodically (every 60 seconds) for black-listed hosts stored in ‘</a:t>
            </a:r>
            <a:r>
              <a:rPr lang="en-US" dirty="0" err="1"/>
              <a:t>usageCapBlackList</a:t>
            </a:r>
            <a:r>
              <a:rPr lang="en-US" dirty="0"/>
              <a:t>’.</a:t>
            </a:r>
          </a:p>
          <a:p>
            <a:pPr lvl="1"/>
            <a:r>
              <a:rPr lang="en-US" dirty="0"/>
              <a:t>inserts flow rules to isolate violating hosts from the network. </a:t>
            </a:r>
          </a:p>
          <a:p>
            <a:pPr lvl="1"/>
            <a:r>
              <a:rPr lang="en-US" dirty="0"/>
              <a:t>Required roles: “</a:t>
            </a:r>
            <a:r>
              <a:rPr lang="en-US" i="1" dirty="0"/>
              <a:t>Flow Mod</a:t>
            </a:r>
            <a:r>
              <a:rPr lang="en-US" dirty="0"/>
              <a:t>”.</a:t>
            </a:r>
          </a:p>
          <a:p>
            <a:r>
              <a:rPr lang="en-US" dirty="0"/>
              <a:t>SDN-RBAC authorization system: </a:t>
            </a:r>
          </a:p>
          <a:p>
            <a:pPr lvl="1"/>
            <a:r>
              <a:rPr lang="en-US" dirty="0"/>
              <a:t>mediates all sessions access requests. </a:t>
            </a:r>
          </a:p>
          <a:p>
            <a:pPr lvl="1"/>
            <a:r>
              <a:rPr lang="en-US" dirty="0"/>
              <a:t>identifies each session, </a:t>
            </a:r>
          </a:p>
          <a:p>
            <a:pPr lvl="1"/>
            <a:r>
              <a:rPr lang="en-US" dirty="0"/>
              <a:t>sends sessions request for authorization check. </a:t>
            </a:r>
          </a:p>
          <a:p>
            <a:pPr lvl="1"/>
            <a:r>
              <a:rPr lang="en-US" dirty="0"/>
              <a:t>allows or blocks the request based on PDP response.</a:t>
            </a:r>
          </a:p>
          <a:p>
            <a:endParaRPr lang="en-US" dirty="0"/>
          </a:p>
        </p:txBody>
      </p:sp>
      <p:sp>
        <p:nvSpPr>
          <p:cNvPr id="3" name="Title 2">
            <a:extLst>
              <a:ext uri="{FF2B5EF4-FFF2-40B4-BE49-F238E27FC236}">
                <a16:creationId xmlns:a16="http://schemas.microsoft.com/office/drawing/2014/main" id="{D8DB7164-78E4-4BEF-A0A4-F12FFE3FEFF0}"/>
              </a:ext>
            </a:extLst>
          </p:cNvPr>
          <p:cNvSpPr>
            <a:spLocks noGrp="1"/>
          </p:cNvSpPr>
          <p:nvPr>
            <p:ph type="ctrTitle"/>
          </p:nvPr>
        </p:nvSpPr>
        <p:spPr/>
        <p:txBody>
          <a:bodyPr/>
          <a:lstStyle/>
          <a:p>
            <a:r>
              <a:rPr lang="en-US" dirty="0"/>
              <a:t>Data Usage Cap Manager</a:t>
            </a:r>
            <a:br>
              <a:rPr lang="en-US" dirty="0"/>
            </a:br>
            <a:r>
              <a:rPr lang="en-US" dirty="0"/>
              <a:t>Use-case app</a:t>
            </a:r>
          </a:p>
        </p:txBody>
      </p:sp>
      <p:sp>
        <p:nvSpPr>
          <p:cNvPr id="4" name="Slide Number Placeholder 3">
            <a:extLst>
              <a:ext uri="{FF2B5EF4-FFF2-40B4-BE49-F238E27FC236}">
                <a16:creationId xmlns:a16="http://schemas.microsoft.com/office/drawing/2014/main" id="{2C683569-5D6D-4625-B9C1-C37CDAFC502A}"/>
              </a:ext>
            </a:extLst>
          </p:cNvPr>
          <p:cNvSpPr>
            <a:spLocks noGrp="1"/>
          </p:cNvSpPr>
          <p:nvPr>
            <p:ph type="sldNum" sz="quarter" idx="4"/>
          </p:nvPr>
        </p:nvSpPr>
        <p:spPr/>
        <p:txBody>
          <a:bodyPr/>
          <a:lstStyle/>
          <a:p>
            <a:fld id="{CAB5F52E-1A2D-AF47-834F-5A302267C843}" type="slidenum">
              <a:rPr lang="en-US" smtClean="0"/>
              <a:t>27</a:t>
            </a:fld>
            <a:endParaRPr lang="en-US" dirty="0"/>
          </a:p>
        </p:txBody>
      </p:sp>
      <p:sp>
        <p:nvSpPr>
          <p:cNvPr id="6" name="Date Placeholder 4">
            <a:extLst>
              <a:ext uri="{FF2B5EF4-FFF2-40B4-BE49-F238E27FC236}">
                <a16:creationId xmlns:a16="http://schemas.microsoft.com/office/drawing/2014/main" id="{176D0E2F-DD45-47A5-8F29-7FB905B22482}"/>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Tree>
    <p:extLst>
      <p:ext uri="{BB962C8B-B14F-4D97-AF65-F5344CB8AC3E}">
        <p14:creationId xmlns:p14="http://schemas.microsoft.com/office/powerpoint/2010/main" val="150443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C05D61E-F8A0-4DEC-9A81-B03006E6054D}"/>
              </a:ext>
            </a:extLst>
          </p:cNvPr>
          <p:cNvSpPr/>
          <p:nvPr/>
        </p:nvSpPr>
        <p:spPr>
          <a:xfrm>
            <a:off x="6039517" y="3728966"/>
            <a:ext cx="146304" cy="14630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7BCA695-AA86-4731-8EAF-690069E99745}"/>
              </a:ext>
            </a:extLst>
          </p:cNvPr>
          <p:cNvSpPr/>
          <p:nvPr/>
        </p:nvSpPr>
        <p:spPr>
          <a:xfrm>
            <a:off x="6039517" y="4063627"/>
            <a:ext cx="146304" cy="14630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B40F7198-19BB-4A61-A17C-940BAB4416F0}"/>
              </a:ext>
            </a:extLst>
          </p:cNvPr>
          <p:cNvSpPr/>
          <p:nvPr/>
        </p:nvSpPr>
        <p:spPr>
          <a:xfrm>
            <a:off x="7088766" y="4250079"/>
            <a:ext cx="146304" cy="14630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2901CEEB-E336-4F9B-94E7-90FC413504C4}"/>
              </a:ext>
            </a:extLst>
          </p:cNvPr>
          <p:cNvSpPr/>
          <p:nvPr/>
        </p:nvSpPr>
        <p:spPr>
          <a:xfrm>
            <a:off x="6426599" y="4926354"/>
            <a:ext cx="146304" cy="14630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EC0282A-8058-46BA-8354-D7F4BA448E6C}"/>
              </a:ext>
            </a:extLst>
          </p:cNvPr>
          <p:cNvSpPr/>
          <p:nvPr/>
        </p:nvSpPr>
        <p:spPr>
          <a:xfrm>
            <a:off x="6426599" y="5112806"/>
            <a:ext cx="146304" cy="14630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4B4DA960-DBE6-4603-A29C-154A963A77FA}"/>
              </a:ext>
            </a:extLst>
          </p:cNvPr>
          <p:cNvPicPr>
            <a:picLocks noGrp="1" noChangeAspect="1"/>
          </p:cNvPicPr>
          <p:nvPr>
            <p:ph idx="1"/>
          </p:nvPr>
        </p:nvPicPr>
        <p:blipFill>
          <a:blip r:embed="rId3"/>
          <a:stretch>
            <a:fillRect/>
          </a:stretch>
        </p:blipFill>
        <p:spPr>
          <a:xfrm>
            <a:off x="80244" y="862330"/>
            <a:ext cx="8983512" cy="4624070"/>
          </a:xfrm>
          <a:prstGeom prst="rect">
            <a:avLst/>
          </a:prstGeom>
        </p:spPr>
      </p:pic>
      <p:sp>
        <p:nvSpPr>
          <p:cNvPr id="3" name="Title 2">
            <a:extLst>
              <a:ext uri="{FF2B5EF4-FFF2-40B4-BE49-F238E27FC236}">
                <a16:creationId xmlns:a16="http://schemas.microsoft.com/office/drawing/2014/main" id="{A53C0E62-A631-4C65-BDB4-33BA6B7A64C3}"/>
              </a:ext>
            </a:extLst>
          </p:cNvPr>
          <p:cNvSpPr>
            <a:spLocks noGrp="1"/>
          </p:cNvSpPr>
          <p:nvPr>
            <p:ph type="ctrTitle"/>
          </p:nvPr>
        </p:nvSpPr>
        <p:spPr/>
        <p:txBody>
          <a:bodyPr/>
          <a:lstStyle/>
          <a:p>
            <a:r>
              <a:rPr lang="en-US" sz="2000" dirty="0"/>
              <a:t>Use Case: Configuration in SDN-RBAC</a:t>
            </a:r>
          </a:p>
        </p:txBody>
      </p:sp>
      <p:sp>
        <p:nvSpPr>
          <p:cNvPr id="4" name="Slide Number Placeholder 3">
            <a:extLst>
              <a:ext uri="{FF2B5EF4-FFF2-40B4-BE49-F238E27FC236}">
                <a16:creationId xmlns:a16="http://schemas.microsoft.com/office/drawing/2014/main" id="{0A21920A-0EA2-44B0-AFB0-06016DB6F1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126338-D321-476A-ACB9-CDA7964BB7C0}"/>
              </a:ext>
            </a:extLst>
          </p:cNvPr>
          <p:cNvPicPr>
            <a:picLocks noChangeAspect="1"/>
          </p:cNvPicPr>
          <p:nvPr/>
        </p:nvPicPr>
        <p:blipFill>
          <a:blip r:embed="rId4"/>
          <a:stretch>
            <a:fillRect/>
          </a:stretch>
        </p:blipFill>
        <p:spPr>
          <a:xfrm>
            <a:off x="1910128" y="5615091"/>
            <a:ext cx="5690821" cy="214748"/>
          </a:xfrm>
          <a:prstGeom prst="rect">
            <a:avLst/>
          </a:prstGeom>
        </p:spPr>
      </p:pic>
      <p:sp>
        <p:nvSpPr>
          <p:cNvPr id="9" name="TextBox 8">
            <a:extLst>
              <a:ext uri="{FF2B5EF4-FFF2-40B4-BE49-F238E27FC236}">
                <a16:creationId xmlns:a16="http://schemas.microsoft.com/office/drawing/2014/main" id="{02C3156B-0924-4E63-806F-54227492AC66}"/>
              </a:ext>
            </a:extLst>
          </p:cNvPr>
          <p:cNvSpPr txBox="1"/>
          <p:nvPr/>
        </p:nvSpPr>
        <p:spPr>
          <a:xfrm>
            <a:off x="6644640" y="3619238"/>
            <a:ext cx="8198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3 roles</a:t>
            </a:r>
          </a:p>
        </p:txBody>
      </p:sp>
      <p:cxnSp>
        <p:nvCxnSpPr>
          <p:cNvPr id="13" name="Straight Arrow Connector 12">
            <a:extLst>
              <a:ext uri="{FF2B5EF4-FFF2-40B4-BE49-F238E27FC236}">
                <a16:creationId xmlns:a16="http://schemas.microsoft.com/office/drawing/2014/main" id="{B7D80835-432A-471C-9235-7AD7A56AB881}"/>
              </a:ext>
            </a:extLst>
          </p:cNvPr>
          <p:cNvCxnSpPr>
            <a:cxnSpLocks/>
            <a:stCxn id="14" idx="6"/>
            <a:endCxn id="9" idx="1"/>
          </p:cNvCxnSpPr>
          <p:nvPr/>
        </p:nvCxnSpPr>
        <p:spPr>
          <a:xfrm>
            <a:off x="6185821" y="3802118"/>
            <a:ext cx="458819" cy="17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105521A3-CA1A-4C5E-BDC2-13D49CB852B1}"/>
              </a:ext>
            </a:extLst>
          </p:cNvPr>
          <p:cNvSpPr txBox="1"/>
          <p:nvPr/>
        </p:nvSpPr>
        <p:spPr>
          <a:xfrm>
            <a:off x="6644640" y="3953899"/>
            <a:ext cx="11384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 sessions</a:t>
            </a:r>
          </a:p>
        </p:txBody>
      </p:sp>
      <p:cxnSp>
        <p:nvCxnSpPr>
          <p:cNvPr id="23" name="Straight Arrow Connector 22">
            <a:extLst>
              <a:ext uri="{FF2B5EF4-FFF2-40B4-BE49-F238E27FC236}">
                <a16:creationId xmlns:a16="http://schemas.microsoft.com/office/drawing/2014/main" id="{12054E29-9E10-4C89-A7BD-5C80DCECD290}"/>
              </a:ext>
            </a:extLst>
          </p:cNvPr>
          <p:cNvCxnSpPr>
            <a:cxnSpLocks/>
            <a:stCxn id="24" idx="6"/>
            <a:endCxn id="22" idx="1"/>
          </p:cNvCxnSpPr>
          <p:nvPr/>
        </p:nvCxnSpPr>
        <p:spPr>
          <a:xfrm>
            <a:off x="6185821" y="4136779"/>
            <a:ext cx="458819" cy="17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7" name="TextBox 26">
            <a:extLst>
              <a:ext uri="{FF2B5EF4-FFF2-40B4-BE49-F238E27FC236}">
                <a16:creationId xmlns:a16="http://schemas.microsoft.com/office/drawing/2014/main" id="{B235F519-65D5-430B-BF3A-CFF307E3DD09}"/>
              </a:ext>
            </a:extLst>
          </p:cNvPr>
          <p:cNvSpPr txBox="1"/>
          <p:nvPr/>
        </p:nvSpPr>
        <p:spPr>
          <a:xfrm>
            <a:off x="7693889" y="4140351"/>
            <a:ext cx="11384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 sessions</a:t>
            </a:r>
          </a:p>
        </p:txBody>
      </p:sp>
      <p:cxnSp>
        <p:nvCxnSpPr>
          <p:cNvPr id="28" name="Straight Arrow Connector 27">
            <a:extLst>
              <a:ext uri="{FF2B5EF4-FFF2-40B4-BE49-F238E27FC236}">
                <a16:creationId xmlns:a16="http://schemas.microsoft.com/office/drawing/2014/main" id="{F5D4E19B-34A2-4A7D-BDE1-17E52DE89ED3}"/>
              </a:ext>
            </a:extLst>
          </p:cNvPr>
          <p:cNvCxnSpPr>
            <a:cxnSpLocks/>
            <a:stCxn id="29" idx="6"/>
            <a:endCxn id="27" idx="1"/>
          </p:cNvCxnSpPr>
          <p:nvPr/>
        </p:nvCxnSpPr>
        <p:spPr>
          <a:xfrm>
            <a:off x="7235070" y="4323231"/>
            <a:ext cx="458819" cy="17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344E3EF9-7111-4EF2-ADB1-9FFCFD8DAA8C}"/>
              </a:ext>
            </a:extLst>
          </p:cNvPr>
          <p:cNvSpPr txBox="1"/>
          <p:nvPr/>
        </p:nvSpPr>
        <p:spPr>
          <a:xfrm>
            <a:off x="7031722" y="4816626"/>
            <a:ext cx="8198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 roles</a:t>
            </a:r>
          </a:p>
        </p:txBody>
      </p:sp>
      <p:cxnSp>
        <p:nvCxnSpPr>
          <p:cNvPr id="31" name="Straight Arrow Connector 30">
            <a:extLst>
              <a:ext uri="{FF2B5EF4-FFF2-40B4-BE49-F238E27FC236}">
                <a16:creationId xmlns:a16="http://schemas.microsoft.com/office/drawing/2014/main" id="{0A254DBE-7FCF-4F6C-B97C-72382E38C9CC}"/>
              </a:ext>
            </a:extLst>
          </p:cNvPr>
          <p:cNvCxnSpPr>
            <a:cxnSpLocks/>
            <a:stCxn id="32" idx="6"/>
            <a:endCxn id="30" idx="1"/>
          </p:cNvCxnSpPr>
          <p:nvPr/>
        </p:nvCxnSpPr>
        <p:spPr>
          <a:xfrm>
            <a:off x="6572903" y="4999506"/>
            <a:ext cx="458819" cy="17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5" name="TextBox 34">
            <a:extLst>
              <a:ext uri="{FF2B5EF4-FFF2-40B4-BE49-F238E27FC236}">
                <a16:creationId xmlns:a16="http://schemas.microsoft.com/office/drawing/2014/main" id="{5E0973E2-42A2-456A-B19F-98694340F9D0}"/>
              </a:ext>
            </a:extLst>
          </p:cNvPr>
          <p:cNvSpPr txBox="1"/>
          <p:nvPr/>
        </p:nvSpPr>
        <p:spPr>
          <a:xfrm>
            <a:off x="7031722" y="5003078"/>
            <a:ext cx="7284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 role</a:t>
            </a:r>
          </a:p>
        </p:txBody>
      </p:sp>
      <p:cxnSp>
        <p:nvCxnSpPr>
          <p:cNvPr id="36" name="Straight Arrow Connector 35">
            <a:extLst>
              <a:ext uri="{FF2B5EF4-FFF2-40B4-BE49-F238E27FC236}">
                <a16:creationId xmlns:a16="http://schemas.microsoft.com/office/drawing/2014/main" id="{1CDC9F82-17A4-4B0C-943C-137D17540174}"/>
              </a:ext>
            </a:extLst>
          </p:cNvPr>
          <p:cNvCxnSpPr>
            <a:cxnSpLocks/>
            <a:stCxn id="37" idx="6"/>
            <a:endCxn id="35" idx="1"/>
          </p:cNvCxnSpPr>
          <p:nvPr/>
        </p:nvCxnSpPr>
        <p:spPr>
          <a:xfrm>
            <a:off x="6572903" y="5185958"/>
            <a:ext cx="458819" cy="17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37BE5797-597A-4996-B580-C8D44218A401}"/>
              </a:ext>
            </a:extLst>
          </p:cNvPr>
          <p:cNvSpPr/>
          <p:nvPr/>
        </p:nvSpPr>
        <p:spPr>
          <a:xfrm>
            <a:off x="410633" y="3556000"/>
            <a:ext cx="5693834" cy="319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F209302-5869-4752-A23F-8B70912A09E4}"/>
              </a:ext>
            </a:extLst>
          </p:cNvPr>
          <p:cNvSpPr/>
          <p:nvPr/>
        </p:nvSpPr>
        <p:spPr>
          <a:xfrm>
            <a:off x="410633" y="4063627"/>
            <a:ext cx="5693834" cy="14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A55417B-E67C-4C8A-B960-3220E927A9FA}"/>
              </a:ext>
            </a:extLst>
          </p:cNvPr>
          <p:cNvSpPr/>
          <p:nvPr/>
        </p:nvSpPr>
        <p:spPr>
          <a:xfrm>
            <a:off x="410632" y="4251865"/>
            <a:ext cx="6621089" cy="14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7F95DAF-CE32-40F6-9170-DE260FCD2EE3}"/>
              </a:ext>
            </a:extLst>
          </p:cNvPr>
          <p:cNvSpPr/>
          <p:nvPr/>
        </p:nvSpPr>
        <p:spPr>
          <a:xfrm>
            <a:off x="410632" y="4926354"/>
            <a:ext cx="6015967" cy="14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BD296A6-1A7D-4F58-84FD-45CE9F77FE71}"/>
              </a:ext>
            </a:extLst>
          </p:cNvPr>
          <p:cNvSpPr/>
          <p:nvPr/>
        </p:nvSpPr>
        <p:spPr>
          <a:xfrm>
            <a:off x="410632" y="5108385"/>
            <a:ext cx="6015967" cy="14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FD901C-1732-42BA-960B-609ED2350370}"/>
              </a:ext>
            </a:extLst>
          </p:cNvPr>
          <p:cNvSpPr/>
          <p:nvPr/>
        </p:nvSpPr>
        <p:spPr>
          <a:xfrm>
            <a:off x="8446770" y="2510790"/>
            <a:ext cx="137160" cy="201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50" dirty="0">
                <a:solidFill>
                  <a:srgbClr val="777777"/>
                </a:solidFill>
              </a:rPr>
              <a:t>.</a:t>
            </a:r>
          </a:p>
        </p:txBody>
      </p:sp>
      <p:sp>
        <p:nvSpPr>
          <p:cNvPr id="34" name="Date Placeholder 4">
            <a:extLst>
              <a:ext uri="{FF2B5EF4-FFF2-40B4-BE49-F238E27FC236}">
                <a16:creationId xmlns:a16="http://schemas.microsoft.com/office/drawing/2014/main" id="{F07ECDCC-A9DD-4EC9-8713-6408C99139A4}"/>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
        <p:nvSpPr>
          <p:cNvPr id="38" name="Rectangle 37">
            <a:extLst>
              <a:ext uri="{FF2B5EF4-FFF2-40B4-BE49-F238E27FC236}">
                <a16:creationId xmlns:a16="http://schemas.microsoft.com/office/drawing/2014/main" id="{9116A80F-877B-427D-AFFB-344ACE526107}"/>
              </a:ext>
            </a:extLst>
          </p:cNvPr>
          <p:cNvSpPr/>
          <p:nvPr/>
        </p:nvSpPr>
        <p:spPr>
          <a:xfrm>
            <a:off x="213360" y="6487775"/>
            <a:ext cx="7863840" cy="430887"/>
          </a:xfrm>
          <a:prstGeom prst="rect">
            <a:avLst/>
          </a:prstGeom>
        </p:spPr>
        <p:txBody>
          <a:bodyPr wrap="square">
            <a:spAutoFit/>
          </a:bodyPr>
          <a:lstStyle/>
          <a:p>
            <a:r>
              <a:rPr lang="en-US" sz="1100" dirty="0"/>
              <a:t>Al-Alaj, Abdullah, Ram Krishnan, and Ravi Sandhu. "SDN-RBAC: An Access Control Model for SDN Controller Applications." </a:t>
            </a:r>
            <a:r>
              <a:rPr lang="en-US" sz="1100" i="1" dirty="0"/>
              <a:t>2019 4th International Conference on Computing, Communications and Security (ICCCS)</a:t>
            </a:r>
            <a:r>
              <a:rPr lang="en-US" sz="1100" dirty="0"/>
              <a:t>. IEEE, 2019.</a:t>
            </a:r>
          </a:p>
        </p:txBody>
      </p:sp>
    </p:spTree>
    <p:extLst>
      <p:ext uri="{BB962C8B-B14F-4D97-AF65-F5344CB8AC3E}">
        <p14:creationId xmlns:p14="http://schemas.microsoft.com/office/powerpoint/2010/main" val="134176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8298C4-2D07-42E4-A140-8608D1C37363}"/>
              </a:ext>
            </a:extLst>
          </p:cNvPr>
          <p:cNvSpPr>
            <a:spLocks noGrp="1"/>
          </p:cNvSpPr>
          <p:nvPr>
            <p:ph idx="1"/>
          </p:nvPr>
        </p:nvSpPr>
        <p:spPr/>
        <p:txBody>
          <a:bodyPr>
            <a:normAutofit/>
          </a:bodyPr>
          <a:lstStyle/>
          <a:p>
            <a:r>
              <a:rPr lang="en-US" sz="1800" dirty="0"/>
              <a:t>To show that SDN-RBAC authorization system can identify and reject any unauthorized operations:</a:t>
            </a:r>
          </a:p>
          <a:p>
            <a:r>
              <a:rPr lang="en-US" sz="1800" dirty="0"/>
              <a:t>We forced </a:t>
            </a:r>
            <a:r>
              <a:rPr lang="en-US" sz="1800" dirty="0" err="1">
                <a:solidFill>
                  <a:srgbClr val="FF0000"/>
                </a:solidFill>
              </a:rPr>
              <a:t>DataUsageAnalysisSession</a:t>
            </a:r>
            <a:r>
              <a:rPr lang="en-US" sz="1800" dirty="0"/>
              <a:t> to read link information via operation </a:t>
            </a:r>
            <a:r>
              <a:rPr lang="en-US" sz="1800" b="1" dirty="0" err="1">
                <a:solidFill>
                  <a:srgbClr val="0039A6"/>
                </a:solidFill>
              </a:rPr>
              <a:t>getAllLinks</a:t>
            </a:r>
            <a:r>
              <a:rPr lang="en-US" sz="1800" dirty="0"/>
              <a:t>.</a:t>
            </a:r>
          </a:p>
          <a:p>
            <a:r>
              <a:rPr lang="en-US" sz="1800" dirty="0"/>
              <a:t>The permission (</a:t>
            </a:r>
            <a:r>
              <a:rPr lang="en-US" sz="1800" b="1" dirty="0" err="1">
                <a:solidFill>
                  <a:srgbClr val="0039A6"/>
                </a:solidFill>
              </a:rPr>
              <a:t>getAllLinks</a:t>
            </a:r>
            <a:r>
              <a:rPr lang="en-US" sz="1800" dirty="0"/>
              <a:t>, LINK) is assigned to the role </a:t>
            </a:r>
            <a:r>
              <a:rPr lang="en-US" sz="1800" b="1" dirty="0" err="1"/>
              <a:t>LinkHandler</a:t>
            </a:r>
            <a:r>
              <a:rPr lang="en-US" sz="1800" dirty="0"/>
              <a:t>. </a:t>
            </a:r>
          </a:p>
          <a:p>
            <a:r>
              <a:rPr lang="en-US" sz="1800" dirty="0"/>
              <a:t>Role </a:t>
            </a:r>
            <a:r>
              <a:rPr lang="en-US" sz="1800" b="1" dirty="0" err="1"/>
              <a:t>LinkHandler</a:t>
            </a:r>
            <a:r>
              <a:rPr lang="en-US" sz="1800" dirty="0"/>
              <a:t> is not a member of the active role set of </a:t>
            </a:r>
            <a:r>
              <a:rPr lang="en-US" sz="1800" dirty="0" err="1">
                <a:solidFill>
                  <a:srgbClr val="FF0000"/>
                </a:solidFill>
              </a:rPr>
              <a:t>DataUsageAnalysisSession</a:t>
            </a:r>
            <a:r>
              <a:rPr lang="en-US" sz="1800" dirty="0"/>
              <a:t>. </a:t>
            </a:r>
          </a:p>
          <a:p>
            <a:r>
              <a:rPr lang="en-US" sz="1800" dirty="0"/>
              <a:t>A snapshot of the execution result is shown below. </a:t>
            </a:r>
          </a:p>
        </p:txBody>
      </p:sp>
      <p:sp>
        <p:nvSpPr>
          <p:cNvPr id="3" name="Title 2">
            <a:extLst>
              <a:ext uri="{FF2B5EF4-FFF2-40B4-BE49-F238E27FC236}">
                <a16:creationId xmlns:a16="http://schemas.microsoft.com/office/drawing/2014/main" id="{2BE13F8C-BBFC-4937-A498-FC7E92C28836}"/>
              </a:ext>
            </a:extLst>
          </p:cNvPr>
          <p:cNvSpPr>
            <a:spLocks noGrp="1"/>
          </p:cNvSpPr>
          <p:nvPr>
            <p:ph type="ctrTitle"/>
          </p:nvPr>
        </p:nvSpPr>
        <p:spPr/>
        <p:txBody>
          <a:bodyPr/>
          <a:lstStyle/>
          <a:p>
            <a:r>
              <a:rPr lang="en-US" dirty="0"/>
              <a:t>Usability demonstration (1)</a:t>
            </a:r>
            <a:br>
              <a:rPr lang="en-US" dirty="0"/>
            </a:br>
            <a:r>
              <a:rPr lang="en-US" dirty="0"/>
              <a:t>Access Denies</a:t>
            </a:r>
          </a:p>
        </p:txBody>
      </p:sp>
      <p:sp>
        <p:nvSpPr>
          <p:cNvPr id="4" name="Slide Number Placeholder 3">
            <a:extLst>
              <a:ext uri="{FF2B5EF4-FFF2-40B4-BE49-F238E27FC236}">
                <a16:creationId xmlns:a16="http://schemas.microsoft.com/office/drawing/2014/main" id="{44DADFBE-914F-4E65-A3F6-5ADF36EB0C45}"/>
              </a:ext>
            </a:extLst>
          </p:cNvPr>
          <p:cNvSpPr>
            <a:spLocks noGrp="1"/>
          </p:cNvSpPr>
          <p:nvPr>
            <p:ph type="sldNum" sz="quarter" idx="4"/>
          </p:nvPr>
        </p:nvSpPr>
        <p:spPr/>
        <p:txBody>
          <a:bodyPr/>
          <a:lstStyle/>
          <a:p>
            <a:fld id="{CAB5F52E-1A2D-AF47-834F-5A302267C843}" type="slidenum">
              <a:rPr lang="en-US" smtClean="0"/>
              <a:t>29</a:t>
            </a:fld>
            <a:endParaRPr lang="en-US" dirty="0"/>
          </a:p>
        </p:txBody>
      </p:sp>
      <p:pic>
        <p:nvPicPr>
          <p:cNvPr id="6" name="Content Placeholder 6">
            <a:extLst>
              <a:ext uri="{FF2B5EF4-FFF2-40B4-BE49-F238E27FC236}">
                <a16:creationId xmlns:a16="http://schemas.microsoft.com/office/drawing/2014/main" id="{D898C5FD-D8D0-4815-993A-B226A3D310DF}"/>
              </a:ext>
            </a:extLst>
          </p:cNvPr>
          <p:cNvPicPr>
            <a:picLocks noChangeAspect="1"/>
          </p:cNvPicPr>
          <p:nvPr/>
        </p:nvPicPr>
        <p:blipFill rotWithShape="1">
          <a:blip r:embed="rId3"/>
          <a:srcRect t="13665" b="18479"/>
          <a:stretch/>
        </p:blipFill>
        <p:spPr>
          <a:xfrm>
            <a:off x="891406" y="3980329"/>
            <a:ext cx="7886700" cy="1120589"/>
          </a:xfrm>
          <a:prstGeom prst="rect">
            <a:avLst/>
          </a:prstGeom>
          <a:ln>
            <a:noFill/>
          </a:ln>
        </p:spPr>
      </p:pic>
      <p:pic>
        <p:nvPicPr>
          <p:cNvPr id="7" name="Picture 6">
            <a:extLst>
              <a:ext uri="{FF2B5EF4-FFF2-40B4-BE49-F238E27FC236}">
                <a16:creationId xmlns:a16="http://schemas.microsoft.com/office/drawing/2014/main" id="{09D40CCA-3FC6-430C-A5D6-3573F2199862}"/>
              </a:ext>
            </a:extLst>
          </p:cNvPr>
          <p:cNvPicPr>
            <a:picLocks noChangeAspect="1"/>
          </p:cNvPicPr>
          <p:nvPr/>
        </p:nvPicPr>
        <p:blipFill>
          <a:blip r:embed="rId4"/>
          <a:stretch>
            <a:fillRect/>
          </a:stretch>
        </p:blipFill>
        <p:spPr>
          <a:xfrm>
            <a:off x="1483375" y="5353087"/>
            <a:ext cx="5780942" cy="459680"/>
          </a:xfrm>
          <a:prstGeom prst="rect">
            <a:avLst/>
          </a:prstGeom>
        </p:spPr>
      </p:pic>
      <p:sp>
        <p:nvSpPr>
          <p:cNvPr id="8" name="Rectangle: Rounded Corners 7">
            <a:extLst>
              <a:ext uri="{FF2B5EF4-FFF2-40B4-BE49-F238E27FC236}">
                <a16:creationId xmlns:a16="http://schemas.microsoft.com/office/drawing/2014/main" id="{EC066BFF-EE24-49D6-B18C-9CA73D4CDFC2}"/>
              </a:ext>
            </a:extLst>
          </p:cNvPr>
          <p:cNvSpPr/>
          <p:nvPr/>
        </p:nvSpPr>
        <p:spPr>
          <a:xfrm>
            <a:off x="1357936" y="5363597"/>
            <a:ext cx="746760" cy="2119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636BB17-230B-4C96-A09E-55F6088542C9}"/>
              </a:ext>
            </a:extLst>
          </p:cNvPr>
          <p:cNvSpPr/>
          <p:nvPr/>
        </p:nvSpPr>
        <p:spPr>
          <a:xfrm>
            <a:off x="5044966" y="5565002"/>
            <a:ext cx="1324303" cy="24776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51F3E5B-83AB-45F2-A503-9B138B68A68E}"/>
              </a:ext>
            </a:extLst>
          </p:cNvPr>
          <p:cNvSpPr txBox="1"/>
          <p:nvPr/>
        </p:nvSpPr>
        <p:spPr>
          <a:xfrm>
            <a:off x="8011405" y="3825676"/>
            <a:ext cx="1028956" cy="215444"/>
          </a:xfrm>
          <a:prstGeom prst="rect">
            <a:avLst/>
          </a:prstGeom>
          <a:solidFill>
            <a:srgbClr val="FFFF00"/>
          </a:solidFill>
        </p:spPr>
        <p:txBody>
          <a:bodyPr wrap="square" lIns="0" tIns="0" rIns="0" bIns="0" rtlCol="0">
            <a:spAutoFit/>
          </a:bodyPr>
          <a:lstStyle>
            <a:defPPr>
              <a:defRPr lang="en-US"/>
            </a:defPPr>
            <a:lvl1pPr>
              <a:defRPr sz="1400" b="1">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Unauthorized</a:t>
            </a:r>
          </a:p>
        </p:txBody>
      </p:sp>
      <p:cxnSp>
        <p:nvCxnSpPr>
          <p:cNvPr id="11" name="Straight Arrow Connector 10">
            <a:extLst>
              <a:ext uri="{FF2B5EF4-FFF2-40B4-BE49-F238E27FC236}">
                <a16:creationId xmlns:a16="http://schemas.microsoft.com/office/drawing/2014/main" id="{72F4D2B7-FC32-4B11-8388-04B499B95314}"/>
              </a:ext>
            </a:extLst>
          </p:cNvPr>
          <p:cNvCxnSpPr>
            <a:cxnSpLocks/>
            <a:stCxn id="10" idx="1"/>
          </p:cNvCxnSpPr>
          <p:nvPr/>
        </p:nvCxnSpPr>
        <p:spPr>
          <a:xfrm flipH="1">
            <a:off x="7264317" y="3933398"/>
            <a:ext cx="747088" cy="107722"/>
          </a:xfrm>
          <a:prstGeom prst="straightConnector1">
            <a:avLst/>
          </a:prstGeom>
          <a:ln w="15875">
            <a:solidFill>
              <a:srgbClr val="FF0000"/>
            </a:solidFill>
            <a:headEnd w="lg" len="lg"/>
            <a:tailEnd type="stealth" w="lg" len="lg"/>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BBC6E876-DAD5-41CA-B2D7-D6CE896323C0}"/>
              </a:ext>
            </a:extLst>
          </p:cNvPr>
          <p:cNvSpPr txBox="1"/>
          <p:nvPr/>
        </p:nvSpPr>
        <p:spPr>
          <a:xfrm>
            <a:off x="1" y="4433733"/>
            <a:ext cx="9669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Snapshot1</a:t>
            </a:r>
          </a:p>
        </p:txBody>
      </p:sp>
      <p:sp>
        <p:nvSpPr>
          <p:cNvPr id="13" name="Date Placeholder 4">
            <a:extLst>
              <a:ext uri="{FF2B5EF4-FFF2-40B4-BE49-F238E27FC236}">
                <a16:creationId xmlns:a16="http://schemas.microsoft.com/office/drawing/2014/main" id="{CCE98E95-73D4-42E0-A726-7BDBEC78A25B}"/>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Tree>
    <p:extLst>
      <p:ext uri="{BB962C8B-B14F-4D97-AF65-F5344CB8AC3E}">
        <p14:creationId xmlns:p14="http://schemas.microsoft.com/office/powerpoint/2010/main" val="39901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FE4E-D5EB-4BEA-873A-E0DCEC6BA510}"/>
              </a:ext>
            </a:extLst>
          </p:cNvPr>
          <p:cNvSpPr>
            <a:spLocks noGrp="1"/>
          </p:cNvSpPr>
          <p:nvPr>
            <p:ph idx="1"/>
          </p:nvPr>
        </p:nvSpPr>
        <p:spPr>
          <a:xfrm>
            <a:off x="628650" y="1055077"/>
            <a:ext cx="7621270" cy="5121886"/>
          </a:xfrm>
        </p:spPr>
        <p:txBody>
          <a:bodyPr>
            <a:normAutofit/>
          </a:bodyPr>
          <a:lstStyle/>
          <a:p>
            <a:r>
              <a:rPr lang="en-US" sz="2800" dirty="0"/>
              <a:t>Capability-based approaches </a:t>
            </a:r>
          </a:p>
          <a:p>
            <a:pPr lvl="1"/>
            <a:r>
              <a:rPr lang="en-US" sz="2500" dirty="0"/>
              <a:t>Direct relation between operations and apps.</a:t>
            </a:r>
          </a:p>
          <a:p>
            <a:pPr lvl="1"/>
            <a:r>
              <a:rPr lang="en-US" sz="2500" dirty="0"/>
              <a:t>Well studied and known to have administrative complexities.</a:t>
            </a:r>
          </a:p>
        </p:txBody>
      </p:sp>
      <p:sp>
        <p:nvSpPr>
          <p:cNvPr id="3" name="Title 2">
            <a:extLst>
              <a:ext uri="{FF2B5EF4-FFF2-40B4-BE49-F238E27FC236}">
                <a16:creationId xmlns:a16="http://schemas.microsoft.com/office/drawing/2014/main" id="{EB3D31CF-26CE-4CD7-A721-56ACF692AFBC}"/>
              </a:ext>
            </a:extLst>
          </p:cNvPr>
          <p:cNvSpPr>
            <a:spLocks noGrp="1"/>
          </p:cNvSpPr>
          <p:nvPr>
            <p:ph type="ctrTitle"/>
          </p:nvPr>
        </p:nvSpPr>
        <p:spPr>
          <a:xfrm>
            <a:off x="1818728" y="372343"/>
            <a:ext cx="4932822" cy="670749"/>
          </a:xfrm>
        </p:spPr>
        <p:txBody>
          <a:bodyPr/>
          <a:lstStyle/>
          <a:p>
            <a:r>
              <a:rPr lang="en-US" dirty="0"/>
              <a:t>Access Control with </a:t>
            </a:r>
            <a:br>
              <a:rPr lang="en-US" dirty="0"/>
            </a:br>
            <a:r>
              <a:rPr lang="en-US" dirty="0"/>
              <a:t>capability-based approaches</a:t>
            </a:r>
          </a:p>
        </p:txBody>
      </p:sp>
      <p:sp>
        <p:nvSpPr>
          <p:cNvPr id="4" name="Slide Number Placeholder 3">
            <a:extLst>
              <a:ext uri="{FF2B5EF4-FFF2-40B4-BE49-F238E27FC236}">
                <a16:creationId xmlns:a16="http://schemas.microsoft.com/office/drawing/2014/main" id="{107BB868-8914-436D-B4EF-C7CA2CB553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EF0BA92C-5325-4E98-A93B-C84DBE60AE02}"/>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1A51F7F-5182-4E0C-BF85-CB667CB404BC}"/>
              </a:ext>
            </a:extLst>
          </p:cNvPr>
          <p:cNvGrpSpPr/>
          <p:nvPr/>
        </p:nvGrpSpPr>
        <p:grpSpPr>
          <a:xfrm>
            <a:off x="325120" y="3464557"/>
            <a:ext cx="3489959" cy="2258060"/>
            <a:chOff x="1325880" y="4172415"/>
            <a:chExt cx="2500719" cy="1550205"/>
          </a:xfrm>
        </p:grpSpPr>
        <p:sp>
          <p:nvSpPr>
            <p:cNvPr id="234" name="Rectangle 233">
              <a:extLst>
                <a:ext uri="{FF2B5EF4-FFF2-40B4-BE49-F238E27FC236}">
                  <a16:creationId xmlns:a16="http://schemas.microsoft.com/office/drawing/2014/main" id="{D16A430B-FD8B-4061-AD32-10AFCEC64702}"/>
                </a:ext>
              </a:extLst>
            </p:cNvPr>
            <p:cNvSpPr/>
            <p:nvPr/>
          </p:nvSpPr>
          <p:spPr>
            <a:xfrm>
              <a:off x="1515110" y="465836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App1</a:t>
              </a:r>
            </a:p>
          </p:txBody>
        </p:sp>
        <p:sp>
          <p:nvSpPr>
            <p:cNvPr id="235" name="Rectangle 234">
              <a:extLst>
                <a:ext uri="{FF2B5EF4-FFF2-40B4-BE49-F238E27FC236}">
                  <a16:creationId xmlns:a16="http://schemas.microsoft.com/office/drawing/2014/main" id="{0C804118-4104-4D29-B5AA-987CE2E75664}"/>
                </a:ext>
              </a:extLst>
            </p:cNvPr>
            <p:cNvSpPr/>
            <p:nvPr/>
          </p:nvSpPr>
          <p:spPr>
            <a:xfrm>
              <a:off x="1515110" y="483108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App2</a:t>
              </a:r>
            </a:p>
          </p:txBody>
        </p:sp>
        <p:sp>
          <p:nvSpPr>
            <p:cNvPr id="236" name="Rectangle 235">
              <a:extLst>
                <a:ext uri="{FF2B5EF4-FFF2-40B4-BE49-F238E27FC236}">
                  <a16:creationId xmlns:a16="http://schemas.microsoft.com/office/drawing/2014/main" id="{DC1BA4F6-2CB5-4D76-987D-E764467846A5}"/>
                </a:ext>
              </a:extLst>
            </p:cNvPr>
            <p:cNvSpPr/>
            <p:nvPr/>
          </p:nvSpPr>
          <p:spPr>
            <a:xfrm>
              <a:off x="1515110" y="5003800"/>
              <a:ext cx="594946"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App3</a:t>
              </a:r>
            </a:p>
          </p:txBody>
        </p:sp>
        <p:sp>
          <p:nvSpPr>
            <p:cNvPr id="237" name="Rectangle 236">
              <a:extLst>
                <a:ext uri="{FF2B5EF4-FFF2-40B4-BE49-F238E27FC236}">
                  <a16:creationId xmlns:a16="http://schemas.microsoft.com/office/drawing/2014/main" id="{4C3CC51E-C6B3-4E27-91D6-E14FCEF3D8C8}"/>
                </a:ext>
              </a:extLst>
            </p:cNvPr>
            <p:cNvSpPr/>
            <p:nvPr/>
          </p:nvSpPr>
          <p:spPr>
            <a:xfrm>
              <a:off x="2973656" y="444500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238" name="Rectangle 237">
              <a:extLst>
                <a:ext uri="{FF2B5EF4-FFF2-40B4-BE49-F238E27FC236}">
                  <a16:creationId xmlns:a16="http://schemas.microsoft.com/office/drawing/2014/main" id="{35295C3E-F0EC-4DC3-ABD8-52020CF3EF18}"/>
                </a:ext>
              </a:extLst>
            </p:cNvPr>
            <p:cNvSpPr/>
            <p:nvPr/>
          </p:nvSpPr>
          <p:spPr>
            <a:xfrm>
              <a:off x="2973656" y="461772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239" name="Rectangle 238">
              <a:extLst>
                <a:ext uri="{FF2B5EF4-FFF2-40B4-BE49-F238E27FC236}">
                  <a16:creationId xmlns:a16="http://schemas.microsoft.com/office/drawing/2014/main" id="{C90F6722-7F5F-4807-A09E-733305EBAAAC}"/>
                </a:ext>
              </a:extLst>
            </p:cNvPr>
            <p:cNvSpPr/>
            <p:nvPr/>
          </p:nvSpPr>
          <p:spPr>
            <a:xfrm>
              <a:off x="2973656" y="479044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240" name="Rectangle 239">
              <a:extLst>
                <a:ext uri="{FF2B5EF4-FFF2-40B4-BE49-F238E27FC236}">
                  <a16:creationId xmlns:a16="http://schemas.microsoft.com/office/drawing/2014/main" id="{8E08D66F-6816-44AE-A672-F844C3BE7DE6}"/>
                </a:ext>
              </a:extLst>
            </p:cNvPr>
            <p:cNvSpPr/>
            <p:nvPr/>
          </p:nvSpPr>
          <p:spPr>
            <a:xfrm>
              <a:off x="2973656" y="496824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241" name="Rectangle 240">
              <a:extLst>
                <a:ext uri="{FF2B5EF4-FFF2-40B4-BE49-F238E27FC236}">
                  <a16:creationId xmlns:a16="http://schemas.microsoft.com/office/drawing/2014/main" id="{75608F53-0544-432D-B65C-B02D9F1539D8}"/>
                </a:ext>
              </a:extLst>
            </p:cNvPr>
            <p:cNvSpPr/>
            <p:nvPr/>
          </p:nvSpPr>
          <p:spPr>
            <a:xfrm>
              <a:off x="2973656" y="514096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242" name="Rectangle 241">
              <a:extLst>
                <a:ext uri="{FF2B5EF4-FFF2-40B4-BE49-F238E27FC236}">
                  <a16:creationId xmlns:a16="http://schemas.microsoft.com/office/drawing/2014/main" id="{543DA81E-BDA0-4FB4-A123-E04E54F6FBC4}"/>
                </a:ext>
              </a:extLst>
            </p:cNvPr>
            <p:cNvSpPr/>
            <p:nvPr/>
          </p:nvSpPr>
          <p:spPr>
            <a:xfrm>
              <a:off x="2973656" y="5313680"/>
              <a:ext cx="568960" cy="17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cxnSp>
          <p:nvCxnSpPr>
            <p:cNvPr id="243" name="Straight Connector 242">
              <a:extLst>
                <a:ext uri="{FF2B5EF4-FFF2-40B4-BE49-F238E27FC236}">
                  <a16:creationId xmlns:a16="http://schemas.microsoft.com/office/drawing/2014/main" id="{B4B1ACBF-13AC-4D6B-A5D3-EC836C36250D}"/>
                </a:ext>
              </a:extLst>
            </p:cNvPr>
            <p:cNvCxnSpPr>
              <a:cxnSpLocks/>
              <a:stCxn id="234" idx="3"/>
              <a:endCxn id="237" idx="1"/>
            </p:cNvCxnSpPr>
            <p:nvPr/>
          </p:nvCxnSpPr>
          <p:spPr>
            <a:xfrm flipV="1">
              <a:off x="2110056" y="453136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4" name="Straight Connector 243">
              <a:extLst>
                <a:ext uri="{FF2B5EF4-FFF2-40B4-BE49-F238E27FC236}">
                  <a16:creationId xmlns:a16="http://schemas.microsoft.com/office/drawing/2014/main" id="{24F50562-119A-4083-90B9-2C9CB45F4CB9}"/>
                </a:ext>
              </a:extLst>
            </p:cNvPr>
            <p:cNvCxnSpPr>
              <a:cxnSpLocks/>
              <a:stCxn id="234" idx="3"/>
              <a:endCxn id="238" idx="1"/>
            </p:cNvCxnSpPr>
            <p:nvPr/>
          </p:nvCxnSpPr>
          <p:spPr>
            <a:xfrm flipV="1">
              <a:off x="2110056" y="4704080"/>
              <a:ext cx="863600" cy="4064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5" name="Straight Connector 244">
              <a:extLst>
                <a:ext uri="{FF2B5EF4-FFF2-40B4-BE49-F238E27FC236}">
                  <a16:creationId xmlns:a16="http://schemas.microsoft.com/office/drawing/2014/main" id="{F6A3F597-5E27-423E-9A2F-0AD597A37AC1}"/>
                </a:ext>
              </a:extLst>
            </p:cNvPr>
            <p:cNvCxnSpPr>
              <a:cxnSpLocks/>
              <a:stCxn id="234" idx="3"/>
              <a:endCxn id="239" idx="1"/>
            </p:cNvCxnSpPr>
            <p:nvPr/>
          </p:nvCxnSpPr>
          <p:spPr>
            <a:xfrm>
              <a:off x="2110056" y="4744720"/>
              <a:ext cx="863600" cy="132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6" name="Straight Connector 245">
              <a:extLst>
                <a:ext uri="{FF2B5EF4-FFF2-40B4-BE49-F238E27FC236}">
                  <a16:creationId xmlns:a16="http://schemas.microsoft.com/office/drawing/2014/main" id="{9A942300-C250-43F3-9EC2-A4F1FB51F729}"/>
                </a:ext>
              </a:extLst>
            </p:cNvPr>
            <p:cNvCxnSpPr>
              <a:cxnSpLocks/>
              <a:stCxn id="234" idx="3"/>
              <a:endCxn id="240" idx="1"/>
            </p:cNvCxnSpPr>
            <p:nvPr/>
          </p:nvCxnSpPr>
          <p:spPr>
            <a:xfrm>
              <a:off x="2110056" y="474472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7" name="Straight Connector 246">
              <a:extLst>
                <a:ext uri="{FF2B5EF4-FFF2-40B4-BE49-F238E27FC236}">
                  <a16:creationId xmlns:a16="http://schemas.microsoft.com/office/drawing/2014/main" id="{843463B7-9802-4513-A1B3-8C110A877F7E}"/>
                </a:ext>
              </a:extLst>
            </p:cNvPr>
            <p:cNvCxnSpPr>
              <a:cxnSpLocks/>
              <a:stCxn id="234" idx="3"/>
              <a:endCxn id="241" idx="1"/>
            </p:cNvCxnSpPr>
            <p:nvPr/>
          </p:nvCxnSpPr>
          <p:spPr>
            <a:xfrm>
              <a:off x="2110056" y="4744720"/>
              <a:ext cx="863600" cy="4826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8" name="Straight Connector 247">
              <a:extLst>
                <a:ext uri="{FF2B5EF4-FFF2-40B4-BE49-F238E27FC236}">
                  <a16:creationId xmlns:a16="http://schemas.microsoft.com/office/drawing/2014/main" id="{9678AE74-2AA5-4EF7-8939-B1B5888A5BCB}"/>
                </a:ext>
              </a:extLst>
            </p:cNvPr>
            <p:cNvCxnSpPr>
              <a:cxnSpLocks/>
              <a:stCxn id="234" idx="3"/>
              <a:endCxn id="242" idx="1"/>
            </p:cNvCxnSpPr>
            <p:nvPr/>
          </p:nvCxnSpPr>
          <p:spPr>
            <a:xfrm>
              <a:off x="2110056" y="4744720"/>
              <a:ext cx="863600" cy="65532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49" name="Straight Connector 248">
              <a:extLst>
                <a:ext uri="{FF2B5EF4-FFF2-40B4-BE49-F238E27FC236}">
                  <a16:creationId xmlns:a16="http://schemas.microsoft.com/office/drawing/2014/main" id="{CC7F35D9-8EF7-40F8-8BF5-71440DF62333}"/>
                </a:ext>
              </a:extLst>
            </p:cNvPr>
            <p:cNvCxnSpPr>
              <a:cxnSpLocks/>
              <a:stCxn id="235" idx="3"/>
              <a:endCxn id="237" idx="1"/>
            </p:cNvCxnSpPr>
            <p:nvPr/>
          </p:nvCxnSpPr>
          <p:spPr>
            <a:xfrm flipV="1">
              <a:off x="2110056" y="4531360"/>
              <a:ext cx="863600" cy="386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0" name="Straight Connector 249">
              <a:extLst>
                <a:ext uri="{FF2B5EF4-FFF2-40B4-BE49-F238E27FC236}">
                  <a16:creationId xmlns:a16="http://schemas.microsoft.com/office/drawing/2014/main" id="{53EA138B-80A2-4DD1-8E18-02F4570C4B75}"/>
                </a:ext>
              </a:extLst>
            </p:cNvPr>
            <p:cNvCxnSpPr>
              <a:cxnSpLocks/>
              <a:stCxn id="235" idx="3"/>
              <a:endCxn id="238" idx="1"/>
            </p:cNvCxnSpPr>
            <p:nvPr/>
          </p:nvCxnSpPr>
          <p:spPr>
            <a:xfrm flipV="1">
              <a:off x="2110056" y="470408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1" name="Straight Connector 250">
              <a:extLst>
                <a:ext uri="{FF2B5EF4-FFF2-40B4-BE49-F238E27FC236}">
                  <a16:creationId xmlns:a16="http://schemas.microsoft.com/office/drawing/2014/main" id="{1BCE5304-2734-4150-8502-F467B1C7AC34}"/>
                </a:ext>
              </a:extLst>
            </p:cNvPr>
            <p:cNvCxnSpPr>
              <a:cxnSpLocks/>
              <a:stCxn id="235" idx="3"/>
              <a:endCxn id="239" idx="1"/>
            </p:cNvCxnSpPr>
            <p:nvPr/>
          </p:nvCxnSpPr>
          <p:spPr>
            <a:xfrm flipV="1">
              <a:off x="2110056" y="4876800"/>
              <a:ext cx="863600" cy="4064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2" name="Straight Connector 251">
              <a:extLst>
                <a:ext uri="{FF2B5EF4-FFF2-40B4-BE49-F238E27FC236}">
                  <a16:creationId xmlns:a16="http://schemas.microsoft.com/office/drawing/2014/main" id="{F63E0CC7-1782-477A-B89A-440B95230DE3}"/>
                </a:ext>
              </a:extLst>
            </p:cNvPr>
            <p:cNvCxnSpPr>
              <a:cxnSpLocks/>
              <a:stCxn id="235" idx="3"/>
              <a:endCxn id="240" idx="1"/>
            </p:cNvCxnSpPr>
            <p:nvPr/>
          </p:nvCxnSpPr>
          <p:spPr>
            <a:xfrm>
              <a:off x="2110056" y="4917440"/>
              <a:ext cx="863600" cy="1371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3" name="Straight Connector 252">
              <a:extLst>
                <a:ext uri="{FF2B5EF4-FFF2-40B4-BE49-F238E27FC236}">
                  <a16:creationId xmlns:a16="http://schemas.microsoft.com/office/drawing/2014/main" id="{6AACC8B9-2268-4BD1-9CA9-9F018E9E83BF}"/>
                </a:ext>
              </a:extLst>
            </p:cNvPr>
            <p:cNvCxnSpPr>
              <a:cxnSpLocks/>
              <a:stCxn id="235" idx="3"/>
              <a:endCxn id="241" idx="1"/>
            </p:cNvCxnSpPr>
            <p:nvPr/>
          </p:nvCxnSpPr>
          <p:spPr>
            <a:xfrm>
              <a:off x="2110056" y="491744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4" name="Straight Connector 253">
              <a:extLst>
                <a:ext uri="{FF2B5EF4-FFF2-40B4-BE49-F238E27FC236}">
                  <a16:creationId xmlns:a16="http://schemas.microsoft.com/office/drawing/2014/main" id="{C70626DE-AD32-4829-B383-F4B3E52468BC}"/>
                </a:ext>
              </a:extLst>
            </p:cNvPr>
            <p:cNvCxnSpPr>
              <a:cxnSpLocks/>
              <a:stCxn id="235" idx="3"/>
              <a:endCxn id="242" idx="1"/>
            </p:cNvCxnSpPr>
            <p:nvPr/>
          </p:nvCxnSpPr>
          <p:spPr>
            <a:xfrm>
              <a:off x="2110056" y="4917440"/>
              <a:ext cx="863600" cy="4826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5" name="Straight Connector 254">
              <a:extLst>
                <a:ext uri="{FF2B5EF4-FFF2-40B4-BE49-F238E27FC236}">
                  <a16:creationId xmlns:a16="http://schemas.microsoft.com/office/drawing/2014/main" id="{A32B39DE-706F-401F-BBDF-5BC1DB29D91E}"/>
                </a:ext>
              </a:extLst>
            </p:cNvPr>
            <p:cNvCxnSpPr>
              <a:cxnSpLocks/>
              <a:stCxn id="236" idx="3"/>
              <a:endCxn id="237" idx="1"/>
            </p:cNvCxnSpPr>
            <p:nvPr/>
          </p:nvCxnSpPr>
          <p:spPr>
            <a:xfrm flipV="1">
              <a:off x="2110056" y="4531360"/>
              <a:ext cx="863600" cy="55880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6" name="Straight Connector 255">
              <a:extLst>
                <a:ext uri="{FF2B5EF4-FFF2-40B4-BE49-F238E27FC236}">
                  <a16:creationId xmlns:a16="http://schemas.microsoft.com/office/drawing/2014/main" id="{EEDF2B45-93E2-4CB3-A421-84D33236D59E}"/>
                </a:ext>
              </a:extLst>
            </p:cNvPr>
            <p:cNvCxnSpPr>
              <a:cxnSpLocks/>
              <a:stCxn id="236" idx="3"/>
              <a:endCxn id="238" idx="1"/>
            </p:cNvCxnSpPr>
            <p:nvPr/>
          </p:nvCxnSpPr>
          <p:spPr>
            <a:xfrm flipV="1">
              <a:off x="2110056" y="4704080"/>
              <a:ext cx="863600" cy="3860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7" name="Straight Connector 256">
              <a:extLst>
                <a:ext uri="{FF2B5EF4-FFF2-40B4-BE49-F238E27FC236}">
                  <a16:creationId xmlns:a16="http://schemas.microsoft.com/office/drawing/2014/main" id="{E4B272D8-CF6D-4D9A-BD0F-C38BF4D15725}"/>
                </a:ext>
              </a:extLst>
            </p:cNvPr>
            <p:cNvCxnSpPr>
              <a:cxnSpLocks/>
              <a:stCxn id="236" idx="3"/>
              <a:endCxn id="239" idx="1"/>
            </p:cNvCxnSpPr>
            <p:nvPr/>
          </p:nvCxnSpPr>
          <p:spPr>
            <a:xfrm flipV="1">
              <a:off x="2110056" y="4876800"/>
              <a:ext cx="863600" cy="2133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8" name="Straight Connector 257">
              <a:extLst>
                <a:ext uri="{FF2B5EF4-FFF2-40B4-BE49-F238E27FC236}">
                  <a16:creationId xmlns:a16="http://schemas.microsoft.com/office/drawing/2014/main" id="{8AF9C968-5061-4481-8DF7-C49D3A10F609}"/>
                </a:ext>
              </a:extLst>
            </p:cNvPr>
            <p:cNvCxnSpPr>
              <a:cxnSpLocks/>
              <a:stCxn id="236" idx="3"/>
              <a:endCxn id="240" idx="1"/>
            </p:cNvCxnSpPr>
            <p:nvPr/>
          </p:nvCxnSpPr>
          <p:spPr>
            <a:xfrm flipV="1">
              <a:off x="2110056" y="5054600"/>
              <a:ext cx="863600" cy="355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59" name="Straight Connector 258">
              <a:extLst>
                <a:ext uri="{FF2B5EF4-FFF2-40B4-BE49-F238E27FC236}">
                  <a16:creationId xmlns:a16="http://schemas.microsoft.com/office/drawing/2014/main" id="{54AFFC85-3E9D-4327-A9B8-59C9D5FCF51F}"/>
                </a:ext>
              </a:extLst>
            </p:cNvPr>
            <p:cNvCxnSpPr>
              <a:cxnSpLocks/>
              <a:stCxn id="236" idx="3"/>
              <a:endCxn id="241" idx="1"/>
            </p:cNvCxnSpPr>
            <p:nvPr/>
          </p:nvCxnSpPr>
          <p:spPr>
            <a:xfrm>
              <a:off x="2110056" y="5090160"/>
              <a:ext cx="863600" cy="13716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cxnSp>
          <p:nvCxnSpPr>
            <p:cNvPr id="260" name="Straight Connector 259">
              <a:extLst>
                <a:ext uri="{FF2B5EF4-FFF2-40B4-BE49-F238E27FC236}">
                  <a16:creationId xmlns:a16="http://schemas.microsoft.com/office/drawing/2014/main" id="{55B49A14-781C-40AC-AC1E-41447406C4ED}"/>
                </a:ext>
              </a:extLst>
            </p:cNvPr>
            <p:cNvCxnSpPr>
              <a:cxnSpLocks/>
              <a:stCxn id="236" idx="3"/>
              <a:endCxn id="242" idx="1"/>
            </p:cNvCxnSpPr>
            <p:nvPr/>
          </p:nvCxnSpPr>
          <p:spPr>
            <a:xfrm>
              <a:off x="2110056" y="5090160"/>
              <a:ext cx="863600" cy="309880"/>
            </a:xfrm>
            <a:prstGeom prst="line">
              <a:avLst/>
            </a:prstGeom>
            <a:ln>
              <a:solidFill>
                <a:schemeClr val="tx1"/>
              </a:solidFill>
              <a:prstDash val="sysDash"/>
              <a:tailEnd type="none"/>
            </a:ln>
          </p:spPr>
          <p:style>
            <a:lnRef idx="2">
              <a:schemeClr val="accent2"/>
            </a:lnRef>
            <a:fillRef idx="0">
              <a:schemeClr val="accent2"/>
            </a:fillRef>
            <a:effectRef idx="1">
              <a:schemeClr val="accent2"/>
            </a:effectRef>
            <a:fontRef idx="minor">
              <a:schemeClr val="tx1"/>
            </a:fontRef>
          </p:style>
        </p:cxnSp>
        <p:sp>
          <p:nvSpPr>
            <p:cNvPr id="261" name="Rectangle 260">
              <a:extLst>
                <a:ext uri="{FF2B5EF4-FFF2-40B4-BE49-F238E27FC236}">
                  <a16:creationId xmlns:a16="http://schemas.microsoft.com/office/drawing/2014/main" id="{845CDC89-FCCF-46EE-80E0-1AF431C35AD3}"/>
                </a:ext>
              </a:extLst>
            </p:cNvPr>
            <p:cNvSpPr/>
            <p:nvPr/>
          </p:nvSpPr>
          <p:spPr>
            <a:xfrm>
              <a:off x="1422986" y="5514340"/>
              <a:ext cx="2310814"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Total associations =3 x 6 = 18</a:t>
              </a:r>
            </a:p>
          </p:txBody>
        </p:sp>
        <p:sp>
          <p:nvSpPr>
            <p:cNvPr id="334" name="Rectangle 333">
              <a:extLst>
                <a:ext uri="{FF2B5EF4-FFF2-40B4-BE49-F238E27FC236}">
                  <a16:creationId xmlns:a16="http://schemas.microsoft.com/office/drawing/2014/main" id="{0386C6A8-1D6F-475F-8C0A-783A60FE73CE}"/>
                </a:ext>
              </a:extLst>
            </p:cNvPr>
            <p:cNvSpPr/>
            <p:nvPr/>
          </p:nvSpPr>
          <p:spPr>
            <a:xfrm>
              <a:off x="2775625" y="4172415"/>
              <a:ext cx="1050974" cy="20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Permissions</a:t>
              </a:r>
            </a:p>
          </p:txBody>
        </p:sp>
        <p:sp>
          <p:nvSpPr>
            <p:cNvPr id="338" name="Rectangle 337">
              <a:extLst>
                <a:ext uri="{FF2B5EF4-FFF2-40B4-BE49-F238E27FC236}">
                  <a16:creationId xmlns:a16="http://schemas.microsoft.com/office/drawing/2014/main" id="{4809A346-F06F-4214-B35D-3628E14B9CEB}"/>
                </a:ext>
              </a:extLst>
            </p:cNvPr>
            <p:cNvSpPr/>
            <p:nvPr/>
          </p:nvSpPr>
          <p:spPr>
            <a:xfrm>
              <a:off x="1325880" y="4196080"/>
              <a:ext cx="848946" cy="353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Network apps</a:t>
              </a:r>
            </a:p>
          </p:txBody>
        </p:sp>
      </p:grpSp>
      <p:pic>
        <p:nvPicPr>
          <p:cNvPr id="8" name="Picture 7">
            <a:extLst>
              <a:ext uri="{FF2B5EF4-FFF2-40B4-BE49-F238E27FC236}">
                <a16:creationId xmlns:a16="http://schemas.microsoft.com/office/drawing/2014/main" id="{6BE4C882-D5BE-4E8B-82D5-730D3DE3A8E8}"/>
              </a:ext>
            </a:extLst>
          </p:cNvPr>
          <p:cNvPicPr>
            <a:picLocks noChangeAspect="1"/>
          </p:cNvPicPr>
          <p:nvPr/>
        </p:nvPicPr>
        <p:blipFill>
          <a:blip r:embed="rId3"/>
          <a:stretch>
            <a:fillRect/>
          </a:stretch>
        </p:blipFill>
        <p:spPr>
          <a:xfrm>
            <a:off x="4894289" y="2628848"/>
            <a:ext cx="3344544" cy="3069019"/>
          </a:xfrm>
          <a:prstGeom prst="rect">
            <a:avLst/>
          </a:prstGeom>
        </p:spPr>
      </p:pic>
      <p:sp>
        <p:nvSpPr>
          <p:cNvPr id="9" name="TextBox 8">
            <a:extLst>
              <a:ext uri="{FF2B5EF4-FFF2-40B4-BE49-F238E27FC236}">
                <a16:creationId xmlns:a16="http://schemas.microsoft.com/office/drawing/2014/main" id="{E166DE95-0581-47CA-86F1-EDFDC1D1AE67}"/>
              </a:ext>
            </a:extLst>
          </p:cNvPr>
          <p:cNvSpPr txBox="1"/>
          <p:nvPr/>
        </p:nvSpPr>
        <p:spPr>
          <a:xfrm>
            <a:off x="6205931" y="3072985"/>
            <a:ext cx="555550" cy="2677656"/>
          </a:xfrm>
          <a:prstGeom prst="rect">
            <a:avLst/>
          </a:prstGeom>
          <a:noFill/>
        </p:spPr>
        <p:txBody>
          <a:bodyPr wrap="square" rtlCol="0">
            <a:spAutoFit/>
          </a:bodyPr>
          <a:lstStyle/>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2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3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4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5</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6</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7</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8</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9</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10</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11</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12</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13</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1200" i="1" baseline="-25000" dirty="0">
                <a:solidFill>
                  <a:schemeClr val="tx1">
                    <a:lumMod val="75000"/>
                    <a:lumOff val="25000"/>
                  </a:schemeClr>
                </a:solidFill>
                <a:latin typeface="Times New Roman" panose="02020603050405020304" pitchFamily="18" charset="0"/>
                <a:cs typeface="Times New Roman" panose="02020603050405020304" pitchFamily="18" charset="0"/>
              </a:rPr>
              <a:t>14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41" name="Rectangle 40">
            <a:extLst>
              <a:ext uri="{FF2B5EF4-FFF2-40B4-BE49-F238E27FC236}">
                <a16:creationId xmlns:a16="http://schemas.microsoft.com/office/drawing/2014/main" id="{6FF63743-124F-4061-BE48-CCF66274C425}"/>
              </a:ext>
            </a:extLst>
          </p:cNvPr>
          <p:cNvSpPr/>
          <p:nvPr/>
        </p:nvSpPr>
        <p:spPr>
          <a:xfrm>
            <a:off x="4348480" y="5857855"/>
            <a:ext cx="4450080" cy="600164"/>
          </a:xfrm>
          <a:prstGeom prst="rect">
            <a:avLst/>
          </a:prstGeom>
        </p:spPr>
        <p:txBody>
          <a:bodyPr wrap="square">
            <a:spAutoFit/>
          </a:bodyPr>
          <a:lstStyle/>
          <a:p>
            <a:r>
              <a:rPr lang="en-US" sz="1100" dirty="0"/>
              <a:t>Ahmad, Ijaz, </a:t>
            </a:r>
            <a:r>
              <a:rPr lang="en-US" sz="1100" dirty="0" err="1"/>
              <a:t>Suneth</a:t>
            </a:r>
            <a:r>
              <a:rPr lang="en-US" sz="1100" dirty="0"/>
              <a:t> </a:t>
            </a:r>
            <a:r>
              <a:rPr lang="en-US" sz="1100" dirty="0" err="1"/>
              <a:t>Namal</a:t>
            </a:r>
            <a:r>
              <a:rPr lang="en-US" sz="1100" dirty="0"/>
              <a:t>, Mika </a:t>
            </a:r>
            <a:r>
              <a:rPr lang="en-US" sz="1100" dirty="0" err="1"/>
              <a:t>Ylianttila</a:t>
            </a:r>
            <a:r>
              <a:rPr lang="en-US" sz="1100" dirty="0"/>
              <a:t>, and Andrei </a:t>
            </a:r>
            <a:r>
              <a:rPr lang="en-US" sz="1100" dirty="0" err="1"/>
              <a:t>Gurtov</a:t>
            </a:r>
            <a:r>
              <a:rPr lang="en-US" sz="1100" dirty="0"/>
              <a:t>. "Security in software defined networks: A survey." </a:t>
            </a:r>
            <a:r>
              <a:rPr lang="en-US" sz="1100" i="1" dirty="0"/>
              <a:t>IEEE Communications Surveys &amp; Tutorials</a:t>
            </a:r>
            <a:r>
              <a:rPr lang="en-US" sz="1100" dirty="0"/>
              <a:t> 17, no. 4 (2015): 2317-2346.</a:t>
            </a:r>
          </a:p>
        </p:txBody>
      </p:sp>
    </p:spTree>
    <p:extLst>
      <p:ext uri="{BB962C8B-B14F-4D97-AF65-F5344CB8AC3E}">
        <p14:creationId xmlns:p14="http://schemas.microsoft.com/office/powerpoint/2010/main" val="271556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8298C4-2D07-42E4-A140-8608D1C37363}"/>
              </a:ext>
            </a:extLst>
          </p:cNvPr>
          <p:cNvSpPr>
            <a:spLocks noGrp="1"/>
          </p:cNvSpPr>
          <p:nvPr>
            <p:ph idx="1"/>
          </p:nvPr>
        </p:nvSpPr>
        <p:spPr/>
        <p:txBody>
          <a:bodyPr>
            <a:normAutofit/>
          </a:bodyPr>
          <a:lstStyle/>
          <a:p>
            <a:r>
              <a:rPr lang="en-US" sz="1800" dirty="0"/>
              <a:t>We forced </a:t>
            </a:r>
            <a:r>
              <a:rPr lang="en-US" sz="1800" dirty="0" err="1">
                <a:solidFill>
                  <a:srgbClr val="FF0000"/>
                </a:solidFill>
              </a:rPr>
              <a:t>DataUsageAnalysisSession</a:t>
            </a:r>
            <a:r>
              <a:rPr lang="en-US" sz="1800" dirty="0"/>
              <a:t> to read device statistics via operation </a:t>
            </a:r>
            <a:r>
              <a:rPr lang="en-US" sz="1800" b="1" dirty="0" err="1">
                <a:solidFill>
                  <a:srgbClr val="0039A6"/>
                </a:solidFill>
              </a:rPr>
              <a:t>getBandwidthConsumption</a:t>
            </a:r>
            <a:r>
              <a:rPr lang="en-US" sz="1800" dirty="0"/>
              <a:t>.</a:t>
            </a:r>
          </a:p>
          <a:p>
            <a:r>
              <a:rPr lang="en-US" sz="1800" dirty="0"/>
              <a:t>The permission (</a:t>
            </a:r>
            <a:r>
              <a:rPr lang="en-US" sz="1800" b="1" dirty="0" err="1">
                <a:solidFill>
                  <a:srgbClr val="0039A6"/>
                </a:solidFill>
              </a:rPr>
              <a:t>getBandwidthConsumption</a:t>
            </a:r>
            <a:r>
              <a:rPr lang="en-US" sz="1800" dirty="0"/>
              <a:t>, PORT-STATS) is assigned to the role </a:t>
            </a:r>
            <a:r>
              <a:rPr lang="en-US" sz="1800" b="1" dirty="0" err="1"/>
              <a:t>BandwidthMonitoring</a:t>
            </a:r>
            <a:r>
              <a:rPr lang="en-US" sz="1800" dirty="0"/>
              <a:t>. </a:t>
            </a:r>
          </a:p>
          <a:p>
            <a:r>
              <a:rPr lang="en-US" sz="1800" dirty="0"/>
              <a:t>Role </a:t>
            </a:r>
            <a:r>
              <a:rPr lang="en-US" sz="1800" b="1" dirty="0" err="1"/>
              <a:t>BandwidthMonitoring</a:t>
            </a:r>
            <a:r>
              <a:rPr lang="en-US" sz="1800" dirty="0"/>
              <a:t> is a member of the active role set of </a:t>
            </a:r>
            <a:r>
              <a:rPr lang="en-US" sz="1800" dirty="0" err="1"/>
              <a:t>DataUsageAnalysisSession</a:t>
            </a:r>
            <a:r>
              <a:rPr lang="en-US" sz="1800" dirty="0"/>
              <a:t>. </a:t>
            </a:r>
          </a:p>
          <a:p>
            <a:r>
              <a:rPr lang="en-US" sz="1800" dirty="0"/>
              <a:t>A snapshot of the execution result is shown below. </a:t>
            </a:r>
          </a:p>
          <a:p>
            <a:r>
              <a:rPr lang="en-US" sz="1800" dirty="0"/>
              <a:t>The snapshot below shows how </a:t>
            </a:r>
            <a:r>
              <a:rPr lang="en-US" sz="1800" dirty="0" err="1">
                <a:solidFill>
                  <a:srgbClr val="FF0000"/>
                </a:solidFill>
              </a:rPr>
              <a:t>DataUsageAnalysisSession</a:t>
            </a:r>
            <a:r>
              <a:rPr lang="en-US" sz="1800" dirty="0"/>
              <a:t> was able to pass the authorization.</a:t>
            </a:r>
          </a:p>
        </p:txBody>
      </p:sp>
      <p:sp>
        <p:nvSpPr>
          <p:cNvPr id="3" name="Title 2">
            <a:extLst>
              <a:ext uri="{FF2B5EF4-FFF2-40B4-BE49-F238E27FC236}">
                <a16:creationId xmlns:a16="http://schemas.microsoft.com/office/drawing/2014/main" id="{2BE13F8C-BBFC-4937-A498-FC7E92C28836}"/>
              </a:ext>
            </a:extLst>
          </p:cNvPr>
          <p:cNvSpPr>
            <a:spLocks noGrp="1"/>
          </p:cNvSpPr>
          <p:nvPr>
            <p:ph type="ctrTitle"/>
          </p:nvPr>
        </p:nvSpPr>
        <p:spPr/>
        <p:txBody>
          <a:bodyPr/>
          <a:lstStyle/>
          <a:p>
            <a:r>
              <a:rPr lang="en-US" dirty="0"/>
              <a:t>Usability demonstration (2)</a:t>
            </a:r>
            <a:br>
              <a:rPr lang="en-US" dirty="0"/>
            </a:br>
            <a:r>
              <a:rPr lang="en-US" dirty="0"/>
              <a:t>Access Allowed</a:t>
            </a:r>
          </a:p>
        </p:txBody>
      </p:sp>
      <p:sp>
        <p:nvSpPr>
          <p:cNvPr id="4" name="Slide Number Placeholder 3">
            <a:extLst>
              <a:ext uri="{FF2B5EF4-FFF2-40B4-BE49-F238E27FC236}">
                <a16:creationId xmlns:a16="http://schemas.microsoft.com/office/drawing/2014/main" id="{44DADFBE-914F-4E65-A3F6-5ADF36EB0C45}"/>
              </a:ext>
            </a:extLst>
          </p:cNvPr>
          <p:cNvSpPr>
            <a:spLocks noGrp="1"/>
          </p:cNvSpPr>
          <p:nvPr>
            <p:ph type="sldNum" sz="quarter" idx="4"/>
          </p:nvPr>
        </p:nvSpPr>
        <p:spPr/>
        <p:txBody>
          <a:bodyPr/>
          <a:lstStyle/>
          <a:p>
            <a:fld id="{CAB5F52E-1A2D-AF47-834F-5A302267C843}" type="slidenum">
              <a:rPr lang="en-US" smtClean="0"/>
              <a:t>30</a:t>
            </a:fld>
            <a:endParaRPr lang="en-US" dirty="0"/>
          </a:p>
        </p:txBody>
      </p:sp>
      <p:pic>
        <p:nvPicPr>
          <p:cNvPr id="13" name="Picture 12">
            <a:extLst>
              <a:ext uri="{FF2B5EF4-FFF2-40B4-BE49-F238E27FC236}">
                <a16:creationId xmlns:a16="http://schemas.microsoft.com/office/drawing/2014/main" id="{1F63B159-6F51-4DB4-9092-F30A2EE702D3}"/>
              </a:ext>
            </a:extLst>
          </p:cNvPr>
          <p:cNvPicPr>
            <a:picLocks noChangeAspect="1"/>
          </p:cNvPicPr>
          <p:nvPr/>
        </p:nvPicPr>
        <p:blipFill rotWithShape="1">
          <a:blip r:embed="rId2"/>
          <a:srcRect t="12529" b="14555"/>
          <a:stretch/>
        </p:blipFill>
        <p:spPr>
          <a:xfrm>
            <a:off x="842091" y="4016188"/>
            <a:ext cx="7964016" cy="1120588"/>
          </a:xfrm>
          <a:prstGeom prst="rect">
            <a:avLst/>
          </a:prstGeom>
          <a:ln>
            <a:noFill/>
          </a:ln>
        </p:spPr>
      </p:pic>
      <p:pic>
        <p:nvPicPr>
          <p:cNvPr id="14" name="Picture 13">
            <a:extLst>
              <a:ext uri="{FF2B5EF4-FFF2-40B4-BE49-F238E27FC236}">
                <a16:creationId xmlns:a16="http://schemas.microsoft.com/office/drawing/2014/main" id="{07DD044C-A6FF-47F7-838A-E85F98B5EFE9}"/>
              </a:ext>
            </a:extLst>
          </p:cNvPr>
          <p:cNvPicPr>
            <a:picLocks noChangeAspect="1"/>
          </p:cNvPicPr>
          <p:nvPr/>
        </p:nvPicPr>
        <p:blipFill>
          <a:blip r:embed="rId3"/>
          <a:stretch>
            <a:fillRect/>
          </a:stretch>
        </p:blipFill>
        <p:spPr>
          <a:xfrm>
            <a:off x="1523496" y="5348288"/>
            <a:ext cx="6071088" cy="488611"/>
          </a:xfrm>
          <a:prstGeom prst="rect">
            <a:avLst/>
          </a:prstGeom>
        </p:spPr>
      </p:pic>
      <p:sp>
        <p:nvSpPr>
          <p:cNvPr id="15" name="Rectangle: Rounded Corners 14">
            <a:extLst>
              <a:ext uri="{FF2B5EF4-FFF2-40B4-BE49-F238E27FC236}">
                <a16:creationId xmlns:a16="http://schemas.microsoft.com/office/drawing/2014/main" id="{CB75E4A1-BBCF-433F-AC48-0B3070D957A5}"/>
              </a:ext>
            </a:extLst>
          </p:cNvPr>
          <p:cNvSpPr/>
          <p:nvPr/>
        </p:nvSpPr>
        <p:spPr>
          <a:xfrm>
            <a:off x="1381059" y="5358448"/>
            <a:ext cx="746760" cy="2119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0BEC6EE-DB69-4309-9C40-97F7805A06BC}"/>
              </a:ext>
            </a:extLst>
          </p:cNvPr>
          <p:cNvSpPr/>
          <p:nvPr/>
        </p:nvSpPr>
        <p:spPr>
          <a:xfrm>
            <a:off x="6085488" y="5587454"/>
            <a:ext cx="1324303" cy="24776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3A16031-23A1-4A4D-8A29-9D3ABDE061B1}"/>
              </a:ext>
            </a:extLst>
          </p:cNvPr>
          <p:cNvSpPr txBox="1"/>
          <p:nvPr/>
        </p:nvSpPr>
        <p:spPr>
          <a:xfrm>
            <a:off x="8095488" y="3530331"/>
            <a:ext cx="873252" cy="215444"/>
          </a:xfrm>
          <a:prstGeom prst="rect">
            <a:avLst/>
          </a:prstGeom>
          <a:solidFill>
            <a:srgbClr val="FFFF00"/>
          </a:solidFill>
        </p:spPr>
        <p:txBody>
          <a:bodyPr wrap="square" lIns="0" tIns="0" rIns="0" bIns="0" rtlCol="0">
            <a:spAutoFit/>
          </a:bodyPr>
          <a:lstStyle>
            <a:defPPr>
              <a:defRPr lang="en-US"/>
            </a:defPPr>
            <a:lvl1pPr>
              <a:defRPr sz="1400" b="1">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Authorized</a:t>
            </a:r>
          </a:p>
        </p:txBody>
      </p:sp>
      <p:cxnSp>
        <p:nvCxnSpPr>
          <p:cNvPr id="18" name="Straight Arrow Connector 17">
            <a:extLst>
              <a:ext uri="{FF2B5EF4-FFF2-40B4-BE49-F238E27FC236}">
                <a16:creationId xmlns:a16="http://schemas.microsoft.com/office/drawing/2014/main" id="{4E677E16-E317-4A55-842B-1D01B6AE196A}"/>
              </a:ext>
            </a:extLst>
          </p:cNvPr>
          <p:cNvCxnSpPr>
            <a:cxnSpLocks/>
            <a:stCxn id="17" idx="1"/>
          </p:cNvCxnSpPr>
          <p:nvPr/>
        </p:nvCxnSpPr>
        <p:spPr>
          <a:xfrm flipH="1">
            <a:off x="7683062" y="3638053"/>
            <a:ext cx="412426" cy="355875"/>
          </a:xfrm>
          <a:prstGeom prst="straightConnector1">
            <a:avLst/>
          </a:prstGeom>
          <a:ln w="15875">
            <a:solidFill>
              <a:srgbClr val="FF0000"/>
            </a:solidFill>
            <a:headEnd w="lg" len="lg"/>
            <a:tailEnd type="stealth" w="lg" len="lg"/>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C4B77B41-B590-459B-8284-1F51814150B8}"/>
              </a:ext>
            </a:extLst>
          </p:cNvPr>
          <p:cNvSpPr txBox="1"/>
          <p:nvPr/>
        </p:nvSpPr>
        <p:spPr>
          <a:xfrm>
            <a:off x="10512" y="4330255"/>
            <a:ext cx="9669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Snapshot2</a:t>
            </a:r>
          </a:p>
        </p:txBody>
      </p:sp>
      <p:sp>
        <p:nvSpPr>
          <p:cNvPr id="20" name="Date Placeholder 4">
            <a:extLst>
              <a:ext uri="{FF2B5EF4-FFF2-40B4-BE49-F238E27FC236}">
                <a16:creationId xmlns:a16="http://schemas.microsoft.com/office/drawing/2014/main" id="{76A92E52-21A3-42DE-9672-D4B95405B694}"/>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Tree>
    <p:extLst>
      <p:ext uri="{BB962C8B-B14F-4D97-AF65-F5344CB8AC3E}">
        <p14:creationId xmlns:p14="http://schemas.microsoft.com/office/powerpoint/2010/main" val="353081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D2CEBD08-0BC1-4F15-9C75-13A4715CFD61}"/>
              </a:ext>
            </a:extLst>
          </p:cNvPr>
          <p:cNvSpPr/>
          <p:nvPr/>
        </p:nvSpPr>
        <p:spPr>
          <a:xfrm>
            <a:off x="2125025" y="1675745"/>
            <a:ext cx="137161"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3CD8285-8A08-4A29-96ED-A91AD9BBD224}"/>
              </a:ext>
            </a:extLst>
          </p:cNvPr>
          <p:cNvSpPr/>
          <p:nvPr/>
        </p:nvSpPr>
        <p:spPr>
          <a:xfrm>
            <a:off x="2262186" y="2286000"/>
            <a:ext cx="137161"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1A62857-B979-4298-9FA3-2FFDD913403E}"/>
              </a:ext>
            </a:extLst>
          </p:cNvPr>
          <p:cNvSpPr>
            <a:spLocks noGrp="1"/>
          </p:cNvSpPr>
          <p:nvPr>
            <p:ph type="ctrTitle"/>
          </p:nvPr>
        </p:nvSpPr>
        <p:spPr/>
        <p:txBody>
          <a:bodyPr/>
          <a:lstStyle/>
          <a:p>
            <a:r>
              <a:rPr lang="en-US" sz="1800" dirty="0"/>
              <a:t>SDN-RBAC Average Authorization Time</a:t>
            </a:r>
          </a:p>
        </p:txBody>
      </p:sp>
      <p:sp>
        <p:nvSpPr>
          <p:cNvPr id="4" name="Slide Number Placeholder 3">
            <a:extLst>
              <a:ext uri="{FF2B5EF4-FFF2-40B4-BE49-F238E27FC236}">
                <a16:creationId xmlns:a16="http://schemas.microsoft.com/office/drawing/2014/main" id="{81FE6EFC-43C1-490F-85FB-86A0801F72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F8E9751-5223-408F-B25A-3BABEB763648}"/>
              </a:ext>
            </a:extLst>
          </p:cNvPr>
          <p:cNvSpPr txBox="1"/>
          <p:nvPr/>
        </p:nvSpPr>
        <p:spPr>
          <a:xfrm>
            <a:off x="1956676" y="4249343"/>
            <a:ext cx="69485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Average execution time required by SDN-RBAC components to check for authorization of 50 operations with varying number of roles.</a:t>
            </a:r>
          </a:p>
        </p:txBody>
      </p:sp>
      <p:sp>
        <p:nvSpPr>
          <p:cNvPr id="6" name="Rectangle 5">
            <a:extLst>
              <a:ext uri="{FF2B5EF4-FFF2-40B4-BE49-F238E27FC236}">
                <a16:creationId xmlns:a16="http://schemas.microsoft.com/office/drawing/2014/main" id="{5203311F-88C9-431A-A011-7DDEDCBE43A5}"/>
              </a:ext>
            </a:extLst>
          </p:cNvPr>
          <p:cNvSpPr/>
          <p:nvPr/>
        </p:nvSpPr>
        <p:spPr>
          <a:xfrm>
            <a:off x="1977417" y="4872030"/>
            <a:ext cx="50011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On average: 0.031</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ms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overhead for 50 operations.</a:t>
            </a:r>
          </a:p>
        </p:txBody>
      </p:sp>
      <p:pic>
        <p:nvPicPr>
          <p:cNvPr id="8" name="Picture 7">
            <a:extLst>
              <a:ext uri="{FF2B5EF4-FFF2-40B4-BE49-F238E27FC236}">
                <a16:creationId xmlns:a16="http://schemas.microsoft.com/office/drawing/2014/main" id="{010A886A-2E4C-479C-B73A-7EC5AB62B752}"/>
              </a:ext>
            </a:extLst>
          </p:cNvPr>
          <p:cNvPicPr>
            <a:picLocks noChangeAspect="1"/>
          </p:cNvPicPr>
          <p:nvPr/>
        </p:nvPicPr>
        <p:blipFill rotWithShape="1">
          <a:blip r:embed="rId3"/>
          <a:srcRect t="3601"/>
          <a:stretch/>
        </p:blipFill>
        <p:spPr>
          <a:xfrm>
            <a:off x="67371" y="1276349"/>
            <a:ext cx="3677666" cy="2597441"/>
          </a:xfrm>
          <a:prstGeom prst="rect">
            <a:avLst/>
          </a:prstGeom>
        </p:spPr>
      </p:pic>
      <p:sp>
        <p:nvSpPr>
          <p:cNvPr id="9" name="TextBox 8">
            <a:extLst>
              <a:ext uri="{FF2B5EF4-FFF2-40B4-BE49-F238E27FC236}">
                <a16:creationId xmlns:a16="http://schemas.microsoft.com/office/drawing/2014/main" id="{F5255326-FBE2-421E-A1AF-AE792C02A47F}"/>
              </a:ext>
            </a:extLst>
          </p:cNvPr>
          <p:cNvSpPr txBox="1"/>
          <p:nvPr/>
        </p:nvSpPr>
        <p:spPr>
          <a:xfrm>
            <a:off x="555625" y="1343977"/>
            <a:ext cx="581660" cy="430887"/>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Timer Started</a:t>
            </a:r>
          </a:p>
        </p:txBody>
      </p:sp>
      <p:sp>
        <p:nvSpPr>
          <p:cNvPr id="10" name="TextBox 9">
            <a:extLst>
              <a:ext uri="{FF2B5EF4-FFF2-40B4-BE49-F238E27FC236}">
                <a16:creationId xmlns:a16="http://schemas.microsoft.com/office/drawing/2014/main" id="{1C0C9F6F-E6F8-441C-BB2D-B765DBE01546}"/>
              </a:ext>
            </a:extLst>
          </p:cNvPr>
          <p:cNvSpPr txBox="1"/>
          <p:nvPr/>
        </p:nvSpPr>
        <p:spPr>
          <a:xfrm>
            <a:off x="3375467" y="2240280"/>
            <a:ext cx="552008" cy="430887"/>
          </a:xfrm>
          <a:prstGeom prst="rect">
            <a:avLst/>
          </a:prstGeom>
          <a:solidFill>
            <a:srgbClr val="FFFF00"/>
          </a:solidFill>
        </p:spPr>
        <p:txBody>
          <a:bodyPr wrap="square" lIns="0" tIns="0" rIns="0" bIns="0" rtlCol="0">
            <a:spAutoFit/>
          </a:bodyPr>
          <a:lstStyle>
            <a:defPPr>
              <a:defRPr lang="en-US"/>
            </a:defPPr>
            <a:lvl1pPr>
              <a:defRPr sz="1400" b="1">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Timer Ended</a:t>
            </a:r>
          </a:p>
        </p:txBody>
      </p:sp>
      <p:cxnSp>
        <p:nvCxnSpPr>
          <p:cNvPr id="13" name="Straight Arrow Connector 12">
            <a:extLst>
              <a:ext uri="{FF2B5EF4-FFF2-40B4-BE49-F238E27FC236}">
                <a16:creationId xmlns:a16="http://schemas.microsoft.com/office/drawing/2014/main" id="{5F4D0578-E797-4862-9A56-382B69D88DDA}"/>
              </a:ext>
            </a:extLst>
          </p:cNvPr>
          <p:cNvCxnSpPr>
            <a:cxnSpLocks/>
            <a:stCxn id="10" idx="1"/>
            <a:endCxn id="11" idx="6"/>
          </p:cNvCxnSpPr>
          <p:nvPr/>
        </p:nvCxnSpPr>
        <p:spPr>
          <a:xfrm flipH="1" flipV="1">
            <a:off x="2399347" y="2354580"/>
            <a:ext cx="976120" cy="101144"/>
          </a:xfrm>
          <a:prstGeom prst="straightConnector1">
            <a:avLst/>
          </a:prstGeom>
          <a:ln w="15875">
            <a:solidFill>
              <a:srgbClr val="FF0000"/>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6CA14975-806F-49BD-9135-6595548C1E23}"/>
              </a:ext>
            </a:extLst>
          </p:cNvPr>
          <p:cNvCxnSpPr>
            <a:cxnSpLocks/>
            <a:stCxn id="9" idx="3"/>
            <a:endCxn id="16" idx="2"/>
          </p:cNvCxnSpPr>
          <p:nvPr/>
        </p:nvCxnSpPr>
        <p:spPr>
          <a:xfrm>
            <a:off x="1137285" y="1559421"/>
            <a:ext cx="987740" cy="184904"/>
          </a:xfrm>
          <a:prstGeom prst="straightConnector1">
            <a:avLst/>
          </a:prstGeom>
          <a:ln w="15875">
            <a:solidFill>
              <a:srgbClr val="FF0000"/>
            </a:solidFill>
            <a:headEnd w="lg" len="lg"/>
            <a:tailEnd type="stealth" w="lg" len="lg"/>
          </a:ln>
        </p:spPr>
        <p:style>
          <a:lnRef idx="2">
            <a:schemeClr val="accent2"/>
          </a:lnRef>
          <a:fillRef idx="0">
            <a:schemeClr val="accent2"/>
          </a:fillRef>
          <a:effectRef idx="1">
            <a:schemeClr val="accent2"/>
          </a:effectRef>
          <a:fontRef idx="minor">
            <a:schemeClr val="tx1"/>
          </a:fontRef>
        </p:style>
      </p:cxnSp>
      <p:graphicFrame>
        <p:nvGraphicFramePr>
          <p:cNvPr id="15" name="Chart 14">
            <a:extLst>
              <a:ext uri="{FF2B5EF4-FFF2-40B4-BE49-F238E27FC236}">
                <a16:creationId xmlns:a16="http://schemas.microsoft.com/office/drawing/2014/main" id="{95BFD2F4-6EAA-48DA-8AE5-69F2D4544F18}"/>
              </a:ext>
            </a:extLst>
          </p:cNvPr>
          <p:cNvGraphicFramePr>
            <a:graphicFrameLocks/>
          </p:cNvGraphicFramePr>
          <p:nvPr/>
        </p:nvGraphicFramePr>
        <p:xfrm>
          <a:off x="3999037" y="1675744"/>
          <a:ext cx="5090072" cy="2198045"/>
        </p:xfrm>
        <a:graphic>
          <a:graphicData uri="http://schemas.openxmlformats.org/drawingml/2006/chart">
            <c:chart xmlns:c="http://schemas.openxmlformats.org/drawingml/2006/chart" xmlns:r="http://schemas.openxmlformats.org/officeDocument/2006/relationships" r:id="rId4"/>
          </a:graphicData>
        </a:graphic>
      </p:graphicFrame>
      <p:sp>
        <p:nvSpPr>
          <p:cNvPr id="17" name="Date Placeholder 4">
            <a:extLst>
              <a:ext uri="{FF2B5EF4-FFF2-40B4-BE49-F238E27FC236}">
                <a16:creationId xmlns:a16="http://schemas.microsoft.com/office/drawing/2014/main" id="{200147A4-9E54-4265-8EF7-54B0F385C1F1}"/>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
        <p:nvSpPr>
          <p:cNvPr id="19" name="Rectangle 18">
            <a:extLst>
              <a:ext uri="{FF2B5EF4-FFF2-40B4-BE49-F238E27FC236}">
                <a16:creationId xmlns:a16="http://schemas.microsoft.com/office/drawing/2014/main" id="{1A4ACDE2-D009-4F32-B407-3B68BE57898A}"/>
              </a:ext>
            </a:extLst>
          </p:cNvPr>
          <p:cNvSpPr/>
          <p:nvPr/>
        </p:nvSpPr>
        <p:spPr>
          <a:xfrm>
            <a:off x="213360" y="6487775"/>
            <a:ext cx="7863840" cy="430887"/>
          </a:xfrm>
          <a:prstGeom prst="rect">
            <a:avLst/>
          </a:prstGeom>
        </p:spPr>
        <p:txBody>
          <a:bodyPr wrap="square">
            <a:spAutoFit/>
          </a:bodyPr>
          <a:lstStyle/>
          <a:p>
            <a:r>
              <a:rPr lang="en-US" sz="1100" dirty="0"/>
              <a:t>Al-Alaj, Abdullah, Ram Krishnan, and Ravi Sandhu. "SDN-RBAC: An Access Control Model for SDN Controller Applications." </a:t>
            </a:r>
            <a:r>
              <a:rPr lang="en-US" sz="1100" i="1" dirty="0"/>
              <a:t>2019 4th International Conference on Computing, Communications and Security (ICCCS)</a:t>
            </a:r>
            <a:r>
              <a:rPr lang="en-US" sz="1100" dirty="0"/>
              <a:t>. IEEE, 2019.</a:t>
            </a:r>
          </a:p>
        </p:txBody>
      </p:sp>
    </p:spTree>
    <p:extLst>
      <p:ext uri="{BB962C8B-B14F-4D97-AF65-F5344CB8AC3E}">
        <p14:creationId xmlns:p14="http://schemas.microsoft.com/office/powerpoint/2010/main" val="275978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BFAB8E-2F22-4361-869B-1CB7113871B4}"/>
              </a:ext>
            </a:extLst>
          </p:cNvPr>
          <p:cNvSpPr>
            <a:spLocks noGrp="1"/>
          </p:cNvSpPr>
          <p:nvPr>
            <p:ph type="ctrTitle"/>
          </p:nvPr>
        </p:nvSpPr>
        <p:spPr/>
        <p:txBody>
          <a:bodyPr/>
          <a:lstStyle/>
          <a:p>
            <a:r>
              <a:rPr lang="en-US" b="1" dirty="0"/>
              <a:t>References</a:t>
            </a:r>
          </a:p>
        </p:txBody>
      </p:sp>
      <p:sp>
        <p:nvSpPr>
          <p:cNvPr id="4" name="Slide Number Placeholder 3">
            <a:extLst>
              <a:ext uri="{FF2B5EF4-FFF2-40B4-BE49-F238E27FC236}">
                <a16:creationId xmlns:a16="http://schemas.microsoft.com/office/drawing/2014/main" id="{511C07DD-1EF0-41FE-B8C6-7761478F1AA6}"/>
              </a:ext>
            </a:extLst>
          </p:cNvPr>
          <p:cNvSpPr>
            <a:spLocks noGrp="1"/>
          </p:cNvSpPr>
          <p:nvPr>
            <p:ph type="sldNum" sz="quarter" idx="4"/>
          </p:nvPr>
        </p:nvSpPr>
        <p:spPr/>
        <p:txBody>
          <a:bodyPr/>
          <a:lstStyle/>
          <a:p>
            <a:fld id="{CAB5F52E-1A2D-AF47-834F-5A302267C843}" type="slidenum">
              <a:rPr lang="en-US" smtClean="0"/>
              <a:t>32</a:t>
            </a:fld>
            <a:endParaRPr lang="en-US" dirty="0"/>
          </a:p>
        </p:txBody>
      </p:sp>
      <p:sp>
        <p:nvSpPr>
          <p:cNvPr id="9" name="Content Placeholder 8">
            <a:extLst>
              <a:ext uri="{FF2B5EF4-FFF2-40B4-BE49-F238E27FC236}">
                <a16:creationId xmlns:a16="http://schemas.microsoft.com/office/drawing/2014/main" id="{FDA47570-388D-4420-9059-198B47151DEC}"/>
              </a:ext>
            </a:extLst>
          </p:cNvPr>
          <p:cNvSpPr>
            <a:spLocks noGrp="1"/>
          </p:cNvSpPr>
          <p:nvPr>
            <p:ph idx="1"/>
          </p:nvPr>
        </p:nvSpPr>
        <p:spPr/>
        <p:txBody>
          <a:bodyPr/>
          <a:lstStyle/>
          <a:p>
            <a:r>
              <a:rPr lang="en-US" dirty="0"/>
              <a:t>Al-Alaj, Abdullah, Ram Krishnan, and Ravi Sandhu. "SDN-RBAC: An Access Control Model for SDN Controller Applications." </a:t>
            </a:r>
            <a:r>
              <a:rPr lang="en-US" i="1" dirty="0"/>
              <a:t>2019 4th International Conference on Computing, Communications and Security (ICCCS)</a:t>
            </a:r>
            <a:r>
              <a:rPr lang="en-US" dirty="0"/>
              <a:t>. IEEE, 2019.</a:t>
            </a:r>
          </a:p>
        </p:txBody>
      </p:sp>
      <p:sp>
        <p:nvSpPr>
          <p:cNvPr id="7" name="Date Placeholder 4">
            <a:extLst>
              <a:ext uri="{FF2B5EF4-FFF2-40B4-BE49-F238E27FC236}">
                <a16:creationId xmlns:a16="http://schemas.microsoft.com/office/drawing/2014/main" id="{11CBEF00-9416-4C7B-8AD6-36E4051B00F6}"/>
              </a:ext>
            </a:extLst>
          </p:cNvPr>
          <p:cNvSpPr>
            <a:spLocks noGrp="1"/>
          </p:cNvSpPr>
          <p:nvPr>
            <p:ph type="dt" sz="half" idx="2"/>
          </p:nvPr>
        </p:nvSpPr>
        <p:spPr>
          <a:xfrm>
            <a:off x="231775" y="6205538"/>
            <a:ext cx="2511425" cy="333375"/>
          </a:xfrm>
        </p:spPr>
        <p:txBody>
          <a:bodyPr/>
          <a:lstStyle/>
          <a:p>
            <a:pPr>
              <a:defRPr/>
            </a:pPr>
            <a:r>
              <a:rPr lang="en-US" dirty="0"/>
              <a:t>© Abdullah Al-Alaj</a:t>
            </a:r>
            <a:endParaRPr lang="en-US" dirty="0">
              <a:solidFill>
                <a:prstClr val="black">
                  <a:tint val="75000"/>
                </a:prstClr>
              </a:solidFill>
            </a:endParaRPr>
          </a:p>
        </p:txBody>
      </p:sp>
    </p:spTree>
    <p:extLst>
      <p:ext uri="{BB962C8B-B14F-4D97-AF65-F5344CB8AC3E}">
        <p14:creationId xmlns:p14="http://schemas.microsoft.com/office/powerpoint/2010/main" val="35115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31A638B-E381-4B7E-9839-A2580024061F}"/>
              </a:ext>
            </a:extLst>
          </p:cNvPr>
          <p:cNvPicPr>
            <a:picLocks noGrp="1" noChangeAspect="1"/>
          </p:cNvPicPr>
          <p:nvPr>
            <p:ph idx="1"/>
          </p:nvPr>
        </p:nvPicPr>
        <p:blipFill rotWithShape="1">
          <a:blip r:embed="rId3"/>
          <a:srcRect t="3241"/>
          <a:stretch/>
        </p:blipFill>
        <p:spPr>
          <a:xfrm>
            <a:off x="318640" y="1369208"/>
            <a:ext cx="8302198" cy="3105494"/>
          </a:xfrm>
          <a:prstGeom prst="rect">
            <a:avLst/>
          </a:prstGeom>
        </p:spPr>
      </p:pic>
      <p:sp>
        <p:nvSpPr>
          <p:cNvPr id="3" name="Title 2">
            <a:extLst>
              <a:ext uri="{FF2B5EF4-FFF2-40B4-BE49-F238E27FC236}">
                <a16:creationId xmlns:a16="http://schemas.microsoft.com/office/drawing/2014/main" id="{9B10A16B-6C30-4ABE-BFD6-53BA8F635633}"/>
              </a:ext>
            </a:extLst>
          </p:cNvPr>
          <p:cNvSpPr>
            <a:spLocks noGrp="1"/>
          </p:cNvSpPr>
          <p:nvPr>
            <p:ph type="ctrTitle"/>
          </p:nvPr>
        </p:nvSpPr>
        <p:spPr/>
        <p:txBody>
          <a:bodyPr/>
          <a:lstStyle/>
          <a:p>
            <a:r>
              <a:rPr lang="en-US" sz="2400" b="1" dirty="0"/>
              <a:t>SDN-RBAC </a:t>
            </a:r>
            <a:r>
              <a:rPr lang="en-US" dirty="0"/>
              <a:t>Conceptual Model</a:t>
            </a:r>
            <a:endParaRPr lang="en-US" sz="2400" b="1" dirty="0"/>
          </a:p>
        </p:txBody>
      </p:sp>
      <p:sp>
        <p:nvSpPr>
          <p:cNvPr id="4" name="Slide Number Placeholder 3">
            <a:extLst>
              <a:ext uri="{FF2B5EF4-FFF2-40B4-BE49-F238E27FC236}">
                <a16:creationId xmlns:a16="http://schemas.microsoft.com/office/drawing/2014/main" id="{D947F9A6-5A91-4A35-828B-CDF2648237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9AC63C23-1ED3-4125-A3FF-751405148A75}"/>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0D735DF-05F0-4EAE-A610-64C39C2AC3DE}"/>
              </a:ext>
            </a:extLst>
          </p:cNvPr>
          <p:cNvSpPr/>
          <p:nvPr/>
        </p:nvSpPr>
        <p:spPr>
          <a:xfrm>
            <a:off x="203200" y="5000397"/>
            <a:ext cx="8290560" cy="461665"/>
          </a:xfrm>
          <a:prstGeom prst="rect">
            <a:avLst/>
          </a:prstGeom>
        </p:spPr>
        <p:txBody>
          <a:bodyPr wrap="square">
            <a:spAutoFit/>
          </a:bodyPr>
          <a:lstStyle/>
          <a:p>
            <a:r>
              <a:rPr lang="en-US" sz="1200" dirty="0"/>
              <a:t>Al-Alaj, Abdullah, Ram Krishnan, and Ravi Sandhu. "SDN-RBAC: An Access Control Model for SDN Controller Applications." </a:t>
            </a:r>
            <a:r>
              <a:rPr lang="en-US" sz="1200" i="1" dirty="0"/>
              <a:t>2019 4th International Conference on Computing, Communications and Security (ICCCS)</a:t>
            </a:r>
            <a:r>
              <a:rPr lang="en-US" sz="1200" dirty="0"/>
              <a:t>. IEEE, 2019.</a:t>
            </a:r>
          </a:p>
        </p:txBody>
      </p:sp>
    </p:spTree>
    <p:extLst>
      <p:ext uri="{BB962C8B-B14F-4D97-AF65-F5344CB8AC3E}">
        <p14:creationId xmlns:p14="http://schemas.microsoft.com/office/powerpoint/2010/main" val="327145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706263-2964-4C59-B370-1949BC890C02}"/>
              </a:ext>
            </a:extLst>
          </p:cNvPr>
          <p:cNvPicPr>
            <a:picLocks noGrp="1" noChangeAspect="1"/>
          </p:cNvPicPr>
          <p:nvPr>
            <p:ph idx="1"/>
          </p:nvPr>
        </p:nvPicPr>
        <p:blipFill>
          <a:blip r:embed="rId3"/>
          <a:stretch>
            <a:fillRect/>
          </a:stretch>
        </p:blipFill>
        <p:spPr>
          <a:xfrm>
            <a:off x="1841742" y="2379580"/>
            <a:ext cx="6405559" cy="2428570"/>
          </a:xfrm>
          <a:prstGeom prst="rect">
            <a:avLst/>
          </a:prstGeom>
        </p:spPr>
      </p:pic>
      <p:sp>
        <p:nvSpPr>
          <p:cNvPr id="3" name="Title 2">
            <a:extLst>
              <a:ext uri="{FF2B5EF4-FFF2-40B4-BE49-F238E27FC236}">
                <a16:creationId xmlns:a16="http://schemas.microsoft.com/office/drawing/2014/main" id="{DFAEEE33-DA51-4647-9C65-A981861B5D69}"/>
              </a:ext>
            </a:extLst>
          </p:cNvPr>
          <p:cNvSpPr>
            <a:spLocks noGrp="1"/>
          </p:cNvSpPr>
          <p:nvPr>
            <p:ph type="ctrTitle"/>
          </p:nvPr>
        </p:nvSpPr>
        <p:spPr/>
        <p:txBody>
          <a:bodyPr/>
          <a:lstStyle/>
          <a:p>
            <a:r>
              <a:rPr lang="en-US" dirty="0"/>
              <a:t>SDN-RBAC: Conceptual Model</a:t>
            </a:r>
          </a:p>
        </p:txBody>
      </p:sp>
      <p:sp>
        <p:nvSpPr>
          <p:cNvPr id="4" name="Slide Number Placeholder 3">
            <a:extLst>
              <a:ext uri="{FF2B5EF4-FFF2-40B4-BE49-F238E27FC236}">
                <a16:creationId xmlns:a16="http://schemas.microsoft.com/office/drawing/2014/main" id="{205BDB70-C8C7-4528-843B-55B5AEC4F3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A471660-5F18-4E27-A8CC-5A328AF73746}"/>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9AC24D-7553-4402-8571-7632FB262A5B}"/>
              </a:ext>
            </a:extLst>
          </p:cNvPr>
          <p:cNvSpPr/>
          <p:nvPr/>
        </p:nvSpPr>
        <p:spPr>
          <a:xfrm>
            <a:off x="1178301" y="4516980"/>
            <a:ext cx="398054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Session examples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deep packet inspection session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transmission rate monitoring session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web-traffic filtering session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shortest path precomputation session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traffic redirection session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AF8AA-B0A1-4EA0-95E3-04444426DCF7}"/>
              </a:ext>
            </a:extLst>
          </p:cNvPr>
          <p:cNvSpPr/>
          <p:nvPr/>
        </p:nvSpPr>
        <p:spPr>
          <a:xfrm>
            <a:off x="6560135" y="4481637"/>
            <a:ext cx="242272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Object Type example: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FLOW-RULE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LINK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PORT-STATS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etc.</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4364EA-D177-4915-8F54-8E0F7E256E6C}"/>
              </a:ext>
            </a:extLst>
          </p:cNvPr>
          <p:cNvSpPr/>
          <p:nvPr/>
        </p:nvSpPr>
        <p:spPr>
          <a:xfrm>
            <a:off x="2780047" y="991910"/>
            <a:ext cx="267087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Role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Routing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Flow Mod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Device Handler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Bandwidth Monitoring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Link Handler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etc.</a:t>
            </a:r>
          </a:p>
        </p:txBody>
      </p:sp>
      <p:sp>
        <p:nvSpPr>
          <p:cNvPr id="9" name="Rectangle 8">
            <a:extLst>
              <a:ext uri="{FF2B5EF4-FFF2-40B4-BE49-F238E27FC236}">
                <a16:creationId xmlns:a16="http://schemas.microsoft.com/office/drawing/2014/main" id="{087A80FF-2A9F-4C98-BB0C-E81FC9884F4F}"/>
              </a:ext>
            </a:extLst>
          </p:cNvPr>
          <p:cNvSpPr/>
          <p:nvPr/>
        </p:nvSpPr>
        <p:spPr>
          <a:xfrm>
            <a:off x="5610577" y="1099966"/>
            <a:ext cx="326596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Operation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Get Port BW Statistics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Insert Flow to Switch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get All Devices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etc.</a:t>
            </a:r>
          </a:p>
        </p:txBody>
      </p:sp>
      <p:sp>
        <p:nvSpPr>
          <p:cNvPr id="10" name="Rectangle 9">
            <a:extLst>
              <a:ext uri="{FF2B5EF4-FFF2-40B4-BE49-F238E27FC236}">
                <a16:creationId xmlns:a16="http://schemas.microsoft.com/office/drawing/2014/main" id="{2C8ABE3B-3F42-4D47-80FC-8D3D0A1F0257}"/>
              </a:ext>
            </a:extLst>
          </p:cNvPr>
          <p:cNvSpPr/>
          <p:nvPr/>
        </p:nvSpPr>
        <p:spPr>
          <a:xfrm>
            <a:off x="231112" y="1209622"/>
            <a:ext cx="2670874"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Routing app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Load Balancing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Topology Visualizer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Network Debugger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etc.</a:t>
            </a:r>
          </a:p>
        </p:txBody>
      </p:sp>
      <p:sp>
        <p:nvSpPr>
          <p:cNvPr id="12" name="Rectangle 11">
            <a:extLst>
              <a:ext uri="{FF2B5EF4-FFF2-40B4-BE49-F238E27FC236}">
                <a16:creationId xmlns:a16="http://schemas.microsoft.com/office/drawing/2014/main" id="{48BD5ACB-1CF3-4E51-9745-54033916C195}"/>
              </a:ext>
            </a:extLst>
          </p:cNvPr>
          <p:cNvSpPr/>
          <p:nvPr/>
        </p:nvSpPr>
        <p:spPr>
          <a:xfrm>
            <a:off x="213360" y="6396335"/>
            <a:ext cx="7213600" cy="461665"/>
          </a:xfrm>
          <a:prstGeom prst="rect">
            <a:avLst/>
          </a:prstGeom>
        </p:spPr>
        <p:txBody>
          <a:bodyPr wrap="square">
            <a:spAutoFit/>
          </a:bodyPr>
          <a:lstStyle/>
          <a:p>
            <a:r>
              <a:rPr lang="en-US" sz="1200" dirty="0"/>
              <a:t>Al-Alaj, Abdullah, Ram Krishnan, and Ravi Sandhu. "SDN-RBAC: An Access Control Model for SDN Controller Applications." </a:t>
            </a:r>
            <a:r>
              <a:rPr lang="en-US" sz="1200" i="1" dirty="0"/>
              <a:t>2019 4th International Conference on Computing, Communications and Security (ICCCS)</a:t>
            </a:r>
            <a:r>
              <a:rPr lang="en-US" sz="1200" dirty="0"/>
              <a:t>. IEEE, 2019.</a:t>
            </a:r>
          </a:p>
        </p:txBody>
      </p:sp>
    </p:spTree>
    <p:extLst>
      <p:ext uri="{BB962C8B-B14F-4D97-AF65-F5344CB8AC3E}">
        <p14:creationId xmlns:p14="http://schemas.microsoft.com/office/powerpoint/2010/main" val="358080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94AE9-2967-49C1-911F-A8FF797BD820}"/>
              </a:ext>
            </a:extLst>
          </p:cNvPr>
          <p:cNvSpPr>
            <a:spLocks noGrp="1"/>
          </p:cNvSpPr>
          <p:nvPr>
            <p:ph idx="1"/>
          </p:nvPr>
        </p:nvSpPr>
        <p:spPr/>
        <p:txBody>
          <a:bodyPr>
            <a:normAutofit/>
          </a:bodyPr>
          <a:lstStyle/>
          <a:p>
            <a:r>
              <a:rPr lang="en-US" sz="2400" dirty="0"/>
              <a:t>Users has no direct control of running controller apps.</a:t>
            </a:r>
          </a:p>
          <a:p>
            <a:r>
              <a:rPr lang="en-US" sz="2400" dirty="0"/>
              <a:t>SDN apps usually perform several networking tasks.</a:t>
            </a:r>
          </a:p>
          <a:p>
            <a:r>
              <a:rPr lang="en-US" sz="2400" dirty="0"/>
              <a:t>Apps could be compromised, buggy, or malicious.</a:t>
            </a:r>
          </a:p>
          <a:p>
            <a:r>
              <a:rPr lang="en-US" sz="2400" dirty="0"/>
              <a:t>If executed in one session this means:</a:t>
            </a:r>
          </a:p>
          <a:p>
            <a:pPr lvl="1"/>
            <a:r>
              <a:rPr lang="en-US" sz="2000" dirty="0"/>
              <a:t>Higher exposure to the network attack surface.</a:t>
            </a:r>
          </a:p>
          <a:p>
            <a:r>
              <a:rPr lang="en-US" sz="2400" b="1" dirty="0"/>
              <a:t>Proposed solution: </a:t>
            </a:r>
            <a:r>
              <a:rPr lang="en-US" sz="2400" dirty="0"/>
              <a:t>cooperation of multiple sessions to perform all tasks of a complete SDN app.</a:t>
            </a:r>
          </a:p>
          <a:p>
            <a:pPr lvl="1"/>
            <a:r>
              <a:rPr lang="en-US" sz="2000" dirty="0"/>
              <a:t>Tasks can run sequentially or concurrently.</a:t>
            </a:r>
          </a:p>
          <a:p>
            <a:r>
              <a:rPr lang="en-US" sz="2400" b="1" dirty="0"/>
              <a:t>Goal</a:t>
            </a:r>
            <a:r>
              <a:rPr lang="en-US" sz="2400" dirty="0"/>
              <a:t>: minimize or avoid damage caused by one session.</a:t>
            </a:r>
          </a:p>
        </p:txBody>
      </p:sp>
      <p:sp>
        <p:nvSpPr>
          <p:cNvPr id="3" name="Title 2">
            <a:extLst>
              <a:ext uri="{FF2B5EF4-FFF2-40B4-BE49-F238E27FC236}">
                <a16:creationId xmlns:a16="http://schemas.microsoft.com/office/drawing/2014/main" id="{83EC36AD-5951-4653-A35B-A42B6CAEA424}"/>
              </a:ext>
            </a:extLst>
          </p:cNvPr>
          <p:cNvSpPr>
            <a:spLocks noGrp="1"/>
          </p:cNvSpPr>
          <p:nvPr>
            <p:ph type="ctrTitle"/>
          </p:nvPr>
        </p:nvSpPr>
        <p:spPr/>
        <p:txBody>
          <a:bodyPr/>
          <a:lstStyle/>
          <a:p>
            <a:r>
              <a:rPr lang="en-US" dirty="0"/>
              <a:t>SDN Apps and Sessions</a:t>
            </a:r>
          </a:p>
        </p:txBody>
      </p:sp>
      <p:sp>
        <p:nvSpPr>
          <p:cNvPr id="4" name="Slide Number Placeholder 3">
            <a:extLst>
              <a:ext uri="{FF2B5EF4-FFF2-40B4-BE49-F238E27FC236}">
                <a16:creationId xmlns:a16="http://schemas.microsoft.com/office/drawing/2014/main" id="{85CB98EF-0DF3-4EA5-A090-EFA0C3D11E2A}"/>
              </a:ext>
            </a:extLst>
          </p:cNvPr>
          <p:cNvSpPr>
            <a:spLocks noGrp="1"/>
          </p:cNvSpPr>
          <p:nvPr>
            <p:ph type="sldNum" sz="quarter" idx="4"/>
          </p:nvPr>
        </p:nvSpPr>
        <p:spPr/>
        <p:txBody>
          <a:bodyPr/>
          <a:lstStyle/>
          <a:p>
            <a:fld id="{CAB5F52E-1A2D-AF47-834F-5A302267C843}" type="slidenum">
              <a:rPr lang="en-US" smtClean="0"/>
              <a:t>6</a:t>
            </a:fld>
            <a:endParaRPr lang="en-US" dirty="0"/>
          </a:p>
        </p:txBody>
      </p:sp>
      <p:sp>
        <p:nvSpPr>
          <p:cNvPr id="5" name="Date Placeholder 4">
            <a:extLst>
              <a:ext uri="{FF2B5EF4-FFF2-40B4-BE49-F238E27FC236}">
                <a16:creationId xmlns:a16="http://schemas.microsoft.com/office/drawing/2014/main" id="{1C3D356C-FB11-435A-9F91-694FF66D1AEE}"/>
              </a:ext>
            </a:extLst>
          </p:cNvPr>
          <p:cNvSpPr>
            <a:spLocks noGrp="1"/>
          </p:cNvSpPr>
          <p:nvPr>
            <p:ph type="dt" sz="half" idx="2"/>
          </p:nvPr>
        </p:nvSpPr>
        <p:spPr/>
        <p:txBody>
          <a:bodyPr/>
          <a:lstStyle/>
          <a:p>
            <a:r>
              <a:rPr lang="en-US" dirty="0"/>
              <a:t>© Abdullah Al-Alaj</a:t>
            </a:r>
          </a:p>
        </p:txBody>
      </p:sp>
    </p:spTree>
    <p:extLst>
      <p:ext uri="{BB962C8B-B14F-4D97-AF65-F5344CB8AC3E}">
        <p14:creationId xmlns:p14="http://schemas.microsoft.com/office/powerpoint/2010/main" val="6953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950FD-20BC-443D-8B3D-F994191086D6}"/>
              </a:ext>
            </a:extLst>
          </p:cNvPr>
          <p:cNvSpPr>
            <a:spLocks noGrp="1"/>
          </p:cNvSpPr>
          <p:nvPr>
            <p:ph idx="1"/>
          </p:nvPr>
        </p:nvSpPr>
        <p:spPr/>
        <p:txBody>
          <a:bodyPr>
            <a:normAutofit/>
          </a:bodyPr>
          <a:lstStyle/>
          <a:p>
            <a:pPr marL="0" indent="0">
              <a:buNone/>
            </a:pPr>
            <a:r>
              <a:rPr lang="en-US" sz="2400" b="1" dirty="0"/>
              <a:t>The concept of a session has several motivations:</a:t>
            </a:r>
          </a:p>
          <a:p>
            <a:pPr marL="457200" indent="-457200">
              <a:buFont typeface="+mj-lt"/>
              <a:buAutoNum type="arabicPeriod"/>
            </a:pPr>
            <a:r>
              <a:rPr lang="en-US" sz="2400" dirty="0"/>
              <a:t>supports of least privilege principle: </a:t>
            </a:r>
          </a:p>
          <a:p>
            <a:pPr lvl="1"/>
            <a:r>
              <a:rPr lang="en-US" sz="2400" dirty="0"/>
              <a:t>delay the activation of roles currently unused in a session until they really required.</a:t>
            </a:r>
          </a:p>
          <a:p>
            <a:pPr marL="457200" indent="-457200">
              <a:buFont typeface="+mj-lt"/>
              <a:buAutoNum type="arabicPeriod"/>
            </a:pPr>
            <a:r>
              <a:rPr lang="en-US" sz="2400" dirty="0"/>
              <a:t>Delaying the creation of session itself until it is really required. </a:t>
            </a:r>
          </a:p>
          <a:p>
            <a:r>
              <a:rPr lang="en-US" sz="2400" b="1" dirty="0"/>
              <a:t>Goal: </a:t>
            </a:r>
            <a:r>
              <a:rPr lang="en-US" sz="2400" dirty="0"/>
              <a:t>Reduce the amount of permissions available to an app at a given time.</a:t>
            </a:r>
          </a:p>
          <a:p>
            <a:pPr lvl="1"/>
            <a:r>
              <a:rPr lang="en-US" sz="2000" dirty="0"/>
              <a:t>reduces the amount of resources accessible by these operations.</a:t>
            </a:r>
          </a:p>
          <a:p>
            <a:pPr lvl="1"/>
            <a:r>
              <a:rPr lang="en-US" sz="2000" dirty="0"/>
              <a:t>reduces exposure to network attack surface.</a:t>
            </a:r>
          </a:p>
        </p:txBody>
      </p:sp>
      <p:sp>
        <p:nvSpPr>
          <p:cNvPr id="3" name="Title 2">
            <a:extLst>
              <a:ext uri="{FF2B5EF4-FFF2-40B4-BE49-F238E27FC236}">
                <a16:creationId xmlns:a16="http://schemas.microsoft.com/office/drawing/2014/main" id="{DB50F27C-1B5A-4FF9-997C-20DC5D6391A0}"/>
              </a:ext>
            </a:extLst>
          </p:cNvPr>
          <p:cNvSpPr>
            <a:spLocks noGrp="1"/>
          </p:cNvSpPr>
          <p:nvPr>
            <p:ph type="ctrTitle"/>
          </p:nvPr>
        </p:nvSpPr>
        <p:spPr/>
        <p:txBody>
          <a:bodyPr/>
          <a:lstStyle/>
          <a:p>
            <a:r>
              <a:rPr lang="en-US" dirty="0"/>
              <a:t>RBAC Sessions for SDN apps: </a:t>
            </a:r>
            <a:br>
              <a:rPr lang="en-US" dirty="0"/>
            </a:br>
            <a:r>
              <a:rPr lang="en-US" dirty="0"/>
              <a:t>A motivation</a:t>
            </a:r>
          </a:p>
        </p:txBody>
      </p:sp>
      <p:sp>
        <p:nvSpPr>
          <p:cNvPr id="4" name="Slide Number Placeholder 3">
            <a:extLst>
              <a:ext uri="{FF2B5EF4-FFF2-40B4-BE49-F238E27FC236}">
                <a16:creationId xmlns:a16="http://schemas.microsoft.com/office/drawing/2014/main" id="{E43E281E-6AFB-439A-9E8A-E6A439C4C906}"/>
              </a:ext>
            </a:extLst>
          </p:cNvPr>
          <p:cNvSpPr>
            <a:spLocks noGrp="1"/>
          </p:cNvSpPr>
          <p:nvPr>
            <p:ph type="sldNum" sz="quarter" idx="4"/>
          </p:nvPr>
        </p:nvSpPr>
        <p:spPr/>
        <p:txBody>
          <a:bodyPr/>
          <a:lstStyle/>
          <a:p>
            <a:fld id="{CAB5F52E-1A2D-AF47-834F-5A302267C843}" type="slidenum">
              <a:rPr lang="en-US" smtClean="0"/>
              <a:t>7</a:t>
            </a:fld>
            <a:endParaRPr lang="en-US" dirty="0"/>
          </a:p>
        </p:txBody>
      </p:sp>
      <p:sp>
        <p:nvSpPr>
          <p:cNvPr id="5" name="Date Placeholder 4">
            <a:extLst>
              <a:ext uri="{FF2B5EF4-FFF2-40B4-BE49-F238E27FC236}">
                <a16:creationId xmlns:a16="http://schemas.microsoft.com/office/drawing/2014/main" id="{94000185-FF8E-4AB3-9D8B-6C36AE8D6CA6}"/>
              </a:ext>
            </a:extLst>
          </p:cNvPr>
          <p:cNvSpPr>
            <a:spLocks noGrp="1"/>
          </p:cNvSpPr>
          <p:nvPr>
            <p:ph type="dt" sz="half" idx="2"/>
          </p:nvPr>
        </p:nvSpPr>
        <p:spPr/>
        <p:txBody>
          <a:bodyPr/>
          <a:lstStyle/>
          <a:p>
            <a:r>
              <a:rPr lang="en-US" dirty="0"/>
              <a:t>© Abdullah Al-Alaj</a:t>
            </a:r>
          </a:p>
        </p:txBody>
      </p:sp>
    </p:spTree>
    <p:extLst>
      <p:ext uri="{BB962C8B-B14F-4D97-AF65-F5344CB8AC3E}">
        <p14:creationId xmlns:p14="http://schemas.microsoft.com/office/powerpoint/2010/main" val="109059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F30ECEE-08D7-4FDD-AF9B-A6DF6C27A2AB}"/>
              </a:ext>
            </a:extLst>
          </p:cNvPr>
          <p:cNvPicPr>
            <a:picLocks noGrp="1" noChangeAspect="1"/>
          </p:cNvPicPr>
          <p:nvPr>
            <p:ph idx="1"/>
          </p:nvPr>
        </p:nvPicPr>
        <p:blipFill rotWithShape="1">
          <a:blip r:embed="rId3"/>
          <a:srcRect r="9861"/>
          <a:stretch/>
        </p:blipFill>
        <p:spPr>
          <a:xfrm>
            <a:off x="167640" y="2268271"/>
            <a:ext cx="8828386" cy="3896690"/>
          </a:xfrm>
          <a:prstGeom prst="rect">
            <a:avLst/>
          </a:prstGeom>
        </p:spPr>
      </p:pic>
      <p:sp>
        <p:nvSpPr>
          <p:cNvPr id="3" name="Title 2">
            <a:extLst>
              <a:ext uri="{FF2B5EF4-FFF2-40B4-BE49-F238E27FC236}">
                <a16:creationId xmlns:a16="http://schemas.microsoft.com/office/drawing/2014/main" id="{0689FB62-586B-4752-9B62-AAD2C684EA21}"/>
              </a:ext>
            </a:extLst>
          </p:cNvPr>
          <p:cNvSpPr>
            <a:spLocks noGrp="1"/>
          </p:cNvSpPr>
          <p:nvPr>
            <p:ph type="ctrTitle"/>
          </p:nvPr>
        </p:nvSpPr>
        <p:spPr/>
        <p:txBody>
          <a:bodyPr/>
          <a:lstStyle/>
          <a:p>
            <a:r>
              <a:rPr lang="en-US" dirty="0"/>
              <a:t>SDN-RBAC: Formal Definitions</a:t>
            </a:r>
          </a:p>
        </p:txBody>
      </p:sp>
      <p:sp>
        <p:nvSpPr>
          <p:cNvPr id="4" name="Slide Number Placeholder 3">
            <a:extLst>
              <a:ext uri="{FF2B5EF4-FFF2-40B4-BE49-F238E27FC236}">
                <a16:creationId xmlns:a16="http://schemas.microsoft.com/office/drawing/2014/main" id="{988442CA-A4C5-45C9-9CD2-D425249B7FB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4BDBFC0-1978-4C63-ABC8-E3D9A6232501}"/>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05FBF80-F618-4364-8B8D-610C64104247}"/>
              </a:ext>
            </a:extLst>
          </p:cNvPr>
          <p:cNvSpPr/>
          <p:nvPr/>
        </p:nvSpPr>
        <p:spPr>
          <a:xfrm>
            <a:off x="472440" y="2294306"/>
            <a:ext cx="1623060" cy="247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EEAD77C-D54F-49A7-9BA6-914C4451C763}"/>
              </a:ext>
            </a:extLst>
          </p:cNvPr>
          <p:cNvSpPr/>
          <p:nvPr/>
        </p:nvSpPr>
        <p:spPr>
          <a:xfrm>
            <a:off x="472440" y="3180131"/>
            <a:ext cx="1623060" cy="247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1DF14A1-76AC-43E8-AE14-5BB28DA2069A}"/>
              </a:ext>
            </a:extLst>
          </p:cNvPr>
          <p:cNvSpPr/>
          <p:nvPr/>
        </p:nvSpPr>
        <p:spPr>
          <a:xfrm>
            <a:off x="472440" y="4018331"/>
            <a:ext cx="1623060" cy="247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5C0EE32-917A-41C5-98AA-0CDE3AC63C47}"/>
              </a:ext>
            </a:extLst>
          </p:cNvPr>
          <p:cNvSpPr/>
          <p:nvPr/>
        </p:nvSpPr>
        <p:spPr>
          <a:xfrm>
            <a:off x="290552"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Basic Element Sets</a:t>
            </a:r>
          </a:p>
        </p:txBody>
      </p:sp>
      <p:sp>
        <p:nvSpPr>
          <p:cNvPr id="10" name="Rectangle 9">
            <a:extLst>
              <a:ext uri="{FF2B5EF4-FFF2-40B4-BE49-F238E27FC236}">
                <a16:creationId xmlns:a16="http://schemas.microsoft.com/office/drawing/2014/main" id="{16BD771C-C3BE-4AE7-8753-DEB443C67057}"/>
              </a:ext>
            </a:extLst>
          </p:cNvPr>
          <p:cNvSpPr/>
          <p:nvPr/>
        </p:nvSpPr>
        <p:spPr>
          <a:xfrm>
            <a:off x="3078607"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Assignment Relations</a:t>
            </a:r>
          </a:p>
        </p:txBody>
      </p:sp>
      <p:sp>
        <p:nvSpPr>
          <p:cNvPr id="11" name="Rectangle 10">
            <a:extLst>
              <a:ext uri="{FF2B5EF4-FFF2-40B4-BE49-F238E27FC236}">
                <a16:creationId xmlns:a16="http://schemas.microsoft.com/office/drawing/2014/main" id="{4B8E2C23-78ED-484B-8153-5AD3B15BDC38}"/>
              </a:ext>
            </a:extLst>
          </p:cNvPr>
          <p:cNvSpPr/>
          <p:nvPr/>
        </p:nvSpPr>
        <p:spPr>
          <a:xfrm>
            <a:off x="5758132"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Mapping Functions</a:t>
            </a:r>
          </a:p>
        </p:txBody>
      </p:sp>
      <p:cxnSp>
        <p:nvCxnSpPr>
          <p:cNvPr id="13" name="Straight Connector 12">
            <a:extLst>
              <a:ext uri="{FF2B5EF4-FFF2-40B4-BE49-F238E27FC236}">
                <a16:creationId xmlns:a16="http://schemas.microsoft.com/office/drawing/2014/main" id="{AF816722-DBF6-43A3-BF51-6F2B206E8567}"/>
              </a:ext>
            </a:extLst>
          </p:cNvPr>
          <p:cNvCxnSpPr>
            <a:stCxn id="3" idx="2"/>
            <a:endCxn id="9" idx="0"/>
          </p:cNvCxnSpPr>
          <p:nvPr/>
        </p:nvCxnSpPr>
        <p:spPr>
          <a:xfrm rot="5400000">
            <a:off x="2632282" y="-364391"/>
            <a:ext cx="514858" cy="2790857"/>
          </a:xfrm>
          <a:prstGeom prst="bentConnector3">
            <a:avLst>
              <a:gd name="adj1" fmla="val 72200"/>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17" name="Connector: Elbow 16">
            <a:extLst>
              <a:ext uri="{FF2B5EF4-FFF2-40B4-BE49-F238E27FC236}">
                <a16:creationId xmlns:a16="http://schemas.microsoft.com/office/drawing/2014/main" id="{97F5BA93-FC1A-42EE-A54B-5DC1FA2B6C5E}"/>
              </a:ext>
            </a:extLst>
          </p:cNvPr>
          <p:cNvCxnSpPr>
            <a:stCxn id="3" idx="2"/>
            <a:endCxn id="10" idx="0"/>
          </p:cNvCxnSpPr>
          <p:nvPr/>
        </p:nvCxnSpPr>
        <p:spPr>
          <a:xfrm flipH="1">
            <a:off x="4282337" y="773608"/>
            <a:ext cx="2802" cy="514858"/>
          </a:xfrm>
          <a:prstGeom prst="straightConnector1">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19" name="Connector: Elbow 18">
            <a:extLst>
              <a:ext uri="{FF2B5EF4-FFF2-40B4-BE49-F238E27FC236}">
                <a16:creationId xmlns:a16="http://schemas.microsoft.com/office/drawing/2014/main" id="{A9480E3C-027D-4D34-8F7A-3C90168EF5E1}"/>
              </a:ext>
            </a:extLst>
          </p:cNvPr>
          <p:cNvCxnSpPr>
            <a:stCxn id="3" idx="2"/>
            <a:endCxn id="11" idx="0"/>
          </p:cNvCxnSpPr>
          <p:nvPr/>
        </p:nvCxnSpPr>
        <p:spPr>
          <a:xfrm rot="16200000" flipH="1">
            <a:off x="5366071" y="-307325"/>
            <a:ext cx="514858" cy="2676723"/>
          </a:xfrm>
          <a:prstGeom prst="bentConnector3">
            <a:avLst>
              <a:gd name="adj1" fmla="val 72200"/>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59528186-C10F-4A84-9B54-82C34A3449F8}"/>
              </a:ext>
            </a:extLst>
          </p:cNvPr>
          <p:cNvSpPr txBox="1"/>
          <p:nvPr/>
        </p:nvSpPr>
        <p:spPr>
          <a:xfrm>
            <a:off x="7086601" y="4368951"/>
            <a:ext cx="1981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Very Important in Implementing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checkAccess</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system function.</a:t>
            </a:r>
          </a:p>
        </p:txBody>
      </p:sp>
      <p:cxnSp>
        <p:nvCxnSpPr>
          <p:cNvPr id="23" name="Straight Arrow Connector 22">
            <a:extLst>
              <a:ext uri="{FF2B5EF4-FFF2-40B4-BE49-F238E27FC236}">
                <a16:creationId xmlns:a16="http://schemas.microsoft.com/office/drawing/2014/main" id="{FE5C6404-0FD1-4B9A-B13F-5B04230DFB9A}"/>
              </a:ext>
            </a:extLst>
          </p:cNvPr>
          <p:cNvCxnSpPr>
            <a:cxnSpLocks/>
            <a:stCxn id="22" idx="1"/>
          </p:cNvCxnSpPr>
          <p:nvPr/>
        </p:nvCxnSpPr>
        <p:spPr>
          <a:xfrm flipH="1">
            <a:off x="4282337" y="4969116"/>
            <a:ext cx="2804264" cy="748424"/>
          </a:xfrm>
          <a:prstGeom prst="straightConnector1">
            <a:avLst/>
          </a:prstGeom>
          <a:ln>
            <a:solidFill>
              <a:srgbClr val="FF0000"/>
            </a:solidFill>
            <a:tailEnd type="stealth" w="lg" len="lg"/>
          </a:ln>
        </p:spPr>
        <p:style>
          <a:lnRef idx="2">
            <a:schemeClr val="accent2"/>
          </a:lnRef>
          <a:fillRef idx="0">
            <a:schemeClr val="accent2"/>
          </a:fillRef>
          <a:effectRef idx="1">
            <a:schemeClr val="accent2"/>
          </a:effectRef>
          <a:fontRef idx="minor">
            <a:schemeClr val="tx1"/>
          </a:fontRef>
        </p:style>
      </p:cxnSp>
      <p:sp>
        <p:nvSpPr>
          <p:cNvPr id="49" name="Rectangle 48">
            <a:extLst>
              <a:ext uri="{FF2B5EF4-FFF2-40B4-BE49-F238E27FC236}">
                <a16:creationId xmlns:a16="http://schemas.microsoft.com/office/drawing/2014/main" id="{9998CC43-23B4-4335-B4EB-B8DBA114DD9D}"/>
              </a:ext>
            </a:extLst>
          </p:cNvPr>
          <p:cNvSpPr/>
          <p:nvPr/>
        </p:nvSpPr>
        <p:spPr>
          <a:xfrm>
            <a:off x="545591" y="5690108"/>
            <a:ext cx="3736745" cy="216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A770D4F-FF66-4C2B-B656-76FEB242DF18}"/>
              </a:ext>
            </a:extLst>
          </p:cNvPr>
          <p:cNvSpPr/>
          <p:nvPr/>
        </p:nvSpPr>
        <p:spPr>
          <a:xfrm>
            <a:off x="213360" y="6396335"/>
            <a:ext cx="7863840" cy="461665"/>
          </a:xfrm>
          <a:prstGeom prst="rect">
            <a:avLst/>
          </a:prstGeom>
        </p:spPr>
        <p:txBody>
          <a:bodyPr wrap="square">
            <a:spAutoFit/>
          </a:bodyPr>
          <a:lstStyle/>
          <a:p>
            <a:r>
              <a:rPr lang="en-US" sz="1200" dirty="0"/>
              <a:t>Al-Alaj, Abdullah, Ram Krishnan, and Ravi Sandhu. "SDN-RBAC: An Access Control Model for SDN Controller Applications." </a:t>
            </a:r>
            <a:r>
              <a:rPr lang="en-US" sz="1200" i="1" dirty="0"/>
              <a:t>2019 4th International Conference on Computing, Communications and Security (ICCCS)</a:t>
            </a:r>
            <a:r>
              <a:rPr lang="en-US" sz="1200" dirty="0"/>
              <a:t>. IEEE, 2019.</a:t>
            </a:r>
          </a:p>
        </p:txBody>
      </p:sp>
    </p:spTree>
    <p:extLst>
      <p:ext uri="{BB962C8B-B14F-4D97-AF65-F5344CB8AC3E}">
        <p14:creationId xmlns:p14="http://schemas.microsoft.com/office/powerpoint/2010/main" val="190824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19EE65-A874-47BC-9905-6C42CC3E725B}"/>
              </a:ext>
            </a:extLst>
          </p:cNvPr>
          <p:cNvPicPr>
            <a:picLocks noGrp="1" noChangeAspect="1"/>
          </p:cNvPicPr>
          <p:nvPr>
            <p:ph idx="1"/>
          </p:nvPr>
        </p:nvPicPr>
        <p:blipFill>
          <a:blip r:embed="rId3"/>
          <a:stretch>
            <a:fillRect/>
          </a:stretch>
        </p:blipFill>
        <p:spPr>
          <a:xfrm>
            <a:off x="209260" y="3129281"/>
            <a:ext cx="8725480" cy="1819910"/>
          </a:xfrm>
          <a:prstGeom prst="rect">
            <a:avLst/>
          </a:prstGeom>
        </p:spPr>
      </p:pic>
      <p:sp>
        <p:nvSpPr>
          <p:cNvPr id="3" name="Title 2">
            <a:extLst>
              <a:ext uri="{FF2B5EF4-FFF2-40B4-BE49-F238E27FC236}">
                <a16:creationId xmlns:a16="http://schemas.microsoft.com/office/drawing/2014/main" id="{471E6D51-C961-4081-AFE9-471C5F16DE2C}"/>
              </a:ext>
            </a:extLst>
          </p:cNvPr>
          <p:cNvSpPr>
            <a:spLocks noGrp="1"/>
          </p:cNvSpPr>
          <p:nvPr>
            <p:ph type="ctrTitle"/>
          </p:nvPr>
        </p:nvSpPr>
        <p:spPr/>
        <p:txBody>
          <a:bodyPr/>
          <a:lstStyle/>
          <a:p>
            <a:r>
              <a:rPr lang="en-US" dirty="0"/>
              <a:t>SDN-RBAC: Specifications of System Functions</a:t>
            </a:r>
          </a:p>
        </p:txBody>
      </p:sp>
      <p:sp>
        <p:nvSpPr>
          <p:cNvPr id="4" name="Slide Number Placeholder 3">
            <a:extLst>
              <a:ext uri="{FF2B5EF4-FFF2-40B4-BE49-F238E27FC236}">
                <a16:creationId xmlns:a16="http://schemas.microsoft.com/office/drawing/2014/main" id="{0ADEB962-1541-4513-AEFA-3A84A6DFA05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5F52E-1A2D-AF47-834F-5A302267C84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9227D17-DEE6-4D5C-B0E0-AC24F0C32F04}"/>
              </a:ext>
            </a:extLst>
          </p:cNvPr>
          <p:cNvSpPr>
            <a:spLocks noGrp="1"/>
          </p:cNvSpPr>
          <p:nvPr>
            <p:ph type="dt" sz="half" idx="2"/>
          </p:nvPr>
        </p:nvSpPr>
        <p:spPr/>
        <p:txBody>
          <a:bodyPr/>
          <a:lstStyle/>
          <a:p>
            <a:pPr lvl="0">
              <a:defRPr/>
            </a:pPr>
            <a:r>
              <a:rPr lang="en-US" dirty="0"/>
              <a:t>© Abdullah Al-Alaj</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4B3638E-58EE-4C87-BB82-B22C02AC93E8}"/>
              </a:ext>
            </a:extLst>
          </p:cNvPr>
          <p:cNvSpPr/>
          <p:nvPr/>
        </p:nvSpPr>
        <p:spPr>
          <a:xfrm>
            <a:off x="231112" y="3348990"/>
            <a:ext cx="2374928" cy="6042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18338D-3494-4270-AC4C-733FB631F344}"/>
              </a:ext>
            </a:extLst>
          </p:cNvPr>
          <p:cNvSpPr/>
          <p:nvPr/>
        </p:nvSpPr>
        <p:spPr>
          <a:xfrm>
            <a:off x="290552"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Session Creation/Deletion</a:t>
            </a:r>
          </a:p>
        </p:txBody>
      </p:sp>
      <p:sp>
        <p:nvSpPr>
          <p:cNvPr id="11" name="Rectangle 10">
            <a:extLst>
              <a:ext uri="{FF2B5EF4-FFF2-40B4-BE49-F238E27FC236}">
                <a16:creationId xmlns:a16="http://schemas.microsoft.com/office/drawing/2014/main" id="{BF0F78FB-7C8C-4F41-B4EC-298A1F2667DD}"/>
              </a:ext>
            </a:extLst>
          </p:cNvPr>
          <p:cNvSpPr/>
          <p:nvPr/>
        </p:nvSpPr>
        <p:spPr>
          <a:xfrm>
            <a:off x="3078607"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Adding/Dropping Active Role</a:t>
            </a:r>
          </a:p>
        </p:txBody>
      </p:sp>
      <p:sp>
        <p:nvSpPr>
          <p:cNvPr id="12" name="Rectangle 11">
            <a:extLst>
              <a:ext uri="{FF2B5EF4-FFF2-40B4-BE49-F238E27FC236}">
                <a16:creationId xmlns:a16="http://schemas.microsoft.com/office/drawing/2014/main" id="{377CBB53-377F-45BA-85B6-C7EDD389BE22}"/>
              </a:ext>
            </a:extLst>
          </p:cNvPr>
          <p:cNvSpPr/>
          <p:nvPr/>
        </p:nvSpPr>
        <p:spPr>
          <a:xfrm>
            <a:off x="5758132" y="1288466"/>
            <a:ext cx="2407460" cy="6866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Access Check</a:t>
            </a:r>
          </a:p>
        </p:txBody>
      </p:sp>
      <p:cxnSp>
        <p:nvCxnSpPr>
          <p:cNvPr id="13" name="Straight Connector 12">
            <a:extLst>
              <a:ext uri="{FF2B5EF4-FFF2-40B4-BE49-F238E27FC236}">
                <a16:creationId xmlns:a16="http://schemas.microsoft.com/office/drawing/2014/main" id="{E9742AB0-8EF1-4E79-BAAA-558BC775D2F6}"/>
              </a:ext>
            </a:extLst>
          </p:cNvPr>
          <p:cNvCxnSpPr>
            <a:cxnSpLocks/>
            <a:stCxn id="3" idx="2"/>
            <a:endCxn id="10" idx="0"/>
          </p:cNvCxnSpPr>
          <p:nvPr/>
        </p:nvCxnSpPr>
        <p:spPr>
          <a:xfrm rot="5400000">
            <a:off x="2632282" y="-364391"/>
            <a:ext cx="514858" cy="2790857"/>
          </a:xfrm>
          <a:prstGeom prst="bentConnector3">
            <a:avLst>
              <a:gd name="adj1" fmla="val 74864"/>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14" name="Connector: Elbow 16">
            <a:extLst>
              <a:ext uri="{FF2B5EF4-FFF2-40B4-BE49-F238E27FC236}">
                <a16:creationId xmlns:a16="http://schemas.microsoft.com/office/drawing/2014/main" id="{E48AFEF0-3946-4E71-A361-4D36CE3DA38A}"/>
              </a:ext>
            </a:extLst>
          </p:cNvPr>
          <p:cNvCxnSpPr>
            <a:cxnSpLocks/>
            <a:stCxn id="3" idx="2"/>
            <a:endCxn id="11" idx="0"/>
          </p:cNvCxnSpPr>
          <p:nvPr/>
        </p:nvCxnSpPr>
        <p:spPr>
          <a:xfrm flipH="1">
            <a:off x="4282337" y="773608"/>
            <a:ext cx="2802" cy="514858"/>
          </a:xfrm>
          <a:prstGeom prst="straightConnector1">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15" name="Connector: Elbow 14">
            <a:extLst>
              <a:ext uri="{FF2B5EF4-FFF2-40B4-BE49-F238E27FC236}">
                <a16:creationId xmlns:a16="http://schemas.microsoft.com/office/drawing/2014/main" id="{635E84E9-72BD-42C7-A10E-724788A1316F}"/>
              </a:ext>
            </a:extLst>
          </p:cNvPr>
          <p:cNvCxnSpPr>
            <a:cxnSpLocks/>
            <a:stCxn id="3" idx="2"/>
            <a:endCxn id="12" idx="0"/>
          </p:cNvCxnSpPr>
          <p:nvPr/>
        </p:nvCxnSpPr>
        <p:spPr>
          <a:xfrm rot="16200000" flipH="1">
            <a:off x="5366071" y="-307325"/>
            <a:ext cx="514858" cy="2676723"/>
          </a:xfrm>
          <a:prstGeom prst="bentConnector3">
            <a:avLst>
              <a:gd name="adj1" fmla="val 74864"/>
            </a:avLst>
          </a:prstGeom>
          <a:ln w="28575">
            <a:solidFill>
              <a:schemeClr val="tx1"/>
            </a:solidFill>
            <a:tailEnd type="none"/>
          </a:ln>
        </p:spPr>
        <p:style>
          <a:lnRef idx="2">
            <a:schemeClr val="accent2"/>
          </a:lnRef>
          <a:fillRef idx="0">
            <a:schemeClr val="accent2"/>
          </a:fillRef>
          <a:effectRef idx="1">
            <a:schemeClr val="accent2"/>
          </a:effectRef>
          <a:fontRef idx="minor">
            <a:schemeClr val="tx1"/>
          </a:fontRef>
        </p:style>
      </p:cxnSp>
      <p:sp>
        <p:nvSpPr>
          <p:cNvPr id="21" name="Rectangle 20">
            <a:extLst>
              <a:ext uri="{FF2B5EF4-FFF2-40B4-BE49-F238E27FC236}">
                <a16:creationId xmlns:a16="http://schemas.microsoft.com/office/drawing/2014/main" id="{4A6FABAD-3361-4B09-B4E5-142F3A6CBB0E}"/>
              </a:ext>
            </a:extLst>
          </p:cNvPr>
          <p:cNvSpPr/>
          <p:nvPr/>
        </p:nvSpPr>
        <p:spPr>
          <a:xfrm>
            <a:off x="231112" y="3968494"/>
            <a:ext cx="2374928" cy="6042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1B7AF12-D56F-42C5-B473-89C43D5EB8B7}"/>
              </a:ext>
            </a:extLst>
          </p:cNvPr>
          <p:cNvSpPr/>
          <p:nvPr/>
        </p:nvSpPr>
        <p:spPr>
          <a:xfrm>
            <a:off x="231112" y="4588001"/>
            <a:ext cx="2374928" cy="3254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1DEFBFB-2B6E-413E-9953-A9156DA78756}"/>
              </a:ext>
            </a:extLst>
          </p:cNvPr>
          <p:cNvSpPr txBox="1"/>
          <p:nvPr/>
        </p:nvSpPr>
        <p:spPr>
          <a:xfrm>
            <a:off x="3517059" y="5329071"/>
            <a:ext cx="3261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Calibri" panose="020F0502020204030204"/>
              </a:rPr>
              <a:t>Apps are authorized based on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object type.</a:t>
            </a:r>
          </a:p>
        </p:txBody>
      </p:sp>
      <p:cxnSp>
        <p:nvCxnSpPr>
          <p:cNvPr id="25" name="Straight Arrow Connector 24">
            <a:extLst>
              <a:ext uri="{FF2B5EF4-FFF2-40B4-BE49-F238E27FC236}">
                <a16:creationId xmlns:a16="http://schemas.microsoft.com/office/drawing/2014/main" id="{A32F1423-5FA8-4B34-B778-40AB8BC3FF40}"/>
              </a:ext>
            </a:extLst>
          </p:cNvPr>
          <p:cNvCxnSpPr>
            <a:cxnSpLocks/>
            <a:stCxn id="24" idx="1"/>
          </p:cNvCxnSpPr>
          <p:nvPr/>
        </p:nvCxnSpPr>
        <p:spPr>
          <a:xfrm flipH="1" flipV="1">
            <a:off x="3209545" y="4949193"/>
            <a:ext cx="307514" cy="703044"/>
          </a:xfrm>
          <a:prstGeom prst="straightConnector1">
            <a:avLst/>
          </a:prstGeom>
          <a:ln>
            <a:solidFill>
              <a:srgbClr val="FF0000"/>
            </a:solidFill>
            <a:tailEnd type="stealth" w="lg" len="lg"/>
          </a:ln>
        </p:spPr>
        <p:style>
          <a:lnRef idx="2">
            <a:schemeClr val="accent2"/>
          </a:lnRef>
          <a:fillRef idx="0">
            <a:schemeClr val="accent2"/>
          </a:fillRef>
          <a:effectRef idx="1">
            <a:schemeClr val="accent2"/>
          </a:effectRef>
          <a:fontRef idx="minor">
            <a:schemeClr val="tx1"/>
          </a:fontRef>
        </p:style>
      </p:cxnSp>
      <p:sp>
        <p:nvSpPr>
          <p:cNvPr id="17" name="Rectangle 16">
            <a:extLst>
              <a:ext uri="{FF2B5EF4-FFF2-40B4-BE49-F238E27FC236}">
                <a16:creationId xmlns:a16="http://schemas.microsoft.com/office/drawing/2014/main" id="{ADD5A01B-2A18-4957-96B5-7A8F7D92DD54}"/>
              </a:ext>
            </a:extLst>
          </p:cNvPr>
          <p:cNvSpPr/>
          <p:nvPr/>
        </p:nvSpPr>
        <p:spPr>
          <a:xfrm>
            <a:off x="3013710" y="4742688"/>
            <a:ext cx="515874" cy="188976"/>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FC391B0-EBF8-467B-A1FE-58CB4000EDBA}"/>
              </a:ext>
            </a:extLst>
          </p:cNvPr>
          <p:cNvSpPr/>
          <p:nvPr/>
        </p:nvSpPr>
        <p:spPr>
          <a:xfrm>
            <a:off x="213360" y="6396335"/>
            <a:ext cx="7863840" cy="461665"/>
          </a:xfrm>
          <a:prstGeom prst="rect">
            <a:avLst/>
          </a:prstGeom>
        </p:spPr>
        <p:txBody>
          <a:bodyPr wrap="square">
            <a:spAutoFit/>
          </a:bodyPr>
          <a:lstStyle/>
          <a:p>
            <a:r>
              <a:rPr lang="en-US" sz="1200" dirty="0"/>
              <a:t>Al-Alaj, Abdullah, Ram Krishnan, and Ravi Sandhu. "SDN-RBAC: An Access Control Model for SDN Controller Applications." </a:t>
            </a:r>
            <a:r>
              <a:rPr lang="en-US" sz="1200" i="1" dirty="0"/>
              <a:t>2019 4th International Conference on Computing, Communications and Security (ICCCS)</a:t>
            </a:r>
            <a:r>
              <a:rPr lang="en-US" sz="1200" dirty="0"/>
              <a:t>. IEEE, 2019.</a:t>
            </a:r>
          </a:p>
        </p:txBody>
      </p:sp>
    </p:spTree>
    <p:extLst>
      <p:ext uri="{BB962C8B-B14F-4D97-AF65-F5344CB8AC3E}">
        <p14:creationId xmlns:p14="http://schemas.microsoft.com/office/powerpoint/2010/main" val="1228546072"/>
      </p:ext>
    </p:extLst>
  </p:cSld>
  <p:clrMapOvr>
    <a:masterClrMapping/>
  </p:clrMapOvr>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1_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prstDash val="sysDash"/>
          <a:tailEnd type="none"/>
        </a:ln>
      </a:spPr>
      <a:bodyPr/>
      <a:lstStyle/>
      <a:style>
        <a:lnRef idx="2">
          <a:schemeClr val="accent2"/>
        </a:lnRef>
        <a:fillRef idx="0">
          <a:schemeClr val="accent2"/>
        </a:fillRef>
        <a:effectRef idx="1">
          <a:schemeClr val="accent2"/>
        </a:effectRef>
        <a:fontRef idx="minor">
          <a:schemeClr val="tx1"/>
        </a:fontRef>
      </a:style>
    </a:lnDef>
  </a:objectDefaults>
  <a:extraClrSchemeLst/>
  <a:extLst>
    <a:ext uri="{05A4C25C-085E-4340-85A3-A5531E510DB2}">
      <thm15:themeFamily xmlns:thm15="http://schemas.microsoft.com/office/thememl/2012/main" name="ics-template-final" id="{1EF59169-DF8D-9342-81E5-99D43CA67610}" vid="{F25DF2F7-3555-7B4C-881D-C8E18D210377}"/>
    </a:ext>
  </a:extLst>
</a:theme>
</file>

<file path=ppt/theme/theme3.xml><?xml version="1.0" encoding="utf-8"?>
<a:theme xmlns:a="http://schemas.openxmlformats.org/drawingml/2006/main" name="2_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triangle"/>
        </a:ln>
      </a:spPr>
      <a:bodyPr/>
      <a:lstStyle/>
      <a:style>
        <a:lnRef idx="2">
          <a:schemeClr val="accent2"/>
        </a:lnRef>
        <a:fillRef idx="0">
          <a:schemeClr val="accent2"/>
        </a:fillRef>
        <a:effectRef idx="1">
          <a:schemeClr val="accent2"/>
        </a:effectRef>
        <a:fontRef idx="minor">
          <a:schemeClr val="tx1"/>
        </a:fontRef>
      </a:style>
    </a:lnDef>
  </a:objectDefaults>
  <a:extraClrSchemeLst/>
  <a:extLst>
    <a:ext uri="{05A4C25C-085E-4340-85A3-A5531E510DB2}">
      <thm15:themeFamily xmlns:thm15="http://schemas.microsoft.com/office/thememl/2012/main" name="ics-template-final" id="{1EF59169-DF8D-9342-81E5-99D43CA67610}" vid="{F25DF2F7-3555-7B4C-881D-C8E18D210377}"/>
    </a:ext>
  </a:extLst>
</a:theme>
</file>

<file path=ppt/theme/theme4.xml><?xml version="1.0" encoding="utf-8"?>
<a:theme xmlns:a="http://schemas.openxmlformats.org/drawingml/2006/main" name="3_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none"/>
        </a:ln>
      </a:spPr>
      <a:bodyPr/>
      <a:lstStyle/>
      <a:style>
        <a:lnRef idx="2">
          <a:schemeClr val="accent2"/>
        </a:lnRef>
        <a:fillRef idx="0">
          <a:schemeClr val="accent2"/>
        </a:fillRef>
        <a:effectRef idx="1">
          <a:schemeClr val="accent2"/>
        </a:effectRef>
        <a:fontRef idx="minor">
          <a:schemeClr val="tx1"/>
        </a:fontRef>
      </a:style>
    </a:lnDef>
  </a:objectDefaults>
  <a:extraClrSchemeLst/>
  <a:extLst>
    <a:ext uri="{05A4C25C-085E-4340-85A3-A5531E510DB2}">
      <thm15:themeFamily xmlns:thm15="http://schemas.microsoft.com/office/thememl/2012/main" name="ics-template-final" id="{1EF59169-DF8D-9342-81E5-99D43CA67610}" vid="{F25DF2F7-3555-7B4C-881D-C8E18D210377}"/>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2973</Words>
  <Application>Microsoft Office PowerPoint</Application>
  <PresentationFormat>On-screen Show (4:3)</PresentationFormat>
  <Paragraphs>471</Paragraphs>
  <Slides>32</Slides>
  <Notes>31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Times New Roman</vt:lpstr>
      <vt:lpstr>Wingdings</vt:lpstr>
      <vt:lpstr>ICS-Theme</vt:lpstr>
      <vt:lpstr>1_ICS-Theme</vt:lpstr>
      <vt:lpstr>2_ICS-Theme</vt:lpstr>
      <vt:lpstr>3_ICS-Theme</vt:lpstr>
      <vt:lpstr>Access Control for Software Defined Networks: (SDN-RBAC Model)</vt:lpstr>
      <vt:lpstr>Access Control in SDN</vt:lpstr>
      <vt:lpstr>Access Control with  capability-based approaches</vt:lpstr>
      <vt:lpstr>SDN-RBAC Conceptual Model</vt:lpstr>
      <vt:lpstr>SDN-RBAC: Conceptual Model</vt:lpstr>
      <vt:lpstr>SDN Apps and Sessions</vt:lpstr>
      <vt:lpstr>RBAC Sessions for SDN apps:  A motivation</vt:lpstr>
      <vt:lpstr>SDN-RBAC: Formal Definitions</vt:lpstr>
      <vt:lpstr>SDN-RBAC: Specifications of System Functions</vt:lpstr>
      <vt:lpstr>Sessions in SDN-RBAC</vt:lpstr>
      <vt:lpstr>1. Atomic Sessions</vt:lpstr>
      <vt:lpstr>2. Dependent Network Sessions</vt:lpstr>
      <vt:lpstr>Methods for Inter-session Interaction  for SDN-RBAC</vt:lpstr>
      <vt:lpstr> Session Handling Approaches</vt:lpstr>
      <vt:lpstr>Developer-driven Session Handling (1)</vt:lpstr>
      <vt:lpstr>Developer-driven Session Handling (2) - Example</vt:lpstr>
      <vt:lpstr> System-driven Session Handling (1)</vt:lpstr>
      <vt:lpstr> System-driven Session Handling (2)</vt:lpstr>
      <vt:lpstr> System-driven Session Handling (3)</vt:lpstr>
      <vt:lpstr>Session-driven Approach (1)</vt:lpstr>
      <vt:lpstr>Session-driven Approach (2)</vt:lpstr>
      <vt:lpstr>SDN-RBAC Framework Architecture</vt:lpstr>
      <vt:lpstr>SDN-RBAC Model Characteristics</vt:lpstr>
      <vt:lpstr>Selected roles in SDN-RBAC</vt:lpstr>
      <vt:lpstr>SDN-RBAC Configuration Example</vt:lpstr>
      <vt:lpstr>Access control use case</vt:lpstr>
      <vt:lpstr>Data Usage Cap Manager Use-case app</vt:lpstr>
      <vt:lpstr>Use Case: Configuration in SDN-RBAC</vt:lpstr>
      <vt:lpstr>Usability demonstration (1) Access Denies</vt:lpstr>
      <vt:lpstr>Usability demonstration (2) Access Allowed</vt:lpstr>
      <vt:lpstr>SDN-RBAC Average Authorization Time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The Galahad Project</dc:title>
  <dc:creator>aalalaj@hotmail.com;abdullah.al-alaj@utsa.edu</dc:creator>
  <cp:lastModifiedBy>Ravi Sandhu</cp:lastModifiedBy>
  <cp:revision>229</cp:revision>
  <cp:lastPrinted>2020-04-07T02:19:07Z</cp:lastPrinted>
  <dcterms:created xsi:type="dcterms:W3CDTF">2020-03-05T05:04:45Z</dcterms:created>
  <dcterms:modified xsi:type="dcterms:W3CDTF">2020-04-08T19:27:16Z</dcterms:modified>
</cp:coreProperties>
</file>