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heme/theme7.xml" ContentType="application/vnd.openxmlformats-officedocument.them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24"/>
  </p:notesMasterIdLst>
  <p:handoutMasterIdLst>
    <p:handoutMasterId r:id="rId25"/>
  </p:handoutMasterIdLst>
  <p:sldIdLst>
    <p:sldId id="280" r:id="rId6"/>
    <p:sldId id="335" r:id="rId7"/>
    <p:sldId id="382" r:id="rId8"/>
    <p:sldId id="380" r:id="rId9"/>
    <p:sldId id="352" r:id="rId10"/>
    <p:sldId id="351" r:id="rId11"/>
    <p:sldId id="384" r:id="rId12"/>
    <p:sldId id="383" r:id="rId13"/>
    <p:sldId id="333" r:id="rId14"/>
    <p:sldId id="342" r:id="rId15"/>
    <p:sldId id="343" r:id="rId16"/>
    <p:sldId id="385" r:id="rId17"/>
    <p:sldId id="367" r:id="rId18"/>
    <p:sldId id="370" r:id="rId19"/>
    <p:sldId id="376" r:id="rId20"/>
    <p:sldId id="377" r:id="rId21"/>
    <p:sldId id="378" r:id="rId22"/>
    <p:sldId id="386" r:id="rId23"/>
  </p:sldIdLst>
  <p:sldSz cx="10080625" cy="7559675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8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7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6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5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A50021"/>
    <a:srgbClr val="CC3300"/>
    <a:srgbClr val="131F4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338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749"/>
        <p:guide pos="2033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686" tIns="43343" rIns="86686" bIns="43343" numCol="1" anchor="t" anchorCtr="0" compatLnSpc="1">
            <a:prstTxWarp prst="textNoShape">
              <a:avLst/>
            </a:prstTxWarp>
          </a:bodyPr>
          <a:lstStyle>
            <a:lvl1pPr defTabSz="457711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686" tIns="43343" rIns="86686" bIns="43343" numCol="1" anchor="t" anchorCtr="0" compatLnSpc="1">
            <a:prstTxWarp prst="textNoShape">
              <a:avLst/>
            </a:prstTxWarp>
          </a:bodyPr>
          <a:lstStyle>
            <a:lvl1pPr algn="r" defTabSz="457711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7/24/2012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686" tIns="43343" rIns="86686" bIns="43343" numCol="1" anchor="b" anchorCtr="0" compatLnSpc="1">
            <a:prstTxWarp prst="textNoShape">
              <a:avLst/>
            </a:prstTxWarp>
          </a:bodyPr>
          <a:lstStyle>
            <a:lvl1pPr defTabSz="457711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686" tIns="43343" rIns="86686" bIns="43343" numCol="1" anchor="b" anchorCtr="0" compatLnSpc="1">
            <a:prstTxWarp prst="textNoShape">
              <a:avLst/>
            </a:prstTxWarp>
          </a:bodyPr>
          <a:lstStyle>
            <a:lvl1pPr algn="r" defTabSz="457711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87560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8663"/>
            <a:ext cx="4799013" cy="3598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31839" y="4559300"/>
            <a:ext cx="5851525" cy="431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1"/>
            <a:ext cx="3173414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57711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4921" algn="l"/>
                <a:tab pos="1373134" algn="l"/>
                <a:tab pos="2058055" algn="l"/>
                <a:tab pos="274627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140200" y="1"/>
            <a:ext cx="3173414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57711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4921" algn="l"/>
                <a:tab pos="1373134" algn="l"/>
                <a:tab pos="2058055" algn="l"/>
                <a:tab pos="274627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9"/>
            <a:ext cx="3173414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57711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4921" algn="l"/>
                <a:tab pos="1373134" algn="l"/>
                <a:tab pos="2058055" algn="l"/>
                <a:tab pos="274627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140200" y="9120189"/>
            <a:ext cx="3173414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57711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4921" algn="l"/>
                <a:tab pos="1373134" algn="l"/>
                <a:tab pos="2058055" algn="l"/>
                <a:tab pos="274627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00897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57125">
              <a:tabLst>
                <a:tab pos="680927" algn="l"/>
                <a:tab pos="1369789" algn="l"/>
                <a:tab pos="2055477" algn="l"/>
                <a:tab pos="2742751" algn="l"/>
              </a:tabLst>
            </a:pPr>
            <a:fld id="{0C137A8E-DCD0-4026-8679-7DAC59B2E3EE}" type="slidenum">
              <a:rPr lang="en-GB" smtClean="0"/>
              <a:pPr defTabSz="457125">
                <a:tabLst>
                  <a:tab pos="680927" algn="l"/>
                  <a:tab pos="1369789" algn="l"/>
                  <a:tab pos="2055477" algn="l"/>
                  <a:tab pos="2742751" algn="l"/>
                </a:tabLst>
              </a:pPr>
              <a:t>1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8663"/>
            <a:ext cx="4800600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59301"/>
            <a:ext cx="5853112" cy="43211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8533-5538-4759-B24B-7285295CFABD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9D39-929B-47D6-9F07-C55381DFF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01-DF5A-49ED-8BC5-7BBFC3FB44F9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882D-BA0E-4156-A3F2-6CCA4F2A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0AE7-28DD-4852-BA3E-E7905EE3F562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BA52-FCD2-45E7-A9BF-0C63A4B2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42CA-B8CD-41D9-8949-D03C1566A0E3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0607-37F1-48F1-8925-DA1C269E8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B157-99C1-4433-B83A-B82C44B5479D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474C-46B2-4446-BA07-B1E887D7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56CB-245D-4A10-8A5C-92A415482CCA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2919-9C21-4FD6-9997-56223600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F5EE-C6D4-4B1E-92E0-D20E05AE8C1C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F226-6A3A-4E06-99F4-9A0F29AB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BD7-C966-40EA-9470-64EDB373436E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3DD5-0851-4F4F-8B79-CE1028EA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1528-2F75-40B3-83AB-5E0C7F5FFE00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CE04-270F-489C-8609-BD36C5210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B1DD-2EEB-4C92-A939-6E15ED568C0A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FF5-46BB-4294-AE5B-96801AF9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2173-893D-43B8-953F-46F57DCD2CB1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EA9B-512A-4AF6-A1FD-0DBF8A24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D772-0122-45E8-9279-27AD1ACB66F5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AEA6-42C7-4650-B746-966DF6EC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7923-3BD9-4E2C-AE2B-C103004F0883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6617-A612-4062-BE23-203378EC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DA36-4BE0-4353-AAC4-0131C4D69FDB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A396-2E9F-423F-9BC1-B3A4D950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D28-C685-4939-A5D5-27F99889AF6E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231E-3063-4692-B6D4-1D3D91F9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E209-7275-4909-97D1-F8A0D95EA75C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E322-F0BB-4838-9F63-EA2CAAE0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A9BE-16EF-489E-BF20-57B585EC6CC9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39CF-4739-4542-A10F-6B52583B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90B6-74C3-4125-8F0F-2C933149C71B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3A25-ABD4-406C-921E-0CAE1130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8C61-A4FA-4602-8348-0356D25F60A7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FCEB-737C-4861-AE0F-6165CC74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0D1B-60A9-4757-876A-FFBF061455A1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9942-232C-4926-BADB-CDF670E4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543-36D1-482B-A6B0-8C3E0820FA1B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6DA8-8693-4B28-B910-D6DD04FC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DB5A-AD82-43C4-97F9-539A7A86B068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F81A-DF60-4D16-865A-3A33A62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B87-838F-438F-A3CF-FC5CD66EB65C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FE96-4C50-4285-9E4E-F42E734A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4E17-700E-40E7-83AE-664FDDCCB4AC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C0D1-6E3E-472C-AEE1-64D97320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E3B-C21E-43E0-B284-FCB59AA662D1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A86-94FB-44EB-82C9-7716D904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7DA-F81F-4ED0-827C-311EF0D810C4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3A46-114A-4AC1-9A9D-A12BBCC1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DC3-E015-46ED-85A6-ABF7C5FE13F1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50B-2489-4CB1-A1EC-995AFD52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9B26-E0FC-40AE-902A-28747004F551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E78E-8BD0-4625-9C22-F59FBA68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9BA3-C815-46C5-8537-EB5659753393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2595-7489-4763-8ADA-B5EE6F5E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FAA4-AE56-406D-A66B-666E6023E096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87D8-701F-416A-8323-77B07D21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1480-BFB3-4DDE-90CB-E57E0443E987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CBD-E781-4854-A4A8-CCC5BD2D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003F-A569-490B-8E1A-16CC19E2F27E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51AA-89A7-4D93-93B2-B313D917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87FF-43A9-4947-B646-01BBB80BF1A4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6D9-F268-4FBB-8041-B6F369E1A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324-FA63-48F7-87F3-755973C2A6EE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0098-0EFE-4E55-9AF4-9BECC105A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EF30-4D1C-473C-A9C2-E2E15F758D89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CF39-4DA2-41D0-91FF-0E5EE6338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3CE4-0665-4827-A05B-586F539067A6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A87-D9B2-4A0B-ACAD-A7263E50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4C9D-9DC9-447E-B9D7-AD3799284B23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C467-D2A4-4587-BFD3-35FED9BB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E979-A7A0-4DFD-8016-FAA76B28996F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6D5-3B46-4F42-8E53-4A737C041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033-AE60-4856-97CF-28E50271BBE1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727F-B332-4C9F-93EC-2F16F7EA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FEAC-EFBC-4F59-9ED1-883C63297C14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BB1D-2AFD-4006-B095-647BD40C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C112-D9B6-4B9C-86C3-4D8E2649AA72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B1F-37DE-4C51-9E66-337583CB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961-C4CA-42E6-96F8-89428B0DC235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F701-7412-4176-B81B-535EC073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9104-C032-4CBE-8F37-8867382B493F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94E-BB77-4D63-A5EA-B83339D0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EC7E-925E-4441-B13E-B43806856169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0E3F-7349-4CB6-9CDC-27BB8E8A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42E3D-FE0C-4A26-BB08-3B273E1EEAC9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A962563-6407-4E9B-88F1-1AD04C9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74FC442-BB0D-4A0D-884B-021EE3E35A59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32EDE55-3144-4269-9BDB-65928EBB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3CCD91-9A9B-449B-AA0D-FBBFCB6024C2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B840911-77F9-430E-9286-9CE0CF8B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3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6E2357-4B04-4F99-AF83-0C6F0A23AA75}" type="datetime1">
              <a:rPr lang="en-US"/>
              <a:pPr>
                <a:defRPr/>
              </a:pPr>
              <a:t>7/24/2012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5"/>
            <a:ext cx="3321050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B8BEDD-5D90-4C8F-A080-7865D9D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7/24/2012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5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5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45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1283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b="1" dirty="0" smtClean="0"/>
              <a:t>A Unified Attribute-Based Access Control Model Covering DAC, MAC and RBAC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 smtClean="0">
                <a:solidFill>
                  <a:schemeClr val="tx2"/>
                </a:solidFill>
              </a:rPr>
              <a:t>Prof</a:t>
            </a:r>
            <a:r>
              <a:rPr lang="en-US" sz="2400" dirty="0">
                <a:solidFill>
                  <a:schemeClr val="tx2"/>
                </a:solidFill>
              </a:rPr>
              <a:t>. Ravi Sandhu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Executive Director </a:t>
            </a:r>
            <a:r>
              <a:rPr lang="en-US" sz="2400" dirty="0" smtClean="0">
                <a:solidFill>
                  <a:schemeClr val="tx2"/>
                </a:solidFill>
              </a:rPr>
              <a:t>and Endowed Chair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DBSEC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Ju</a:t>
            </a:r>
            <a:r>
              <a:rPr lang="en-US" altLang="zh-CN" sz="2000" dirty="0" smtClean="0">
                <a:solidFill>
                  <a:schemeClr val="tx2"/>
                </a:solidFill>
              </a:rPr>
              <a:t>ly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altLang="zh-CN" sz="2000" dirty="0" smtClean="0">
                <a:solidFill>
                  <a:schemeClr val="tx2"/>
                </a:solidFill>
              </a:rPr>
              <a:t>1</a:t>
            </a:r>
            <a:r>
              <a:rPr lang="en-US" sz="2000" dirty="0" smtClean="0">
                <a:solidFill>
                  <a:schemeClr val="tx2"/>
                </a:solidFill>
              </a:rPr>
              <a:t>1, 2012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ravi.sandhu@utsa.edu</a:t>
            </a:r>
            <a:endParaRPr lang="en-US" sz="16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www.ics.utsa.edu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 </a:t>
            </a:r>
            <a:endParaRPr lang="en-GB" sz="24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b="1" dirty="0">
                <a:solidFill>
                  <a:srgbClr val="131F49"/>
                </a:solidFill>
              </a:rPr>
              <a:t>Institute for Cyber Security</a:t>
            </a:r>
            <a:endParaRPr lang="en-US" sz="2400" b="1" dirty="0">
              <a:solidFill>
                <a:srgbClr val="131F49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78063" y="6172200"/>
            <a:ext cx="5468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Joint paper with </a:t>
            </a:r>
            <a:r>
              <a:rPr lang="en-US" dirty="0" err="1" smtClean="0">
                <a:solidFill>
                  <a:srgbClr val="FF0000"/>
                </a:solidFill>
              </a:rPr>
              <a:t>Xin</a:t>
            </a:r>
            <a:r>
              <a:rPr lang="en-US" dirty="0" smtClean="0">
                <a:solidFill>
                  <a:srgbClr val="FF0000"/>
                </a:solidFill>
              </a:rPr>
              <a:t> Jin and Ram Krishnan of UTSA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10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rgbClr val="131F49"/>
                </a:solidFill>
              </a:rPr>
              <a:t>RBAC Policy Configuration Points</a:t>
            </a:r>
            <a:endParaRPr lang="en-US" sz="28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2042" y="1515921"/>
            <a:ext cx="8846522" cy="4535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460339" y="5547749"/>
            <a:ext cx="2089184" cy="508900"/>
          </a:xfrm>
          <a:prstGeom prst="rect">
            <a:avLst/>
          </a:prstGeom>
          <a:noFill/>
        </p:spPr>
        <p:txBody>
          <a:bodyPr wrap="none" lIns="100794" tIns="50397" rIns="100794" bIns="50397" rtlCol="0">
            <a:spAutoFit/>
          </a:bodyPr>
          <a:lstStyle/>
          <a:p>
            <a:r>
              <a:rPr lang="en-US" sz="2600" b="1" dirty="0" smtClean="0">
                <a:solidFill>
                  <a:srgbClr val="FF0000"/>
                </a:solidFill>
              </a:rPr>
              <a:t>Constraints</a:t>
            </a:r>
            <a:endParaRPr lang="en-US" sz="2600" b="1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3780234" y="4959773"/>
            <a:ext cx="1680104" cy="671971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1764109" y="4875777"/>
            <a:ext cx="3696229" cy="755968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4536281" y="3615831"/>
            <a:ext cx="924057" cy="2015913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2520156" y="3279846"/>
            <a:ext cx="2940182" cy="2351899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4620287" y="2439882"/>
            <a:ext cx="840052" cy="3191863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688167" y="1263933"/>
            <a:ext cx="2604161" cy="916020"/>
          </a:xfrm>
          <a:prstGeom prst="rect">
            <a:avLst/>
          </a:prstGeom>
          <a:solidFill>
            <a:schemeClr val="bg1"/>
          </a:solidFill>
        </p:spPr>
        <p:txBody>
          <a:bodyPr wrap="square" lIns="100794" tIns="50397" rIns="100794" bIns="50397" rtlCol="0">
            <a:spAutoFit/>
          </a:bodyPr>
          <a:lstStyle/>
          <a:p>
            <a:pPr algn="ctr"/>
            <a:r>
              <a:rPr lang="en-US" sz="2600" b="1" dirty="0" smtClean="0">
                <a:solidFill>
                  <a:srgbClr val="FF0000"/>
                </a:solidFill>
              </a:rPr>
              <a:t>Role Hierarchy (RH)</a:t>
            </a:r>
            <a:endParaRPr lang="en-US" sz="2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11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rgbClr val="131F49"/>
                </a:solidFill>
              </a:rPr>
              <a:t>RBAC Policy Configuration Points</a:t>
            </a:r>
            <a:endParaRPr lang="en-US" sz="28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2042" y="1515921"/>
            <a:ext cx="8846522" cy="4535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460339" y="5547749"/>
            <a:ext cx="2089184" cy="508900"/>
          </a:xfrm>
          <a:prstGeom prst="rect">
            <a:avLst/>
          </a:prstGeom>
          <a:noFill/>
        </p:spPr>
        <p:txBody>
          <a:bodyPr wrap="none" lIns="100794" tIns="50397" rIns="100794" bIns="50397" rtlCol="0">
            <a:spAutoFit/>
          </a:bodyPr>
          <a:lstStyle/>
          <a:p>
            <a:r>
              <a:rPr lang="en-US" sz="2600" b="1" dirty="0" smtClean="0">
                <a:solidFill>
                  <a:srgbClr val="FF0000"/>
                </a:solidFill>
              </a:rPr>
              <a:t>Constraints</a:t>
            </a:r>
            <a:endParaRPr lang="en-US" sz="2600" b="1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3780234" y="4959773"/>
            <a:ext cx="1680104" cy="671971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1764109" y="4875777"/>
            <a:ext cx="3696229" cy="755968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4536281" y="3615831"/>
            <a:ext cx="924057" cy="2015913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2520156" y="3279846"/>
            <a:ext cx="2940182" cy="2351899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4620287" y="2439882"/>
            <a:ext cx="840052" cy="3191863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688167" y="1263933"/>
            <a:ext cx="2604161" cy="916020"/>
          </a:xfrm>
          <a:prstGeom prst="rect">
            <a:avLst/>
          </a:prstGeom>
          <a:solidFill>
            <a:schemeClr val="bg1"/>
          </a:solidFill>
        </p:spPr>
        <p:txBody>
          <a:bodyPr wrap="square" lIns="100794" tIns="50397" rIns="100794" bIns="50397" rtlCol="0">
            <a:spAutoFit/>
          </a:bodyPr>
          <a:lstStyle/>
          <a:p>
            <a:pPr algn="ctr"/>
            <a:r>
              <a:rPr lang="en-US" sz="2600" b="1" dirty="0" smtClean="0">
                <a:solidFill>
                  <a:srgbClr val="FF0000"/>
                </a:solidFill>
              </a:rPr>
              <a:t>Role Hierarchy (RH)</a:t>
            </a:r>
            <a:endParaRPr lang="en-US" sz="26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44611" y="893708"/>
            <a:ext cx="2368084" cy="400110"/>
          </a:xfrm>
          <a:prstGeom prst="rect">
            <a:avLst/>
          </a:prstGeom>
          <a:solidFill>
            <a:srgbClr val="00B050">
              <a:alpha val="20000"/>
            </a:srgbClr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Security Architect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22841" y="1731996"/>
            <a:ext cx="1864613" cy="707886"/>
          </a:xfrm>
          <a:prstGeom prst="rect">
            <a:avLst/>
          </a:prstGeom>
          <a:solidFill>
            <a:srgbClr val="0070C0">
              <a:alpha val="20000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70C0"/>
                </a:solidFill>
              </a:rPr>
              <a:t>Security </a:t>
            </a:r>
          </a:p>
          <a:p>
            <a:pPr algn="ctr"/>
            <a:r>
              <a:rPr lang="en-US" sz="2000" b="1" dirty="0" smtClean="0">
                <a:solidFill>
                  <a:srgbClr val="0070C0"/>
                </a:solidFill>
              </a:rPr>
              <a:t>Administrator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98691" y="4311278"/>
            <a:ext cx="755335" cy="400110"/>
          </a:xfrm>
          <a:prstGeom prst="rect">
            <a:avLst/>
          </a:prstGeom>
          <a:solidFill>
            <a:srgbClr val="0070C0">
              <a:alpha val="20000"/>
            </a:srgbClr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User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26300" y="4759718"/>
            <a:ext cx="2368084" cy="400110"/>
          </a:xfrm>
          <a:prstGeom prst="rect">
            <a:avLst/>
          </a:prstGeom>
          <a:solidFill>
            <a:srgbClr val="00B050">
              <a:alpha val="20000"/>
            </a:srgbClr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Security Architect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365481" y="6051726"/>
            <a:ext cx="2368084" cy="400110"/>
          </a:xfrm>
          <a:prstGeom prst="rect">
            <a:avLst/>
          </a:prstGeom>
          <a:solidFill>
            <a:srgbClr val="00B050">
              <a:alpha val="20000"/>
            </a:srgbClr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Security Architect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2113" y="1826010"/>
            <a:ext cx="1864613" cy="707886"/>
          </a:xfrm>
          <a:prstGeom prst="rect">
            <a:avLst/>
          </a:prstGeom>
          <a:solidFill>
            <a:srgbClr val="0070C0">
              <a:alpha val="20000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70C0"/>
                </a:solidFill>
              </a:rPr>
              <a:t>Security </a:t>
            </a:r>
          </a:p>
          <a:p>
            <a:pPr algn="ctr"/>
            <a:r>
              <a:rPr lang="en-US" sz="2000" b="1" dirty="0" smtClean="0">
                <a:solidFill>
                  <a:srgbClr val="0070C0"/>
                </a:solidFill>
              </a:rPr>
              <a:t>Administrator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972560" y="3769118"/>
            <a:ext cx="1295547" cy="707886"/>
          </a:xfrm>
          <a:prstGeom prst="rect">
            <a:avLst/>
          </a:prstGeom>
          <a:solidFill>
            <a:srgbClr val="00B050">
              <a:alpha val="20000"/>
            </a:srgbClr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Security</a:t>
            </a:r>
          </a:p>
          <a:p>
            <a:r>
              <a:rPr lang="en-US" sz="2000" b="1" dirty="0" smtClean="0">
                <a:solidFill>
                  <a:srgbClr val="00B050"/>
                </a:solidFill>
              </a:rPr>
              <a:t>Architect</a:t>
            </a:r>
            <a:endParaRPr lang="en-US" sz="20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27793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ea typeface="ＭＳ Ｐゴシック" pitchFamily="34" charset="-128"/>
              </a:rPr>
              <a:t>An ABAC model requires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identification of policy configuration points (PCPs)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languages and formalisms for each PCP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A core set of PCPs can be discovered by building the ABAC</a:t>
            </a:r>
            <a: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  <a:t>α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model to unify DAC, MAC and RBAC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Additional ABAC models can then be developed by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increasing the sophistication of the ABAC</a:t>
            </a:r>
            <a:r>
              <a:rPr lang="el-GR" dirty="0" smtClean="0">
                <a:ea typeface="ＭＳ Ｐゴシック" pitchFamily="34" charset="-128"/>
              </a:rPr>
              <a:t>α</a:t>
            </a:r>
            <a:r>
              <a:rPr lang="en-US" dirty="0" smtClean="0">
                <a:ea typeface="ＭＳ Ｐゴシック" pitchFamily="34" charset="-128"/>
              </a:rPr>
              <a:t> PCPs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discovering additional PCPs driven by requirements beyond DAC, MAC and RBAC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dirty="0" smtClean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dirty="0" smtClean="0"/>
              <a:t>ABAC</a:t>
            </a:r>
            <a:r>
              <a:rPr lang="el-GR" sz="3200" dirty="0" smtClean="0"/>
              <a:t>α</a:t>
            </a:r>
            <a:r>
              <a:rPr lang="en-US" sz="3200" dirty="0" smtClean="0"/>
              <a:t> Hypothesis</a:t>
            </a:r>
            <a:endParaRPr lang="en-US" sz="3200" b="1" kern="0" dirty="0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3600" dirty="0" smtClean="0"/>
              <a:t>ABAC</a:t>
            </a:r>
            <a:r>
              <a:rPr lang="el-GR" sz="3600" dirty="0" smtClean="0"/>
              <a:t>α</a:t>
            </a:r>
            <a:r>
              <a:rPr lang="en-US" sz="3600" dirty="0" smtClean="0"/>
              <a:t> Requirements</a:t>
            </a:r>
            <a:endParaRPr lang="en-US" sz="36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graphicFrame>
        <p:nvGraphicFramePr>
          <p:cNvPr id="8" name="内容占位符 7"/>
          <p:cNvGraphicFramePr>
            <a:graphicFrameLocks/>
          </p:cNvGraphicFramePr>
          <p:nvPr/>
        </p:nvGraphicFramePr>
        <p:xfrm>
          <a:off x="794833" y="1717262"/>
          <a:ext cx="8229599" cy="322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8770"/>
                <a:gridCol w="1253129"/>
                <a:gridCol w="1219200"/>
                <a:gridCol w="981529"/>
                <a:gridCol w="960489"/>
                <a:gridCol w="1304065"/>
                <a:gridCol w="1262417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Subject attribute</a:t>
                      </a:r>
                    </a:p>
                    <a:p>
                      <a:r>
                        <a:rPr lang="en-US" sz="1400" dirty="0" smtClean="0"/>
                        <a:t>value</a:t>
                      </a:r>
                      <a:r>
                        <a:rPr lang="en-US" sz="1400" baseline="0" dirty="0" smtClean="0"/>
                        <a:t> constrained  by creating user </a:t>
                      </a:r>
                      <a:r>
                        <a:rPr lang="en-US" altLang="zh-CN" sz="1400" baseline="0" dirty="0" smtClean="0"/>
                        <a:t>?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Object attribute value constrained by creating subject </a:t>
                      </a:r>
                      <a:r>
                        <a:rPr lang="en-US" altLang="zh-CN" sz="1400" dirty="0" smtClean="0"/>
                        <a:t>?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Attribute range ordered</a:t>
                      </a:r>
                      <a:r>
                        <a:rPr lang="en-US" altLang="zh-CN" sz="1400" dirty="0" smtClean="0"/>
                        <a:t>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Attribute function return</a:t>
                      </a:r>
                      <a:r>
                        <a:rPr lang="en-US" sz="1400" baseline="0" dirty="0" smtClean="0"/>
                        <a:t> set value</a:t>
                      </a:r>
                      <a:r>
                        <a:rPr lang="en-US" altLang="zh-CN" sz="1400" baseline="0" dirty="0" smtClean="0"/>
                        <a:t>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Object attribute</a:t>
                      </a:r>
                      <a:r>
                        <a:rPr lang="en-US" sz="1400" baseline="0" dirty="0" smtClean="0"/>
                        <a:t> modification</a:t>
                      </a:r>
                      <a:r>
                        <a:rPr lang="en-US" altLang="zh-CN" sz="1400" baseline="0" dirty="0" smtClean="0"/>
                        <a:t>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Subject attribute modification by creating user</a:t>
                      </a:r>
                      <a:r>
                        <a:rPr lang="en-US" altLang="zh-CN" sz="1400" dirty="0" smtClean="0"/>
                        <a:t>?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DAC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MAC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RBAC0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RBAC1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ABAC</a:t>
                      </a:r>
                      <a:r>
                        <a:rPr lang="el-GR" sz="1800" dirty="0" smtClean="0"/>
                        <a:t>α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3600" dirty="0" smtClean="0"/>
              <a:t>ABAC</a:t>
            </a:r>
            <a:r>
              <a:rPr lang="el-GR" sz="3600" dirty="0" smtClean="0"/>
              <a:t>α</a:t>
            </a:r>
            <a:r>
              <a:rPr lang="en-US" sz="3600" dirty="0" smtClean="0"/>
              <a:t> Model Structure</a:t>
            </a:r>
            <a:endParaRPr lang="en-US" sz="36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pic>
        <p:nvPicPr>
          <p:cNvPr id="8" name="内容占位符 6" descr="未命名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7319" y="2002868"/>
            <a:ext cx="8673473" cy="357674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223260" y="971550"/>
            <a:ext cx="3211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Policy Configuration Points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>
            <a:stCxn id="9" idx="2"/>
          </p:cNvCxnSpPr>
          <p:nvPr/>
        </p:nvCxnSpPr>
        <p:spPr bwMode="auto">
          <a:xfrm flipH="1">
            <a:off x="3223260" y="1340882"/>
            <a:ext cx="1605568" cy="661986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stCxn id="9" idx="2"/>
          </p:cNvCxnSpPr>
          <p:nvPr/>
        </p:nvCxnSpPr>
        <p:spPr bwMode="auto">
          <a:xfrm>
            <a:off x="4828828" y="1340882"/>
            <a:ext cx="1331942" cy="661986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4828828" y="1340882"/>
            <a:ext cx="1605567" cy="2385298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3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800" dirty="0" smtClean="0"/>
              <a:t>Authorization Policy</a:t>
            </a:r>
            <a:r>
              <a:rPr lang="en-US" altLang="zh-CN" sz="2800" dirty="0" smtClean="0"/>
              <a:t>: </a:t>
            </a:r>
            <a:r>
              <a:rPr lang="en-US" sz="2800" dirty="0" err="1" smtClean="0"/>
              <a:t>LAuthorization</a:t>
            </a:r>
            <a:endParaRPr lang="en-US" sz="28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9" name="内容占位符 2"/>
          <p:cNvSpPr txBox="1">
            <a:spLocks/>
          </p:cNvSpPr>
          <p:nvPr/>
        </p:nvSpPr>
        <p:spPr>
          <a:xfrm>
            <a:off x="457200" y="200231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/>
              <a:t>DAC</a:t>
            </a:r>
            <a:endParaRPr lang="en-US" dirty="0" smtClean="0"/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 smtClean="0"/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 smtClean="0"/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 smtClean="0"/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noProof="0" dirty="0" smtClean="0">
                <a:latin typeface="+mn-lt"/>
                <a:ea typeface="+mn-ea"/>
              </a:rPr>
              <a:t>MAC</a:t>
            </a:r>
            <a:endParaRPr lang="en-US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kumimoji="0" lang="en-US" sz="28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RBAC0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kumimoji="0" lang="en-US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noProof="0" dirty="0" smtClean="0">
                <a:latin typeface="+mn-lt"/>
                <a:ea typeface="+mn-ea"/>
              </a:rPr>
              <a:t>RBAC1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/>
        </p:nvGraphicFramePr>
        <p:xfrm>
          <a:off x="3100627" y="1931972"/>
          <a:ext cx="5387975" cy="772728"/>
        </p:xfrm>
        <a:graphic>
          <a:graphicData uri="http://schemas.openxmlformats.org/presentationml/2006/ole">
            <p:oleObj spid="_x0000_s1026" name="Equation" r:id="rId3" imgW="3187440" imgH="457200" progId="">
              <p:embed/>
            </p:oleObj>
          </a:graphicData>
        </a:graphic>
      </p:graphicFrame>
      <p:graphicFrame>
        <p:nvGraphicFramePr>
          <p:cNvPr id="11" name="对象 10"/>
          <p:cNvGraphicFramePr>
            <a:graphicFrameLocks noChangeAspect="1"/>
          </p:cNvGraphicFramePr>
          <p:nvPr/>
        </p:nvGraphicFramePr>
        <p:xfrm>
          <a:off x="2992438" y="2989482"/>
          <a:ext cx="6704012" cy="1090613"/>
        </p:xfrm>
        <a:graphic>
          <a:graphicData uri="http://schemas.openxmlformats.org/presentationml/2006/ole">
            <p:oleObj spid="_x0000_s1027" name="Equation" r:id="rId4" imgW="4216320" imgH="685800" progId="">
              <p:embed/>
            </p:oleObj>
          </a:graphicData>
        </a:graphic>
      </p:graphicFrame>
      <p:graphicFrame>
        <p:nvGraphicFramePr>
          <p:cNvPr id="12" name="对象 11"/>
          <p:cNvGraphicFramePr>
            <a:graphicFrameLocks noChangeAspect="1"/>
          </p:cNvGraphicFramePr>
          <p:nvPr/>
        </p:nvGraphicFramePr>
        <p:xfrm>
          <a:off x="3002151" y="4346944"/>
          <a:ext cx="5387975" cy="403065"/>
        </p:xfrm>
        <a:graphic>
          <a:graphicData uri="http://schemas.openxmlformats.org/presentationml/2006/ole">
            <p:oleObj spid="_x0000_s1028" name="Equation" r:id="rId5" imgW="3060360" imgH="228600" progId="">
              <p:embed/>
            </p:oleObj>
          </a:graphicData>
        </a:graphic>
      </p:graphicFrame>
      <p:graphicFrame>
        <p:nvGraphicFramePr>
          <p:cNvPr id="13" name="对象 12"/>
          <p:cNvGraphicFramePr>
            <a:graphicFrameLocks noChangeAspect="1"/>
          </p:cNvGraphicFramePr>
          <p:nvPr/>
        </p:nvGraphicFramePr>
        <p:xfrm>
          <a:off x="3002151" y="5317618"/>
          <a:ext cx="6145215" cy="378814"/>
        </p:xfrm>
        <a:graphic>
          <a:graphicData uri="http://schemas.openxmlformats.org/presentationml/2006/ole">
            <p:oleObj spid="_x0000_s1029" name="Equation" r:id="rId6" imgW="3708360" imgH="2286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3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altLang="zh-CN" sz="2400" dirty="0" smtClean="0"/>
              <a:t>Subject  Attribute Constraints</a:t>
            </a:r>
            <a:r>
              <a:rPr lang="zh-CN" altLang="en-US" sz="2400" dirty="0" smtClean="0"/>
              <a:t>； </a:t>
            </a:r>
            <a:r>
              <a:rPr lang="en-US" altLang="zh-CN" sz="2400" dirty="0" err="1" smtClean="0"/>
              <a:t>LConstrSub</a:t>
            </a:r>
            <a:endParaRPr lang="en-US" sz="24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457200" y="1805361"/>
            <a:ext cx="8503920" cy="33856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1">
              <a:buSzPct val="90000"/>
              <a:defRPr/>
            </a:pPr>
            <a:endParaRPr lang="en-US" dirty="0" smtClean="0"/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noProof="0" dirty="0" smtClean="0">
                <a:latin typeface="+mn-lt"/>
                <a:ea typeface="+mn-ea"/>
              </a:rPr>
              <a:t>MAC</a:t>
            </a:r>
            <a:endParaRPr lang="en-US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kumimoji="0" lang="en-US" sz="28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RBAC0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kumimoji="0" lang="en-US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noProof="0" dirty="0" smtClean="0">
                <a:latin typeface="+mn-lt"/>
                <a:ea typeface="+mn-ea"/>
              </a:rPr>
              <a:t>RBAC1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2912031" y="2139848"/>
          <a:ext cx="6929438" cy="368300"/>
        </p:xfrm>
        <a:graphic>
          <a:graphicData uri="http://schemas.openxmlformats.org/presentationml/2006/ole">
            <p:oleObj spid="_x0000_s2054" name="Equation" r:id="rId3" imgW="3822480" imgH="203040" progId="">
              <p:embed/>
            </p:oleObj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2903154" y="3141561"/>
          <a:ext cx="5467124" cy="367525"/>
        </p:xfrm>
        <a:graphic>
          <a:graphicData uri="http://schemas.openxmlformats.org/presentationml/2006/ole">
            <p:oleObj spid="_x0000_s2055" name="Equation" r:id="rId4" imgW="3022560" imgH="203040" progId="">
              <p:embed/>
            </p:oleObj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2963526" y="4182961"/>
          <a:ext cx="6532171" cy="326895"/>
        </p:xfrm>
        <a:graphic>
          <a:graphicData uri="http://schemas.openxmlformats.org/presentationml/2006/ole">
            <p:oleObj spid="_x0000_s2056" name="Equation" r:id="rId5" imgW="4063680" imgH="2030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17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3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altLang="zh-CN" sz="3200" dirty="0" smtClean="0"/>
              <a:t>Object  Attribute Constraints</a:t>
            </a:r>
            <a:endParaRPr lang="en-US" sz="32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457199" y="1988244"/>
            <a:ext cx="8743072" cy="43984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1">
              <a:buSzPct val="90000"/>
              <a:defRPr/>
            </a:pPr>
            <a:endParaRPr lang="en-US" sz="1600" dirty="0" smtClean="0"/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400" dirty="0" smtClean="0">
                <a:latin typeface="+mn-lt"/>
                <a:ea typeface="+mn-ea"/>
              </a:rPr>
              <a:t>D</a:t>
            </a:r>
            <a:r>
              <a:rPr lang="en-US" sz="2400" noProof="0" dirty="0" smtClean="0">
                <a:latin typeface="+mn-lt"/>
                <a:ea typeface="+mn-ea"/>
              </a:rPr>
              <a:t>AC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400" noProof="0" dirty="0" smtClean="0">
                <a:latin typeface="+mn-lt"/>
                <a:ea typeface="+mn-ea"/>
              </a:rPr>
              <a:t>MAC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40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400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40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400" noProof="0" dirty="0" smtClean="0">
              <a:latin typeface="+mn-lt"/>
              <a:ea typeface="+mn-ea"/>
            </a:endParaRPr>
          </a:p>
          <a:p>
            <a:pPr lvl="1">
              <a:buSzPct val="90000"/>
              <a:defRPr/>
            </a:pPr>
            <a:endParaRPr lang="en-US" sz="2400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400" noProof="0" dirty="0" smtClean="0">
                <a:latin typeface="+mn-lt"/>
                <a:ea typeface="+mn-ea"/>
              </a:rPr>
              <a:t>DAC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kumimoji="0" lang="en-US" sz="24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400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kumimoji="0" lang="en-US" sz="24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400" noProof="0" dirty="0" smtClean="0">
              <a:latin typeface="+mn-lt"/>
              <a:ea typeface="+mn-ea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kumimoji="0" lang="en-US" sz="24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9655" y="1364565"/>
            <a:ext cx="69284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Constraints</a:t>
            </a:r>
            <a:r>
              <a:rPr lang="en-US" altLang="zh-CN" sz="3200" dirty="0" smtClean="0"/>
              <a:t> at creation: </a:t>
            </a:r>
            <a:r>
              <a:rPr lang="en-US" sz="3200" dirty="0" err="1" smtClean="0"/>
              <a:t>LConstrObj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743239" y="4318769"/>
            <a:ext cx="8274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Constraints</a:t>
            </a:r>
            <a:r>
              <a:rPr lang="en-US" altLang="zh-CN" sz="3200" dirty="0" smtClean="0"/>
              <a:t> at modification: </a:t>
            </a:r>
            <a:r>
              <a:rPr lang="en-US" altLang="zh-CN" sz="3200" dirty="0" err="1" smtClean="0"/>
              <a:t>LConstrObjMod</a:t>
            </a:r>
            <a:endParaRPr lang="en-US" sz="3200" dirty="0"/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2371725" y="2315107"/>
          <a:ext cx="6645662" cy="703325"/>
        </p:xfrm>
        <a:graphic>
          <a:graphicData uri="http://schemas.openxmlformats.org/presentationml/2006/ole">
            <p:oleObj spid="_x0000_s3077" name="Equation" r:id="rId3" imgW="4076640" imgH="431640" progId="">
              <p:embed/>
            </p:oleObj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2371725" y="3406540"/>
          <a:ext cx="6645662" cy="370490"/>
        </p:xfrm>
        <a:graphic>
          <a:graphicData uri="http://schemas.openxmlformats.org/presentationml/2006/ole">
            <p:oleObj spid="_x0000_s3078" name="Equation" r:id="rId4" imgW="3644640" imgH="203040" progId="">
              <p:embed/>
            </p:oleObj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2371725" y="5584873"/>
          <a:ext cx="6645662" cy="702595"/>
        </p:xfrm>
        <a:graphic>
          <a:graphicData uri="http://schemas.openxmlformats.org/presentationml/2006/ole">
            <p:oleObj spid="_x0000_s3079" name="Equation" r:id="rId5" imgW="4076640" imgH="4316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18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3600" dirty="0" smtClean="0"/>
              <a:t>ABAC</a:t>
            </a:r>
            <a:r>
              <a:rPr lang="el-GR" sz="3600" dirty="0" smtClean="0"/>
              <a:t>α</a:t>
            </a:r>
            <a:r>
              <a:rPr lang="en-US" sz="3600" dirty="0" smtClean="0"/>
              <a:t> Model Structure</a:t>
            </a:r>
            <a:endParaRPr lang="en-US" sz="36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pic>
        <p:nvPicPr>
          <p:cNvPr id="8" name="内容占位符 6" descr="未命名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7319" y="2002868"/>
            <a:ext cx="8673473" cy="357674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223260" y="971550"/>
            <a:ext cx="3211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Policy Configuration Points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>
            <a:stCxn id="9" idx="2"/>
          </p:cNvCxnSpPr>
          <p:nvPr/>
        </p:nvCxnSpPr>
        <p:spPr bwMode="auto">
          <a:xfrm flipH="1">
            <a:off x="3223260" y="1340882"/>
            <a:ext cx="1605568" cy="661986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stCxn id="9" idx="2"/>
          </p:cNvCxnSpPr>
          <p:nvPr/>
        </p:nvCxnSpPr>
        <p:spPr bwMode="auto">
          <a:xfrm>
            <a:off x="4828828" y="1340882"/>
            <a:ext cx="1331942" cy="661986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4828828" y="1340882"/>
            <a:ext cx="1605567" cy="2385298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27793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ea typeface="ＭＳ Ｐゴシック" pitchFamily="34" charset="-128"/>
              </a:rPr>
              <a:t> Attributes are </a:t>
            </a:r>
            <a:r>
              <a:rPr lang="en-US" dirty="0" err="1" smtClean="0">
                <a:ea typeface="ＭＳ Ｐゴシック" pitchFamily="34" charset="-128"/>
              </a:rPr>
              <a:t>name:value</a:t>
            </a:r>
            <a:r>
              <a:rPr lang="en-US" dirty="0" smtClean="0">
                <a:ea typeface="ＭＳ Ｐゴシック" pitchFamily="34" charset="-128"/>
              </a:rPr>
              <a:t> pairs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possibly chained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values can be complex data structures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Associated with</a:t>
            </a: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users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subjects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objects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contexts</a:t>
            </a:r>
          </a:p>
          <a:p>
            <a:pPr lvl="2">
              <a:spcAft>
                <a:spcPts val="0"/>
              </a:spcAft>
              <a:buSzPct val="90000"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device, connection, location, environment, system …</a:t>
            </a:r>
          </a:p>
          <a:p>
            <a:pPr>
              <a:spcAft>
                <a:spcPts val="0"/>
              </a:spcAft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Converted by policies into rights just in time</a:t>
            </a:r>
          </a:p>
          <a:p>
            <a:pPr lvl="1">
              <a:spcAft>
                <a:spcPts val="0"/>
              </a:spcAft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policies specified by security architects</a:t>
            </a:r>
          </a:p>
          <a:p>
            <a:pPr lvl="1">
              <a:spcAft>
                <a:spcPts val="0"/>
              </a:spcAft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attributes maintained by security administrators</a:t>
            </a:r>
          </a:p>
          <a:p>
            <a:pPr lvl="1">
              <a:spcAft>
                <a:spcPts val="0"/>
              </a:spcAft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ordinary users morph into architects and administrators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4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Attribute-Based Access Control (ABAC)</a:t>
            </a:r>
            <a:endParaRPr lang="en-US" sz="24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27793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ea typeface="ＭＳ Ｐゴシック" pitchFamily="34" charset="-128"/>
              </a:rPr>
              <a:t>Why another model?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ea typeface="ＭＳ Ｐゴシック" pitchFamily="34" charset="-128"/>
              </a:rPr>
              <a:t>Why now?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ea typeface="ＭＳ Ｐゴシック" pitchFamily="34" charset="-128"/>
              </a:rPr>
              <a:t>Why ABAC?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Why ABAC</a:t>
            </a:r>
            <a: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  <a:t>α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(unifying DAC, MAC and RBAC)?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dirty="0" smtClean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4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Yet Another Access Control Model!!</a:t>
            </a:r>
            <a:endParaRPr lang="en-US" sz="24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27793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ea typeface="ＭＳ Ｐゴシック" pitchFamily="34" charset="-128"/>
              </a:rPr>
              <a:t>Dozens of models proposed and studied.  Only three winners (meaningful practical traction)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DAC: Discretionary Access Control, 1970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MAC: Mandatory Access Control, 1970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RBAC: Role-Based Access Control, 1995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ea typeface="ＭＳ Ｐゴシック" pitchFamily="34" charset="-128"/>
              </a:rPr>
              <a:t>RBAC emerged at an inflection point due to dissatisfaction with the then dominant DAC and MAC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We are currently at another inflection point due to dissatisfaction with the now dominant RBAC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ABAC (Attribute-Based Access Control) has emerged as the prime candidate to be the next dominant paradigm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Access Control Status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09505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Role granularity is not adequate leading to role explosion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Researchers have suggested several extensions such as parameterized privileges, role templates, parameterized roles (1997-)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Role design and engineering is difficult and expensive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Substantial research on role engineering top down or bottom up (1996-), and on role mining (2003-)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Assignment of users/permissions to roles is cumbersome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Researchers have investigated decentralized administration (1997-), attribute-based implicit user-role assignment (2002-), role-delegation (2000-), role-based trust management (2003-), attribute-based implicit permission-role assignment (2012-)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Adjustment based on local/global situational factors is difficult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Temporal (2001-) and spatial (2005-) extensions to RBAC proposed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rgbClr val="FF0000"/>
                </a:solidFill>
                <a:ea typeface="ＭＳ Ｐゴシック" pitchFamily="34" charset="-128"/>
              </a:rPr>
              <a:t>RBAC does not offer an extension framework 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solidFill>
                  <a:srgbClr val="FF0000"/>
                </a:solidFill>
                <a:ea typeface="ＭＳ Ｐゴシック" pitchFamily="34" charset="-128"/>
              </a:rPr>
              <a:t>Every shortcoming seems to need a custom extension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solidFill>
                  <a:srgbClr val="FF0000"/>
                </a:solidFill>
                <a:ea typeface="ＭＳ Ｐゴシック" pitchFamily="34" charset="-128"/>
              </a:rPr>
              <a:t>Can ABAC unify these extensions in a common open-ended framework?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000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+mn-lt"/>
                <a:ea typeface="ＭＳ Ｐゴシック" charset="-128"/>
              </a:rPr>
              <a:t>© Ravi  </a:t>
            </a:r>
            <a:r>
              <a:rPr lang="en-US" sz="1400" dirty="0" err="1">
                <a:solidFill>
                  <a:srgbClr val="000000"/>
                </a:solidFill>
                <a:latin typeface="+mn-lt"/>
                <a:ea typeface="ＭＳ Ｐゴシック" charset="-128"/>
              </a:rPr>
              <a:t>Sandhu</a:t>
            </a:r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RBAC Overall Assessment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09505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X.509, SPKI Attribute Certificates (1999 onwards)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IETF RFCs and drafts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Tightly coupled with PKI (Public-Key Infrastructure)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XACML (2003 onwards)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OASIS standard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Narrowly focused on particular policy combination issues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Fails to accommodate the ANSI-NIST RBAC standard model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Fails to address user subject mapping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Usage Control or UCON (Park-</a:t>
            </a:r>
            <a:r>
              <a:rPr lang="en-US" sz="2400" dirty="0" err="1" smtClean="0">
                <a:ea typeface="ＭＳ Ｐゴシック" pitchFamily="34" charset="-128"/>
              </a:rPr>
              <a:t>Sandhu</a:t>
            </a:r>
            <a:r>
              <a:rPr lang="en-US" sz="2400" dirty="0" smtClean="0">
                <a:ea typeface="ＭＳ Ｐゴシック" pitchFamily="34" charset="-128"/>
              </a:rPr>
              <a:t> 2004)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Fails to address user subject mapping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Focus is on extended features</a:t>
            </a:r>
          </a:p>
          <a:p>
            <a:pPr lvl="2">
              <a:spcAft>
                <a:spcPts val="0"/>
              </a:spcAft>
              <a:buSzPct val="90000"/>
              <a:buFont typeface="Wingdings" pitchFamily="2" charset="2"/>
              <a:buChar char="§"/>
              <a:defRPr/>
            </a:pPr>
            <a:r>
              <a:rPr lang="en-US" sz="2000" dirty="0" smtClean="0">
                <a:ea typeface="ＭＳ Ｐゴシック" pitchFamily="34" charset="-128"/>
              </a:rPr>
              <a:t>Mutable attributes</a:t>
            </a:r>
          </a:p>
          <a:p>
            <a:pPr lvl="2">
              <a:spcAft>
                <a:spcPts val="0"/>
              </a:spcAft>
              <a:buSzPct val="90000"/>
              <a:buFont typeface="Wingdings" pitchFamily="2" charset="2"/>
              <a:buChar char="§"/>
              <a:defRPr/>
            </a:pPr>
            <a:r>
              <a:rPr lang="en-US" sz="2000" dirty="0" smtClean="0">
                <a:ea typeface="ＭＳ Ｐゴシック" pitchFamily="34" charset="-128"/>
              </a:rPr>
              <a:t>Continuous enforcement</a:t>
            </a:r>
          </a:p>
          <a:p>
            <a:pPr lvl="2">
              <a:spcAft>
                <a:spcPts val="0"/>
              </a:spcAft>
              <a:buSzPct val="90000"/>
              <a:buFont typeface="Wingdings" pitchFamily="2" charset="2"/>
              <a:buChar char="§"/>
              <a:defRPr/>
            </a:pPr>
            <a:r>
              <a:rPr lang="en-US" sz="2000" dirty="0" smtClean="0">
                <a:ea typeface="ＭＳ Ｐゴシック" pitchFamily="34" charset="-128"/>
              </a:rPr>
              <a:t>Obligations</a:t>
            </a:r>
          </a:p>
          <a:p>
            <a:pPr lvl="2">
              <a:spcAft>
                <a:spcPts val="0"/>
              </a:spcAft>
              <a:buSzPct val="90000"/>
              <a:buFont typeface="Wingdings" pitchFamily="2" charset="2"/>
              <a:buChar char="§"/>
              <a:defRPr/>
            </a:pPr>
            <a:r>
              <a:rPr lang="en-US" sz="2000" dirty="0" smtClean="0">
                <a:ea typeface="ＭＳ Ｐゴシック" pitchFamily="34" charset="-128"/>
              </a:rPr>
              <a:t>Conditions</a:t>
            </a:r>
          </a:p>
          <a:p>
            <a:pPr lvl="0"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Several others ………..</a:t>
            </a:r>
          </a:p>
          <a:p>
            <a:pPr lvl="2">
              <a:spcAft>
                <a:spcPts val="0"/>
              </a:spcAft>
              <a:buSzPct val="90000"/>
              <a:buFont typeface="Wingdings" pitchFamily="2" charset="2"/>
              <a:buChar char="§"/>
              <a:defRPr/>
            </a:pPr>
            <a:endParaRPr lang="en-US" sz="2000" dirty="0" smtClean="0">
              <a:ea typeface="ＭＳ Ｐゴシック" pitchFamily="34" charset="-128"/>
            </a:endParaRPr>
          </a:p>
          <a:p>
            <a:pPr>
              <a:spcAft>
                <a:spcPts val="0"/>
              </a:spcAft>
              <a:buSzPct val="90000"/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ABAC Prior Work Includes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27793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ea typeface="ＭＳ Ｐゴシック" pitchFamily="34" charset="-128"/>
              </a:rPr>
              <a:t>Why another model?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ea typeface="ＭＳ Ｐゴシック" pitchFamily="34" charset="-128"/>
              </a:rPr>
              <a:t>Why now?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ea typeface="ＭＳ Ｐゴシック" pitchFamily="34" charset="-128"/>
              </a:rPr>
              <a:t>Why ABAC?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rgbClr val="FF0000"/>
                </a:solidFill>
                <a:ea typeface="ＭＳ Ｐゴシック" pitchFamily="34" charset="-128"/>
              </a:rPr>
              <a:t>Why ABAC</a:t>
            </a:r>
            <a:r>
              <a:rPr lang="el-GR" dirty="0" smtClean="0">
                <a:solidFill>
                  <a:srgbClr val="FF0000"/>
                </a:solidFill>
                <a:ea typeface="ＭＳ Ｐゴシック" pitchFamily="34" charset="-128"/>
              </a:rPr>
              <a:t>α</a:t>
            </a:r>
            <a:r>
              <a:rPr lang="en-US" dirty="0" smtClean="0">
                <a:solidFill>
                  <a:srgbClr val="FF0000"/>
                </a:solidFill>
                <a:ea typeface="ＭＳ Ｐゴシック" pitchFamily="34" charset="-128"/>
              </a:rPr>
              <a:t> (unifying DAC, MAC and RBAC)?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dirty="0" smtClean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7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4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Yet Another Access Control Model!!</a:t>
            </a:r>
            <a:endParaRPr lang="en-US" sz="24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277938"/>
            <a:ext cx="9069387" cy="5842000"/>
          </a:xfrm>
        </p:spPr>
        <p:txBody>
          <a:bodyPr/>
          <a:lstStyle/>
          <a:p>
            <a:pPr marL="431800" lvl="1" indent="-323850">
              <a:buSzPct val="90000"/>
              <a:buFont typeface="Wingdings" pitchFamily="2" charset="2"/>
              <a:buChar char="Ø"/>
              <a:defRPr/>
            </a:pPr>
            <a:r>
              <a:rPr lang="en-US" sz="2800" dirty="0" smtClean="0">
                <a:ea typeface="ＭＳ Ｐゴシック" pitchFamily="34" charset="-128"/>
              </a:rPr>
              <a:t>DAC: Discretionary Access Control, 1970</a:t>
            </a:r>
          </a:p>
          <a:p>
            <a:pPr marL="863600" lvl="2" indent="-323850">
              <a:spcAft>
                <a:spcPts val="0"/>
              </a:spcAft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Vendors and researchers coping for the first time with multi-user operating systems in different ways</a:t>
            </a:r>
          </a:p>
          <a:p>
            <a:pPr marL="863600" lvl="2" indent="-323850">
              <a:spcAft>
                <a:spcPts val="0"/>
              </a:spcAft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Requirements abstracted from research organizations</a:t>
            </a:r>
          </a:p>
          <a:p>
            <a:pPr marL="431800" lvl="1" indent="-323850">
              <a:buSzPct val="90000"/>
              <a:buFont typeface="Wingdings" pitchFamily="2" charset="2"/>
              <a:buChar char="Ø"/>
              <a:defRPr/>
            </a:pPr>
            <a:r>
              <a:rPr lang="en-US" sz="2800" dirty="0" smtClean="0">
                <a:ea typeface="ＭＳ Ｐゴシック" pitchFamily="34" charset="-128"/>
              </a:rPr>
              <a:t>MAC: Mandatory Access Control, 1970</a:t>
            </a:r>
          </a:p>
          <a:p>
            <a:pPr marL="863600" lvl="2" indent="-323850">
              <a:spcAft>
                <a:spcPts val="0"/>
              </a:spcAft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Requirements abstracted from established real world pre-computer military and national security policies</a:t>
            </a:r>
          </a:p>
          <a:p>
            <a:pPr marL="431800" lvl="1" indent="-323850">
              <a:buSzPct val="90000"/>
              <a:buFont typeface="Wingdings" pitchFamily="2" charset="2"/>
              <a:buChar char="Ø"/>
              <a:defRPr/>
            </a:pPr>
            <a:r>
              <a:rPr lang="en-US" sz="2800" dirty="0" smtClean="0">
                <a:ea typeface="ＭＳ Ｐゴシック" pitchFamily="34" charset="-128"/>
              </a:rPr>
              <a:t>RBAC: Role-Based Access Control, 1995</a:t>
            </a:r>
          </a:p>
          <a:p>
            <a:pPr marL="863600" lvl="2" indent="-323850">
              <a:spcAft>
                <a:spcPts val="0"/>
              </a:spcAft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Requirements abstracted from established real world pre-computer policies common to commercial organizations</a:t>
            </a:r>
          </a:p>
          <a:p>
            <a:pPr marL="863600" lvl="2" indent="-323850">
              <a:spcAft>
                <a:spcPts val="0"/>
              </a:spcAft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Vendor implementations of early RBAC-like systems</a:t>
            </a:r>
          </a:p>
          <a:p>
            <a:pPr marL="863600" lvl="2" indent="-323850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8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400" b="1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How the Dominant  Access Control Models got Built</a:t>
            </a:r>
            <a:endParaRPr lang="en-US" sz="24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49563" y="5810250"/>
            <a:ext cx="46031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do we build ABAC models?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9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3600" b="1" dirty="0" smtClean="0">
                <a:solidFill>
                  <a:srgbClr val="131F49"/>
                </a:solidFill>
              </a:rPr>
              <a:t>Access Control Models</a:t>
            </a:r>
            <a:endParaRPr lang="en-US" sz="36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6294" y="1743979"/>
            <a:ext cx="2733441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Specification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18496" y="3288232"/>
            <a:ext cx="1527982" cy="1077218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Reality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882465" y="1719312"/>
            <a:ext cx="2690160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Enforcement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458425" y="5266423"/>
            <a:ext cx="3076484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Administration</a:t>
            </a:r>
          </a:p>
        </p:txBody>
      </p:sp>
      <p:cxnSp>
        <p:nvCxnSpPr>
          <p:cNvPr id="28" name="Straight Connector 27"/>
          <p:cNvCxnSpPr>
            <a:stCxn id="17" idx="2"/>
            <a:endCxn id="26" idx="1"/>
          </p:cNvCxnSpPr>
          <p:nvPr/>
        </p:nvCxnSpPr>
        <p:spPr bwMode="auto">
          <a:xfrm>
            <a:off x="2033015" y="2821197"/>
            <a:ext cx="1425410" cy="29838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>
            <a:stCxn id="17" idx="3"/>
            <a:endCxn id="19" idx="1"/>
          </p:cNvCxnSpPr>
          <p:nvPr/>
        </p:nvCxnSpPr>
        <p:spPr bwMode="auto">
          <a:xfrm flipV="1">
            <a:off x="3399735" y="2257921"/>
            <a:ext cx="3482730" cy="246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stCxn id="19" idx="2"/>
            <a:endCxn id="26" idx="3"/>
          </p:cNvCxnSpPr>
          <p:nvPr/>
        </p:nvCxnSpPr>
        <p:spPr bwMode="auto">
          <a:xfrm flipH="1">
            <a:off x="6534909" y="2796530"/>
            <a:ext cx="1692636" cy="30085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3399735" y="2821197"/>
            <a:ext cx="818761" cy="4670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flipH="1">
            <a:off x="5746478" y="2796530"/>
            <a:ext cx="1135987" cy="4917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stCxn id="18" idx="2"/>
            <a:endCxn id="26" idx="0"/>
          </p:cNvCxnSpPr>
          <p:nvPr/>
        </p:nvCxnSpPr>
        <p:spPr bwMode="auto">
          <a:xfrm>
            <a:off x="4982487" y="4365450"/>
            <a:ext cx="14180" cy="9009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Down Arrow 19"/>
          <p:cNvSpPr/>
          <p:nvPr/>
        </p:nvSpPr>
        <p:spPr bwMode="auto">
          <a:xfrm rot="10800000">
            <a:off x="938784" y="3216021"/>
            <a:ext cx="484632" cy="978408"/>
          </a:xfrm>
          <a:prstGeom prst="down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85319" y="4457700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Initial Focus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7233</TotalTime>
  <Words>988</Words>
  <Application>Microsoft Office PowerPoint</Application>
  <PresentationFormat>Custom</PresentationFormat>
  <Paragraphs>294</Paragraphs>
  <Slides>18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1_Custom Design</vt:lpstr>
      <vt:lpstr>2_Custom Design</vt:lpstr>
      <vt:lpstr>3_Custom Design</vt:lpstr>
      <vt:lpstr>Custom Design</vt:lpstr>
      <vt:lpstr>3_Default Design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Ravi Sandhu</cp:lastModifiedBy>
  <cp:revision>1082</cp:revision>
  <cp:lastPrinted>2012-06-19T18:24:44Z</cp:lastPrinted>
  <dcterms:created xsi:type="dcterms:W3CDTF">2010-02-19T20:53:39Z</dcterms:created>
  <dcterms:modified xsi:type="dcterms:W3CDTF">2012-07-24T13:42:27Z</dcterms:modified>
</cp:coreProperties>
</file>