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2"/>
  </p:notesMasterIdLst>
  <p:handoutMasterIdLst>
    <p:handoutMasterId r:id="rId33"/>
  </p:handoutMasterIdLst>
  <p:sldIdLst>
    <p:sldId id="256" r:id="rId2"/>
    <p:sldId id="310" r:id="rId3"/>
    <p:sldId id="286" r:id="rId4"/>
    <p:sldId id="294" r:id="rId5"/>
    <p:sldId id="295" r:id="rId6"/>
    <p:sldId id="296" r:id="rId7"/>
    <p:sldId id="345" r:id="rId8"/>
    <p:sldId id="287" r:id="rId9"/>
    <p:sldId id="328" r:id="rId10"/>
    <p:sldId id="298" r:id="rId11"/>
    <p:sldId id="312" r:id="rId12"/>
    <p:sldId id="297" r:id="rId13"/>
    <p:sldId id="313" r:id="rId14"/>
    <p:sldId id="329" r:id="rId15"/>
    <p:sldId id="302" r:id="rId16"/>
    <p:sldId id="301" r:id="rId17"/>
    <p:sldId id="316" r:id="rId18"/>
    <p:sldId id="303" r:id="rId19"/>
    <p:sldId id="314" r:id="rId20"/>
    <p:sldId id="300" r:id="rId21"/>
    <p:sldId id="315" r:id="rId22"/>
    <p:sldId id="330" r:id="rId23"/>
    <p:sldId id="333" r:id="rId24"/>
    <p:sldId id="319" r:id="rId25"/>
    <p:sldId id="322" r:id="rId26"/>
    <p:sldId id="323" r:id="rId27"/>
    <p:sldId id="331" r:id="rId28"/>
    <p:sldId id="289" r:id="rId29"/>
    <p:sldId id="308" r:id="rId30"/>
    <p:sldId id="29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0087" autoAdjust="0"/>
  </p:normalViewPr>
  <p:slideViewPr>
    <p:cSldViewPr snapToGrid="0" snapToObjects="1">
      <p:cViewPr>
        <p:scale>
          <a:sx n="100" d="100"/>
          <a:sy n="100" d="100"/>
        </p:scale>
        <p:origin x="-72" y="648"/>
      </p:cViewPr>
      <p:guideLst>
        <p:guide orient="horz" pos="2160"/>
        <p:guide pos="2880"/>
      </p:guideLst>
    </p:cSldViewPr>
  </p:slideViewPr>
  <p:outlineViewPr>
    <p:cViewPr>
      <p:scale>
        <a:sx n="33" d="100"/>
        <a:sy n="33" d="100"/>
      </p:scale>
      <p:origin x="0" y="149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F5C0FE-85EA-5A41-B493-8AB6D991EFC4}" type="datetimeFigureOut">
              <a:rPr lang="en-US" smtClean="0"/>
              <a:pPr/>
              <a:t>7/13/2012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FD129C-5B04-F841-BF70-1E1B28675613}" type="slidenum">
              <a:rPr lang="en-US" smtClean="0"/>
              <a:pPr/>
              <a:t>‹#›</a:t>
            </a:fld>
            <a:endParaRPr lang="en-US"/>
          </a:p>
        </p:txBody>
      </p:sp>
    </p:spTree>
    <p:extLst>
      <p:ext uri="{BB962C8B-B14F-4D97-AF65-F5344CB8AC3E}">
        <p14:creationId xmlns:p14="http://schemas.microsoft.com/office/powerpoint/2010/main" val="11158037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67372-A515-A941-97F8-5AA9394712B9}" type="datetimeFigureOut">
              <a:rPr lang="en-US" smtClean="0"/>
              <a:pPr/>
              <a:t>7/13/2012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5BCF7D-D9B6-BF49-BDF0-D03ECB54F586}" type="slidenum">
              <a:rPr lang="en-US" smtClean="0"/>
              <a:pPr/>
              <a:t>‹#›</a:t>
            </a:fld>
            <a:endParaRPr lang="en-US"/>
          </a:p>
        </p:txBody>
      </p:sp>
    </p:spTree>
    <p:extLst>
      <p:ext uri="{BB962C8B-B14F-4D97-AF65-F5344CB8AC3E}">
        <p14:creationId xmlns:p14="http://schemas.microsoft.com/office/powerpoint/2010/main" val="3459769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1</a:t>
            </a:fld>
            <a:endParaRPr lang="en-US"/>
          </a:p>
        </p:txBody>
      </p:sp>
    </p:spTree>
    <p:extLst>
      <p:ext uri="{BB962C8B-B14F-4D97-AF65-F5344CB8AC3E}">
        <p14:creationId xmlns:p14="http://schemas.microsoft.com/office/powerpoint/2010/main" val="2076451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So</a:t>
            </a:r>
            <a:r>
              <a:rPr lang="en-US" baseline="0" dirty="0" smtClean="0"/>
              <a:t> how does access control in OSNs look like? Previous access control models have been based on roles, security labels, identities, etc., depending on the purpose of different applications. Access control in OSNs presents several unique characteristics different from those traditional ones.</a:t>
            </a:r>
          </a:p>
          <a:p>
            <a:r>
              <a:rPr lang="en-US" baseline="0" dirty="0" smtClean="0"/>
              <a:t>Social relationships form the social graph. AC is based on the topology of the social graph. Mention the approach used by </a:t>
            </a:r>
            <a:r>
              <a:rPr lang="en-US" baseline="0" smtClean="0"/>
              <a:t>the most dominant </a:t>
            </a:r>
            <a:r>
              <a:rPr lang="en-US" baseline="0" dirty="0" smtClean="0"/>
              <a:t>OSNs today</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2</a:t>
            </a:fld>
            <a:endParaRPr lang="en-US"/>
          </a:p>
        </p:txBody>
      </p:sp>
    </p:spTree>
    <p:extLst>
      <p:ext uri="{BB962C8B-B14F-4D97-AF65-F5344CB8AC3E}">
        <p14:creationId xmlns:p14="http://schemas.microsoft.com/office/powerpoint/2010/main" val="1805570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Huge</a:t>
            </a:r>
            <a:r>
              <a:rPr lang="en-US" baseline="0" dirty="0" smtClean="0"/>
              <a:t> volume of data, </a:t>
            </a:r>
            <a:r>
              <a:rPr lang="en-US" dirty="0" smtClean="0"/>
              <a:t>Changing dynamically, traditional methods</a:t>
            </a:r>
            <a:r>
              <a:rPr lang="en-US" baseline="0" dirty="0" smtClean="0"/>
              <a:t> are </a:t>
            </a:r>
            <a:r>
              <a:rPr lang="en-US" dirty="0" smtClean="0"/>
              <a:t>not scalable</a:t>
            </a:r>
          </a:p>
          <a:p>
            <a:r>
              <a:rPr lang="en-US" dirty="0" smtClean="0"/>
              <a:t>In mandatory ac</a:t>
            </a:r>
            <a:r>
              <a:rPr lang="en-US" baseline="0" dirty="0" smtClean="0"/>
              <a:t> system, there is a central administrator for policy configuration.</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3</a:t>
            </a:fld>
            <a:endParaRPr lang="en-US"/>
          </a:p>
        </p:txBody>
      </p:sp>
    </p:spTree>
    <p:extLst>
      <p:ext uri="{BB962C8B-B14F-4D97-AF65-F5344CB8AC3E}">
        <p14:creationId xmlns:p14="http://schemas.microsoft.com/office/powerpoint/2010/main" val="943524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Many commercial systems have applied </a:t>
            </a:r>
            <a:r>
              <a:rPr lang="en-US" dirty="0" err="1" smtClean="0"/>
              <a:t>FofF</a:t>
            </a:r>
            <a:r>
              <a:rPr lang="en-US" dirty="0" smtClean="0"/>
              <a:t> approaches.</a:t>
            </a:r>
            <a:r>
              <a:rPr lang="en-US" baseline="0" dirty="0" smtClean="0"/>
              <a:t> Not enough. (a little boring and lengthy in this slide)</a:t>
            </a:r>
            <a:endParaRPr lang="en-US" dirty="0" smtClean="0"/>
          </a:p>
          <a:p>
            <a:r>
              <a:rPr lang="en-US" dirty="0" smtClean="0"/>
              <a:t>Purely owner-based</a:t>
            </a:r>
            <a:r>
              <a:rPr lang="en-US" baseline="0" dirty="0" smtClean="0"/>
              <a:t> control</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4</a:t>
            </a:fld>
            <a:endParaRPr lang="en-US"/>
          </a:p>
        </p:txBody>
      </p:sp>
    </p:spTree>
    <p:extLst>
      <p:ext uri="{BB962C8B-B14F-4D97-AF65-F5344CB8AC3E}">
        <p14:creationId xmlns:p14="http://schemas.microsoft.com/office/powerpoint/2010/main" val="382921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We summarize four essential characteristics that need to be supported in access control solutions for</a:t>
            </a:r>
            <a:r>
              <a:rPr lang="en-US" baseline="0" dirty="0" smtClean="0"/>
              <a:t> OSN systems.</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5</a:t>
            </a:fld>
            <a:endParaRPr lang="en-US"/>
          </a:p>
        </p:txBody>
      </p:sp>
    </p:spTree>
    <p:extLst>
      <p:ext uri="{BB962C8B-B14F-4D97-AF65-F5344CB8AC3E}">
        <p14:creationId xmlns:p14="http://schemas.microsoft.com/office/powerpoint/2010/main" val="311055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Just emphasize</a:t>
            </a:r>
            <a:r>
              <a:rPr lang="en-US" baseline="0" dirty="0" smtClean="0"/>
              <a:t> our approach</a:t>
            </a:r>
            <a:endParaRPr lang="en-US" dirty="0" smtClean="0"/>
          </a:p>
          <a:p>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7</a:t>
            </a:fld>
            <a:endParaRPr lang="en-US"/>
          </a:p>
        </p:txBody>
      </p:sp>
    </p:spTree>
    <p:extLst>
      <p:ext uri="{BB962C8B-B14F-4D97-AF65-F5344CB8AC3E}">
        <p14:creationId xmlns:p14="http://schemas.microsoft.com/office/powerpoint/2010/main" val="248792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Find a balance between generality and flexibility</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8</a:t>
            </a:fld>
            <a:endParaRPr lang="en-US"/>
          </a:p>
        </p:txBody>
      </p:sp>
    </p:spTree>
    <p:extLst>
      <p:ext uri="{BB962C8B-B14F-4D97-AF65-F5344CB8AC3E}">
        <p14:creationId xmlns:p14="http://schemas.microsoft.com/office/powerpoint/2010/main" val="2761737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Relationship is not mutual any more. We consider incoming relationships, so granting access to users who consider him as a</a:t>
            </a:r>
            <a:r>
              <a:rPr lang="en-US" baseline="0" dirty="0" smtClean="0"/>
              <a:t> friend is plausible (inverse relationship)</a:t>
            </a: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10</a:t>
            </a:fld>
            <a:endParaRPr lang="en-US"/>
          </a:p>
        </p:txBody>
      </p:sp>
    </p:spTree>
    <p:extLst>
      <p:ext uri="{BB962C8B-B14F-4D97-AF65-F5344CB8AC3E}">
        <p14:creationId xmlns:p14="http://schemas.microsoft.com/office/powerpoint/2010/main" val="13903807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300913" y="91440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63550" y="681435"/>
            <a:ext cx="1479550" cy="9191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dirty="0" smtClean="0"/>
              <a:t>	9/21/10</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984790" y="6240554"/>
            <a:ext cx="702010" cy="231591"/>
          </a:xfrm>
          <a:prstGeom prst="rect">
            <a:avLst/>
          </a:prstGeom>
          <a:noFill/>
          <a:ln w="9525">
            <a:noFill/>
            <a:miter lim="800000"/>
            <a:headEnd/>
            <a:tailEnd/>
          </a:ln>
        </p:spPr>
      </p:pic>
      <p:sp>
        <p:nvSpPr>
          <p:cNvPr id="9" name="Line 8"/>
          <p:cNvSpPr>
            <a:spLocks noChangeShapeType="1"/>
          </p:cNvSpPr>
          <p:nvPr/>
        </p:nvSpPr>
        <p:spPr bwMode="auto">
          <a:xfrm>
            <a:off x="449263" y="1390650"/>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2616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49263" y="6183557"/>
            <a:ext cx="556280" cy="345586"/>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9/21/10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9/21/10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9/21/10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9/21/10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65ACD-144F-334D-837A-2EC7981FDA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37519"/>
            <a:ext cx="7772400" cy="1470025"/>
          </a:xfrm>
        </p:spPr>
        <p:txBody>
          <a:bodyPr>
            <a:normAutofit fontScale="90000"/>
          </a:bodyPr>
          <a:lstStyle/>
          <a:p>
            <a:r>
              <a:rPr lang="en-US" altLang="zh-CN" sz="3600" dirty="0" smtClean="0"/>
              <a:t>A User-to-User Relationship-based Access Control Model for Online Social Networks</a:t>
            </a:r>
            <a:endParaRPr lang="en-US" sz="3600" dirty="0"/>
          </a:p>
        </p:txBody>
      </p:sp>
      <p:sp>
        <p:nvSpPr>
          <p:cNvPr id="3" name="Subtitle 2"/>
          <p:cNvSpPr>
            <a:spLocks noGrp="1"/>
          </p:cNvSpPr>
          <p:nvPr>
            <p:ph type="subTitle" idx="1"/>
          </p:nvPr>
        </p:nvSpPr>
        <p:spPr/>
        <p:txBody>
          <a:bodyPr>
            <a:normAutofit/>
          </a:bodyPr>
          <a:lstStyle/>
          <a:p>
            <a:r>
              <a:rPr lang="en-US" sz="2400" dirty="0" smtClean="0"/>
              <a:t>Yuan Cheng, </a:t>
            </a:r>
            <a:r>
              <a:rPr lang="en-US" sz="2400" dirty="0" err="1" smtClean="0"/>
              <a:t>Jaehong</a:t>
            </a:r>
            <a:r>
              <a:rPr lang="en-US" sz="2400" dirty="0" smtClean="0"/>
              <a:t> Park and Ravi </a:t>
            </a:r>
            <a:r>
              <a:rPr lang="en-US" sz="2400" dirty="0" err="1" smtClean="0"/>
              <a:t>Sandhu</a:t>
            </a:r>
            <a:endParaRPr lang="en-US" sz="2400" dirty="0" smtClean="0"/>
          </a:p>
          <a:p>
            <a:r>
              <a:rPr lang="en-US" sz="2400" dirty="0" smtClean="0"/>
              <a:t>Institute for Cyber Security</a:t>
            </a:r>
          </a:p>
          <a:p>
            <a:r>
              <a:rPr lang="en-US" sz="2400" dirty="0" smtClean="0"/>
              <a:t>University of Texas at San Antonio</a:t>
            </a:r>
            <a:endParaRPr lang="en-US" sz="2400" dirty="0"/>
          </a:p>
        </p:txBody>
      </p:sp>
      <p:sp>
        <p:nvSpPr>
          <p:cNvPr id="4" name="Slide Number Placeholder 3"/>
          <p:cNvSpPr>
            <a:spLocks noGrp="1"/>
          </p:cNvSpPr>
          <p:nvPr>
            <p:ph type="sldNum" sz="quarter" idx="12"/>
          </p:nvPr>
        </p:nvSpPr>
        <p:spPr/>
        <p:txBody>
          <a:bodyPr/>
          <a:lstStyle/>
          <a:p>
            <a:fld id="{E2565ACD-144F-334D-837A-2EC7981FDADF}" type="slidenum">
              <a:rPr lang="en-US" smtClean="0"/>
              <a:pPr/>
              <a:t>1</a:t>
            </a:fld>
            <a:endParaRPr lang="en-US" dirty="0"/>
          </a:p>
        </p:txBody>
      </p:sp>
      <p:sp>
        <p:nvSpPr>
          <p:cNvPr id="5" name="Rectangle 4"/>
          <p:cNvSpPr/>
          <p:nvPr/>
        </p:nvSpPr>
        <p:spPr>
          <a:xfrm>
            <a:off x="2625418" y="966145"/>
            <a:ext cx="3610934" cy="461665"/>
          </a:xfrm>
          <a:prstGeom prst="rect">
            <a:avLst/>
          </a:prstGeom>
        </p:spPr>
        <p:txBody>
          <a:bodyPr wrap="none">
            <a:spAutoFit/>
          </a:bodyPr>
          <a:lstStyle/>
          <a:p>
            <a:pPr algn="ctr" eaLnBrk="0" hangingPunct="0">
              <a:buClr>
                <a:srgbClr val="000000"/>
              </a:buClr>
              <a:buSzPct val="45000"/>
              <a:buFont typeface="Wingdings" charset="2"/>
              <a:buNone/>
            </a:pPr>
            <a:r>
              <a:rPr lang="en-US" sz="2400" b="1" dirty="0" smtClean="0">
                <a:solidFill>
                  <a:srgbClr val="131F49"/>
                </a:solidFill>
              </a:rPr>
              <a:t>Institute for Cyber Security</a:t>
            </a:r>
            <a:endParaRPr lang="en-US" sz="2400" b="1" dirty="0">
              <a:solidFill>
                <a:srgbClr val="131F49"/>
              </a:solidFill>
            </a:endParaRPr>
          </a:p>
        </p:txBody>
      </p:sp>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Social Networks</a:t>
            </a:r>
            <a:endParaRPr lang="en-US" dirty="0"/>
          </a:p>
        </p:txBody>
      </p:sp>
      <p:sp>
        <p:nvSpPr>
          <p:cNvPr id="3" name="内容占位符 2"/>
          <p:cNvSpPr>
            <a:spLocks noGrp="1"/>
          </p:cNvSpPr>
          <p:nvPr>
            <p:ph idx="1"/>
          </p:nvPr>
        </p:nvSpPr>
        <p:spPr/>
        <p:txBody>
          <a:bodyPr/>
          <a:lstStyle/>
          <a:p>
            <a:r>
              <a:rPr lang="en-US" dirty="0" smtClean="0"/>
              <a:t>Social graph is modeled as a directed labeled simple graph </a:t>
            </a:r>
            <a:r>
              <a:rPr lang="en-US" i="1" dirty="0" smtClean="0"/>
              <a:t>G</a:t>
            </a:r>
            <a:r>
              <a:rPr lang="en-US" dirty="0" smtClean="0"/>
              <a:t>=&lt;</a:t>
            </a:r>
            <a:r>
              <a:rPr lang="en-US" i="1" dirty="0" smtClean="0"/>
              <a:t>U</a:t>
            </a:r>
            <a:r>
              <a:rPr lang="en-US" dirty="0" smtClean="0"/>
              <a:t>, </a:t>
            </a:r>
            <a:r>
              <a:rPr lang="en-US" i="1" dirty="0" smtClean="0"/>
              <a:t>E</a:t>
            </a:r>
            <a:r>
              <a:rPr lang="en-US" dirty="0" smtClean="0"/>
              <a:t>, </a:t>
            </a:r>
            <a:r>
              <a:rPr lang="el-GR" i="1" dirty="0" smtClean="0"/>
              <a:t>Σ</a:t>
            </a:r>
            <a:r>
              <a:rPr lang="en-US" dirty="0" smtClean="0"/>
              <a:t>&gt;</a:t>
            </a:r>
          </a:p>
          <a:p>
            <a:pPr lvl="1"/>
            <a:r>
              <a:rPr lang="en-US" dirty="0" smtClean="0"/>
              <a:t>Nodes </a:t>
            </a:r>
            <a:r>
              <a:rPr lang="en-US" i="1" dirty="0" smtClean="0"/>
              <a:t>U</a:t>
            </a:r>
            <a:r>
              <a:rPr lang="en-US" dirty="0" smtClean="0"/>
              <a:t> as users</a:t>
            </a:r>
          </a:p>
          <a:p>
            <a:pPr lvl="1"/>
            <a:r>
              <a:rPr lang="en-US" dirty="0" smtClean="0"/>
              <a:t>Edges </a:t>
            </a:r>
            <a:r>
              <a:rPr lang="en-US" i="1" dirty="0" smtClean="0"/>
              <a:t>E</a:t>
            </a:r>
            <a:r>
              <a:rPr lang="en-US" dirty="0" smtClean="0"/>
              <a:t> as relationships</a:t>
            </a:r>
          </a:p>
          <a:p>
            <a:pPr lvl="1"/>
            <a:r>
              <a:rPr lang="en-US" dirty="0" smtClean="0"/>
              <a:t>Σ={</a:t>
            </a:r>
            <a:r>
              <a:rPr lang="el-GR" dirty="0" smtClean="0"/>
              <a:t>σ</a:t>
            </a:r>
            <a:r>
              <a:rPr lang="en-US" baseline="-25000" dirty="0" smtClean="0"/>
              <a:t>1</a:t>
            </a:r>
            <a:r>
              <a:rPr lang="en-US" dirty="0" smtClean="0"/>
              <a:t>,</a:t>
            </a:r>
            <a:r>
              <a:rPr lang="el-GR" dirty="0"/>
              <a:t> </a:t>
            </a:r>
            <a:r>
              <a:rPr lang="el-GR" dirty="0" smtClean="0"/>
              <a:t>σ</a:t>
            </a:r>
            <a:r>
              <a:rPr lang="en-US" baseline="-25000" dirty="0" smtClean="0"/>
              <a:t>2</a:t>
            </a:r>
            <a:r>
              <a:rPr lang="en-US" dirty="0" smtClean="0"/>
              <a:t>,</a:t>
            </a:r>
            <a:r>
              <a:rPr lang="el-GR" dirty="0"/>
              <a:t> </a:t>
            </a:r>
            <a:r>
              <a:rPr lang="en-US" dirty="0" smtClean="0"/>
              <a:t>…,</a:t>
            </a:r>
            <a:r>
              <a:rPr lang="el-GR" dirty="0" smtClean="0"/>
              <a:t>σ</a:t>
            </a:r>
            <a:r>
              <a:rPr lang="en-US" baseline="-25000" dirty="0" smtClean="0"/>
              <a:t>n</a:t>
            </a:r>
            <a:r>
              <a:rPr lang="en-US" dirty="0" smtClean="0"/>
              <a:t>,</a:t>
            </a:r>
            <a:r>
              <a:rPr lang="el-GR" dirty="0"/>
              <a:t> σ</a:t>
            </a:r>
            <a:r>
              <a:rPr lang="en-US" baseline="-25000" dirty="0" smtClean="0"/>
              <a:t>1</a:t>
            </a:r>
            <a:r>
              <a:rPr lang="en-US" baseline="30000" dirty="0" smtClean="0"/>
              <a:t>-1</a:t>
            </a:r>
            <a:r>
              <a:rPr lang="en-US" dirty="0" smtClean="0"/>
              <a:t>,</a:t>
            </a:r>
            <a:r>
              <a:rPr lang="el-GR" dirty="0"/>
              <a:t> </a:t>
            </a:r>
            <a:r>
              <a:rPr lang="el-GR" dirty="0" smtClean="0"/>
              <a:t>σ</a:t>
            </a:r>
            <a:r>
              <a:rPr lang="en-US" baseline="-25000" dirty="0" smtClean="0"/>
              <a:t>2</a:t>
            </a:r>
            <a:r>
              <a:rPr lang="en-US" baseline="30000" dirty="0" smtClean="0"/>
              <a:t>-1</a:t>
            </a:r>
            <a:r>
              <a:rPr lang="en-US" dirty="0" smtClean="0"/>
              <a:t>,…,</a:t>
            </a:r>
            <a:r>
              <a:rPr lang="el-GR" dirty="0" smtClean="0"/>
              <a:t> σ</a:t>
            </a:r>
            <a:r>
              <a:rPr lang="en-US" baseline="-25000" dirty="0" smtClean="0"/>
              <a:t>n</a:t>
            </a:r>
            <a:r>
              <a:rPr lang="en-US" baseline="30000" dirty="0" smtClean="0"/>
              <a:t>-1</a:t>
            </a:r>
            <a:r>
              <a:rPr lang="en-US" dirty="0" smtClean="0"/>
              <a:t>} </a:t>
            </a:r>
          </a:p>
          <a:p>
            <a:pPr marL="457200" lvl="1" indent="0">
              <a:buNone/>
            </a:pPr>
            <a:r>
              <a:rPr lang="en-US" dirty="0" smtClean="0"/>
              <a:t>as relationship types supported</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10</a:t>
            </a:fld>
            <a:endParaRPr lang="en-US"/>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9300" y="2370953"/>
            <a:ext cx="2857500" cy="2857500"/>
          </a:xfrm>
          <a:prstGeom prst="rect">
            <a:avLst/>
          </a:prstGeom>
        </p:spPr>
      </p:pic>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95017535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Taxonomy</a:t>
            </a:r>
            <a:endParaRPr lang="en-US" dirty="0"/>
          </a:p>
        </p:txBody>
      </p:sp>
      <p:pic>
        <p:nvPicPr>
          <p:cNvPr id="5" name="内容占位符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3641"/>
            <a:ext cx="8229600" cy="4119081"/>
          </a:xfrm>
        </p:spPr>
      </p:pic>
      <p:sp>
        <p:nvSpPr>
          <p:cNvPr id="4" name="灯片编号占位符 3"/>
          <p:cNvSpPr>
            <a:spLocks noGrp="1"/>
          </p:cNvSpPr>
          <p:nvPr>
            <p:ph type="sldNum" sz="quarter" idx="12"/>
          </p:nvPr>
        </p:nvSpPr>
        <p:spPr/>
        <p:txBody>
          <a:bodyPr/>
          <a:lstStyle/>
          <a:p>
            <a:fld id="{E2565ACD-144F-334D-837A-2EC7981FDADF}" type="slidenum">
              <a:rPr lang="en-US" smtClean="0"/>
              <a:pPr/>
              <a:t>11</a:t>
            </a:fld>
            <a:endParaRPr lang="en-US"/>
          </a:p>
        </p:txBody>
      </p:sp>
    </p:spTree>
    <p:extLst>
      <p:ext uri="{BB962C8B-B14F-4D97-AF65-F5344CB8AC3E}">
        <p14:creationId xmlns:p14="http://schemas.microsoft.com/office/powerpoint/2010/main" val="4011718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UURAC Model Components</a:t>
            </a:r>
            <a:endParaRPr lang="en-US" dirty="0"/>
          </a:p>
        </p:txBody>
      </p:sp>
      <p:pic>
        <p:nvPicPr>
          <p:cNvPr id="5" name="内容占位符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509584"/>
            <a:ext cx="5429649" cy="4525963"/>
          </a:xfrm>
        </p:spPr>
      </p:pic>
      <p:sp>
        <p:nvSpPr>
          <p:cNvPr id="4" name="灯片编号占位符 3"/>
          <p:cNvSpPr>
            <a:spLocks noGrp="1"/>
          </p:cNvSpPr>
          <p:nvPr>
            <p:ph type="sldNum" sz="quarter" idx="12"/>
          </p:nvPr>
        </p:nvSpPr>
        <p:spPr/>
        <p:txBody>
          <a:bodyPr/>
          <a:lstStyle/>
          <a:p>
            <a:fld id="{E2565ACD-144F-334D-837A-2EC7981FDADF}" type="slidenum">
              <a:rPr lang="en-US" smtClean="0"/>
              <a:pPr/>
              <a:t>12</a:t>
            </a:fld>
            <a:endParaRPr lang="en-US"/>
          </a:p>
        </p:txBody>
      </p:sp>
      <p:sp>
        <p:nvSpPr>
          <p:cNvPr id="7" name="TextBox 6"/>
          <p:cNvSpPr txBox="1"/>
          <p:nvPr/>
        </p:nvSpPr>
        <p:spPr>
          <a:xfrm>
            <a:off x="6154579" y="2594845"/>
            <a:ext cx="2659908" cy="2062103"/>
          </a:xfrm>
          <a:prstGeom prst="rect">
            <a:avLst/>
          </a:prstGeom>
          <a:noFill/>
        </p:spPr>
        <p:txBody>
          <a:bodyPr wrap="square" rtlCol="0">
            <a:spAutoFit/>
          </a:bodyPr>
          <a:lstStyle/>
          <a:p>
            <a:r>
              <a:rPr lang="en-US" sz="1600" dirty="0" smtClean="0">
                <a:solidFill>
                  <a:srgbClr val="00B050"/>
                </a:solidFill>
              </a:rPr>
              <a:t>U</a:t>
            </a:r>
            <a:r>
              <a:rPr lang="en-US" sz="1600" baseline="-25000" dirty="0" smtClean="0">
                <a:solidFill>
                  <a:srgbClr val="00B050"/>
                </a:solidFill>
              </a:rPr>
              <a:t>A</a:t>
            </a:r>
            <a:r>
              <a:rPr lang="en-US" sz="1600" dirty="0" smtClean="0">
                <a:solidFill>
                  <a:srgbClr val="00B050"/>
                </a:solidFill>
              </a:rPr>
              <a:t>: Accessing User</a:t>
            </a:r>
          </a:p>
          <a:p>
            <a:r>
              <a:rPr lang="en-US" sz="1600" dirty="0" smtClean="0">
                <a:solidFill>
                  <a:srgbClr val="00B050"/>
                </a:solidFill>
              </a:rPr>
              <a:t>U</a:t>
            </a:r>
            <a:r>
              <a:rPr lang="en-US" sz="1600" baseline="-25000" dirty="0" smtClean="0">
                <a:solidFill>
                  <a:srgbClr val="00B050"/>
                </a:solidFill>
              </a:rPr>
              <a:t>T</a:t>
            </a:r>
            <a:r>
              <a:rPr lang="en-US" sz="1600" dirty="0" smtClean="0">
                <a:solidFill>
                  <a:srgbClr val="00B050"/>
                </a:solidFill>
              </a:rPr>
              <a:t>: Target User</a:t>
            </a:r>
          </a:p>
          <a:p>
            <a:r>
              <a:rPr lang="en-US" sz="1600" dirty="0" smtClean="0">
                <a:solidFill>
                  <a:srgbClr val="00B050"/>
                </a:solidFill>
              </a:rPr>
              <a:t>U</a:t>
            </a:r>
            <a:r>
              <a:rPr lang="en-US" sz="1600" baseline="-25000" dirty="0" smtClean="0">
                <a:solidFill>
                  <a:srgbClr val="00B050"/>
                </a:solidFill>
              </a:rPr>
              <a:t>C</a:t>
            </a:r>
            <a:r>
              <a:rPr lang="en-US" sz="1600" dirty="0" smtClean="0">
                <a:solidFill>
                  <a:srgbClr val="00B050"/>
                </a:solidFill>
              </a:rPr>
              <a:t>: Controlling User</a:t>
            </a:r>
          </a:p>
          <a:p>
            <a:r>
              <a:rPr lang="en-US" sz="1600" dirty="0" smtClean="0">
                <a:solidFill>
                  <a:srgbClr val="00B050"/>
                </a:solidFill>
              </a:rPr>
              <a:t>R</a:t>
            </a:r>
            <a:r>
              <a:rPr lang="en-US" sz="1600" baseline="-25000" dirty="0" smtClean="0">
                <a:solidFill>
                  <a:srgbClr val="00B050"/>
                </a:solidFill>
              </a:rPr>
              <a:t>T</a:t>
            </a:r>
            <a:r>
              <a:rPr lang="en-US" sz="1600" dirty="0" smtClean="0">
                <a:solidFill>
                  <a:srgbClr val="00B050"/>
                </a:solidFill>
              </a:rPr>
              <a:t>: Target Resource</a:t>
            </a:r>
          </a:p>
          <a:p>
            <a:r>
              <a:rPr lang="en-US" sz="1600" dirty="0" smtClean="0">
                <a:solidFill>
                  <a:srgbClr val="00B050"/>
                </a:solidFill>
              </a:rPr>
              <a:t>AUP: Accessing User Policy</a:t>
            </a:r>
          </a:p>
          <a:p>
            <a:r>
              <a:rPr lang="en-US" sz="1600" dirty="0" smtClean="0">
                <a:solidFill>
                  <a:srgbClr val="00B050"/>
                </a:solidFill>
              </a:rPr>
              <a:t>TUP: Target User Policy</a:t>
            </a:r>
          </a:p>
          <a:p>
            <a:r>
              <a:rPr lang="en-US" sz="1600" dirty="0" smtClean="0">
                <a:solidFill>
                  <a:srgbClr val="00B050"/>
                </a:solidFill>
              </a:rPr>
              <a:t>TRP: Target Resource Policy</a:t>
            </a:r>
          </a:p>
          <a:p>
            <a:r>
              <a:rPr lang="en-US" sz="1600" dirty="0" smtClean="0">
                <a:solidFill>
                  <a:srgbClr val="00B050"/>
                </a:solidFill>
              </a:rPr>
              <a:t>SP: System Policy</a:t>
            </a:r>
            <a:endParaRPr lang="en-US" sz="1600" dirty="0">
              <a:solidFill>
                <a:srgbClr val="00B050"/>
              </a:solidFill>
            </a:endParaRPr>
          </a:p>
        </p:txBody>
      </p:sp>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4029097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Access Request and Evaluation</a:t>
            </a:r>
            <a:endParaRPr lang="en-US" dirty="0"/>
          </a:p>
        </p:txBody>
      </p:sp>
      <p:sp>
        <p:nvSpPr>
          <p:cNvPr id="3" name="内容占位符 2"/>
          <p:cNvSpPr>
            <a:spLocks noGrp="1"/>
          </p:cNvSpPr>
          <p:nvPr>
            <p:ph idx="1"/>
          </p:nvPr>
        </p:nvSpPr>
        <p:spPr/>
        <p:txBody>
          <a:bodyPr>
            <a:normAutofit fontScale="92500" lnSpcReduction="20000"/>
          </a:bodyPr>
          <a:lstStyle/>
          <a:p>
            <a:r>
              <a:rPr lang="en-US" dirty="0">
                <a:solidFill>
                  <a:srgbClr val="FF0000"/>
                </a:solidFill>
              </a:rPr>
              <a:t>Access Request &lt;</a:t>
            </a:r>
            <a:r>
              <a:rPr lang="en-US" i="1" dirty="0">
                <a:solidFill>
                  <a:srgbClr val="FF0000"/>
                </a:solidFill>
              </a:rPr>
              <a:t>u</a:t>
            </a:r>
            <a:r>
              <a:rPr lang="en-US" i="1" baseline="-25000" dirty="0">
                <a:solidFill>
                  <a:srgbClr val="FF0000"/>
                </a:solidFill>
              </a:rPr>
              <a:t>a</a:t>
            </a:r>
            <a:r>
              <a:rPr lang="en-US" dirty="0">
                <a:solidFill>
                  <a:srgbClr val="FF0000"/>
                </a:solidFill>
              </a:rPr>
              <a:t>, </a:t>
            </a:r>
            <a:r>
              <a:rPr lang="en-US" i="1" dirty="0">
                <a:solidFill>
                  <a:srgbClr val="FF0000"/>
                </a:solidFill>
              </a:rPr>
              <a:t>action</a:t>
            </a:r>
            <a:r>
              <a:rPr lang="en-US" dirty="0">
                <a:solidFill>
                  <a:srgbClr val="FF0000"/>
                </a:solidFill>
              </a:rPr>
              <a:t>, </a:t>
            </a:r>
            <a:r>
              <a:rPr lang="en-US" i="1" dirty="0">
                <a:solidFill>
                  <a:srgbClr val="FF0000"/>
                </a:solidFill>
              </a:rPr>
              <a:t>target</a:t>
            </a:r>
            <a:r>
              <a:rPr lang="en-US" dirty="0">
                <a:solidFill>
                  <a:srgbClr val="FF0000"/>
                </a:solidFill>
              </a:rPr>
              <a:t>&gt;</a:t>
            </a:r>
          </a:p>
          <a:p>
            <a:pPr lvl="1"/>
            <a:r>
              <a:rPr lang="en-US" i="1" dirty="0"/>
              <a:t>u</a:t>
            </a:r>
            <a:r>
              <a:rPr lang="en-US" i="1" baseline="-25000" dirty="0"/>
              <a:t>a </a:t>
            </a:r>
            <a:r>
              <a:rPr lang="en-US" dirty="0"/>
              <a:t> tries to perform </a:t>
            </a:r>
            <a:r>
              <a:rPr lang="en-US" i="1" dirty="0"/>
              <a:t>action</a:t>
            </a:r>
            <a:r>
              <a:rPr lang="en-US" dirty="0"/>
              <a:t> on </a:t>
            </a:r>
            <a:r>
              <a:rPr lang="en-US" i="1" dirty="0"/>
              <a:t>target</a:t>
            </a:r>
          </a:p>
          <a:p>
            <a:pPr lvl="1"/>
            <a:r>
              <a:rPr lang="en-US" dirty="0"/>
              <a:t>Target can be either user </a:t>
            </a:r>
            <a:r>
              <a:rPr lang="en-US" i="1" dirty="0"/>
              <a:t>u</a:t>
            </a:r>
            <a:r>
              <a:rPr lang="en-US" i="1" baseline="-25000" dirty="0"/>
              <a:t>t</a:t>
            </a:r>
            <a:r>
              <a:rPr lang="en-US" dirty="0"/>
              <a:t> or resource </a:t>
            </a:r>
            <a:r>
              <a:rPr lang="en-US" i="1" dirty="0" smtClean="0"/>
              <a:t>r</a:t>
            </a:r>
            <a:r>
              <a:rPr lang="en-US" i="1" baseline="-25000" dirty="0" smtClean="0"/>
              <a:t>t</a:t>
            </a:r>
          </a:p>
          <a:p>
            <a:pPr lvl="1"/>
            <a:endParaRPr lang="en-US" i="1" baseline="-25000" dirty="0" smtClean="0"/>
          </a:p>
          <a:p>
            <a:r>
              <a:rPr lang="en-US" dirty="0" smtClean="0">
                <a:solidFill>
                  <a:srgbClr val="FF0000"/>
                </a:solidFill>
              </a:rPr>
              <a:t>Policies and Relationships used for Access Evaluation</a:t>
            </a:r>
          </a:p>
          <a:p>
            <a:pPr lvl="1"/>
            <a:r>
              <a:rPr lang="en-US" dirty="0" smtClean="0">
                <a:solidFill>
                  <a:srgbClr val="008000"/>
                </a:solidFill>
              </a:rPr>
              <a:t>When </a:t>
            </a:r>
            <a:r>
              <a:rPr lang="en-US" i="1" dirty="0" smtClean="0">
                <a:solidFill>
                  <a:srgbClr val="008000"/>
                </a:solidFill>
              </a:rPr>
              <a:t>u</a:t>
            </a:r>
            <a:r>
              <a:rPr lang="en-US" i="1" baseline="-25000" dirty="0" smtClean="0">
                <a:solidFill>
                  <a:srgbClr val="008000"/>
                </a:solidFill>
              </a:rPr>
              <a:t>a</a:t>
            </a:r>
            <a:r>
              <a:rPr lang="en-US" dirty="0" smtClean="0">
                <a:solidFill>
                  <a:srgbClr val="008000"/>
                </a:solidFill>
              </a:rPr>
              <a:t> requests to access a user </a:t>
            </a:r>
            <a:r>
              <a:rPr lang="en-US" i="1" dirty="0" smtClean="0">
                <a:solidFill>
                  <a:srgbClr val="008000"/>
                </a:solidFill>
              </a:rPr>
              <a:t>u</a:t>
            </a:r>
            <a:r>
              <a:rPr lang="en-US" i="1" baseline="-25000" dirty="0" smtClean="0">
                <a:solidFill>
                  <a:srgbClr val="008000"/>
                </a:solidFill>
              </a:rPr>
              <a:t>t</a:t>
            </a:r>
          </a:p>
          <a:p>
            <a:pPr lvl="2"/>
            <a:r>
              <a:rPr lang="en-US" i="1" dirty="0" err="1"/>
              <a:t>u</a:t>
            </a:r>
            <a:r>
              <a:rPr lang="en-US" i="1" baseline="-25000" dirty="0" err="1"/>
              <a:t>a</a:t>
            </a:r>
            <a:r>
              <a:rPr lang="en-US" dirty="0" err="1" smtClean="0"/>
              <a:t>’s</a:t>
            </a:r>
            <a:r>
              <a:rPr lang="en-US" dirty="0" smtClean="0"/>
              <a:t> AUP, </a:t>
            </a:r>
            <a:r>
              <a:rPr lang="en-US" i="1" dirty="0" err="1" smtClean="0"/>
              <a:t>u</a:t>
            </a:r>
            <a:r>
              <a:rPr lang="en-US" i="1" baseline="-25000" dirty="0" err="1" smtClean="0"/>
              <a:t>t</a:t>
            </a:r>
            <a:r>
              <a:rPr lang="en-US" dirty="0" err="1" smtClean="0"/>
              <a:t>’s</a:t>
            </a:r>
            <a:r>
              <a:rPr lang="en-US" dirty="0" smtClean="0"/>
              <a:t> TUP, SP</a:t>
            </a:r>
          </a:p>
          <a:p>
            <a:pPr lvl="2"/>
            <a:r>
              <a:rPr lang="en-US" dirty="0" smtClean="0"/>
              <a:t>U2U relationships between </a:t>
            </a:r>
            <a:r>
              <a:rPr lang="en-US" i="1" dirty="0"/>
              <a:t>u</a:t>
            </a:r>
            <a:r>
              <a:rPr lang="en-US" i="1" baseline="-25000" dirty="0"/>
              <a:t>a</a:t>
            </a:r>
            <a:r>
              <a:rPr lang="en-US" dirty="0" smtClean="0"/>
              <a:t> and </a:t>
            </a:r>
            <a:r>
              <a:rPr lang="en-US" i="1" dirty="0"/>
              <a:t>u</a:t>
            </a:r>
            <a:r>
              <a:rPr lang="en-US" i="1" baseline="-25000" dirty="0"/>
              <a:t>t</a:t>
            </a:r>
          </a:p>
          <a:p>
            <a:pPr lvl="1"/>
            <a:r>
              <a:rPr lang="en-US" dirty="0" smtClean="0">
                <a:solidFill>
                  <a:srgbClr val="008000"/>
                </a:solidFill>
              </a:rPr>
              <a:t>When </a:t>
            </a:r>
            <a:r>
              <a:rPr lang="en-US" i="1" dirty="0">
                <a:solidFill>
                  <a:srgbClr val="008000"/>
                </a:solidFill>
              </a:rPr>
              <a:t>u</a:t>
            </a:r>
            <a:r>
              <a:rPr lang="en-US" i="1" baseline="-25000" dirty="0">
                <a:solidFill>
                  <a:srgbClr val="008000"/>
                </a:solidFill>
              </a:rPr>
              <a:t>a</a:t>
            </a:r>
            <a:r>
              <a:rPr lang="en-US" dirty="0" smtClean="0">
                <a:solidFill>
                  <a:srgbClr val="008000"/>
                </a:solidFill>
              </a:rPr>
              <a:t> requests to access a resource </a:t>
            </a:r>
            <a:r>
              <a:rPr lang="en-US" i="1" dirty="0" smtClean="0">
                <a:solidFill>
                  <a:srgbClr val="008000"/>
                </a:solidFill>
              </a:rPr>
              <a:t>r</a:t>
            </a:r>
            <a:r>
              <a:rPr lang="en-US" i="1" baseline="-25000" dirty="0" smtClean="0">
                <a:solidFill>
                  <a:srgbClr val="008000"/>
                </a:solidFill>
              </a:rPr>
              <a:t>t</a:t>
            </a:r>
          </a:p>
          <a:p>
            <a:pPr lvl="2"/>
            <a:r>
              <a:rPr lang="en-US" i="1" dirty="0" err="1"/>
              <a:t>u</a:t>
            </a:r>
            <a:r>
              <a:rPr lang="en-US" i="1" baseline="-25000" dirty="0" err="1"/>
              <a:t>a</a:t>
            </a:r>
            <a:r>
              <a:rPr lang="en-US" dirty="0" err="1" smtClean="0"/>
              <a:t>’s</a:t>
            </a:r>
            <a:r>
              <a:rPr lang="en-US" dirty="0" smtClean="0"/>
              <a:t> AUP, </a:t>
            </a:r>
            <a:r>
              <a:rPr lang="en-US" i="1" dirty="0" err="1" smtClean="0"/>
              <a:t>r</a:t>
            </a:r>
            <a:r>
              <a:rPr lang="en-US" i="1" baseline="-25000" dirty="0" err="1" smtClean="0"/>
              <a:t>t</a:t>
            </a:r>
            <a:r>
              <a:rPr lang="en-US" dirty="0" err="1" smtClean="0"/>
              <a:t>’s</a:t>
            </a:r>
            <a:r>
              <a:rPr lang="en-US" dirty="0" smtClean="0"/>
              <a:t> TRP (associated with </a:t>
            </a:r>
            <a:r>
              <a:rPr lang="en-US" i="1" dirty="0" err="1" smtClean="0"/>
              <a:t>u</a:t>
            </a:r>
            <a:r>
              <a:rPr lang="en-US" i="1" baseline="-25000" dirty="0" err="1" smtClean="0"/>
              <a:t>c</a:t>
            </a:r>
            <a:r>
              <a:rPr lang="en-US" dirty="0" smtClean="0"/>
              <a:t>), SP</a:t>
            </a:r>
          </a:p>
          <a:p>
            <a:pPr lvl="2"/>
            <a:r>
              <a:rPr lang="en-US" dirty="0" smtClean="0"/>
              <a:t>U2U relationships between </a:t>
            </a:r>
            <a:r>
              <a:rPr lang="en-US" i="1" dirty="0"/>
              <a:t>u</a:t>
            </a:r>
            <a:r>
              <a:rPr lang="en-US" i="1" baseline="-25000" dirty="0"/>
              <a:t>a</a:t>
            </a:r>
            <a:r>
              <a:rPr lang="en-US" dirty="0" smtClean="0"/>
              <a:t> and </a:t>
            </a:r>
            <a:r>
              <a:rPr lang="en-US" i="1" dirty="0"/>
              <a:t>u</a:t>
            </a:r>
            <a:r>
              <a:rPr lang="en-US" i="1" baseline="-25000" dirty="0"/>
              <a:t>c</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13</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575012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lumMod val="75000"/>
                  </a:schemeClr>
                </a:solidFill>
              </a:rPr>
              <a:t>Motivation</a:t>
            </a:r>
          </a:p>
          <a:p>
            <a:r>
              <a:rPr lang="en-US" dirty="0" smtClean="0">
                <a:solidFill>
                  <a:schemeClr val="bg1">
                    <a:lumMod val="75000"/>
                  </a:schemeClr>
                </a:solidFill>
              </a:rPr>
              <a:t>UURAC Model Foundation</a:t>
            </a:r>
          </a:p>
          <a:p>
            <a:r>
              <a:rPr lang="en-US" dirty="0" smtClean="0"/>
              <a:t>UURAC Policy Specification</a:t>
            </a:r>
          </a:p>
          <a:p>
            <a:r>
              <a:rPr lang="en-US" dirty="0" smtClean="0">
                <a:solidFill>
                  <a:srgbClr val="BFBFBF"/>
                </a:solidFill>
              </a:rPr>
              <a:t>Path-checking Algorithm</a:t>
            </a:r>
          </a:p>
          <a:p>
            <a:r>
              <a:rPr lang="en-US" dirty="0" smtClean="0">
                <a:solidFill>
                  <a:srgbClr val="BFBFBF"/>
                </a:solidFill>
              </a:rPr>
              <a:t>Conclusions</a:t>
            </a:r>
          </a:p>
          <a:p>
            <a:endParaRPr lang="en-US" dirty="0" smtClean="0"/>
          </a:p>
        </p:txBody>
      </p:sp>
      <p:sp>
        <p:nvSpPr>
          <p:cNvPr id="4" name="Slide Number Placeholder 3"/>
          <p:cNvSpPr>
            <a:spLocks noGrp="1"/>
          </p:cNvSpPr>
          <p:nvPr>
            <p:ph type="sldNum" sz="quarter" idx="12"/>
          </p:nvPr>
        </p:nvSpPr>
        <p:spPr/>
        <p:txBody>
          <a:bodyPr/>
          <a:lstStyle/>
          <a:p>
            <a:fld id="{E2565ACD-144F-334D-837A-2EC7981FDADF}" type="slidenum">
              <a:rPr lang="en-US" smtClean="0"/>
              <a:pPr/>
              <a:t>14</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Representations</a:t>
            </a:r>
            <a:endParaRPr lang="en-US" dirty="0"/>
          </a:p>
        </p:txBody>
      </p:sp>
      <p:sp>
        <p:nvSpPr>
          <p:cNvPr id="3" name="内容占位符 2"/>
          <p:cNvSpPr>
            <a:spLocks noGrp="1"/>
          </p:cNvSpPr>
          <p:nvPr>
            <p:ph idx="1"/>
          </p:nvPr>
        </p:nvSpPr>
        <p:spPr/>
        <p:txBody>
          <a:bodyPr>
            <a:normAutofit fontScale="77500" lnSpcReduction="20000"/>
          </a:bodyPr>
          <a:lstStyle/>
          <a:p>
            <a:endParaRPr lang="en-US" dirty="0" smtClean="0"/>
          </a:p>
          <a:p>
            <a:endParaRPr lang="en-US" dirty="0"/>
          </a:p>
          <a:p>
            <a:endParaRPr lang="en-US" dirty="0" smtClean="0"/>
          </a:p>
          <a:p>
            <a:endParaRPr lang="en-US" dirty="0"/>
          </a:p>
          <a:p>
            <a:r>
              <a:rPr lang="en-US" i="1" dirty="0" smtClean="0">
                <a:solidFill>
                  <a:srgbClr val="00B050"/>
                </a:solidFill>
              </a:rPr>
              <a:t>action</a:t>
            </a:r>
            <a:r>
              <a:rPr lang="en-US" i="1" baseline="30000" dirty="0" smtClean="0">
                <a:solidFill>
                  <a:srgbClr val="00B050"/>
                </a:solidFill>
              </a:rPr>
              <a:t>-1</a:t>
            </a:r>
            <a:r>
              <a:rPr lang="en-US" dirty="0" smtClean="0"/>
              <a:t> in TUP and TRP is the passive form since it applies to the recipient of action</a:t>
            </a:r>
          </a:p>
          <a:p>
            <a:r>
              <a:rPr lang="en-US" dirty="0" smtClean="0"/>
              <a:t>TRP has an extra parameter </a:t>
            </a:r>
            <a:r>
              <a:rPr lang="en-US" i="1" dirty="0" smtClean="0">
                <a:solidFill>
                  <a:srgbClr val="00B050"/>
                </a:solidFill>
              </a:rPr>
              <a:t>r</a:t>
            </a:r>
            <a:r>
              <a:rPr lang="en-US" i="1" baseline="-25000" dirty="0" smtClean="0">
                <a:solidFill>
                  <a:srgbClr val="00B050"/>
                </a:solidFill>
              </a:rPr>
              <a:t>t</a:t>
            </a:r>
            <a:r>
              <a:rPr lang="en-US" dirty="0" smtClean="0"/>
              <a:t> to distinguish the actual target resource it applies to</a:t>
            </a:r>
          </a:p>
          <a:p>
            <a:pPr lvl="1"/>
            <a:r>
              <a:rPr lang="en-US" dirty="0" smtClean="0"/>
              <a:t>owner(</a:t>
            </a:r>
            <a:r>
              <a:rPr lang="en-US" i="1" dirty="0"/>
              <a:t>r</a:t>
            </a:r>
            <a:r>
              <a:rPr lang="en-US" i="1" baseline="-25000" dirty="0"/>
              <a:t>t</a:t>
            </a:r>
            <a:r>
              <a:rPr lang="en-US" dirty="0" smtClean="0"/>
              <a:t>)</a:t>
            </a:r>
            <a:r>
              <a:rPr lang="en-US" dirty="0" smtClean="0">
                <a:sym typeface="Wingdings" pitchFamily="2" charset="2"/>
              </a:rPr>
              <a:t> a list of </a:t>
            </a:r>
            <a:r>
              <a:rPr lang="en-US" i="1" dirty="0" smtClean="0">
                <a:sym typeface="Wingdings" pitchFamily="2" charset="2"/>
              </a:rPr>
              <a:t>u</a:t>
            </a:r>
            <a:r>
              <a:rPr lang="en-US" i="1" baseline="-25000" dirty="0" smtClean="0">
                <a:sym typeface="Wingdings" pitchFamily="2" charset="2"/>
              </a:rPr>
              <a:t>c</a:t>
            </a:r>
            <a:r>
              <a:rPr lang="en-US" dirty="0" smtClean="0">
                <a:sym typeface="Wingdings" pitchFamily="2" charset="2"/>
              </a:rPr>
              <a:t>U2U relationships between </a:t>
            </a:r>
            <a:r>
              <a:rPr lang="en-US" i="1" dirty="0" smtClean="0">
                <a:sym typeface="Wingdings" pitchFamily="2" charset="2"/>
              </a:rPr>
              <a:t>u</a:t>
            </a:r>
            <a:r>
              <a:rPr lang="en-US" i="1" baseline="-25000" dirty="0" smtClean="0">
                <a:sym typeface="Wingdings" pitchFamily="2" charset="2"/>
              </a:rPr>
              <a:t>a</a:t>
            </a:r>
            <a:r>
              <a:rPr lang="en-US" dirty="0" smtClean="0">
                <a:sym typeface="Wingdings" pitchFamily="2" charset="2"/>
              </a:rPr>
              <a:t> and </a:t>
            </a:r>
            <a:r>
              <a:rPr lang="en-US" i="1" dirty="0">
                <a:sym typeface="Wingdings" pitchFamily="2" charset="2"/>
              </a:rPr>
              <a:t>u</a:t>
            </a:r>
            <a:r>
              <a:rPr lang="en-US" i="1" baseline="-25000" dirty="0">
                <a:sym typeface="Wingdings" pitchFamily="2" charset="2"/>
              </a:rPr>
              <a:t>c </a:t>
            </a:r>
            <a:endParaRPr lang="en-US" i="1" baseline="-25000" dirty="0" smtClean="0">
              <a:sym typeface="Wingdings" pitchFamily="2" charset="2"/>
            </a:endParaRPr>
          </a:p>
          <a:p>
            <a:r>
              <a:rPr lang="en-US" dirty="0" smtClean="0"/>
              <a:t>SP does not differentiate the active and passive forms</a:t>
            </a:r>
          </a:p>
          <a:p>
            <a:r>
              <a:rPr lang="en-US" dirty="0" smtClean="0"/>
              <a:t>SP for resource needs </a:t>
            </a:r>
            <a:r>
              <a:rPr lang="en-US" i="1" dirty="0" err="1" smtClean="0">
                <a:solidFill>
                  <a:srgbClr val="008000"/>
                </a:solidFill>
              </a:rPr>
              <a:t>r.type</a:t>
            </a:r>
            <a:r>
              <a:rPr lang="en-US" dirty="0" smtClean="0"/>
              <a:t> to refine the scope of the resource</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15</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503" y="1482554"/>
            <a:ext cx="7172325" cy="161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540781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Graph Rule Grammar</a:t>
            </a:r>
            <a:endParaRPr lang="en-US" dirty="0"/>
          </a:p>
        </p:txBody>
      </p:sp>
      <p:sp>
        <p:nvSpPr>
          <p:cNvPr id="3" name="内容占位符 2"/>
          <p:cNvSpPr>
            <a:spLocks noGrp="1"/>
          </p:cNvSpPr>
          <p:nvPr>
            <p:ph idx="1"/>
          </p:nvPr>
        </p:nvSpPr>
        <p:spPr/>
        <p:txBody>
          <a:bodyPr/>
          <a:lstStyle/>
          <a:p>
            <a:endParaRPr lang="en-US"/>
          </a:p>
        </p:txBody>
      </p:sp>
      <p:sp>
        <p:nvSpPr>
          <p:cNvPr id="4" name="灯片编号占位符 3"/>
          <p:cNvSpPr>
            <a:spLocks noGrp="1"/>
          </p:cNvSpPr>
          <p:nvPr>
            <p:ph type="sldNum" sz="quarter" idx="12"/>
          </p:nvPr>
        </p:nvSpPr>
        <p:spPr/>
        <p:txBody>
          <a:bodyPr/>
          <a:lstStyle/>
          <a:p>
            <a:fld id="{E2565ACD-144F-334D-837A-2EC7981FDADF}" type="slidenum">
              <a:rPr lang="en-US" smtClean="0"/>
              <a:pPr/>
              <a:t>16</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31" y="1878228"/>
            <a:ext cx="8984829" cy="3377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809393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Example</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17</a:t>
            </a:fld>
            <a:endParaRPr lang="en-US"/>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1514" y="1658993"/>
            <a:ext cx="8615111" cy="1380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42551" y="3377514"/>
            <a:ext cx="7933038" cy="1754326"/>
          </a:xfrm>
          <a:prstGeom prst="rect">
            <a:avLst/>
          </a:prstGeom>
          <a:noFill/>
        </p:spPr>
        <p:txBody>
          <a:bodyPr wrap="square" rtlCol="0">
            <a:spAutoFit/>
          </a:bodyPr>
          <a:lstStyle/>
          <a:p>
            <a:pPr marL="285750" indent="-285750">
              <a:buFont typeface="Arial" pitchFamily="34" charset="0"/>
              <a:buChar char="•"/>
            </a:pPr>
            <a:r>
              <a:rPr lang="en-US" dirty="0" smtClean="0"/>
              <a:t>“Only Me”</a:t>
            </a:r>
          </a:p>
          <a:p>
            <a:pPr marL="742950" lvl="1" indent="-285750">
              <a:buFont typeface="Arial" pitchFamily="34" charset="0"/>
              <a:buChar char="•"/>
            </a:pPr>
            <a:r>
              <a:rPr lang="en-US" dirty="0" smtClean="0"/>
              <a:t>&lt;poke, (ua, (Ø, 0))&gt; says that ua can only poke herself</a:t>
            </a:r>
          </a:p>
          <a:p>
            <a:pPr marL="742950" lvl="1" indent="-285750">
              <a:buFont typeface="Arial" pitchFamily="34" charset="0"/>
              <a:buChar char="•"/>
            </a:pPr>
            <a:r>
              <a:rPr lang="en-US" dirty="0" smtClean="0"/>
              <a:t>&lt;poke</a:t>
            </a:r>
            <a:r>
              <a:rPr lang="en-US" baseline="30000" dirty="0" smtClean="0"/>
              <a:t>-1</a:t>
            </a:r>
            <a:r>
              <a:rPr lang="en-US" dirty="0" smtClean="0"/>
              <a:t>, (ut, (Ø, 0))&gt; specifies that ut can only be poked by herself</a:t>
            </a:r>
          </a:p>
          <a:p>
            <a:pPr marL="285750" indent="-285750">
              <a:buFont typeface="Arial" pitchFamily="34" charset="0"/>
              <a:buChar char="•"/>
            </a:pPr>
            <a:r>
              <a:rPr lang="en-US" dirty="0" smtClean="0"/>
              <a:t>The Use of Negation Notation</a:t>
            </a:r>
          </a:p>
          <a:p>
            <a:pPr marL="742950" lvl="1" indent="-285750">
              <a:buFont typeface="Arial" pitchFamily="34" charset="0"/>
              <a:buChar char="•"/>
            </a:pPr>
            <a:r>
              <a:rPr lang="en-US" dirty="0" smtClean="0"/>
              <a:t>(</a:t>
            </a:r>
            <a:r>
              <a:rPr lang="en-US" dirty="0" err="1" smtClean="0"/>
              <a:t>fffc</a:t>
            </a:r>
            <a:r>
              <a:rPr lang="en-US" dirty="0" smtClean="0"/>
              <a:t> ˄ ¬fc) allows the coworkers of the user’s distant friends to see, while keeping away the coworkers of the user’s direct friends</a:t>
            </a:r>
            <a:endParaRPr lang="en-US" dirty="0"/>
          </a:p>
        </p:txBody>
      </p:sp>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295973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Collecting</a:t>
            </a:r>
            <a:endParaRPr lang="en-US" dirty="0"/>
          </a:p>
        </p:txBody>
      </p:sp>
      <p:sp>
        <p:nvSpPr>
          <p:cNvPr id="3" name="内容占位符 2"/>
          <p:cNvSpPr>
            <a:spLocks noGrp="1"/>
          </p:cNvSpPr>
          <p:nvPr>
            <p:ph idx="1"/>
          </p:nvPr>
        </p:nvSpPr>
        <p:spPr/>
        <p:txBody>
          <a:bodyPr/>
          <a:lstStyle/>
          <a:p>
            <a:r>
              <a:rPr lang="en-US" dirty="0" smtClean="0"/>
              <a:t>To authorize (u</a:t>
            </a:r>
            <a:r>
              <a:rPr lang="en-US" baseline="-25000" dirty="0" smtClean="0"/>
              <a:t>a</a:t>
            </a:r>
            <a:r>
              <a:rPr lang="en-US" dirty="0" smtClean="0"/>
              <a:t>, action, target) if target = </a:t>
            </a:r>
            <a:r>
              <a:rPr lang="en-US" dirty="0" smtClean="0">
                <a:solidFill>
                  <a:srgbClr val="FF0000"/>
                </a:solidFill>
              </a:rPr>
              <a:t>u</a:t>
            </a:r>
            <a:r>
              <a:rPr lang="en-US" baseline="-25000" dirty="0" smtClean="0">
                <a:solidFill>
                  <a:srgbClr val="FF0000"/>
                </a:solidFill>
              </a:rPr>
              <a:t>t</a:t>
            </a:r>
          </a:p>
          <a:p>
            <a:pPr lvl="1"/>
            <a:r>
              <a:rPr lang="en-US" dirty="0" smtClean="0"/>
              <a:t>E.g., (Alice, poke, Harry)</a:t>
            </a:r>
          </a:p>
          <a:p>
            <a:pPr marL="914400" lvl="2" indent="0">
              <a:buNone/>
            </a:pP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18</a:t>
            </a:fld>
            <a:endParaRPr lang="en-US"/>
          </a:p>
        </p:txBody>
      </p:sp>
      <p:sp>
        <p:nvSpPr>
          <p:cNvPr id="9" name="矩形 8"/>
          <p:cNvSpPr/>
          <p:nvPr/>
        </p:nvSpPr>
        <p:spPr>
          <a:xfrm>
            <a:off x="5805615" y="2693774"/>
            <a:ext cx="2133600" cy="36246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&lt;poke, (ua, (f*,3))&gt;</a:t>
            </a:r>
            <a:endParaRPr lang="en-US" dirty="0"/>
          </a:p>
        </p:txBody>
      </p:sp>
      <p:sp>
        <p:nvSpPr>
          <p:cNvPr id="10" name="矩形 9"/>
          <p:cNvSpPr/>
          <p:nvPr/>
        </p:nvSpPr>
        <p:spPr>
          <a:xfrm>
            <a:off x="5775753" y="4431956"/>
            <a:ext cx="2133600" cy="35422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&lt;poke</a:t>
            </a:r>
            <a:r>
              <a:rPr lang="en-US" baseline="30000" dirty="0" smtClean="0"/>
              <a:t>-1</a:t>
            </a:r>
            <a:r>
              <a:rPr lang="en-US" dirty="0" smtClean="0"/>
              <a:t>, (ut, (f*,2))&gt;</a:t>
            </a:r>
            <a:endParaRPr lang="en-US" dirty="0"/>
          </a:p>
        </p:txBody>
      </p:sp>
      <p:sp>
        <p:nvSpPr>
          <p:cNvPr id="11" name="矩形 10"/>
          <p:cNvSpPr/>
          <p:nvPr/>
        </p:nvSpPr>
        <p:spPr>
          <a:xfrm>
            <a:off x="5805615" y="5305168"/>
            <a:ext cx="2133601" cy="3542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&lt;poke, (ua, (</a:t>
            </a:r>
            <a:r>
              <a:rPr lang="el-GR" dirty="0" smtClean="0"/>
              <a:t>Σ</a:t>
            </a:r>
            <a:r>
              <a:rPr lang="en-US" dirty="0" smtClean="0"/>
              <a:t>*,5))&gt;</a:t>
            </a:r>
            <a:endParaRPr lang="en-US" dirty="0"/>
          </a:p>
        </p:txBody>
      </p:sp>
      <p:sp>
        <p:nvSpPr>
          <p:cNvPr id="13" name="矩形 12"/>
          <p:cNvSpPr/>
          <p:nvPr/>
        </p:nvSpPr>
        <p:spPr>
          <a:xfrm>
            <a:off x="5805615" y="3056238"/>
            <a:ext cx="2133600"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 </a:t>
            </a:r>
            <a:r>
              <a:rPr lang="en-US" dirty="0"/>
              <a:t>poke</a:t>
            </a:r>
            <a:r>
              <a:rPr lang="en-US" baseline="30000" dirty="0"/>
              <a:t>-1</a:t>
            </a:r>
            <a:r>
              <a:rPr lang="en-US" dirty="0" smtClean="0"/>
              <a:t>, (ua, (f*,3))&gt;</a:t>
            </a:r>
            <a:endParaRPr lang="en-US" dirty="0"/>
          </a:p>
        </p:txBody>
      </p:sp>
      <p:sp>
        <p:nvSpPr>
          <p:cNvPr id="14" name="矩形 13"/>
          <p:cNvSpPr/>
          <p:nvPr/>
        </p:nvSpPr>
        <p:spPr>
          <a:xfrm>
            <a:off x="5431822" y="4069492"/>
            <a:ext cx="2881186" cy="36246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&lt;poke, (ua, (</a:t>
            </a:r>
            <a:r>
              <a:rPr lang="en-US" dirty="0" err="1" smtClean="0"/>
              <a:t>cf</a:t>
            </a:r>
            <a:r>
              <a:rPr lang="en-US" dirty="0" smtClean="0"/>
              <a:t>*,5)˅(f*,5))&gt;</a:t>
            </a:r>
            <a:endParaRPr lang="en-US" dirty="0"/>
          </a:p>
        </p:txBody>
      </p:sp>
      <p:sp>
        <p:nvSpPr>
          <p:cNvPr id="15" name="矩形 14"/>
          <p:cNvSpPr/>
          <p:nvPr/>
        </p:nvSpPr>
        <p:spPr>
          <a:xfrm>
            <a:off x="972065" y="2875006"/>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AUP</a:t>
            </a:r>
            <a:endParaRPr lang="en-US" dirty="0"/>
          </a:p>
        </p:txBody>
      </p:sp>
      <p:sp>
        <p:nvSpPr>
          <p:cNvPr id="16" name="矩形 15"/>
          <p:cNvSpPr/>
          <p:nvPr/>
        </p:nvSpPr>
        <p:spPr>
          <a:xfrm>
            <a:off x="972065" y="3892378"/>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TUP</a:t>
            </a:r>
            <a:endParaRPr lang="en-US" dirty="0"/>
          </a:p>
        </p:txBody>
      </p:sp>
      <p:sp>
        <p:nvSpPr>
          <p:cNvPr id="17" name="矩形 16"/>
          <p:cNvSpPr/>
          <p:nvPr/>
        </p:nvSpPr>
        <p:spPr>
          <a:xfrm>
            <a:off x="972065" y="4942703"/>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SP</a:t>
            </a:r>
            <a:endParaRPr lang="en-US" dirty="0"/>
          </a:p>
        </p:txBody>
      </p:sp>
      <p:sp>
        <p:nvSpPr>
          <p:cNvPr id="18" name="矩形 17"/>
          <p:cNvSpPr/>
          <p:nvPr/>
        </p:nvSpPr>
        <p:spPr>
          <a:xfrm>
            <a:off x="6438899" y="2318952"/>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Alice</a:t>
            </a:r>
            <a:endParaRPr lang="en-US" baseline="-25000" dirty="0"/>
          </a:p>
        </p:txBody>
      </p:sp>
      <p:sp>
        <p:nvSpPr>
          <p:cNvPr id="19" name="矩形 18"/>
          <p:cNvSpPr/>
          <p:nvPr/>
        </p:nvSpPr>
        <p:spPr>
          <a:xfrm>
            <a:off x="6408006" y="3686434"/>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Harry</a:t>
            </a:r>
            <a:endParaRPr lang="en-US" baseline="-25000" dirty="0"/>
          </a:p>
        </p:txBody>
      </p:sp>
      <p:sp>
        <p:nvSpPr>
          <p:cNvPr id="20" name="矩形 19"/>
          <p:cNvSpPr/>
          <p:nvPr/>
        </p:nvSpPr>
        <p:spPr>
          <a:xfrm>
            <a:off x="6438899" y="4942703"/>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Sys</a:t>
            </a:r>
            <a:endParaRPr lang="en-US" baseline="-25000" dirty="0"/>
          </a:p>
        </p:txBody>
      </p:sp>
      <p:sp>
        <p:nvSpPr>
          <p:cNvPr id="21"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85575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1" nodeType="clickEffect">
                                  <p:stCondLst>
                                    <p:cond delay="0"/>
                                  </p:stCondLst>
                                  <p:childTnLst>
                                    <p:animMotion origin="layout" path="M -2.5E-6 -2.04488E-6 L -0.60295 0.09114 " pathEditMode="relative" rAng="0" ptsTypes="AA">
                                      <p:cBhvr>
                                        <p:cTn id="38" dur="2000" fill="hold"/>
                                        <p:tgtEl>
                                          <p:spTgt spid="9"/>
                                        </p:tgtEl>
                                        <p:attrNameLst>
                                          <p:attrName>ppt_x</p:attrName>
                                          <p:attrName>ppt_y</p:attrName>
                                        </p:attrNameLst>
                                      </p:cBhvr>
                                      <p:rCtr x="-30156" y="4557"/>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1" nodeType="clickEffect">
                                  <p:stCondLst>
                                    <p:cond delay="0"/>
                                  </p:stCondLst>
                                  <p:childTnLst>
                                    <p:animMotion origin="layout" path="M -3.88889E-6 -0.05412 L -0.60295 -0.01573 " pathEditMode="relative" rAng="0" ptsTypes="AA">
                                      <p:cBhvr>
                                        <p:cTn id="42" dur="2000" fill="hold"/>
                                        <p:tgtEl>
                                          <p:spTgt spid="10"/>
                                        </p:tgtEl>
                                        <p:attrNameLst>
                                          <p:attrName>ppt_x</p:attrName>
                                          <p:attrName>ppt_y</p:attrName>
                                        </p:attrNameLst>
                                      </p:cBhvr>
                                      <p:rCtr x="-30156" y="1920"/>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1" nodeType="clickEffect">
                                  <p:stCondLst>
                                    <p:cond delay="0"/>
                                  </p:stCondLst>
                                  <p:childTnLst>
                                    <p:animMotion origin="layout" path="M -2.5E-6 -0.00948 L -0.60295 0.00925 " pathEditMode="relative" rAng="0" ptsTypes="AA">
                                      <p:cBhvr>
                                        <p:cTn id="46" dur="2000" fill="hold"/>
                                        <p:tgtEl>
                                          <p:spTgt spid="11"/>
                                        </p:tgtEl>
                                        <p:attrNameLst>
                                          <p:attrName>ppt_x</p:attrName>
                                          <p:attrName>ppt_y</p:attrName>
                                        </p:attrNameLst>
                                      </p:cBhvr>
                                      <p:rCtr x="-30156" y="9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9" grpId="1" animBg="1"/>
      <p:bldP spid="10" grpId="0" animBg="1"/>
      <p:bldP spid="10" grpId="1" animBg="1"/>
      <p:bldP spid="11" grpId="0" animBg="1"/>
      <p:bldP spid="11" grpId="1"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Collecting</a:t>
            </a:r>
            <a:endParaRPr lang="en-US" dirty="0"/>
          </a:p>
        </p:txBody>
      </p:sp>
      <p:sp>
        <p:nvSpPr>
          <p:cNvPr id="3" name="内容占位符 2"/>
          <p:cNvSpPr>
            <a:spLocks noGrp="1"/>
          </p:cNvSpPr>
          <p:nvPr>
            <p:ph idx="1"/>
          </p:nvPr>
        </p:nvSpPr>
        <p:spPr/>
        <p:txBody>
          <a:bodyPr/>
          <a:lstStyle/>
          <a:p>
            <a:r>
              <a:rPr lang="en-US" dirty="0" smtClean="0"/>
              <a:t>To authorize (u</a:t>
            </a:r>
            <a:r>
              <a:rPr lang="en-US" baseline="-25000" dirty="0" smtClean="0"/>
              <a:t>a</a:t>
            </a:r>
            <a:r>
              <a:rPr lang="en-US" dirty="0" smtClean="0"/>
              <a:t>, action, target) if target = </a:t>
            </a:r>
            <a:r>
              <a:rPr lang="en-US" dirty="0" smtClean="0">
                <a:solidFill>
                  <a:srgbClr val="FF0000"/>
                </a:solidFill>
              </a:rPr>
              <a:t>r</a:t>
            </a:r>
            <a:r>
              <a:rPr lang="en-US" baseline="-25000" dirty="0" smtClean="0">
                <a:solidFill>
                  <a:srgbClr val="FF0000"/>
                </a:solidFill>
              </a:rPr>
              <a:t>t</a:t>
            </a:r>
          </a:p>
          <a:p>
            <a:pPr lvl="1"/>
            <a:r>
              <a:rPr lang="en-US" dirty="0" smtClean="0"/>
              <a:t>Determine the controlling user for r</a:t>
            </a:r>
            <a:r>
              <a:rPr lang="en-US" baseline="-25000" dirty="0" smtClean="0"/>
              <a:t>t</a:t>
            </a:r>
            <a:r>
              <a:rPr lang="en-US" dirty="0" smtClean="0"/>
              <a:t>: </a:t>
            </a:r>
          </a:p>
          <a:p>
            <a:pPr lvl="2"/>
            <a:r>
              <a:rPr lang="en-US" dirty="0" smtClean="0"/>
              <a:t>u</a:t>
            </a:r>
            <a:r>
              <a:rPr lang="en-US" baseline="-25000" dirty="0" smtClean="0"/>
              <a:t>c</a:t>
            </a:r>
            <a:r>
              <a:rPr lang="en-US" dirty="0" smtClean="0"/>
              <a:t> </a:t>
            </a:r>
            <a:r>
              <a:rPr lang="en-US" dirty="0" smtClean="0">
                <a:sym typeface="Wingdings" pitchFamily="2" charset="2"/>
              </a:rPr>
              <a:t> owner(r</a:t>
            </a:r>
            <a:r>
              <a:rPr lang="en-US" baseline="-25000" dirty="0" smtClean="0">
                <a:sym typeface="Wingdings" pitchFamily="2" charset="2"/>
              </a:rPr>
              <a:t>t</a:t>
            </a:r>
            <a:r>
              <a:rPr lang="en-US" dirty="0" smtClean="0">
                <a:sym typeface="Wingdings" pitchFamily="2" charset="2"/>
              </a:rPr>
              <a:t>)</a:t>
            </a:r>
          </a:p>
          <a:p>
            <a:pPr lvl="1"/>
            <a:r>
              <a:rPr lang="en-US" dirty="0" smtClean="0">
                <a:sym typeface="Wingdings" pitchFamily="2" charset="2"/>
              </a:rPr>
              <a:t>E.g., (Alice, read, file2)</a:t>
            </a:r>
          </a:p>
          <a:p>
            <a:pPr marL="457200" lvl="1" indent="0">
              <a:buNone/>
            </a:pPr>
            <a:endParaRPr lang="en-US" dirty="0" smtClean="0"/>
          </a:p>
          <a:p>
            <a:pPr lvl="2"/>
            <a:endParaRPr lang="en-US" dirty="0" smtClean="0"/>
          </a:p>
          <a:p>
            <a:pPr marL="914400" lvl="2" indent="0">
              <a:buNone/>
            </a:pP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19</a:t>
            </a:fld>
            <a:endParaRPr lang="en-US"/>
          </a:p>
        </p:txBody>
      </p:sp>
      <p:sp>
        <p:nvSpPr>
          <p:cNvPr id="9" name="矩形 8"/>
          <p:cNvSpPr/>
          <p:nvPr/>
        </p:nvSpPr>
        <p:spPr>
          <a:xfrm>
            <a:off x="5739709" y="3402232"/>
            <a:ext cx="2133600" cy="4036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&lt;read, (u</a:t>
            </a:r>
            <a:r>
              <a:rPr lang="en-US" baseline="-25000" dirty="0" smtClean="0"/>
              <a:t>a</a:t>
            </a:r>
            <a:r>
              <a:rPr lang="en-US" dirty="0" smtClean="0"/>
              <a:t>, (</a:t>
            </a:r>
            <a:r>
              <a:rPr lang="el-GR" dirty="0" smtClean="0"/>
              <a:t>Σ</a:t>
            </a:r>
            <a:r>
              <a:rPr lang="en-US" dirty="0" smtClean="0"/>
              <a:t>*, 5))&gt;</a:t>
            </a:r>
            <a:endParaRPr lang="en-US" dirty="0"/>
          </a:p>
        </p:txBody>
      </p:sp>
      <p:sp>
        <p:nvSpPr>
          <p:cNvPr id="10" name="矩形 9"/>
          <p:cNvSpPr/>
          <p:nvPr/>
        </p:nvSpPr>
        <p:spPr>
          <a:xfrm>
            <a:off x="5385482" y="4786189"/>
            <a:ext cx="2842054" cy="4036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&lt;read</a:t>
            </a:r>
            <a:r>
              <a:rPr lang="en-US" baseline="30000" dirty="0" smtClean="0"/>
              <a:t>-1</a:t>
            </a:r>
            <a:r>
              <a:rPr lang="en-US" dirty="0" smtClean="0"/>
              <a:t>, file2, (u</a:t>
            </a:r>
            <a:r>
              <a:rPr lang="en-US" baseline="-25000" dirty="0" smtClean="0"/>
              <a:t>c</a:t>
            </a:r>
            <a:r>
              <a:rPr lang="en-US" dirty="0" smtClean="0"/>
              <a:t>, ¬(p+, 2))&gt;</a:t>
            </a:r>
            <a:endParaRPr lang="en-US" dirty="0"/>
          </a:p>
        </p:txBody>
      </p:sp>
      <p:sp>
        <p:nvSpPr>
          <p:cNvPr id="11" name="矩形 10"/>
          <p:cNvSpPr/>
          <p:nvPr/>
        </p:nvSpPr>
        <p:spPr>
          <a:xfrm>
            <a:off x="5441088" y="5721176"/>
            <a:ext cx="2730843" cy="4036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&lt;read, photo, (ua, (</a:t>
            </a:r>
            <a:r>
              <a:rPr lang="el-GR" dirty="0" smtClean="0"/>
              <a:t>Σ</a:t>
            </a:r>
            <a:r>
              <a:rPr lang="en-US" dirty="0" smtClean="0"/>
              <a:t>*, 5))&gt;</a:t>
            </a:r>
            <a:endParaRPr lang="en-US" dirty="0"/>
          </a:p>
        </p:txBody>
      </p:sp>
      <p:sp>
        <p:nvSpPr>
          <p:cNvPr id="12" name="矩形 11"/>
          <p:cNvSpPr/>
          <p:nvPr/>
        </p:nvSpPr>
        <p:spPr>
          <a:xfrm>
            <a:off x="6402855" y="3039767"/>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Alice</a:t>
            </a:r>
            <a:endParaRPr lang="en-US" baseline="-25000" dirty="0"/>
          </a:p>
        </p:txBody>
      </p:sp>
      <p:sp>
        <p:nvSpPr>
          <p:cNvPr id="13" name="矩形 12"/>
          <p:cNvSpPr/>
          <p:nvPr/>
        </p:nvSpPr>
        <p:spPr>
          <a:xfrm>
            <a:off x="6408006" y="4423724"/>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Harry</a:t>
            </a:r>
            <a:endParaRPr lang="en-US" baseline="-25000" dirty="0"/>
          </a:p>
        </p:txBody>
      </p:sp>
      <p:sp>
        <p:nvSpPr>
          <p:cNvPr id="14" name="矩形 13"/>
          <p:cNvSpPr/>
          <p:nvPr/>
        </p:nvSpPr>
        <p:spPr>
          <a:xfrm>
            <a:off x="6402855" y="5346351"/>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P</a:t>
            </a:r>
            <a:r>
              <a:rPr lang="en-US" baseline="-25000" dirty="0" err="1" smtClean="0"/>
              <a:t>Sys</a:t>
            </a:r>
            <a:endParaRPr lang="en-US" baseline="-25000" dirty="0"/>
          </a:p>
        </p:txBody>
      </p:sp>
      <p:sp>
        <p:nvSpPr>
          <p:cNvPr id="15" name="矩形 14"/>
          <p:cNvSpPr/>
          <p:nvPr/>
        </p:nvSpPr>
        <p:spPr>
          <a:xfrm>
            <a:off x="5385482" y="3805886"/>
            <a:ext cx="2842054" cy="4036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&lt;read</a:t>
            </a:r>
            <a:r>
              <a:rPr lang="en-US" baseline="30000" dirty="0" smtClean="0"/>
              <a:t>-1</a:t>
            </a:r>
            <a:r>
              <a:rPr lang="en-US" dirty="0" smtClean="0"/>
              <a:t>, file1, (</a:t>
            </a:r>
            <a:r>
              <a:rPr lang="en-US" dirty="0" err="1" smtClean="0"/>
              <a:t>u</a:t>
            </a:r>
            <a:r>
              <a:rPr lang="en-US" baseline="-25000" dirty="0" err="1" smtClean="0"/>
              <a:t>c</a:t>
            </a:r>
            <a:r>
              <a:rPr lang="en-US" dirty="0" smtClean="0"/>
              <a:t>, (</a:t>
            </a:r>
            <a:r>
              <a:rPr lang="en-US" dirty="0" err="1" smtClean="0"/>
              <a:t>cf</a:t>
            </a:r>
            <a:r>
              <a:rPr lang="en-US" dirty="0" smtClean="0"/>
              <a:t>*, 4))&gt;</a:t>
            </a:r>
            <a:endParaRPr lang="en-US" dirty="0"/>
          </a:p>
        </p:txBody>
      </p:sp>
      <p:sp>
        <p:nvSpPr>
          <p:cNvPr id="17" name="矩形 16"/>
          <p:cNvSpPr/>
          <p:nvPr/>
        </p:nvSpPr>
        <p:spPr>
          <a:xfrm>
            <a:off x="972065" y="3645248"/>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AUP</a:t>
            </a:r>
            <a:endParaRPr lang="en-US" dirty="0"/>
          </a:p>
        </p:txBody>
      </p:sp>
      <p:sp>
        <p:nvSpPr>
          <p:cNvPr id="18" name="矩形 17"/>
          <p:cNvSpPr/>
          <p:nvPr/>
        </p:nvSpPr>
        <p:spPr>
          <a:xfrm>
            <a:off x="972065" y="4604956"/>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TRP</a:t>
            </a:r>
            <a:endParaRPr lang="en-US" dirty="0"/>
          </a:p>
        </p:txBody>
      </p:sp>
      <p:sp>
        <p:nvSpPr>
          <p:cNvPr id="19" name="矩形 18"/>
          <p:cNvSpPr/>
          <p:nvPr/>
        </p:nvSpPr>
        <p:spPr>
          <a:xfrm>
            <a:off x="972065" y="5494626"/>
            <a:ext cx="807308" cy="36246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SP</a:t>
            </a:r>
            <a:endParaRPr lang="en-US" dirty="0"/>
          </a:p>
        </p:txBody>
      </p:sp>
      <p:sp>
        <p:nvSpPr>
          <p:cNvPr id="1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409361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1" nodeType="clickEffect">
                                  <p:stCondLst>
                                    <p:cond delay="0"/>
                                  </p:stCondLst>
                                  <p:childTnLst>
                                    <p:animMotion origin="layout" path="M -4.44444E-6 2.25538E-6 L -0.59479 0.09738 " pathEditMode="relative" rAng="0" ptsTypes="AA">
                                      <p:cBhvr>
                                        <p:cTn id="42" dur="2000" fill="hold"/>
                                        <p:tgtEl>
                                          <p:spTgt spid="9"/>
                                        </p:tgtEl>
                                        <p:attrNameLst>
                                          <p:attrName>ppt_x</p:attrName>
                                          <p:attrName>ppt_y</p:attrName>
                                        </p:attrNameLst>
                                      </p:cBhvr>
                                      <p:rCtr x="-29740" y="4858"/>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1" nodeType="clickEffect">
                                  <p:stCondLst>
                                    <p:cond delay="0"/>
                                  </p:stCondLst>
                                  <p:childTnLst>
                                    <p:animMotion origin="layout" path="M -8.33333E-7 -8.55887E-8 L -0.59462 0.03424 " pathEditMode="relative" rAng="0" ptsTypes="AA">
                                      <p:cBhvr>
                                        <p:cTn id="46" dur="2000" fill="hold"/>
                                        <p:tgtEl>
                                          <p:spTgt spid="10"/>
                                        </p:tgtEl>
                                        <p:attrNameLst>
                                          <p:attrName>ppt_x</p:attrName>
                                          <p:attrName>ppt_y</p:attrName>
                                        </p:attrNameLst>
                                      </p:cBhvr>
                                      <p:rCtr x="-29740" y="1712"/>
                                    </p:animMotion>
                                  </p:childTnLst>
                                </p:cTn>
                              </p:par>
                            </p:childTnLst>
                          </p:cTn>
                        </p:par>
                      </p:childTnLst>
                    </p:cTn>
                  </p:par>
                  <p:par>
                    <p:cTn id="47" fill="hold">
                      <p:stCondLst>
                        <p:cond delay="indefinite"/>
                      </p:stCondLst>
                      <p:childTnLst>
                        <p:par>
                          <p:cTn id="48" fill="hold">
                            <p:stCondLst>
                              <p:cond delay="0"/>
                            </p:stCondLst>
                            <p:childTnLst>
                              <p:par>
                                <p:cTn id="49" presetID="42" presetClass="path" presetSubtype="0" accel="50000" decel="50000" fill="hold" grpId="1" nodeType="clickEffect">
                                  <p:stCondLst>
                                    <p:cond delay="0"/>
                                  </p:stCondLst>
                                  <p:childTnLst>
                                    <p:animMotion origin="layout" path="M -8.33333E-7 1.93847E-6 L -0.59479 0.02035 " pathEditMode="relative" rAng="0" ptsTypes="AA">
                                      <p:cBhvr>
                                        <p:cTn id="50" dur="2000" fill="hold"/>
                                        <p:tgtEl>
                                          <p:spTgt spid="11"/>
                                        </p:tgtEl>
                                        <p:attrNameLst>
                                          <p:attrName>ppt_x</p:attrName>
                                          <p:attrName>ppt_y</p:attrName>
                                        </p:attrNameLst>
                                      </p:cBhvr>
                                      <p:rCtr x="-29740" y="10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9" grpId="1" animBg="1"/>
      <p:bldP spid="10" grpId="0" animBg="1"/>
      <p:bldP spid="10" grpId="1" animBg="1"/>
      <p:bldP spid="11" grpId="0" animBg="1"/>
      <p:bldP spid="11" grpId="1" animBg="1"/>
      <p:bldP spid="12" grpId="0" animBg="1"/>
      <p:bldP spid="13" grpId="0" animBg="1"/>
      <p:bldP spid="14" grpId="0" animBg="1"/>
      <p:bldP spid="15"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dirty="0" smtClean="0"/>
              <a:t>Relationship-based Access Control</a:t>
            </a:r>
            <a:endParaRPr lang="en-US" dirty="0"/>
          </a:p>
        </p:txBody>
      </p:sp>
      <p:sp>
        <p:nvSpPr>
          <p:cNvPr id="3" name="内容占位符 2"/>
          <p:cNvSpPr>
            <a:spLocks noGrp="1"/>
          </p:cNvSpPr>
          <p:nvPr>
            <p:ph idx="1"/>
          </p:nvPr>
        </p:nvSpPr>
        <p:spPr/>
        <p:txBody>
          <a:bodyPr/>
          <a:lstStyle/>
          <a:p>
            <a:r>
              <a:rPr lang="en-US" sz="2800" dirty="0" smtClean="0"/>
              <a:t>Users in OSNs are connected with social relationships (</a:t>
            </a:r>
            <a:r>
              <a:rPr lang="en-US" sz="2800" dirty="0" smtClean="0">
                <a:solidFill>
                  <a:srgbClr val="FF0000"/>
                </a:solidFill>
              </a:rPr>
              <a:t>user-to-user relationships</a:t>
            </a:r>
            <a:r>
              <a:rPr lang="en-US" sz="2800" dirty="0" smtClean="0"/>
              <a:t>)</a:t>
            </a:r>
          </a:p>
          <a:p>
            <a:r>
              <a:rPr lang="en-US" sz="2800" dirty="0" smtClean="0"/>
              <a:t>Owner of the resource can control its release based on such relationships between the access requester and the owner</a:t>
            </a:r>
            <a:endParaRPr lang="en-US" sz="2800" dirty="0"/>
          </a:p>
        </p:txBody>
      </p:sp>
      <p:sp>
        <p:nvSpPr>
          <p:cNvPr id="4" name="灯片编号占位符 3"/>
          <p:cNvSpPr>
            <a:spLocks noGrp="1"/>
          </p:cNvSpPr>
          <p:nvPr>
            <p:ph type="sldNum" sz="quarter" idx="12"/>
          </p:nvPr>
        </p:nvSpPr>
        <p:spPr/>
        <p:txBody>
          <a:bodyPr/>
          <a:lstStyle/>
          <a:p>
            <a:fld id="{E2565ACD-144F-334D-837A-2EC7981FDADF}" type="slidenum">
              <a:rPr lang="en-US" smtClean="0"/>
              <a:pPr/>
              <a:t>2</a:t>
            </a:fld>
            <a:endParaRPr lang="en-US"/>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6010" y="3571101"/>
            <a:ext cx="3306119" cy="2479590"/>
          </a:xfrm>
          <a:prstGeom prst="rect">
            <a:avLst/>
          </a:prstGeom>
        </p:spPr>
      </p:pic>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1148043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Extraction</a:t>
            </a:r>
            <a:endParaRPr lang="en-US" dirty="0"/>
          </a:p>
        </p:txBody>
      </p:sp>
      <p:sp>
        <p:nvSpPr>
          <p:cNvPr id="3" name="内容占位符 2"/>
          <p:cNvSpPr>
            <a:spLocks noGrp="1"/>
          </p:cNvSpPr>
          <p:nvPr>
            <p:ph idx="1"/>
          </p:nvPr>
        </p:nvSpPr>
        <p:spPr/>
        <p:txBody>
          <a:bodyPr>
            <a:normAutofit/>
          </a:bodyPr>
          <a:lstStyle/>
          <a:p>
            <a:r>
              <a:rPr lang="en-US" dirty="0" smtClean="0"/>
              <a:t>Policy: &lt;</a:t>
            </a:r>
            <a:r>
              <a:rPr lang="en-US" i="1" dirty="0" smtClean="0"/>
              <a:t>action</a:t>
            </a:r>
            <a:r>
              <a:rPr lang="en-US" dirty="0" smtClean="0"/>
              <a:t>, </a:t>
            </a:r>
            <a:r>
              <a:rPr lang="en-US" i="1" dirty="0" err="1" smtClean="0"/>
              <a:t>r.type</a:t>
            </a:r>
            <a:r>
              <a:rPr lang="en-US" dirty="0" smtClean="0"/>
              <a:t>, </a:t>
            </a:r>
            <a:r>
              <a:rPr lang="en-US" i="1" dirty="0" smtClean="0">
                <a:solidFill>
                  <a:srgbClr val="FF0000"/>
                </a:solidFill>
              </a:rPr>
              <a:t>graph rule</a:t>
            </a:r>
            <a:r>
              <a:rPr lang="en-US" dirty="0" smtClean="0"/>
              <a:t>&gt;</a:t>
            </a:r>
          </a:p>
          <a:p>
            <a:endParaRPr lang="en-US" dirty="0" smtClean="0"/>
          </a:p>
          <a:p>
            <a:r>
              <a:rPr lang="en-US" dirty="0" smtClean="0"/>
              <a:t>Graph Rule: </a:t>
            </a:r>
            <a:r>
              <a:rPr lang="en-US" i="1" dirty="0" smtClean="0">
                <a:solidFill>
                  <a:srgbClr val="00B050"/>
                </a:solidFill>
              </a:rPr>
              <a:t>start</a:t>
            </a:r>
            <a:r>
              <a:rPr lang="en-US" dirty="0" smtClean="0"/>
              <a:t>, </a:t>
            </a:r>
            <a:r>
              <a:rPr lang="en-US" i="1" dirty="0" smtClean="0">
                <a:solidFill>
                  <a:srgbClr val="FF0000"/>
                </a:solidFill>
              </a:rPr>
              <a:t>path rule</a:t>
            </a:r>
          </a:p>
          <a:p>
            <a:endParaRPr lang="en-US" dirty="0" smtClean="0"/>
          </a:p>
          <a:p>
            <a:r>
              <a:rPr lang="en-US" dirty="0" smtClean="0"/>
              <a:t>Path Rule: </a:t>
            </a:r>
            <a:r>
              <a:rPr lang="en-US" i="1" dirty="0" smtClean="0">
                <a:solidFill>
                  <a:srgbClr val="FF0000"/>
                </a:solidFill>
              </a:rPr>
              <a:t>path spec </a:t>
            </a:r>
            <a:r>
              <a:rPr lang="en-US" dirty="0" smtClean="0"/>
              <a:t>∧|∨ </a:t>
            </a:r>
            <a:r>
              <a:rPr lang="en-US" i="1" dirty="0" smtClean="0">
                <a:solidFill>
                  <a:srgbClr val="FF0000"/>
                </a:solidFill>
              </a:rPr>
              <a:t>path spec</a:t>
            </a:r>
          </a:p>
          <a:p>
            <a:endParaRPr lang="en-US" dirty="0" smtClean="0"/>
          </a:p>
          <a:p>
            <a:r>
              <a:rPr lang="en-US" dirty="0" smtClean="0"/>
              <a:t>Path Spec: </a:t>
            </a:r>
            <a:r>
              <a:rPr lang="en-US" i="1" dirty="0" smtClean="0">
                <a:solidFill>
                  <a:srgbClr val="FF0000"/>
                </a:solidFill>
              </a:rPr>
              <a:t>path</a:t>
            </a:r>
            <a:r>
              <a:rPr lang="en-US" dirty="0" smtClean="0"/>
              <a:t>, </a:t>
            </a:r>
            <a:r>
              <a:rPr lang="en-US" i="1" dirty="0" err="1" smtClean="0">
                <a:solidFill>
                  <a:srgbClr val="FF0000"/>
                </a:solidFill>
              </a:rPr>
              <a:t>hopcount</a:t>
            </a:r>
            <a:endParaRPr lang="en-US" i="1" dirty="0">
              <a:solidFill>
                <a:srgbClr val="FF0000"/>
              </a:solidFill>
            </a:endParaRPr>
          </a:p>
        </p:txBody>
      </p:sp>
      <p:sp>
        <p:nvSpPr>
          <p:cNvPr id="4" name="灯片编号占位符 3"/>
          <p:cNvSpPr>
            <a:spLocks noGrp="1"/>
          </p:cNvSpPr>
          <p:nvPr>
            <p:ph type="sldNum" sz="quarter" idx="12"/>
          </p:nvPr>
        </p:nvSpPr>
        <p:spPr/>
        <p:txBody>
          <a:bodyPr/>
          <a:lstStyle/>
          <a:p>
            <a:fld id="{E2565ACD-144F-334D-837A-2EC7981FDADF}" type="slidenum">
              <a:rPr lang="en-US" smtClean="0"/>
              <a:pPr/>
              <a:t>20</a:t>
            </a:fld>
            <a:endParaRPr lang="en-US" dirty="0"/>
          </a:p>
        </p:txBody>
      </p:sp>
      <p:sp>
        <p:nvSpPr>
          <p:cNvPr id="6" name="下箭头 5"/>
          <p:cNvSpPr/>
          <p:nvPr/>
        </p:nvSpPr>
        <p:spPr>
          <a:xfrm>
            <a:off x="3694608" y="2380733"/>
            <a:ext cx="238897" cy="31303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下箭头 6"/>
          <p:cNvSpPr/>
          <p:nvPr/>
        </p:nvSpPr>
        <p:spPr>
          <a:xfrm>
            <a:off x="3694607" y="3554627"/>
            <a:ext cx="238897" cy="31303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下箭头 7"/>
          <p:cNvSpPr/>
          <p:nvPr/>
        </p:nvSpPr>
        <p:spPr>
          <a:xfrm>
            <a:off x="3694606" y="4753233"/>
            <a:ext cx="238897" cy="31303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矩形标注 8"/>
          <p:cNvSpPr/>
          <p:nvPr/>
        </p:nvSpPr>
        <p:spPr>
          <a:xfrm>
            <a:off x="2751435" y="1062676"/>
            <a:ext cx="1672281" cy="1631094"/>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It</a:t>
            </a:r>
            <a:r>
              <a:rPr lang="en-US" dirty="0" smtClean="0"/>
              <a:t> determines the starting node, where the evaluation starts</a:t>
            </a:r>
            <a:endParaRPr lang="en-US" dirty="0"/>
          </a:p>
        </p:txBody>
      </p:sp>
      <p:sp>
        <p:nvSpPr>
          <p:cNvPr id="5" name="矩形 4"/>
          <p:cNvSpPr/>
          <p:nvPr/>
        </p:nvSpPr>
        <p:spPr>
          <a:xfrm>
            <a:off x="7043351" y="1062678"/>
            <a:ext cx="1750541" cy="16310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The other user involved in access becomes the evaluating node</a:t>
            </a:r>
          </a:p>
        </p:txBody>
      </p:sp>
      <p:sp>
        <p:nvSpPr>
          <p:cNvPr id="12" name="矩形 11"/>
          <p:cNvSpPr/>
          <p:nvPr/>
        </p:nvSpPr>
        <p:spPr>
          <a:xfrm>
            <a:off x="7043350" y="4396218"/>
            <a:ext cx="1750541" cy="17052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Path-check each path spec using Algorithm 2 (introduced in detail later)</a:t>
            </a:r>
          </a:p>
        </p:txBody>
      </p:sp>
      <p:sp>
        <p:nvSpPr>
          <p:cNvPr id="11"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2719429521"/>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249"/>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5"/>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249"/>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animBg="1"/>
      <p:bldP spid="7" grpId="0" uiExpand="1" animBg="1"/>
      <p:bldP spid="8" grpId="0" uiExpand="1" animBg="1"/>
      <p:bldP spid="9" grpId="0" uiExpand="1" animBg="1"/>
      <p:bldP spid="9" grpId="1" animBg="1"/>
      <p:bldP spid="5" grpId="0" animBg="1"/>
      <p:bldP spid="5" grpId="1"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Policy Evaluation</a:t>
            </a:r>
            <a:endParaRPr lang="en-US" dirty="0"/>
          </a:p>
        </p:txBody>
      </p:sp>
      <p:sp>
        <p:nvSpPr>
          <p:cNvPr id="3" name="内容占位符 2"/>
          <p:cNvSpPr>
            <a:spLocks noGrp="1"/>
          </p:cNvSpPr>
          <p:nvPr>
            <p:ph idx="1"/>
          </p:nvPr>
        </p:nvSpPr>
        <p:spPr/>
        <p:txBody>
          <a:bodyPr>
            <a:normAutofit fontScale="92500"/>
          </a:bodyPr>
          <a:lstStyle/>
          <a:p>
            <a:r>
              <a:rPr lang="en-US" dirty="0" smtClean="0"/>
              <a:t>Evaluate a combined result based on conjunctive or disjunctive connectives between path specs</a:t>
            </a:r>
          </a:p>
          <a:p>
            <a:r>
              <a:rPr lang="en-US" dirty="0" smtClean="0"/>
              <a:t>Make a collective result for multiple policies in each policy set. </a:t>
            </a:r>
          </a:p>
          <a:p>
            <a:pPr lvl="1"/>
            <a:r>
              <a:rPr lang="en-US" dirty="0" smtClean="0"/>
              <a:t>Policy conflicts may arise. We assume system level conflict resolution strategy is available (e.g., disjunctive, conjunctive, prioritized).</a:t>
            </a:r>
          </a:p>
          <a:p>
            <a:r>
              <a:rPr lang="en-US" dirty="0" smtClean="0"/>
              <a:t>Compose the final result from the result of each policy set (AUP, TUP/TRP, SP)</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21</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295068237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solidFill>
                  <a:srgbClr val="BFBFBF"/>
                </a:solidFill>
              </a:rPr>
              <a:t>Motivation</a:t>
            </a:r>
          </a:p>
          <a:p>
            <a:r>
              <a:rPr lang="en-US" dirty="0" smtClean="0">
                <a:solidFill>
                  <a:srgbClr val="BFBFBF"/>
                </a:solidFill>
              </a:rPr>
              <a:t>UURAC Model Foundation</a:t>
            </a:r>
          </a:p>
          <a:p>
            <a:r>
              <a:rPr lang="en-US" dirty="0" smtClean="0">
                <a:solidFill>
                  <a:srgbClr val="BFBFBF"/>
                </a:solidFill>
              </a:rPr>
              <a:t>UURAC Policy Specification</a:t>
            </a:r>
          </a:p>
          <a:p>
            <a:r>
              <a:rPr lang="en-US" dirty="0" smtClean="0"/>
              <a:t>Path-checking Algorithm</a:t>
            </a:r>
          </a:p>
          <a:p>
            <a:r>
              <a:rPr lang="en-US" dirty="0" smtClean="0">
                <a:solidFill>
                  <a:srgbClr val="BFBFBF"/>
                </a:solidFill>
              </a:rPr>
              <a:t>Conclusions</a:t>
            </a:r>
          </a:p>
          <a:p>
            <a:endParaRPr lang="en-US" dirty="0" smtClean="0"/>
          </a:p>
        </p:txBody>
      </p:sp>
      <p:sp>
        <p:nvSpPr>
          <p:cNvPr id="4" name="Slide Number Placeholder 3"/>
          <p:cNvSpPr>
            <a:spLocks noGrp="1"/>
          </p:cNvSpPr>
          <p:nvPr>
            <p:ph type="sldNum" sz="quarter" idx="12"/>
          </p:nvPr>
        </p:nvSpPr>
        <p:spPr/>
        <p:txBody>
          <a:bodyPr/>
          <a:lstStyle/>
          <a:p>
            <a:fld id="{E2565ACD-144F-334D-837A-2EC7981FDADF}" type="slidenum">
              <a:rPr lang="en-US" smtClean="0"/>
              <a:pPr/>
              <a:t>22</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Brief Intro</a:t>
            </a:r>
            <a:endParaRPr lang="en-US" dirty="0"/>
          </a:p>
        </p:txBody>
      </p:sp>
      <p:sp>
        <p:nvSpPr>
          <p:cNvPr id="3" name="内容占位符 2"/>
          <p:cNvSpPr>
            <a:spLocks noGrp="1"/>
          </p:cNvSpPr>
          <p:nvPr>
            <p:ph idx="1"/>
          </p:nvPr>
        </p:nvSpPr>
        <p:spPr/>
        <p:txBody>
          <a:bodyPr/>
          <a:lstStyle/>
          <a:p>
            <a:r>
              <a:rPr lang="en-US" dirty="0" smtClean="0"/>
              <a:t>Parameters: </a:t>
            </a:r>
            <a:r>
              <a:rPr lang="en-US" dirty="0" smtClean="0">
                <a:solidFill>
                  <a:srgbClr val="FF0000"/>
                </a:solidFill>
              </a:rPr>
              <a:t>G</a:t>
            </a:r>
            <a:r>
              <a:rPr lang="en-US" dirty="0" smtClean="0"/>
              <a:t>, </a:t>
            </a:r>
            <a:r>
              <a:rPr lang="en-US" dirty="0" smtClean="0">
                <a:solidFill>
                  <a:srgbClr val="FF0000"/>
                </a:solidFill>
              </a:rPr>
              <a:t>path</a:t>
            </a:r>
            <a:r>
              <a:rPr lang="en-US" dirty="0" smtClean="0"/>
              <a:t>, </a:t>
            </a:r>
            <a:r>
              <a:rPr lang="en-US" dirty="0" err="1" smtClean="0">
                <a:solidFill>
                  <a:srgbClr val="FF0000"/>
                </a:solidFill>
              </a:rPr>
              <a:t>hopcount</a:t>
            </a:r>
            <a:r>
              <a:rPr lang="en-US" dirty="0" smtClean="0"/>
              <a:t>, </a:t>
            </a:r>
            <a:r>
              <a:rPr lang="en-US" dirty="0" smtClean="0">
                <a:solidFill>
                  <a:srgbClr val="FF0000"/>
                </a:solidFill>
              </a:rPr>
              <a:t>s</a:t>
            </a:r>
            <a:r>
              <a:rPr lang="en-US" dirty="0" smtClean="0"/>
              <a:t>, </a:t>
            </a:r>
            <a:r>
              <a:rPr lang="en-US" dirty="0" smtClean="0">
                <a:solidFill>
                  <a:srgbClr val="FF0000"/>
                </a:solidFill>
              </a:rPr>
              <a:t>t</a:t>
            </a:r>
          </a:p>
          <a:p>
            <a:r>
              <a:rPr lang="en-US" dirty="0" smtClean="0"/>
              <a:t>Traversal Order: </a:t>
            </a:r>
            <a:r>
              <a:rPr lang="en-US" dirty="0" smtClean="0">
                <a:solidFill>
                  <a:srgbClr val="FF0000"/>
                </a:solidFill>
              </a:rPr>
              <a:t>Depth-First Search</a:t>
            </a:r>
          </a:p>
          <a:p>
            <a:pPr lvl="1"/>
            <a:r>
              <a:rPr lang="en-US" dirty="0" smtClean="0"/>
              <a:t>Why not BFS?</a:t>
            </a:r>
          </a:p>
          <a:p>
            <a:pPr lvl="2"/>
            <a:r>
              <a:rPr lang="en-US" dirty="0" smtClean="0"/>
              <a:t>Activities in OSN typically occur among people with close distance</a:t>
            </a:r>
          </a:p>
          <a:p>
            <a:pPr lvl="2"/>
            <a:r>
              <a:rPr lang="en-US" dirty="0" smtClean="0"/>
              <a:t>DFS needs only one pair of variables to keep the current status and history of exploration</a:t>
            </a:r>
          </a:p>
          <a:p>
            <a:pPr lvl="2"/>
            <a:r>
              <a:rPr lang="en-US" dirty="0" err="1" smtClean="0"/>
              <a:t>Hopcount</a:t>
            </a:r>
            <a:r>
              <a:rPr lang="en-US" dirty="0" smtClean="0"/>
              <a:t> limit prevents DFS from lengthy useless search</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23</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20646225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Initiation</a:t>
            </a:r>
            <a:endParaRPr lang="en-US" dirty="0"/>
          </a:p>
        </p:txBody>
      </p:sp>
      <p:sp>
        <p:nvSpPr>
          <p:cNvPr id="3" name="内容占位符 2"/>
          <p:cNvSpPr>
            <a:spLocks noGrp="1"/>
          </p:cNvSpPr>
          <p:nvPr>
            <p:ph idx="1"/>
          </p:nvPr>
        </p:nvSpPr>
        <p:spPr/>
        <p:txBody>
          <a:bodyPr/>
          <a:lstStyle/>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24</a:t>
            </a:fld>
            <a:endParaRPr lang="en-US"/>
          </a:p>
        </p:txBody>
      </p:sp>
      <p:sp>
        <p:nvSpPr>
          <p:cNvPr id="5" name="TextBox 4"/>
          <p:cNvSpPr txBox="1"/>
          <p:nvPr/>
        </p:nvSpPr>
        <p:spPr>
          <a:xfrm>
            <a:off x="1087395" y="2734961"/>
            <a:ext cx="3138616" cy="338554"/>
          </a:xfrm>
          <a:prstGeom prst="rect">
            <a:avLst/>
          </a:prstGeom>
          <a:noFill/>
        </p:spPr>
        <p:txBody>
          <a:bodyPr wrap="square" rtlCol="0">
            <a:spAutoFit/>
          </a:bodyPr>
          <a:lstStyle/>
          <a:p>
            <a:r>
              <a:rPr lang="en-US" sz="1600" dirty="0" smtClean="0"/>
              <a:t>Access Request: (Alice, read</a:t>
            </a:r>
            <a:r>
              <a:rPr lang="en-US" sz="1600" dirty="0"/>
              <a:t>, </a:t>
            </a:r>
            <a:r>
              <a:rPr lang="en-US" sz="1600" dirty="0" err="1"/>
              <a:t>r</a:t>
            </a:r>
            <a:r>
              <a:rPr lang="en-US" sz="1600" baseline="-25000" dirty="0" err="1"/>
              <a:t>t</a:t>
            </a:r>
            <a:r>
              <a:rPr lang="en-US" sz="1600" dirty="0" smtClean="0"/>
              <a:t>)</a:t>
            </a:r>
            <a:endParaRPr lang="en-US" sz="1600" dirty="0"/>
          </a:p>
        </p:txBody>
      </p:sp>
      <p:sp>
        <p:nvSpPr>
          <p:cNvPr id="6" name="TextBox 5"/>
          <p:cNvSpPr txBox="1"/>
          <p:nvPr/>
        </p:nvSpPr>
        <p:spPr>
          <a:xfrm>
            <a:off x="1087395" y="3328086"/>
            <a:ext cx="3138616" cy="369332"/>
          </a:xfrm>
          <a:prstGeom prst="rect">
            <a:avLst/>
          </a:prstGeom>
          <a:noFill/>
        </p:spPr>
        <p:txBody>
          <a:bodyPr wrap="square" rtlCol="0">
            <a:spAutoFit/>
          </a:bodyPr>
          <a:lstStyle/>
          <a:p>
            <a:r>
              <a:rPr lang="en-US" dirty="0" smtClean="0"/>
              <a:t>Policy: (read</a:t>
            </a:r>
            <a:r>
              <a:rPr lang="en-US" baseline="30000" dirty="0" smtClean="0"/>
              <a:t>-1</a:t>
            </a:r>
            <a:r>
              <a:rPr lang="en-US" dirty="0" smtClean="0"/>
              <a:t>, r</a:t>
            </a:r>
            <a:r>
              <a:rPr lang="en-US" baseline="-25000" dirty="0" smtClean="0"/>
              <a:t>t</a:t>
            </a:r>
            <a:r>
              <a:rPr lang="en-US" dirty="0" smtClean="0"/>
              <a:t>, (f*</a:t>
            </a:r>
            <a:r>
              <a:rPr lang="en-US" dirty="0" err="1" smtClean="0"/>
              <a:t>cf</a:t>
            </a:r>
            <a:r>
              <a:rPr lang="en-US" dirty="0" smtClean="0"/>
              <a:t>*, 3))</a:t>
            </a:r>
            <a:endParaRPr lang="en-US" dirty="0"/>
          </a:p>
        </p:txBody>
      </p:sp>
      <p:sp>
        <p:nvSpPr>
          <p:cNvPr id="8" name="TextBox 7"/>
          <p:cNvSpPr txBox="1"/>
          <p:nvPr/>
        </p:nvSpPr>
        <p:spPr>
          <a:xfrm>
            <a:off x="1087395" y="4064687"/>
            <a:ext cx="3138616" cy="646331"/>
          </a:xfrm>
          <a:prstGeom prst="rect">
            <a:avLst/>
          </a:prstGeom>
          <a:noFill/>
        </p:spPr>
        <p:txBody>
          <a:bodyPr wrap="square" rtlCol="0">
            <a:spAutoFit/>
          </a:bodyPr>
          <a:lstStyle/>
          <a:p>
            <a:r>
              <a:rPr lang="en-US" dirty="0" smtClean="0"/>
              <a:t>Path pattern: f*</a:t>
            </a:r>
            <a:r>
              <a:rPr lang="en-US" dirty="0" err="1" smtClean="0"/>
              <a:t>cf</a:t>
            </a:r>
            <a:r>
              <a:rPr lang="en-US" dirty="0" smtClean="0"/>
              <a:t>*</a:t>
            </a:r>
          </a:p>
          <a:p>
            <a:r>
              <a:rPr lang="en-US" dirty="0" smtClean="0"/>
              <a:t>Hopcount: 3</a:t>
            </a:r>
            <a:endParaRPr lang="en-US" dirty="0"/>
          </a:p>
        </p:txBody>
      </p:sp>
      <p:grpSp>
        <p:nvGrpSpPr>
          <p:cNvPr id="7" name="组合 6"/>
          <p:cNvGrpSpPr/>
          <p:nvPr/>
        </p:nvGrpSpPr>
        <p:grpSpPr>
          <a:xfrm>
            <a:off x="4759412" y="2566273"/>
            <a:ext cx="3385752" cy="3320992"/>
            <a:chOff x="4759412" y="2566273"/>
            <a:chExt cx="3385752" cy="3320992"/>
          </a:xfrm>
        </p:grpSpPr>
        <p:grpSp>
          <p:nvGrpSpPr>
            <p:cNvPr id="59" name="组合 58"/>
            <p:cNvGrpSpPr/>
            <p:nvPr/>
          </p:nvGrpSpPr>
          <p:grpSpPr>
            <a:xfrm>
              <a:off x="4759412" y="2566273"/>
              <a:ext cx="3385752" cy="2835815"/>
              <a:chOff x="1668163" y="1770618"/>
              <a:chExt cx="3385752" cy="2835815"/>
            </a:xfrm>
          </p:grpSpPr>
          <p:sp>
            <p:nvSpPr>
              <p:cNvPr id="60" name="TextBox 59"/>
              <p:cNvSpPr txBox="1"/>
              <p:nvPr/>
            </p:nvSpPr>
            <p:spPr>
              <a:xfrm>
                <a:off x="3391930" y="1770618"/>
                <a:ext cx="168876" cy="276999"/>
              </a:xfrm>
              <a:prstGeom prst="rect">
                <a:avLst/>
              </a:prstGeom>
              <a:noFill/>
            </p:spPr>
            <p:txBody>
              <a:bodyPr wrap="square" rtlCol="0">
                <a:spAutoFit/>
              </a:bodyPr>
              <a:lstStyle/>
              <a:p>
                <a:r>
                  <a:rPr lang="en-US" sz="1200" dirty="0"/>
                  <a:t>f</a:t>
                </a:r>
              </a:p>
            </p:txBody>
          </p:sp>
          <p:grpSp>
            <p:nvGrpSpPr>
              <p:cNvPr id="61" name="组合 60"/>
              <p:cNvGrpSpPr/>
              <p:nvPr/>
            </p:nvGrpSpPr>
            <p:grpSpPr>
              <a:xfrm>
                <a:off x="1668163" y="2279975"/>
                <a:ext cx="3385752" cy="2326458"/>
                <a:chOff x="1668163" y="2279975"/>
                <a:chExt cx="3385752" cy="2326458"/>
              </a:xfrm>
            </p:grpSpPr>
            <p:grpSp>
              <p:nvGrpSpPr>
                <p:cNvPr id="62" name="组合 61"/>
                <p:cNvGrpSpPr/>
                <p:nvPr/>
              </p:nvGrpSpPr>
              <p:grpSpPr>
                <a:xfrm>
                  <a:off x="1668163" y="2279975"/>
                  <a:ext cx="3385752" cy="2326458"/>
                  <a:chOff x="733168" y="1417638"/>
                  <a:chExt cx="3385752" cy="2326458"/>
                </a:xfrm>
              </p:grpSpPr>
              <p:sp>
                <p:nvSpPr>
                  <p:cNvPr id="68" name="椭圆 67"/>
                  <p:cNvSpPr/>
                  <p:nvPr/>
                </p:nvSpPr>
                <p:spPr>
                  <a:xfrm>
                    <a:off x="873211" y="2171399"/>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69" name="椭圆 68"/>
                  <p:cNvSpPr/>
                  <p:nvPr/>
                </p:nvSpPr>
                <p:spPr>
                  <a:xfrm>
                    <a:off x="2162433" y="1417638"/>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ea typeface="Tahoma" pitchFamily="34" charset="0"/>
                        <a:cs typeface="Times New Roman" pitchFamily="18" charset="0"/>
                      </a:rPr>
                      <a:t>п</a:t>
                    </a:r>
                    <a:r>
                      <a:rPr lang="en-US" baseline="-25000" dirty="0" smtClean="0">
                        <a:latin typeface="Times New Roman" pitchFamily="18" charset="0"/>
                        <a:ea typeface="Tahoma" pitchFamily="34" charset="0"/>
                        <a:cs typeface="Times New Roman" pitchFamily="18" charset="0"/>
                      </a:rPr>
                      <a:t>1</a:t>
                    </a:r>
                    <a:endParaRPr lang="en-US" baseline="-25000" dirty="0">
                      <a:latin typeface="Times New Roman" pitchFamily="18" charset="0"/>
                      <a:ea typeface="Tahoma" pitchFamily="34" charset="0"/>
                      <a:cs typeface="Times New Roman" pitchFamily="18" charset="0"/>
                    </a:endParaRPr>
                  </a:p>
                </p:txBody>
              </p:sp>
              <p:sp>
                <p:nvSpPr>
                  <p:cNvPr id="70" name="椭圆 69"/>
                  <p:cNvSpPr/>
                  <p:nvPr/>
                </p:nvSpPr>
                <p:spPr>
                  <a:xfrm>
                    <a:off x="2162433" y="3002691"/>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71" name="椭圆 70"/>
                  <p:cNvSpPr/>
                  <p:nvPr/>
                </p:nvSpPr>
                <p:spPr>
                  <a:xfrm>
                    <a:off x="3361039" y="2088291"/>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cxnSp>
                <p:nvCxnSpPr>
                  <p:cNvPr id="72" name="直接箭头连接符 71"/>
                  <p:cNvCxnSpPr>
                    <a:endCxn id="68" idx="1"/>
                  </p:cNvCxnSpPr>
                  <p:nvPr/>
                </p:nvCxnSpPr>
                <p:spPr>
                  <a:xfrm>
                    <a:off x="733168" y="2088291"/>
                    <a:ext cx="251032" cy="1916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直接箭头连接符 72"/>
                  <p:cNvCxnSpPr>
                    <a:stCxn id="68" idx="6"/>
                    <a:endCxn id="69" idx="3"/>
                  </p:cNvCxnSpPr>
                  <p:nvPr/>
                </p:nvCxnSpPr>
                <p:spPr>
                  <a:xfrm flipV="1">
                    <a:off x="1631092" y="2050467"/>
                    <a:ext cx="642330" cy="4916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直接箭头连接符 73"/>
                  <p:cNvCxnSpPr>
                    <a:endCxn id="70" idx="1"/>
                  </p:cNvCxnSpPr>
                  <p:nvPr/>
                </p:nvCxnSpPr>
                <p:spPr>
                  <a:xfrm>
                    <a:off x="1631092" y="2542102"/>
                    <a:ext cx="642330" cy="5691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直接箭头连接符 74"/>
                  <p:cNvCxnSpPr>
                    <a:stCxn id="69" idx="4"/>
                    <a:endCxn id="70" idx="0"/>
                  </p:cNvCxnSpPr>
                  <p:nvPr/>
                </p:nvCxnSpPr>
                <p:spPr>
                  <a:xfrm>
                    <a:off x="2541374" y="2159043"/>
                    <a:ext cx="0" cy="8436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6" name="直接箭头连接符 75"/>
                  <p:cNvCxnSpPr>
                    <a:stCxn id="70" idx="7"/>
                    <a:endCxn id="71" idx="2"/>
                  </p:cNvCxnSpPr>
                  <p:nvPr/>
                </p:nvCxnSpPr>
                <p:spPr>
                  <a:xfrm flipV="1">
                    <a:off x="2809325" y="2458994"/>
                    <a:ext cx="551714" cy="6522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7" name="曲线连接符 76"/>
                  <p:cNvCxnSpPr>
                    <a:stCxn id="69" idx="1"/>
                    <a:endCxn id="69" idx="7"/>
                  </p:cNvCxnSpPr>
                  <p:nvPr/>
                </p:nvCxnSpPr>
                <p:spPr>
                  <a:xfrm rot="5400000" flipH="1" flipV="1">
                    <a:off x="2541373" y="1258263"/>
                    <a:ext cx="12700" cy="535903"/>
                  </a:xfrm>
                  <a:prstGeom prst="curvedConnector3">
                    <a:avLst>
                      <a:gd name="adj1" fmla="val 265492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8" name="曲线连接符 77"/>
                  <p:cNvCxnSpPr>
                    <a:stCxn id="71" idx="1"/>
                    <a:endCxn id="71" idx="7"/>
                  </p:cNvCxnSpPr>
                  <p:nvPr/>
                </p:nvCxnSpPr>
                <p:spPr>
                  <a:xfrm rot="5400000" flipH="1" flipV="1">
                    <a:off x="3739979" y="1928916"/>
                    <a:ext cx="12700" cy="535903"/>
                  </a:xfrm>
                  <a:prstGeom prst="curvedConnector3">
                    <a:avLst>
                      <a:gd name="adj1" fmla="val 2654929"/>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63" name="TextBox 62"/>
                <p:cNvSpPr txBox="1"/>
                <p:nvPr/>
              </p:nvSpPr>
              <p:spPr>
                <a:xfrm>
                  <a:off x="2639198" y="2865313"/>
                  <a:ext cx="168876" cy="276999"/>
                </a:xfrm>
                <a:prstGeom prst="rect">
                  <a:avLst/>
                </a:prstGeom>
                <a:noFill/>
              </p:spPr>
              <p:txBody>
                <a:bodyPr wrap="square" rtlCol="0">
                  <a:spAutoFit/>
                </a:bodyPr>
                <a:lstStyle/>
                <a:p>
                  <a:r>
                    <a:rPr lang="en-US" sz="1200" dirty="0"/>
                    <a:t>f</a:t>
                  </a:r>
                </a:p>
              </p:txBody>
            </p:sp>
            <p:sp>
              <p:nvSpPr>
                <p:cNvPr id="64" name="TextBox 63"/>
                <p:cNvSpPr txBox="1"/>
                <p:nvPr/>
              </p:nvSpPr>
              <p:spPr>
                <a:xfrm>
                  <a:off x="4590536" y="2388551"/>
                  <a:ext cx="168876" cy="276999"/>
                </a:xfrm>
                <a:prstGeom prst="rect">
                  <a:avLst/>
                </a:prstGeom>
                <a:noFill/>
              </p:spPr>
              <p:txBody>
                <a:bodyPr wrap="square" rtlCol="0">
                  <a:spAutoFit/>
                </a:bodyPr>
                <a:lstStyle/>
                <a:p>
                  <a:r>
                    <a:rPr lang="en-US" sz="1200" dirty="0"/>
                    <a:t>f</a:t>
                  </a:r>
                </a:p>
              </p:txBody>
            </p:sp>
            <p:sp>
              <p:nvSpPr>
                <p:cNvPr id="65" name="TextBox 64"/>
                <p:cNvSpPr txBox="1"/>
                <p:nvPr/>
              </p:nvSpPr>
              <p:spPr>
                <a:xfrm>
                  <a:off x="2639198" y="3689021"/>
                  <a:ext cx="168876" cy="276999"/>
                </a:xfrm>
                <a:prstGeom prst="rect">
                  <a:avLst/>
                </a:prstGeom>
                <a:noFill/>
              </p:spPr>
              <p:txBody>
                <a:bodyPr wrap="square" rtlCol="0">
                  <a:spAutoFit/>
                </a:bodyPr>
                <a:lstStyle/>
                <a:p>
                  <a:r>
                    <a:rPr lang="en-US" sz="1200" dirty="0" smtClean="0"/>
                    <a:t>c</a:t>
                  </a:r>
                  <a:endParaRPr lang="en-US" sz="1200" dirty="0"/>
                </a:p>
              </p:txBody>
            </p:sp>
            <p:sp>
              <p:nvSpPr>
                <p:cNvPr id="66" name="TextBox 65"/>
                <p:cNvSpPr txBox="1"/>
                <p:nvPr/>
              </p:nvSpPr>
              <p:spPr>
                <a:xfrm>
                  <a:off x="3223054" y="3321330"/>
                  <a:ext cx="168876" cy="276999"/>
                </a:xfrm>
                <a:prstGeom prst="rect">
                  <a:avLst/>
                </a:prstGeom>
                <a:noFill/>
              </p:spPr>
              <p:txBody>
                <a:bodyPr wrap="square" rtlCol="0">
                  <a:spAutoFit/>
                </a:bodyPr>
                <a:lstStyle/>
                <a:p>
                  <a:r>
                    <a:rPr lang="en-US" sz="1200" dirty="0" smtClean="0"/>
                    <a:t>c</a:t>
                  </a:r>
                  <a:endParaRPr lang="en-US" sz="1200" dirty="0"/>
                </a:p>
              </p:txBody>
            </p:sp>
            <p:sp>
              <p:nvSpPr>
                <p:cNvPr id="67" name="TextBox 66"/>
                <p:cNvSpPr txBox="1"/>
                <p:nvPr/>
              </p:nvSpPr>
              <p:spPr>
                <a:xfrm>
                  <a:off x="4020177" y="3689020"/>
                  <a:ext cx="168876" cy="276999"/>
                </a:xfrm>
                <a:prstGeom prst="rect">
                  <a:avLst/>
                </a:prstGeom>
                <a:noFill/>
              </p:spPr>
              <p:txBody>
                <a:bodyPr wrap="square" rtlCol="0">
                  <a:spAutoFit/>
                </a:bodyPr>
                <a:lstStyle/>
                <a:p>
                  <a:r>
                    <a:rPr lang="en-US" sz="1200" dirty="0"/>
                    <a:t>f</a:t>
                  </a:r>
                </a:p>
              </p:txBody>
            </p:sp>
          </p:grpSp>
        </p:grpSp>
        <p:sp>
          <p:nvSpPr>
            <p:cNvPr id="100" name="TextBox 99"/>
            <p:cNvSpPr txBox="1"/>
            <p:nvPr/>
          </p:nvSpPr>
          <p:spPr>
            <a:xfrm>
              <a:off x="6008130" y="5579488"/>
              <a:ext cx="1131673" cy="307777"/>
            </a:xfrm>
            <a:prstGeom prst="rect">
              <a:avLst/>
            </a:prstGeom>
            <a:noFill/>
          </p:spPr>
          <p:txBody>
            <a:bodyPr wrap="square" rtlCol="0">
              <a:spAutoFit/>
            </a:bodyPr>
            <a:lstStyle/>
            <a:p>
              <a:r>
                <a:rPr lang="en-US" sz="1400" dirty="0" smtClean="0"/>
                <a:t>DFA for f*</a:t>
              </a:r>
              <a:r>
                <a:rPr lang="en-US" sz="1400" dirty="0" err="1" smtClean="0"/>
                <a:t>cf</a:t>
              </a:r>
              <a:r>
                <a:rPr lang="en-US" sz="1400" dirty="0" smtClean="0"/>
                <a:t>*</a:t>
              </a:r>
              <a:endParaRPr lang="en-US" sz="1400" dirty="0"/>
            </a:p>
          </p:txBody>
        </p:sp>
      </p:grpSp>
      <p:sp>
        <p:nvSpPr>
          <p:cNvPr id="30"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
        <p:nvSpPr>
          <p:cNvPr id="10" name="椭圆 9"/>
          <p:cNvSpPr/>
          <p:nvPr/>
        </p:nvSpPr>
        <p:spPr>
          <a:xfrm>
            <a:off x="7540883" y="3900198"/>
            <a:ext cx="463379" cy="433576"/>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4877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dirty="0"/>
          </a:p>
        </p:txBody>
      </p:sp>
      <p:sp>
        <p:nvSpPr>
          <p:cNvPr id="3" name="内容占位符 2"/>
          <p:cNvSpPr>
            <a:spLocks noGrp="1"/>
          </p:cNvSpPr>
          <p:nvPr>
            <p:ph idx="1"/>
          </p:nvPr>
        </p:nvSpPr>
        <p:spPr/>
        <p:txBody>
          <a:bodyPr/>
          <a:lstStyle/>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25</a:t>
            </a:fld>
            <a:endParaRPr lang="en-US"/>
          </a:p>
        </p:txBody>
      </p:sp>
      <p:grpSp>
        <p:nvGrpSpPr>
          <p:cNvPr id="5" name="组合 4"/>
          <p:cNvGrpSpPr/>
          <p:nvPr/>
        </p:nvGrpSpPr>
        <p:grpSpPr>
          <a:xfrm>
            <a:off x="457200" y="1701113"/>
            <a:ext cx="5152773" cy="3841409"/>
            <a:chOff x="457200" y="1701113"/>
            <a:chExt cx="5152773" cy="3841409"/>
          </a:xfrm>
        </p:grpSpPr>
        <p:sp>
          <p:nvSpPr>
            <p:cNvPr id="6" name="椭圆 5"/>
            <p:cNvSpPr/>
            <p:nvPr/>
          </p:nvSpPr>
          <p:spPr>
            <a:xfrm>
              <a:off x="3853250" y="4176583"/>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George</a:t>
              </a:r>
              <a:endParaRPr lang="en-US" sz="1100" dirty="0"/>
            </a:p>
          </p:txBody>
        </p:sp>
        <p:sp>
          <p:nvSpPr>
            <p:cNvPr id="7" name="椭圆 6"/>
            <p:cNvSpPr/>
            <p:nvPr/>
          </p:nvSpPr>
          <p:spPr>
            <a:xfrm>
              <a:off x="2564029" y="4176583"/>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Fred</a:t>
              </a:r>
              <a:endParaRPr lang="en-US" sz="1100" dirty="0"/>
            </a:p>
          </p:txBody>
        </p:sp>
        <p:sp>
          <p:nvSpPr>
            <p:cNvPr id="8" name="椭圆 7"/>
            <p:cNvSpPr/>
            <p:nvPr/>
          </p:nvSpPr>
          <p:spPr>
            <a:xfrm>
              <a:off x="1287165" y="4176583"/>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Carol</a:t>
              </a:r>
              <a:endParaRPr lang="en-US" sz="1100" dirty="0"/>
            </a:p>
          </p:txBody>
        </p:sp>
        <p:sp>
          <p:nvSpPr>
            <p:cNvPr id="9" name="椭圆 8"/>
            <p:cNvSpPr/>
            <p:nvPr/>
          </p:nvSpPr>
          <p:spPr>
            <a:xfrm>
              <a:off x="4728524" y="2903835"/>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Harry</a:t>
              </a:r>
              <a:endParaRPr lang="en-US" sz="1100" dirty="0"/>
            </a:p>
          </p:txBody>
        </p:sp>
        <p:sp>
          <p:nvSpPr>
            <p:cNvPr id="10" name="椭圆 9"/>
            <p:cNvSpPr/>
            <p:nvPr/>
          </p:nvSpPr>
          <p:spPr>
            <a:xfrm>
              <a:off x="2564029" y="2903836"/>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Ed</a:t>
              </a:r>
              <a:endParaRPr lang="en-US" sz="1100" dirty="0"/>
            </a:p>
          </p:txBody>
        </p:sp>
        <p:sp>
          <p:nvSpPr>
            <p:cNvPr id="11" name="椭圆 10"/>
            <p:cNvSpPr/>
            <p:nvPr/>
          </p:nvSpPr>
          <p:spPr>
            <a:xfrm>
              <a:off x="457200" y="2903837"/>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Alice</a:t>
              </a:r>
              <a:endParaRPr lang="en-US" sz="1100" dirty="0"/>
            </a:p>
          </p:txBody>
        </p:sp>
        <p:sp>
          <p:nvSpPr>
            <p:cNvPr id="12" name="椭圆 11"/>
            <p:cNvSpPr/>
            <p:nvPr/>
          </p:nvSpPr>
          <p:spPr>
            <a:xfrm>
              <a:off x="3445478" y="1701113"/>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Dave</a:t>
              </a:r>
              <a:endParaRPr lang="en-US" sz="1100" dirty="0"/>
            </a:p>
          </p:txBody>
        </p:sp>
        <p:sp>
          <p:nvSpPr>
            <p:cNvPr id="13" name="椭圆 12"/>
            <p:cNvSpPr/>
            <p:nvPr/>
          </p:nvSpPr>
          <p:spPr>
            <a:xfrm>
              <a:off x="1727889" y="1701114"/>
              <a:ext cx="881449" cy="84025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Bob</a:t>
              </a:r>
              <a:endParaRPr lang="en-US" sz="1100" dirty="0"/>
            </a:p>
          </p:txBody>
        </p:sp>
        <p:cxnSp>
          <p:nvCxnSpPr>
            <p:cNvPr id="14" name="曲线连接符 13"/>
            <p:cNvCxnSpPr>
              <a:stCxn id="13" idx="2"/>
              <a:endCxn id="11" idx="0"/>
            </p:cNvCxnSpPr>
            <p:nvPr/>
          </p:nvCxnSpPr>
          <p:spPr>
            <a:xfrm rot="10800000" flipV="1">
              <a:off x="897925" y="2121243"/>
              <a:ext cx="829964" cy="782593"/>
            </a:xfrm>
            <a:prstGeom prst="curvedConnector2">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5" name="曲线连接符 14"/>
            <p:cNvCxnSpPr>
              <a:stCxn id="12" idx="6"/>
              <a:endCxn id="9" idx="0"/>
            </p:cNvCxnSpPr>
            <p:nvPr/>
          </p:nvCxnSpPr>
          <p:spPr>
            <a:xfrm>
              <a:off x="4326927" y="2121243"/>
              <a:ext cx="842322" cy="782592"/>
            </a:xfrm>
            <a:prstGeom prst="curvedConnector2">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曲线连接符 15"/>
            <p:cNvCxnSpPr>
              <a:stCxn id="11" idx="4"/>
              <a:endCxn id="8" idx="2"/>
            </p:cNvCxnSpPr>
            <p:nvPr/>
          </p:nvCxnSpPr>
          <p:spPr>
            <a:xfrm rot="16200000" flipH="1">
              <a:off x="666237" y="3975784"/>
              <a:ext cx="852617" cy="389240"/>
            </a:xfrm>
            <a:prstGeom prst="curvedConnector2">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曲线连接符 16"/>
            <p:cNvCxnSpPr>
              <a:stCxn id="9" idx="4"/>
              <a:endCxn id="6" idx="6"/>
            </p:cNvCxnSpPr>
            <p:nvPr/>
          </p:nvCxnSpPr>
          <p:spPr>
            <a:xfrm rot="5400000">
              <a:off x="4525665" y="3953128"/>
              <a:ext cx="852619" cy="434550"/>
            </a:xfrm>
            <a:prstGeom prst="curvedConnector2">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8" name="曲线连接符 17"/>
            <p:cNvCxnSpPr>
              <a:stCxn id="12" idx="4"/>
              <a:endCxn id="9" idx="2"/>
            </p:cNvCxnSpPr>
            <p:nvPr/>
          </p:nvCxnSpPr>
          <p:spPr>
            <a:xfrm rot="16200000" flipH="1">
              <a:off x="3916067" y="2511507"/>
              <a:ext cx="782593" cy="842321"/>
            </a:xfrm>
            <a:prstGeom prst="curvedConnector2">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9" name="直接箭头连接符 18"/>
            <p:cNvCxnSpPr>
              <a:stCxn id="13" idx="7"/>
              <a:endCxn id="12" idx="1"/>
            </p:cNvCxnSpPr>
            <p:nvPr/>
          </p:nvCxnSpPr>
          <p:spPr>
            <a:xfrm flipV="1">
              <a:off x="2480253" y="1824166"/>
              <a:ext cx="1094310" cy="1"/>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0" name="直接箭头连接符 19"/>
            <p:cNvCxnSpPr>
              <a:stCxn id="13" idx="5"/>
              <a:endCxn id="12" idx="3"/>
            </p:cNvCxnSpPr>
            <p:nvPr/>
          </p:nvCxnSpPr>
          <p:spPr>
            <a:xfrm flipV="1">
              <a:off x="2480253" y="2418319"/>
              <a:ext cx="1094310" cy="1"/>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1" name="直接箭头连接符 20"/>
            <p:cNvCxnSpPr>
              <a:stCxn id="10" idx="2"/>
              <a:endCxn id="11" idx="6"/>
            </p:cNvCxnSpPr>
            <p:nvPr/>
          </p:nvCxnSpPr>
          <p:spPr>
            <a:xfrm flipH="1">
              <a:off x="1338649" y="3323966"/>
              <a:ext cx="1225380"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直接箭头连接符 21"/>
            <p:cNvCxnSpPr>
              <a:stCxn id="8" idx="6"/>
              <a:endCxn id="7" idx="2"/>
            </p:cNvCxnSpPr>
            <p:nvPr/>
          </p:nvCxnSpPr>
          <p:spPr>
            <a:xfrm>
              <a:off x="2168614" y="4596713"/>
              <a:ext cx="395415"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3" name="直接箭头连接符 22"/>
            <p:cNvCxnSpPr>
              <a:stCxn id="10" idx="7"/>
              <a:endCxn id="12" idx="4"/>
            </p:cNvCxnSpPr>
            <p:nvPr/>
          </p:nvCxnSpPr>
          <p:spPr>
            <a:xfrm flipV="1">
              <a:off x="3316393" y="2541372"/>
              <a:ext cx="569810" cy="48551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4" name="直接箭头连接符 23"/>
            <p:cNvCxnSpPr>
              <a:stCxn id="6" idx="1"/>
              <a:endCxn id="10" idx="5"/>
            </p:cNvCxnSpPr>
            <p:nvPr/>
          </p:nvCxnSpPr>
          <p:spPr>
            <a:xfrm flipH="1" flipV="1">
              <a:off x="3316393" y="3621042"/>
              <a:ext cx="665942" cy="6785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直接箭头连接符 24"/>
            <p:cNvCxnSpPr>
              <a:stCxn id="6" idx="2"/>
              <a:endCxn id="7" idx="6"/>
            </p:cNvCxnSpPr>
            <p:nvPr/>
          </p:nvCxnSpPr>
          <p:spPr>
            <a:xfrm flipH="1">
              <a:off x="3445478" y="4596713"/>
              <a:ext cx="40777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曲线连接符 25"/>
            <p:cNvCxnSpPr>
              <a:stCxn id="8" idx="4"/>
              <a:endCxn id="6" idx="4"/>
            </p:cNvCxnSpPr>
            <p:nvPr/>
          </p:nvCxnSpPr>
          <p:spPr>
            <a:xfrm rot="16200000" flipH="1">
              <a:off x="3010932" y="3733799"/>
              <a:ext cx="12700" cy="2566085"/>
            </a:xfrm>
            <a:prstGeom prst="curvedConnector3">
              <a:avLst>
                <a:gd name="adj1" fmla="val 1800000"/>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933966" y="2141321"/>
              <a:ext cx="168876" cy="276999"/>
            </a:xfrm>
            <a:prstGeom prst="rect">
              <a:avLst/>
            </a:prstGeom>
            <a:noFill/>
          </p:spPr>
          <p:txBody>
            <a:bodyPr wrap="square" rtlCol="0">
              <a:spAutoFit/>
            </a:bodyPr>
            <a:lstStyle/>
            <a:p>
              <a:r>
                <a:rPr lang="en-US" sz="1200" dirty="0"/>
                <a:t>f</a:t>
              </a:r>
            </a:p>
          </p:txBody>
        </p:sp>
        <p:sp>
          <p:nvSpPr>
            <p:cNvPr id="28" name="TextBox 27"/>
            <p:cNvSpPr txBox="1"/>
            <p:nvPr/>
          </p:nvSpPr>
          <p:spPr>
            <a:xfrm>
              <a:off x="2942970" y="1826225"/>
              <a:ext cx="168876" cy="276999"/>
            </a:xfrm>
            <a:prstGeom prst="rect">
              <a:avLst/>
            </a:prstGeom>
            <a:noFill/>
          </p:spPr>
          <p:txBody>
            <a:bodyPr wrap="square" rtlCol="0">
              <a:spAutoFit/>
            </a:bodyPr>
            <a:lstStyle/>
            <a:p>
              <a:r>
                <a:rPr lang="en-US" sz="1200" dirty="0"/>
                <a:t>f</a:t>
              </a:r>
            </a:p>
          </p:txBody>
        </p:sp>
        <p:sp>
          <p:nvSpPr>
            <p:cNvPr id="29" name="TextBox 28"/>
            <p:cNvSpPr txBox="1"/>
            <p:nvPr/>
          </p:nvSpPr>
          <p:spPr>
            <a:xfrm>
              <a:off x="2920315" y="2418320"/>
              <a:ext cx="168876" cy="276999"/>
            </a:xfrm>
            <a:prstGeom prst="rect">
              <a:avLst/>
            </a:prstGeom>
            <a:noFill/>
          </p:spPr>
          <p:txBody>
            <a:bodyPr wrap="square" rtlCol="0">
              <a:spAutoFit/>
            </a:bodyPr>
            <a:lstStyle/>
            <a:p>
              <a:r>
                <a:rPr lang="en-US" sz="1200" dirty="0" smtClean="0"/>
                <a:t>c</a:t>
              </a:r>
              <a:endParaRPr lang="en-US" sz="1200" dirty="0"/>
            </a:p>
          </p:txBody>
        </p:sp>
        <p:sp>
          <p:nvSpPr>
            <p:cNvPr id="30" name="TextBox 29"/>
            <p:cNvSpPr txBox="1"/>
            <p:nvPr/>
          </p:nvSpPr>
          <p:spPr>
            <a:xfrm>
              <a:off x="4867536" y="2099105"/>
              <a:ext cx="168876" cy="276999"/>
            </a:xfrm>
            <a:prstGeom prst="rect">
              <a:avLst/>
            </a:prstGeom>
            <a:noFill/>
          </p:spPr>
          <p:txBody>
            <a:bodyPr wrap="square" rtlCol="0">
              <a:spAutoFit/>
            </a:bodyPr>
            <a:lstStyle/>
            <a:p>
              <a:r>
                <a:rPr lang="en-US" sz="1200" dirty="0"/>
                <a:t>f</a:t>
              </a:r>
            </a:p>
          </p:txBody>
        </p:sp>
        <p:sp>
          <p:nvSpPr>
            <p:cNvPr id="31" name="TextBox 30"/>
            <p:cNvSpPr txBox="1"/>
            <p:nvPr/>
          </p:nvSpPr>
          <p:spPr>
            <a:xfrm>
              <a:off x="5052890" y="4319713"/>
              <a:ext cx="168876" cy="276999"/>
            </a:xfrm>
            <a:prstGeom prst="rect">
              <a:avLst/>
            </a:prstGeom>
            <a:noFill/>
          </p:spPr>
          <p:txBody>
            <a:bodyPr wrap="square" rtlCol="0">
              <a:spAutoFit/>
            </a:bodyPr>
            <a:lstStyle/>
            <a:p>
              <a:r>
                <a:rPr lang="en-US" sz="1200" dirty="0"/>
                <a:t>f</a:t>
              </a:r>
            </a:p>
          </p:txBody>
        </p:sp>
        <p:sp>
          <p:nvSpPr>
            <p:cNvPr id="32" name="TextBox 31"/>
            <p:cNvSpPr txBox="1"/>
            <p:nvPr/>
          </p:nvSpPr>
          <p:spPr>
            <a:xfrm>
              <a:off x="1866901" y="3026889"/>
              <a:ext cx="168876" cy="276999"/>
            </a:xfrm>
            <a:prstGeom prst="rect">
              <a:avLst/>
            </a:prstGeom>
            <a:noFill/>
          </p:spPr>
          <p:txBody>
            <a:bodyPr wrap="square" rtlCol="0">
              <a:spAutoFit/>
            </a:bodyPr>
            <a:lstStyle/>
            <a:p>
              <a:r>
                <a:rPr lang="en-US" sz="1200" dirty="0"/>
                <a:t>f</a:t>
              </a:r>
            </a:p>
          </p:txBody>
        </p:sp>
        <p:sp>
          <p:nvSpPr>
            <p:cNvPr id="33" name="TextBox 32"/>
            <p:cNvSpPr txBox="1"/>
            <p:nvPr/>
          </p:nvSpPr>
          <p:spPr>
            <a:xfrm>
              <a:off x="1008107" y="4042714"/>
              <a:ext cx="168876" cy="276999"/>
            </a:xfrm>
            <a:prstGeom prst="rect">
              <a:avLst/>
            </a:prstGeom>
            <a:noFill/>
          </p:spPr>
          <p:txBody>
            <a:bodyPr wrap="square" rtlCol="0">
              <a:spAutoFit/>
            </a:bodyPr>
            <a:lstStyle/>
            <a:p>
              <a:r>
                <a:rPr lang="en-US" sz="1200" dirty="0"/>
                <a:t>f</a:t>
              </a:r>
            </a:p>
          </p:txBody>
        </p:sp>
        <p:sp>
          <p:nvSpPr>
            <p:cNvPr id="34" name="TextBox 33"/>
            <p:cNvSpPr txBox="1"/>
            <p:nvPr/>
          </p:nvSpPr>
          <p:spPr>
            <a:xfrm>
              <a:off x="3609538" y="4596712"/>
              <a:ext cx="168876" cy="276999"/>
            </a:xfrm>
            <a:prstGeom prst="rect">
              <a:avLst/>
            </a:prstGeom>
            <a:noFill/>
          </p:spPr>
          <p:txBody>
            <a:bodyPr wrap="square" rtlCol="0">
              <a:spAutoFit/>
            </a:bodyPr>
            <a:lstStyle/>
            <a:p>
              <a:r>
                <a:rPr lang="en-US" sz="1200" dirty="0"/>
                <a:t>f</a:t>
              </a:r>
            </a:p>
          </p:txBody>
        </p:sp>
        <p:sp>
          <p:nvSpPr>
            <p:cNvPr id="35" name="TextBox 34"/>
            <p:cNvSpPr txBox="1"/>
            <p:nvPr/>
          </p:nvSpPr>
          <p:spPr>
            <a:xfrm>
              <a:off x="3649364" y="3750790"/>
              <a:ext cx="168876" cy="276999"/>
            </a:xfrm>
            <a:prstGeom prst="rect">
              <a:avLst/>
            </a:prstGeom>
            <a:noFill/>
          </p:spPr>
          <p:txBody>
            <a:bodyPr wrap="square" rtlCol="0">
              <a:spAutoFit/>
            </a:bodyPr>
            <a:lstStyle/>
            <a:p>
              <a:r>
                <a:rPr lang="en-US" sz="1200" dirty="0"/>
                <a:t>f</a:t>
              </a:r>
            </a:p>
          </p:txBody>
        </p:sp>
        <p:sp>
          <p:nvSpPr>
            <p:cNvPr id="36" name="TextBox 35"/>
            <p:cNvSpPr txBox="1"/>
            <p:nvPr/>
          </p:nvSpPr>
          <p:spPr>
            <a:xfrm>
              <a:off x="2926496" y="5265523"/>
              <a:ext cx="168876" cy="276999"/>
            </a:xfrm>
            <a:prstGeom prst="rect">
              <a:avLst/>
            </a:prstGeom>
            <a:noFill/>
          </p:spPr>
          <p:txBody>
            <a:bodyPr wrap="square" rtlCol="0">
              <a:spAutoFit/>
            </a:bodyPr>
            <a:lstStyle/>
            <a:p>
              <a:r>
                <a:rPr lang="en-US" sz="1200" dirty="0"/>
                <a:t>f</a:t>
              </a:r>
            </a:p>
          </p:txBody>
        </p:sp>
        <p:sp>
          <p:nvSpPr>
            <p:cNvPr id="37" name="TextBox 36"/>
            <p:cNvSpPr txBox="1"/>
            <p:nvPr/>
          </p:nvSpPr>
          <p:spPr>
            <a:xfrm>
              <a:off x="2281883" y="4628120"/>
              <a:ext cx="168876" cy="276999"/>
            </a:xfrm>
            <a:prstGeom prst="rect">
              <a:avLst/>
            </a:prstGeom>
            <a:noFill/>
          </p:spPr>
          <p:txBody>
            <a:bodyPr wrap="square" rtlCol="0">
              <a:spAutoFit/>
            </a:bodyPr>
            <a:lstStyle/>
            <a:p>
              <a:r>
                <a:rPr lang="en-US" sz="1200" dirty="0" smtClean="0"/>
                <a:t>c</a:t>
              </a:r>
              <a:endParaRPr lang="en-US" sz="1200" dirty="0"/>
            </a:p>
          </p:txBody>
        </p:sp>
        <p:sp>
          <p:nvSpPr>
            <p:cNvPr id="38" name="TextBox 37"/>
            <p:cNvSpPr txBox="1"/>
            <p:nvPr/>
          </p:nvSpPr>
          <p:spPr>
            <a:xfrm>
              <a:off x="3609538" y="2765337"/>
              <a:ext cx="168876" cy="276999"/>
            </a:xfrm>
            <a:prstGeom prst="rect">
              <a:avLst/>
            </a:prstGeom>
            <a:noFill/>
          </p:spPr>
          <p:txBody>
            <a:bodyPr wrap="square" rtlCol="0">
              <a:spAutoFit/>
            </a:bodyPr>
            <a:lstStyle/>
            <a:p>
              <a:r>
                <a:rPr lang="en-US" sz="1200" dirty="0" smtClean="0"/>
                <a:t>c</a:t>
              </a:r>
              <a:endParaRPr lang="en-US" sz="1200" dirty="0"/>
            </a:p>
          </p:txBody>
        </p:sp>
        <p:sp>
          <p:nvSpPr>
            <p:cNvPr id="39" name="TextBox 38"/>
            <p:cNvSpPr txBox="1"/>
            <p:nvPr/>
          </p:nvSpPr>
          <p:spPr>
            <a:xfrm>
              <a:off x="4209536" y="2888388"/>
              <a:ext cx="168876" cy="276999"/>
            </a:xfrm>
            <a:prstGeom prst="rect">
              <a:avLst/>
            </a:prstGeom>
            <a:noFill/>
          </p:spPr>
          <p:txBody>
            <a:bodyPr wrap="square" rtlCol="0">
              <a:spAutoFit/>
            </a:bodyPr>
            <a:lstStyle/>
            <a:p>
              <a:r>
                <a:rPr lang="en-US" sz="1200" dirty="0" smtClean="0"/>
                <a:t>c</a:t>
              </a:r>
              <a:endParaRPr lang="en-US" sz="1200" dirty="0"/>
            </a:p>
          </p:txBody>
        </p:sp>
      </p:grpSp>
      <p:grpSp>
        <p:nvGrpSpPr>
          <p:cNvPr id="189" name="组合 188"/>
          <p:cNvGrpSpPr/>
          <p:nvPr/>
        </p:nvGrpSpPr>
        <p:grpSpPr>
          <a:xfrm>
            <a:off x="5879061" y="1716665"/>
            <a:ext cx="2751446" cy="1955756"/>
            <a:chOff x="1668163" y="2279975"/>
            <a:chExt cx="3385752" cy="2326458"/>
          </a:xfrm>
        </p:grpSpPr>
        <p:grpSp>
          <p:nvGrpSpPr>
            <p:cNvPr id="190" name="组合 189"/>
            <p:cNvGrpSpPr/>
            <p:nvPr/>
          </p:nvGrpSpPr>
          <p:grpSpPr>
            <a:xfrm>
              <a:off x="1668163" y="2279975"/>
              <a:ext cx="3385752" cy="2326458"/>
              <a:chOff x="733168" y="1417638"/>
              <a:chExt cx="3385752" cy="2326458"/>
            </a:xfrm>
          </p:grpSpPr>
          <p:sp>
            <p:nvSpPr>
              <p:cNvPr id="196" name="椭圆 195"/>
              <p:cNvSpPr/>
              <p:nvPr/>
            </p:nvSpPr>
            <p:spPr>
              <a:xfrm>
                <a:off x="873211" y="2171399"/>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197" name="椭圆 196"/>
              <p:cNvSpPr/>
              <p:nvPr/>
            </p:nvSpPr>
            <p:spPr>
              <a:xfrm>
                <a:off x="2162433" y="1417638"/>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ea typeface="Tahoma" pitchFamily="34" charset="0"/>
                    <a:cs typeface="Times New Roman" pitchFamily="18" charset="0"/>
                  </a:rPr>
                  <a:t>п</a:t>
                </a:r>
                <a:r>
                  <a:rPr lang="en-US" baseline="-25000" dirty="0" smtClean="0">
                    <a:latin typeface="Times New Roman" pitchFamily="18" charset="0"/>
                    <a:ea typeface="Tahoma" pitchFamily="34" charset="0"/>
                    <a:cs typeface="Times New Roman" pitchFamily="18" charset="0"/>
                  </a:rPr>
                  <a:t>1</a:t>
                </a:r>
                <a:endParaRPr lang="en-US" baseline="-25000" dirty="0">
                  <a:latin typeface="Times New Roman" pitchFamily="18" charset="0"/>
                  <a:ea typeface="Tahoma" pitchFamily="34" charset="0"/>
                  <a:cs typeface="Times New Roman" pitchFamily="18" charset="0"/>
                </a:endParaRPr>
              </a:p>
            </p:txBody>
          </p:sp>
          <p:sp>
            <p:nvSpPr>
              <p:cNvPr id="198" name="椭圆 197"/>
              <p:cNvSpPr/>
              <p:nvPr/>
            </p:nvSpPr>
            <p:spPr>
              <a:xfrm>
                <a:off x="2162433" y="3002691"/>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199" name="椭圆 198"/>
              <p:cNvSpPr/>
              <p:nvPr/>
            </p:nvSpPr>
            <p:spPr>
              <a:xfrm>
                <a:off x="3361039" y="2088291"/>
                <a:ext cx="757881" cy="7414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cxnSp>
            <p:nvCxnSpPr>
              <p:cNvPr id="200" name="直接箭头连接符 199"/>
              <p:cNvCxnSpPr>
                <a:endCxn id="196" idx="1"/>
              </p:cNvCxnSpPr>
              <p:nvPr/>
            </p:nvCxnSpPr>
            <p:spPr>
              <a:xfrm>
                <a:off x="733168" y="2088291"/>
                <a:ext cx="251032" cy="1916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1" name="直接箭头连接符 200"/>
              <p:cNvCxnSpPr>
                <a:stCxn id="196" idx="6"/>
                <a:endCxn id="197" idx="3"/>
              </p:cNvCxnSpPr>
              <p:nvPr/>
            </p:nvCxnSpPr>
            <p:spPr>
              <a:xfrm flipV="1">
                <a:off x="1631092" y="2050467"/>
                <a:ext cx="642330" cy="4916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2" name="直接箭头连接符 201"/>
              <p:cNvCxnSpPr>
                <a:endCxn id="198" idx="1"/>
              </p:cNvCxnSpPr>
              <p:nvPr/>
            </p:nvCxnSpPr>
            <p:spPr>
              <a:xfrm>
                <a:off x="1631092" y="2542102"/>
                <a:ext cx="642330" cy="5691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3" name="直接箭头连接符 202"/>
              <p:cNvCxnSpPr>
                <a:stCxn id="197" idx="4"/>
                <a:endCxn id="198" idx="0"/>
              </p:cNvCxnSpPr>
              <p:nvPr/>
            </p:nvCxnSpPr>
            <p:spPr>
              <a:xfrm>
                <a:off x="2541374" y="2159043"/>
                <a:ext cx="0" cy="8436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4" name="直接箭头连接符 203"/>
              <p:cNvCxnSpPr>
                <a:stCxn id="198" idx="7"/>
                <a:endCxn id="199" idx="2"/>
              </p:cNvCxnSpPr>
              <p:nvPr/>
            </p:nvCxnSpPr>
            <p:spPr>
              <a:xfrm flipV="1">
                <a:off x="2809325" y="2458994"/>
                <a:ext cx="551714" cy="6522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5" name="曲线连接符 204"/>
              <p:cNvCxnSpPr>
                <a:stCxn id="197" idx="1"/>
                <a:endCxn id="197" idx="7"/>
              </p:cNvCxnSpPr>
              <p:nvPr/>
            </p:nvCxnSpPr>
            <p:spPr>
              <a:xfrm rot="5400000" flipH="1" flipV="1">
                <a:off x="2541373" y="1258263"/>
                <a:ext cx="12700" cy="535903"/>
              </a:xfrm>
              <a:prstGeom prst="curvedConnector3">
                <a:avLst>
                  <a:gd name="adj1" fmla="val 265492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6" name="曲线连接符 205"/>
              <p:cNvCxnSpPr>
                <a:stCxn id="199" idx="1"/>
                <a:endCxn id="199" idx="7"/>
              </p:cNvCxnSpPr>
              <p:nvPr/>
            </p:nvCxnSpPr>
            <p:spPr>
              <a:xfrm rot="5400000" flipH="1" flipV="1">
                <a:off x="3739979" y="1928916"/>
                <a:ext cx="12700" cy="535903"/>
              </a:xfrm>
              <a:prstGeom prst="curvedConnector3">
                <a:avLst>
                  <a:gd name="adj1" fmla="val 2654929"/>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91" name="TextBox 190"/>
            <p:cNvSpPr txBox="1"/>
            <p:nvPr/>
          </p:nvSpPr>
          <p:spPr>
            <a:xfrm>
              <a:off x="2639198" y="2865313"/>
              <a:ext cx="168876" cy="276999"/>
            </a:xfrm>
            <a:prstGeom prst="rect">
              <a:avLst/>
            </a:prstGeom>
            <a:noFill/>
          </p:spPr>
          <p:txBody>
            <a:bodyPr wrap="square" rtlCol="0">
              <a:spAutoFit/>
            </a:bodyPr>
            <a:lstStyle/>
            <a:p>
              <a:r>
                <a:rPr lang="en-US" sz="1200" dirty="0"/>
                <a:t>f</a:t>
              </a:r>
            </a:p>
          </p:txBody>
        </p:sp>
        <p:sp>
          <p:nvSpPr>
            <p:cNvPr id="192" name="TextBox 191"/>
            <p:cNvSpPr txBox="1"/>
            <p:nvPr/>
          </p:nvSpPr>
          <p:spPr>
            <a:xfrm>
              <a:off x="4590536" y="2388551"/>
              <a:ext cx="168876" cy="276999"/>
            </a:xfrm>
            <a:prstGeom prst="rect">
              <a:avLst/>
            </a:prstGeom>
            <a:noFill/>
          </p:spPr>
          <p:txBody>
            <a:bodyPr wrap="square" rtlCol="0">
              <a:spAutoFit/>
            </a:bodyPr>
            <a:lstStyle/>
            <a:p>
              <a:r>
                <a:rPr lang="en-US" sz="1200" dirty="0"/>
                <a:t>f</a:t>
              </a:r>
            </a:p>
          </p:txBody>
        </p:sp>
        <p:sp>
          <p:nvSpPr>
            <p:cNvPr id="193" name="TextBox 192"/>
            <p:cNvSpPr txBox="1"/>
            <p:nvPr/>
          </p:nvSpPr>
          <p:spPr>
            <a:xfrm>
              <a:off x="2639198" y="3689021"/>
              <a:ext cx="168876" cy="276999"/>
            </a:xfrm>
            <a:prstGeom prst="rect">
              <a:avLst/>
            </a:prstGeom>
            <a:noFill/>
          </p:spPr>
          <p:txBody>
            <a:bodyPr wrap="square" rtlCol="0">
              <a:spAutoFit/>
            </a:bodyPr>
            <a:lstStyle/>
            <a:p>
              <a:r>
                <a:rPr lang="en-US" sz="1200" dirty="0" smtClean="0"/>
                <a:t>c</a:t>
              </a:r>
              <a:endParaRPr lang="en-US" sz="1200" dirty="0"/>
            </a:p>
          </p:txBody>
        </p:sp>
        <p:sp>
          <p:nvSpPr>
            <p:cNvPr id="194" name="TextBox 193"/>
            <p:cNvSpPr txBox="1"/>
            <p:nvPr/>
          </p:nvSpPr>
          <p:spPr>
            <a:xfrm>
              <a:off x="3223054" y="3321330"/>
              <a:ext cx="168876" cy="276999"/>
            </a:xfrm>
            <a:prstGeom prst="rect">
              <a:avLst/>
            </a:prstGeom>
            <a:noFill/>
          </p:spPr>
          <p:txBody>
            <a:bodyPr wrap="square" rtlCol="0">
              <a:spAutoFit/>
            </a:bodyPr>
            <a:lstStyle/>
            <a:p>
              <a:r>
                <a:rPr lang="en-US" sz="1200" dirty="0" smtClean="0"/>
                <a:t>c</a:t>
              </a:r>
              <a:endParaRPr lang="en-US" sz="1200" dirty="0"/>
            </a:p>
          </p:txBody>
        </p:sp>
        <p:sp>
          <p:nvSpPr>
            <p:cNvPr id="195" name="TextBox 194"/>
            <p:cNvSpPr txBox="1"/>
            <p:nvPr/>
          </p:nvSpPr>
          <p:spPr>
            <a:xfrm>
              <a:off x="4020177" y="3689020"/>
              <a:ext cx="168876" cy="276999"/>
            </a:xfrm>
            <a:prstGeom prst="rect">
              <a:avLst/>
            </a:prstGeom>
            <a:noFill/>
          </p:spPr>
          <p:txBody>
            <a:bodyPr wrap="square" rtlCol="0">
              <a:spAutoFit/>
            </a:bodyPr>
            <a:lstStyle/>
            <a:p>
              <a:r>
                <a:rPr lang="en-US" sz="1200" dirty="0"/>
                <a:t>f</a:t>
              </a:r>
            </a:p>
          </p:txBody>
        </p:sp>
      </p:grpSp>
      <p:sp>
        <p:nvSpPr>
          <p:cNvPr id="225" name="TextBox 224"/>
          <p:cNvSpPr txBox="1"/>
          <p:nvPr/>
        </p:nvSpPr>
        <p:spPr>
          <a:xfrm>
            <a:off x="2245463" y="5544145"/>
            <a:ext cx="1563890" cy="923330"/>
          </a:xfrm>
          <a:prstGeom prst="rect">
            <a:avLst/>
          </a:prstGeom>
          <a:noFill/>
        </p:spPr>
        <p:txBody>
          <a:bodyPr wrap="none" rtlCol="0">
            <a:spAutoFit/>
          </a:bodyPr>
          <a:lstStyle/>
          <a:p>
            <a:r>
              <a:rPr lang="en-US" dirty="0" smtClean="0"/>
              <a:t>d: 0 </a:t>
            </a:r>
          </a:p>
          <a:p>
            <a:r>
              <a:rPr lang="en-US" dirty="0" err="1" smtClean="0"/>
              <a:t>currentPath</a:t>
            </a:r>
            <a:r>
              <a:rPr lang="en-US" dirty="0" smtClean="0"/>
              <a:t>: Ø</a:t>
            </a:r>
          </a:p>
          <a:p>
            <a:r>
              <a:rPr lang="en-US" dirty="0" err="1" smtClean="0"/>
              <a:t>stateHistory</a:t>
            </a:r>
            <a:r>
              <a:rPr lang="en-US" dirty="0" smtClean="0"/>
              <a:t>: 0</a:t>
            </a:r>
          </a:p>
        </p:txBody>
      </p:sp>
      <p:sp>
        <p:nvSpPr>
          <p:cNvPr id="227" name="TextBox 226"/>
          <p:cNvSpPr txBox="1"/>
          <p:nvPr/>
        </p:nvSpPr>
        <p:spPr>
          <a:xfrm>
            <a:off x="462682" y="678936"/>
            <a:ext cx="3138616" cy="646331"/>
          </a:xfrm>
          <a:prstGeom prst="rect">
            <a:avLst/>
          </a:prstGeom>
          <a:noFill/>
        </p:spPr>
        <p:txBody>
          <a:bodyPr wrap="square" rtlCol="0">
            <a:spAutoFit/>
          </a:bodyPr>
          <a:lstStyle/>
          <a:p>
            <a:r>
              <a:rPr lang="en-US" dirty="0" smtClean="0"/>
              <a:t>Path pattern: f*</a:t>
            </a:r>
            <a:r>
              <a:rPr lang="en-US" dirty="0" err="1" smtClean="0"/>
              <a:t>cf</a:t>
            </a:r>
            <a:r>
              <a:rPr lang="en-US" dirty="0" smtClean="0"/>
              <a:t>*</a:t>
            </a:r>
          </a:p>
          <a:p>
            <a:r>
              <a:rPr lang="en-US" dirty="0" smtClean="0"/>
              <a:t>Hopcount: 3</a:t>
            </a:r>
            <a:endParaRPr lang="en-US" dirty="0"/>
          </a:p>
        </p:txBody>
      </p:sp>
      <p:sp>
        <p:nvSpPr>
          <p:cNvPr id="396" name="椭圆 395"/>
          <p:cNvSpPr/>
          <p:nvPr/>
        </p:nvSpPr>
        <p:spPr>
          <a:xfrm>
            <a:off x="4728523" y="2899713"/>
            <a:ext cx="881449" cy="840259"/>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Harry</a:t>
            </a:r>
            <a:endParaRPr lang="en-US" sz="1100" dirty="0"/>
          </a:p>
        </p:txBody>
      </p:sp>
      <p:sp>
        <p:nvSpPr>
          <p:cNvPr id="397" name="椭圆 396"/>
          <p:cNvSpPr/>
          <p:nvPr/>
        </p:nvSpPr>
        <p:spPr>
          <a:xfrm>
            <a:off x="5981062" y="2350321"/>
            <a:ext cx="615895" cy="623268"/>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0</a:t>
            </a:r>
            <a:endParaRPr lang="en-US" baseline="-25000" dirty="0">
              <a:latin typeface="Times New Roman" pitchFamily="18" charset="0"/>
              <a:cs typeface="Times New Roman" pitchFamily="18" charset="0"/>
            </a:endParaRPr>
          </a:p>
        </p:txBody>
      </p:sp>
      <p:cxnSp>
        <p:nvCxnSpPr>
          <p:cNvPr id="399" name="直接箭头连接符 398"/>
          <p:cNvCxnSpPr/>
          <p:nvPr/>
        </p:nvCxnSpPr>
        <p:spPr>
          <a:xfrm flipV="1">
            <a:off x="6610710" y="2245842"/>
            <a:ext cx="521992" cy="413297"/>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400" name="椭圆 399"/>
          <p:cNvSpPr/>
          <p:nvPr/>
        </p:nvSpPr>
        <p:spPr>
          <a:xfrm>
            <a:off x="3445478" y="1695451"/>
            <a:ext cx="881449" cy="840259"/>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Dave</a:t>
            </a:r>
            <a:endParaRPr lang="en-US" sz="1100" dirty="0"/>
          </a:p>
        </p:txBody>
      </p:sp>
      <p:sp>
        <p:nvSpPr>
          <p:cNvPr id="401" name="椭圆 400"/>
          <p:cNvSpPr/>
          <p:nvPr/>
        </p:nvSpPr>
        <p:spPr>
          <a:xfrm>
            <a:off x="7045719" y="1713718"/>
            <a:ext cx="615895" cy="623268"/>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ea typeface="Tahoma" pitchFamily="34" charset="0"/>
                <a:cs typeface="Times New Roman" pitchFamily="18" charset="0"/>
              </a:rPr>
              <a:t>п</a:t>
            </a:r>
            <a:r>
              <a:rPr lang="en-US" baseline="-25000" dirty="0" smtClean="0">
                <a:latin typeface="Times New Roman" pitchFamily="18" charset="0"/>
                <a:ea typeface="Tahoma" pitchFamily="34" charset="0"/>
                <a:cs typeface="Times New Roman" pitchFamily="18" charset="0"/>
              </a:rPr>
              <a:t>1</a:t>
            </a:r>
            <a:endParaRPr lang="en-US" baseline="-25000" dirty="0">
              <a:latin typeface="Times New Roman" pitchFamily="18" charset="0"/>
              <a:ea typeface="Tahoma" pitchFamily="34" charset="0"/>
              <a:cs typeface="Times New Roman" pitchFamily="18" charset="0"/>
            </a:endParaRPr>
          </a:p>
        </p:txBody>
      </p:sp>
      <p:sp>
        <p:nvSpPr>
          <p:cNvPr id="403" name="TextBox 402"/>
          <p:cNvSpPr txBox="1"/>
          <p:nvPr/>
        </p:nvSpPr>
        <p:spPr>
          <a:xfrm>
            <a:off x="2250993" y="5546889"/>
            <a:ext cx="2478952" cy="923330"/>
          </a:xfrm>
          <a:prstGeom prst="rect">
            <a:avLst/>
          </a:prstGeom>
          <a:noFill/>
        </p:spPr>
        <p:txBody>
          <a:bodyPr wrap="square" rtlCol="0">
            <a:spAutoFit/>
          </a:bodyPr>
          <a:lstStyle/>
          <a:p>
            <a:r>
              <a:rPr lang="en-US" dirty="0" smtClean="0"/>
              <a:t>d: 1 </a:t>
            </a:r>
          </a:p>
          <a:p>
            <a:r>
              <a:rPr lang="en-US" dirty="0" err="1" smtClean="0"/>
              <a:t>currentPath</a:t>
            </a:r>
            <a:r>
              <a:rPr lang="en-US" dirty="0" smtClean="0"/>
              <a:t>: (</a:t>
            </a:r>
            <a:r>
              <a:rPr lang="en-US" dirty="0" err="1" smtClean="0"/>
              <a:t>H,D,f</a:t>
            </a:r>
            <a:r>
              <a:rPr lang="en-US" dirty="0" smtClean="0"/>
              <a:t>)</a:t>
            </a:r>
          </a:p>
          <a:p>
            <a:r>
              <a:rPr lang="en-US" dirty="0" err="1" smtClean="0"/>
              <a:t>stateHistory</a:t>
            </a:r>
            <a:r>
              <a:rPr lang="en-US" dirty="0" smtClean="0"/>
              <a:t>: 01</a:t>
            </a:r>
          </a:p>
        </p:txBody>
      </p:sp>
      <p:cxnSp>
        <p:nvCxnSpPr>
          <p:cNvPr id="229" name="曲线连接符 228"/>
          <p:cNvCxnSpPr/>
          <p:nvPr/>
        </p:nvCxnSpPr>
        <p:spPr>
          <a:xfrm>
            <a:off x="4326929" y="2115580"/>
            <a:ext cx="842321" cy="784132"/>
          </a:xfrm>
          <a:prstGeom prst="curved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31" name="曲线连接符 230"/>
          <p:cNvCxnSpPr/>
          <p:nvPr/>
        </p:nvCxnSpPr>
        <p:spPr>
          <a:xfrm rot="16200000" flipH="1">
            <a:off x="3921473" y="2506617"/>
            <a:ext cx="784133" cy="842320"/>
          </a:xfrm>
          <a:prstGeom prst="curved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32" name="TextBox 231"/>
          <p:cNvSpPr txBox="1"/>
          <p:nvPr/>
        </p:nvSpPr>
        <p:spPr>
          <a:xfrm>
            <a:off x="5708822" y="3889289"/>
            <a:ext cx="1952792" cy="738664"/>
          </a:xfrm>
          <a:prstGeom prst="rect">
            <a:avLst/>
          </a:prstGeom>
          <a:noFill/>
        </p:spPr>
        <p:txBody>
          <a:bodyPr wrap="square" rtlCol="0">
            <a:spAutoFit/>
          </a:bodyPr>
          <a:lstStyle/>
          <a:p>
            <a:r>
              <a:rPr lang="en-US" sz="1400" dirty="0" smtClean="0">
                <a:solidFill>
                  <a:srgbClr val="FF0000"/>
                </a:solidFill>
              </a:rPr>
              <a:t>Case 1: next node is already visited, thus creates a self loop</a:t>
            </a:r>
            <a:endParaRPr lang="en-US" sz="1400" dirty="0">
              <a:solidFill>
                <a:srgbClr val="FF0000"/>
              </a:solidFill>
            </a:endParaRPr>
          </a:p>
        </p:txBody>
      </p:sp>
      <p:cxnSp>
        <p:nvCxnSpPr>
          <p:cNvPr id="234" name="曲线连接符 233"/>
          <p:cNvCxnSpPr/>
          <p:nvPr/>
        </p:nvCxnSpPr>
        <p:spPr>
          <a:xfrm rot="16200000" flipV="1">
            <a:off x="4351910" y="2088807"/>
            <a:ext cx="784132" cy="842321"/>
          </a:xfrm>
          <a:prstGeom prst="curvedConnector2">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cxnSp>
        <p:nvCxnSpPr>
          <p:cNvPr id="236" name="直接箭头连接符 235"/>
          <p:cNvCxnSpPr>
            <a:stCxn id="400" idx="1"/>
            <a:endCxn id="13" idx="7"/>
          </p:cNvCxnSpPr>
          <p:nvPr/>
        </p:nvCxnSpPr>
        <p:spPr>
          <a:xfrm flipH="1">
            <a:off x="2480253" y="1818504"/>
            <a:ext cx="1094310" cy="5663"/>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246650" y="5550760"/>
            <a:ext cx="2972911" cy="923330"/>
          </a:xfrm>
          <a:prstGeom prst="rect">
            <a:avLst/>
          </a:prstGeom>
          <a:noFill/>
        </p:spPr>
        <p:txBody>
          <a:bodyPr wrap="square" rtlCol="0">
            <a:spAutoFit/>
          </a:bodyPr>
          <a:lstStyle/>
          <a:p>
            <a:r>
              <a:rPr lang="en-US" dirty="0" smtClean="0"/>
              <a:t>d: 2 </a:t>
            </a:r>
          </a:p>
          <a:p>
            <a:r>
              <a:rPr lang="en-US" dirty="0" err="1" smtClean="0"/>
              <a:t>currentPath</a:t>
            </a:r>
            <a:r>
              <a:rPr lang="en-US" dirty="0" smtClean="0"/>
              <a:t>: (</a:t>
            </a:r>
            <a:r>
              <a:rPr lang="en-US" dirty="0" err="1" smtClean="0"/>
              <a:t>H,D,f</a:t>
            </a:r>
            <a:r>
              <a:rPr lang="en-US" dirty="0" smtClean="0"/>
              <a:t>)(</a:t>
            </a:r>
            <a:r>
              <a:rPr lang="en-US" dirty="0" err="1" smtClean="0"/>
              <a:t>D,B,f</a:t>
            </a:r>
            <a:r>
              <a:rPr lang="en-US" dirty="0" smtClean="0"/>
              <a:t>)</a:t>
            </a:r>
          </a:p>
          <a:p>
            <a:r>
              <a:rPr lang="en-US" dirty="0" err="1" smtClean="0"/>
              <a:t>stateHistory</a:t>
            </a:r>
            <a:r>
              <a:rPr lang="en-US" dirty="0" smtClean="0"/>
              <a:t>: 011</a:t>
            </a:r>
          </a:p>
        </p:txBody>
      </p:sp>
      <p:sp>
        <p:nvSpPr>
          <p:cNvPr id="81" name="TextBox 80"/>
          <p:cNvSpPr txBox="1"/>
          <p:nvPr/>
        </p:nvSpPr>
        <p:spPr>
          <a:xfrm>
            <a:off x="7277166" y="1208836"/>
            <a:ext cx="137238" cy="232861"/>
          </a:xfrm>
          <a:prstGeom prst="rect">
            <a:avLst/>
          </a:prstGeom>
          <a:noFill/>
        </p:spPr>
        <p:txBody>
          <a:bodyPr wrap="square" rtlCol="0">
            <a:spAutoFit/>
          </a:bodyPr>
          <a:lstStyle/>
          <a:p>
            <a:r>
              <a:rPr lang="en-US" sz="1200" dirty="0"/>
              <a:t>f</a:t>
            </a:r>
          </a:p>
        </p:txBody>
      </p:sp>
      <p:sp>
        <p:nvSpPr>
          <p:cNvPr id="82" name="椭圆 81"/>
          <p:cNvSpPr/>
          <p:nvPr/>
        </p:nvSpPr>
        <p:spPr>
          <a:xfrm>
            <a:off x="1734239" y="1701114"/>
            <a:ext cx="881449" cy="840259"/>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Bob</a:t>
            </a:r>
            <a:endParaRPr lang="en-US" sz="1100" dirty="0"/>
          </a:p>
        </p:txBody>
      </p:sp>
      <p:cxnSp>
        <p:nvCxnSpPr>
          <p:cNvPr id="85" name="曲线连接符 84"/>
          <p:cNvCxnSpPr/>
          <p:nvPr/>
        </p:nvCxnSpPr>
        <p:spPr>
          <a:xfrm rot="5400000" flipH="1" flipV="1">
            <a:off x="7355064" y="1601652"/>
            <a:ext cx="10676" cy="435504"/>
          </a:xfrm>
          <a:prstGeom prst="curvedConnector3">
            <a:avLst>
              <a:gd name="adj1" fmla="val 2654929"/>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cxnSp>
        <p:nvCxnSpPr>
          <p:cNvPr id="239" name="曲线连接符 238"/>
          <p:cNvCxnSpPr>
            <a:stCxn id="82" idx="2"/>
            <a:endCxn id="11" idx="0"/>
          </p:cNvCxnSpPr>
          <p:nvPr/>
        </p:nvCxnSpPr>
        <p:spPr>
          <a:xfrm rot="10800000" flipV="1">
            <a:off x="897925" y="2121243"/>
            <a:ext cx="836314" cy="782593"/>
          </a:xfrm>
          <a:prstGeom prst="curved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88" name="椭圆 87"/>
          <p:cNvSpPr/>
          <p:nvPr/>
        </p:nvSpPr>
        <p:spPr>
          <a:xfrm>
            <a:off x="462682" y="2899714"/>
            <a:ext cx="881449" cy="840259"/>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t>Alice</a:t>
            </a:r>
            <a:endParaRPr lang="en-US" sz="1100" dirty="0"/>
          </a:p>
        </p:txBody>
      </p:sp>
      <p:sp>
        <p:nvSpPr>
          <p:cNvPr id="89" name="TextBox 88"/>
          <p:cNvSpPr txBox="1"/>
          <p:nvPr/>
        </p:nvSpPr>
        <p:spPr>
          <a:xfrm>
            <a:off x="5708822" y="3889289"/>
            <a:ext cx="1952792" cy="954107"/>
          </a:xfrm>
          <a:prstGeom prst="rect">
            <a:avLst/>
          </a:prstGeom>
          <a:noFill/>
        </p:spPr>
        <p:txBody>
          <a:bodyPr wrap="square" rtlCol="0">
            <a:spAutoFit/>
          </a:bodyPr>
          <a:lstStyle/>
          <a:p>
            <a:r>
              <a:rPr lang="en-US" sz="1400" dirty="0" smtClean="0">
                <a:solidFill>
                  <a:srgbClr val="FF0000"/>
                </a:solidFill>
              </a:rPr>
              <a:t>Case 3: </a:t>
            </a:r>
            <a:r>
              <a:rPr lang="en-US" sz="1400" dirty="0" err="1" smtClean="0">
                <a:solidFill>
                  <a:srgbClr val="FF0000"/>
                </a:solidFill>
              </a:rPr>
              <a:t>currentPath</a:t>
            </a:r>
            <a:r>
              <a:rPr lang="en-US" sz="1400" dirty="0" smtClean="0">
                <a:solidFill>
                  <a:srgbClr val="FF0000"/>
                </a:solidFill>
              </a:rPr>
              <a:t> matches the prefix of the pattern, but DFA not at an accepting state</a:t>
            </a:r>
            <a:endParaRPr lang="en-US" sz="1400" dirty="0">
              <a:solidFill>
                <a:srgbClr val="FF0000"/>
              </a:solidFill>
            </a:endParaRPr>
          </a:p>
        </p:txBody>
      </p:sp>
      <p:cxnSp>
        <p:nvCxnSpPr>
          <p:cNvPr id="241" name="直接箭头连接符 240"/>
          <p:cNvCxnSpPr>
            <a:stCxn id="400" idx="3"/>
            <a:endCxn id="82" idx="5"/>
          </p:cNvCxnSpPr>
          <p:nvPr/>
        </p:nvCxnSpPr>
        <p:spPr>
          <a:xfrm flipH="1">
            <a:off x="2486603" y="2412657"/>
            <a:ext cx="1087960" cy="5663"/>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2250618" y="5550760"/>
            <a:ext cx="2972911" cy="923330"/>
          </a:xfrm>
          <a:prstGeom prst="rect">
            <a:avLst/>
          </a:prstGeom>
          <a:noFill/>
        </p:spPr>
        <p:txBody>
          <a:bodyPr wrap="square" rtlCol="0">
            <a:spAutoFit/>
          </a:bodyPr>
          <a:lstStyle/>
          <a:p>
            <a:r>
              <a:rPr lang="en-US" dirty="0" smtClean="0"/>
              <a:t>d: 2 </a:t>
            </a:r>
          </a:p>
          <a:p>
            <a:r>
              <a:rPr lang="en-US" dirty="0" err="1" smtClean="0"/>
              <a:t>currentPath</a:t>
            </a:r>
            <a:r>
              <a:rPr lang="en-US" dirty="0" smtClean="0"/>
              <a:t>: (</a:t>
            </a:r>
            <a:r>
              <a:rPr lang="en-US" dirty="0" err="1" smtClean="0"/>
              <a:t>H,D,f</a:t>
            </a:r>
            <a:r>
              <a:rPr lang="en-US" dirty="0" smtClean="0"/>
              <a:t>)(</a:t>
            </a:r>
            <a:r>
              <a:rPr lang="en-US" dirty="0" err="1" smtClean="0"/>
              <a:t>D,B,c</a:t>
            </a:r>
            <a:r>
              <a:rPr lang="en-US" dirty="0" smtClean="0"/>
              <a:t>)</a:t>
            </a:r>
          </a:p>
          <a:p>
            <a:r>
              <a:rPr lang="en-US" dirty="0" err="1" smtClean="0"/>
              <a:t>stateHistory</a:t>
            </a:r>
            <a:r>
              <a:rPr lang="en-US" dirty="0" smtClean="0"/>
              <a:t>: 012</a:t>
            </a:r>
          </a:p>
        </p:txBody>
      </p:sp>
      <p:cxnSp>
        <p:nvCxnSpPr>
          <p:cNvPr id="243" name="直接箭头连接符 242"/>
          <p:cNvCxnSpPr>
            <a:stCxn id="401" idx="4"/>
            <a:endCxn id="198" idx="0"/>
          </p:cNvCxnSpPr>
          <p:nvPr/>
        </p:nvCxnSpPr>
        <p:spPr>
          <a:xfrm flipH="1">
            <a:off x="7348507" y="2336986"/>
            <a:ext cx="5160" cy="712167"/>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95" name="椭圆 94"/>
          <p:cNvSpPr/>
          <p:nvPr/>
        </p:nvSpPr>
        <p:spPr>
          <a:xfrm>
            <a:off x="7044216" y="3048902"/>
            <a:ext cx="615895" cy="623268"/>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cxnSp>
        <p:nvCxnSpPr>
          <p:cNvPr id="245" name="曲线连接符 244"/>
          <p:cNvCxnSpPr>
            <a:stCxn id="82" idx="2"/>
            <a:endCxn id="88" idx="0"/>
          </p:cNvCxnSpPr>
          <p:nvPr/>
        </p:nvCxnSpPr>
        <p:spPr>
          <a:xfrm rot="10800000" flipV="1">
            <a:off x="903407" y="2121244"/>
            <a:ext cx="830832" cy="778470"/>
          </a:xfrm>
          <a:prstGeom prst="curvedConnector2">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cxnSp>
        <p:nvCxnSpPr>
          <p:cNvPr id="247" name="直接箭头连接符 246"/>
          <p:cNvCxnSpPr>
            <a:stCxn id="95" idx="7"/>
            <a:endCxn id="199" idx="2"/>
          </p:cNvCxnSpPr>
          <p:nvPr/>
        </p:nvCxnSpPr>
        <p:spPr>
          <a:xfrm flipV="1">
            <a:off x="7569915" y="2592089"/>
            <a:ext cx="444697" cy="548088"/>
          </a:xfrm>
          <a:prstGeom prst="straightConnector1">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100" name="椭圆 99"/>
          <p:cNvSpPr/>
          <p:nvPr/>
        </p:nvSpPr>
        <p:spPr>
          <a:xfrm>
            <a:off x="8014610" y="2280569"/>
            <a:ext cx="615895" cy="623268"/>
          </a:xfrm>
          <a:prstGeom prst="ellipse">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az-Cyrl-AZ" dirty="0" smtClean="0">
                <a:latin typeface="Times New Roman" pitchFamily="18" charset="0"/>
                <a:cs typeface="Times New Roman" pitchFamily="18" charset="0"/>
              </a:rPr>
              <a:t>п</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sp>
        <p:nvSpPr>
          <p:cNvPr id="101" name="TextBox 100"/>
          <p:cNvSpPr txBox="1"/>
          <p:nvPr/>
        </p:nvSpPr>
        <p:spPr>
          <a:xfrm>
            <a:off x="2250993" y="5547626"/>
            <a:ext cx="3212240" cy="923330"/>
          </a:xfrm>
          <a:prstGeom prst="rect">
            <a:avLst/>
          </a:prstGeom>
          <a:noFill/>
        </p:spPr>
        <p:txBody>
          <a:bodyPr wrap="square" rtlCol="0">
            <a:spAutoFit/>
          </a:bodyPr>
          <a:lstStyle/>
          <a:p>
            <a:r>
              <a:rPr lang="en-US" dirty="0" smtClean="0"/>
              <a:t>d: 3 </a:t>
            </a:r>
          </a:p>
          <a:p>
            <a:r>
              <a:rPr lang="en-US" dirty="0" err="1" smtClean="0"/>
              <a:t>currentPath</a:t>
            </a:r>
            <a:r>
              <a:rPr lang="en-US" dirty="0" smtClean="0"/>
              <a:t>: (</a:t>
            </a:r>
            <a:r>
              <a:rPr lang="en-US" dirty="0" err="1" smtClean="0"/>
              <a:t>H,D,f</a:t>
            </a:r>
            <a:r>
              <a:rPr lang="en-US" dirty="0" smtClean="0"/>
              <a:t>)(</a:t>
            </a:r>
            <a:r>
              <a:rPr lang="en-US" dirty="0" err="1" smtClean="0"/>
              <a:t>D,B,c</a:t>
            </a:r>
            <a:r>
              <a:rPr lang="en-US" dirty="0" smtClean="0"/>
              <a:t>)(</a:t>
            </a:r>
            <a:r>
              <a:rPr lang="en-US" dirty="0" err="1" smtClean="0"/>
              <a:t>B,A,f</a:t>
            </a:r>
            <a:r>
              <a:rPr lang="en-US" dirty="0" smtClean="0"/>
              <a:t>)</a:t>
            </a:r>
          </a:p>
          <a:p>
            <a:r>
              <a:rPr lang="en-US" dirty="0" err="1" smtClean="0"/>
              <a:t>stateHistory</a:t>
            </a:r>
            <a:r>
              <a:rPr lang="en-US" dirty="0" smtClean="0"/>
              <a:t>: 0123</a:t>
            </a:r>
          </a:p>
        </p:txBody>
      </p:sp>
      <p:sp>
        <p:nvSpPr>
          <p:cNvPr id="103" name="TextBox 102"/>
          <p:cNvSpPr txBox="1"/>
          <p:nvPr/>
        </p:nvSpPr>
        <p:spPr>
          <a:xfrm>
            <a:off x="5710281" y="3888651"/>
            <a:ext cx="2141613" cy="738664"/>
          </a:xfrm>
          <a:prstGeom prst="rect">
            <a:avLst/>
          </a:prstGeom>
          <a:noFill/>
        </p:spPr>
        <p:txBody>
          <a:bodyPr wrap="square" rtlCol="0">
            <a:spAutoFit/>
          </a:bodyPr>
          <a:lstStyle/>
          <a:p>
            <a:r>
              <a:rPr lang="en-US" sz="1400" dirty="0" smtClean="0">
                <a:solidFill>
                  <a:srgbClr val="FF0000"/>
                </a:solidFill>
              </a:rPr>
              <a:t>Case 2: found a matching path and DFA reached an accepting state</a:t>
            </a:r>
            <a:endParaRPr lang="en-US" sz="1400" dirty="0">
              <a:solidFill>
                <a:srgbClr val="FF0000"/>
              </a:solidFill>
            </a:endParaRPr>
          </a:p>
        </p:txBody>
      </p:sp>
      <p:sp>
        <p:nvSpPr>
          <p:cNvPr id="91" name="椭圆 90"/>
          <p:cNvSpPr/>
          <p:nvPr/>
        </p:nvSpPr>
        <p:spPr>
          <a:xfrm>
            <a:off x="8090869" y="2376104"/>
            <a:ext cx="463379" cy="433576"/>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682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1"/>
                                        </p:tgtEl>
                                        <p:attrNameLst>
                                          <p:attrName>style.visibility</p:attrName>
                                        </p:attrNameLst>
                                      </p:cBhvr>
                                      <p:to>
                                        <p:strVal val="visible"/>
                                      </p:to>
                                    </p:set>
                                  </p:childTnLst>
                                </p:cTn>
                              </p:par>
                              <p:par>
                                <p:cTn id="31" presetID="1" presetClass="exit" presetSubtype="0" fill="hold" grpId="1" nodeType="withEffect">
                                  <p:stCondLst>
                                    <p:cond delay="0"/>
                                  </p:stCondLst>
                                  <p:childTnLst>
                                    <p:set>
                                      <p:cBhvr>
                                        <p:cTn id="32" dur="1" fill="hold">
                                          <p:stCondLst>
                                            <p:cond delay="0"/>
                                          </p:stCondLst>
                                        </p:cTn>
                                        <p:tgtEl>
                                          <p:spTgt spid="225"/>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40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234"/>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22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232"/>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31"/>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29"/>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23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3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5"/>
                                        </p:tgtEl>
                                        <p:attrNameLst>
                                          <p:attrName>style.visibility</p:attrName>
                                        </p:attrNameLst>
                                      </p:cBhvr>
                                      <p:to>
                                        <p:strVal val="visible"/>
                                      </p:to>
                                    </p:set>
                                  </p:childTnLst>
                                </p:cTn>
                              </p:par>
                              <p:par>
                                <p:cTn id="61" presetID="1" presetClass="exit" presetSubtype="0" fill="hold" grpId="1" nodeType="withEffect">
                                  <p:stCondLst>
                                    <p:cond delay="0"/>
                                  </p:stCondLst>
                                  <p:childTnLst>
                                    <p:set>
                                      <p:cBhvr>
                                        <p:cTn id="62" dur="1" fill="hold">
                                          <p:stCondLst>
                                            <p:cond delay="0"/>
                                          </p:stCondLst>
                                        </p:cTn>
                                        <p:tgtEl>
                                          <p:spTgt spid="403"/>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7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89"/>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236"/>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82"/>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79"/>
                                        </p:tgtEl>
                                        <p:attrNameLst>
                                          <p:attrName>style.visibility</p:attrName>
                                        </p:attrNameLst>
                                      </p:cBhvr>
                                      <p:to>
                                        <p:strVal val="hidden"/>
                                      </p:to>
                                    </p:set>
                                  </p:childTnLst>
                                </p:cTn>
                              </p:par>
                              <p:par>
                                <p:cTn id="83" presetID="1" presetClass="exit" presetSubtype="0" fill="hold" nodeType="withEffect">
                                  <p:stCondLst>
                                    <p:cond delay="0"/>
                                  </p:stCondLst>
                                  <p:childTnLst>
                                    <p:set>
                                      <p:cBhvr>
                                        <p:cTn id="84" dur="1" fill="hold">
                                          <p:stCondLst>
                                            <p:cond delay="0"/>
                                          </p:stCondLst>
                                        </p:cTn>
                                        <p:tgtEl>
                                          <p:spTgt spid="239"/>
                                        </p:tgtEl>
                                        <p:attrNameLst>
                                          <p:attrName>style.visibility</p:attrName>
                                        </p:attrNameLst>
                                      </p:cBhvr>
                                      <p:to>
                                        <p:strVal val="hidden"/>
                                      </p:to>
                                    </p:set>
                                  </p:childTnLst>
                                </p:cTn>
                              </p:par>
                              <p:par>
                                <p:cTn id="85" presetID="1" presetClass="exit" presetSubtype="0" fill="hold" nodeType="withEffect">
                                  <p:stCondLst>
                                    <p:cond delay="0"/>
                                  </p:stCondLst>
                                  <p:childTnLst>
                                    <p:set>
                                      <p:cBhvr>
                                        <p:cTn id="86" dur="1" fill="hold">
                                          <p:stCondLst>
                                            <p:cond delay="0"/>
                                          </p:stCondLst>
                                        </p:cTn>
                                        <p:tgtEl>
                                          <p:spTgt spid="85"/>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88"/>
                                        </p:tgtEl>
                                        <p:attrNameLst>
                                          <p:attrName>style.visibility</p:attrName>
                                        </p:attrNameLst>
                                      </p:cBhvr>
                                      <p:to>
                                        <p:strVal val="hidden"/>
                                      </p:to>
                                    </p:set>
                                  </p:childTnLst>
                                </p:cTn>
                              </p:par>
                              <p:par>
                                <p:cTn id="89" presetID="1" presetClass="entr" presetSubtype="0" fill="hold" grpId="2" nodeType="withEffect">
                                  <p:stCondLst>
                                    <p:cond delay="0"/>
                                  </p:stCondLst>
                                  <p:childTnLst>
                                    <p:set>
                                      <p:cBhvr>
                                        <p:cTn id="90" dur="1" fill="hold">
                                          <p:stCondLst>
                                            <p:cond delay="0"/>
                                          </p:stCondLst>
                                        </p:cTn>
                                        <p:tgtEl>
                                          <p:spTgt spid="4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3" nodeType="clickEffect">
                                  <p:stCondLst>
                                    <p:cond delay="0"/>
                                  </p:stCondLst>
                                  <p:childTnLst>
                                    <p:set>
                                      <p:cBhvr>
                                        <p:cTn id="94" dur="1" fill="hold">
                                          <p:stCondLst>
                                            <p:cond delay="0"/>
                                          </p:stCondLst>
                                        </p:cTn>
                                        <p:tgtEl>
                                          <p:spTgt spid="403"/>
                                        </p:tgtEl>
                                        <p:attrNameLst>
                                          <p:attrName>style.visibility</p:attrName>
                                        </p:attrNameLst>
                                      </p:cBhvr>
                                      <p:to>
                                        <p:strVal val="hidden"/>
                                      </p:to>
                                    </p:set>
                                  </p:childTnLst>
                                </p:cTn>
                              </p:par>
                              <p:par>
                                <p:cTn id="95" presetID="1" presetClass="entr" presetSubtype="0" fill="hold" nodeType="withEffect">
                                  <p:stCondLst>
                                    <p:cond delay="0"/>
                                  </p:stCondLst>
                                  <p:childTnLst>
                                    <p:set>
                                      <p:cBhvr>
                                        <p:cTn id="96" dur="1" fill="hold">
                                          <p:stCondLst>
                                            <p:cond delay="0"/>
                                          </p:stCondLst>
                                        </p:cTn>
                                        <p:tgtEl>
                                          <p:spTgt spid="241"/>
                                        </p:tgtEl>
                                        <p:attrNameLst>
                                          <p:attrName>style.visibility</p:attrName>
                                        </p:attrNameLst>
                                      </p:cBhvr>
                                      <p:to>
                                        <p:strVal val="visible"/>
                                      </p:to>
                                    </p:set>
                                  </p:childTnLst>
                                </p:cTn>
                              </p:par>
                              <p:par>
                                <p:cTn id="97" presetID="1" presetClass="entr" presetSubtype="0" fill="hold" grpId="2" nodeType="withEffect">
                                  <p:stCondLst>
                                    <p:cond delay="0"/>
                                  </p:stCondLst>
                                  <p:childTnLst>
                                    <p:set>
                                      <p:cBhvr>
                                        <p:cTn id="98" dur="1" fill="hold">
                                          <p:stCondLst>
                                            <p:cond delay="0"/>
                                          </p:stCondLst>
                                        </p:cTn>
                                        <p:tgtEl>
                                          <p:spTgt spid="8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92"/>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24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9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1" nodeType="clickEffect">
                                  <p:stCondLst>
                                    <p:cond delay="0"/>
                                  </p:stCondLst>
                                  <p:childTnLst>
                                    <p:set>
                                      <p:cBhvr>
                                        <p:cTn id="108" dur="1" fill="hold">
                                          <p:stCondLst>
                                            <p:cond delay="0"/>
                                          </p:stCondLst>
                                        </p:cTn>
                                        <p:tgtEl>
                                          <p:spTgt spid="92"/>
                                        </p:tgtEl>
                                        <p:attrNameLst>
                                          <p:attrName>style.visibility</p:attrName>
                                        </p:attrNameLst>
                                      </p:cBhvr>
                                      <p:to>
                                        <p:strVal val="hidden"/>
                                      </p:to>
                                    </p:set>
                                  </p:childTnLst>
                                </p:cTn>
                              </p:par>
                              <p:par>
                                <p:cTn id="109" presetID="1" presetClass="entr" presetSubtype="0" fill="hold" nodeType="withEffect">
                                  <p:stCondLst>
                                    <p:cond delay="0"/>
                                  </p:stCondLst>
                                  <p:childTnLst>
                                    <p:set>
                                      <p:cBhvr>
                                        <p:cTn id="110" dur="1" fill="hold">
                                          <p:stCondLst>
                                            <p:cond delay="0"/>
                                          </p:stCondLst>
                                        </p:cTn>
                                        <p:tgtEl>
                                          <p:spTgt spid="245"/>
                                        </p:tgtEl>
                                        <p:attrNameLst>
                                          <p:attrName>style.visibility</p:attrName>
                                        </p:attrNameLst>
                                      </p:cBhvr>
                                      <p:to>
                                        <p:strVal val="visible"/>
                                      </p:to>
                                    </p:set>
                                  </p:childTnLst>
                                </p:cTn>
                              </p:par>
                              <p:par>
                                <p:cTn id="111" presetID="1" presetClass="entr" presetSubtype="0" fill="hold" grpId="2" nodeType="withEffect">
                                  <p:stCondLst>
                                    <p:cond delay="0"/>
                                  </p:stCondLst>
                                  <p:childTnLst>
                                    <p:set>
                                      <p:cBhvr>
                                        <p:cTn id="112" dur="1" fill="hold">
                                          <p:stCondLst>
                                            <p:cond delay="0"/>
                                          </p:stCondLst>
                                        </p:cTn>
                                        <p:tgtEl>
                                          <p:spTgt spid="88"/>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247"/>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00"/>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01"/>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p:bldP spid="225" grpId="1"/>
      <p:bldP spid="396" grpId="0" animBg="1"/>
      <p:bldP spid="397" grpId="0" animBg="1"/>
      <p:bldP spid="400" grpId="0" animBg="1"/>
      <p:bldP spid="401" grpId="0" animBg="1"/>
      <p:bldP spid="403" grpId="0"/>
      <p:bldP spid="403" grpId="1"/>
      <p:bldP spid="403" grpId="2"/>
      <p:bldP spid="403" grpId="3"/>
      <p:bldP spid="232" grpId="0"/>
      <p:bldP spid="232" grpId="1"/>
      <p:bldP spid="79" grpId="0"/>
      <p:bldP spid="79" grpId="1"/>
      <p:bldP spid="81" grpId="0"/>
      <p:bldP spid="82" grpId="0" animBg="1"/>
      <p:bldP spid="82" grpId="1" animBg="1"/>
      <p:bldP spid="82" grpId="2" animBg="1"/>
      <p:bldP spid="88" grpId="0" animBg="1"/>
      <p:bldP spid="88" grpId="1" animBg="1"/>
      <p:bldP spid="88" grpId="2" animBg="1"/>
      <p:bldP spid="89" grpId="0"/>
      <p:bldP spid="89" grpId="1"/>
      <p:bldP spid="92" grpId="0"/>
      <p:bldP spid="92" grpId="1"/>
      <p:bldP spid="95" grpId="0" animBg="1"/>
      <p:bldP spid="100" grpId="0" animBg="1"/>
      <p:bldP spid="101" grpId="0"/>
      <p:bldP spid="103" grpId="0"/>
      <p:bldP spid="9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Complexity</a:t>
            </a:r>
            <a:endParaRPr lang="en-US" dirty="0"/>
          </a:p>
        </p:txBody>
      </p:sp>
      <p:sp>
        <p:nvSpPr>
          <p:cNvPr id="3" name="内容占位符 2"/>
          <p:cNvSpPr>
            <a:spLocks noGrp="1"/>
          </p:cNvSpPr>
          <p:nvPr>
            <p:ph idx="1"/>
          </p:nvPr>
        </p:nvSpPr>
        <p:spPr/>
        <p:txBody>
          <a:bodyPr/>
          <a:lstStyle/>
          <a:p>
            <a:r>
              <a:rPr lang="en-US" dirty="0" smtClean="0"/>
              <a:t>Time complexity is bounded between </a:t>
            </a:r>
            <a:r>
              <a:rPr lang="en-US" dirty="0" smtClean="0">
                <a:solidFill>
                  <a:srgbClr val="00B050"/>
                </a:solidFill>
              </a:rPr>
              <a:t>[</a:t>
            </a:r>
            <a:r>
              <a:rPr lang="en-US" i="1" dirty="0" smtClean="0">
                <a:solidFill>
                  <a:srgbClr val="00B050"/>
                </a:solidFill>
              </a:rPr>
              <a:t>O</a:t>
            </a:r>
            <a:r>
              <a:rPr lang="en-US" dirty="0" smtClean="0">
                <a:solidFill>
                  <a:srgbClr val="00B050"/>
                </a:solidFill>
              </a:rPr>
              <a:t>(</a:t>
            </a:r>
            <a:r>
              <a:rPr lang="en-US" i="1" dirty="0" smtClean="0">
                <a:solidFill>
                  <a:srgbClr val="00B050"/>
                </a:solidFill>
              </a:rPr>
              <a:t>dmin</a:t>
            </a:r>
            <a:r>
              <a:rPr lang="en-US" i="1" baseline="30000" dirty="0" smtClean="0">
                <a:solidFill>
                  <a:srgbClr val="00B050"/>
                </a:solidFill>
              </a:rPr>
              <a:t>Hopcount</a:t>
            </a:r>
            <a:r>
              <a:rPr lang="en-US" dirty="0" smtClean="0">
                <a:solidFill>
                  <a:srgbClr val="00B050"/>
                </a:solidFill>
              </a:rPr>
              <a:t>),</a:t>
            </a:r>
            <a:r>
              <a:rPr lang="en-US" i="1" dirty="0" smtClean="0">
                <a:solidFill>
                  <a:srgbClr val="00B050"/>
                </a:solidFill>
              </a:rPr>
              <a:t>O</a:t>
            </a:r>
            <a:r>
              <a:rPr lang="en-US" dirty="0" smtClean="0">
                <a:solidFill>
                  <a:srgbClr val="00B050"/>
                </a:solidFill>
              </a:rPr>
              <a:t>(</a:t>
            </a:r>
            <a:r>
              <a:rPr lang="en-US" i="1" dirty="0" err="1" smtClean="0">
                <a:solidFill>
                  <a:srgbClr val="00B050"/>
                </a:solidFill>
              </a:rPr>
              <a:t>dmax</a:t>
            </a:r>
            <a:r>
              <a:rPr lang="en-US" i="1" baseline="30000" dirty="0" err="1" smtClean="0">
                <a:solidFill>
                  <a:srgbClr val="00B050"/>
                </a:solidFill>
              </a:rPr>
              <a:t>Hopcount</a:t>
            </a:r>
            <a:r>
              <a:rPr lang="en-US" dirty="0" smtClean="0">
                <a:solidFill>
                  <a:srgbClr val="00B050"/>
                </a:solidFill>
              </a:rPr>
              <a:t>) ]</a:t>
            </a:r>
            <a:r>
              <a:rPr lang="en-US" dirty="0" smtClean="0"/>
              <a:t>, </a:t>
            </a:r>
            <a:r>
              <a:rPr lang="en-US" sz="2800" dirty="0" smtClean="0"/>
              <a:t>where </a:t>
            </a:r>
            <a:r>
              <a:rPr lang="en-US" sz="2800" i="1" dirty="0" err="1" smtClean="0"/>
              <a:t>dmax</a:t>
            </a:r>
            <a:r>
              <a:rPr lang="en-US" sz="2800" i="1" baseline="30000" dirty="0" smtClean="0"/>
              <a:t> </a:t>
            </a:r>
            <a:r>
              <a:rPr lang="en-US" sz="2800" dirty="0" smtClean="0"/>
              <a:t>and </a:t>
            </a:r>
            <a:r>
              <a:rPr lang="en-US" sz="2800" i="1" dirty="0" err="1" smtClean="0"/>
              <a:t>dmin</a:t>
            </a:r>
            <a:r>
              <a:rPr lang="en-US" sz="2800" i="1" baseline="30000" dirty="0" smtClean="0"/>
              <a:t> </a:t>
            </a:r>
            <a:r>
              <a:rPr lang="en-US" sz="2800" dirty="0" smtClean="0"/>
              <a:t>are maximum and minimum out-degree of node</a:t>
            </a:r>
          </a:p>
          <a:p>
            <a:pPr lvl="1"/>
            <a:r>
              <a:rPr lang="en-US" dirty="0" smtClean="0"/>
              <a:t>Users in OSNs usually connect with a small group of users directly, the social graph is very sparse</a:t>
            </a:r>
          </a:p>
          <a:p>
            <a:pPr lvl="1"/>
            <a:r>
              <a:rPr lang="en-US" dirty="0" smtClean="0"/>
              <a:t>Given the constraints on the relationship types and </a:t>
            </a:r>
            <a:r>
              <a:rPr lang="en-US" dirty="0" err="1" smtClean="0"/>
              <a:t>hopcount</a:t>
            </a:r>
            <a:r>
              <a:rPr lang="en-US" dirty="0" smtClean="0"/>
              <a:t> limit, the size of the graph to be explored can be dramatically reduced</a:t>
            </a:r>
            <a:endParaRPr lang="en-US" dirty="0"/>
          </a:p>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26</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119872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solidFill>
                  <a:srgbClr val="BFBFBF"/>
                </a:solidFill>
              </a:rPr>
              <a:t>Motivation</a:t>
            </a:r>
          </a:p>
          <a:p>
            <a:r>
              <a:rPr lang="en-US" dirty="0" smtClean="0">
                <a:solidFill>
                  <a:srgbClr val="BFBFBF"/>
                </a:solidFill>
              </a:rPr>
              <a:t>UURAC Model Foundation</a:t>
            </a:r>
          </a:p>
          <a:p>
            <a:r>
              <a:rPr lang="en-US" dirty="0" smtClean="0">
                <a:solidFill>
                  <a:srgbClr val="BFBFBF"/>
                </a:solidFill>
              </a:rPr>
              <a:t>UURAC Policy Specification</a:t>
            </a:r>
          </a:p>
          <a:p>
            <a:r>
              <a:rPr lang="en-US" dirty="0" smtClean="0">
                <a:solidFill>
                  <a:schemeClr val="bg1">
                    <a:lumMod val="75000"/>
                  </a:schemeClr>
                </a:solidFill>
              </a:rPr>
              <a:t>Path-checking Algorithm</a:t>
            </a:r>
          </a:p>
          <a:p>
            <a:r>
              <a:rPr lang="en-US" dirty="0" smtClean="0"/>
              <a:t>Conclusions</a:t>
            </a:r>
          </a:p>
          <a:p>
            <a:endParaRPr lang="en-US" dirty="0" smtClean="0"/>
          </a:p>
        </p:txBody>
      </p:sp>
      <p:sp>
        <p:nvSpPr>
          <p:cNvPr id="4" name="Slide Number Placeholder 3"/>
          <p:cNvSpPr>
            <a:spLocks noGrp="1"/>
          </p:cNvSpPr>
          <p:nvPr>
            <p:ph type="sldNum" sz="quarter" idx="12"/>
          </p:nvPr>
        </p:nvSpPr>
        <p:spPr/>
        <p:txBody>
          <a:bodyPr/>
          <a:lstStyle/>
          <a:p>
            <a:fld id="{E2565ACD-144F-334D-837A-2EC7981FDADF}" type="slidenum">
              <a:rPr lang="en-US" smtClean="0"/>
              <a:pPr/>
              <a:t>27</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1161170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Summary</a:t>
            </a:r>
            <a:endParaRPr lang="en-US" dirty="0"/>
          </a:p>
        </p:txBody>
      </p:sp>
      <p:sp>
        <p:nvSpPr>
          <p:cNvPr id="3" name="内容占位符 2"/>
          <p:cNvSpPr>
            <a:spLocks noGrp="1"/>
          </p:cNvSpPr>
          <p:nvPr>
            <p:ph idx="1"/>
          </p:nvPr>
        </p:nvSpPr>
        <p:spPr/>
        <p:txBody>
          <a:bodyPr>
            <a:normAutofit/>
          </a:bodyPr>
          <a:lstStyle/>
          <a:p>
            <a:r>
              <a:rPr lang="en-US" dirty="0" smtClean="0"/>
              <a:t>Proposed a U2U relationship-based model and a regular expression-based policy specification language for OSNs</a:t>
            </a:r>
          </a:p>
          <a:p>
            <a:r>
              <a:rPr lang="en-US" dirty="0" smtClean="0"/>
              <a:t>Provided a DFS-based path checking algorithm</a:t>
            </a:r>
          </a:p>
        </p:txBody>
      </p:sp>
      <p:sp>
        <p:nvSpPr>
          <p:cNvPr id="4" name="灯片编号占位符 3"/>
          <p:cNvSpPr>
            <a:spLocks noGrp="1"/>
          </p:cNvSpPr>
          <p:nvPr>
            <p:ph type="sldNum" sz="quarter" idx="12"/>
          </p:nvPr>
        </p:nvSpPr>
        <p:spPr/>
        <p:txBody>
          <a:bodyPr/>
          <a:lstStyle/>
          <a:p>
            <a:fld id="{E2565ACD-144F-334D-837A-2EC7981FDADF}" type="slidenum">
              <a:rPr lang="en-US" smtClean="0"/>
              <a:pPr/>
              <a:t>28</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1984163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Future Work</a:t>
            </a:r>
            <a:endParaRPr lang="en-US" dirty="0"/>
          </a:p>
        </p:txBody>
      </p:sp>
      <p:sp>
        <p:nvSpPr>
          <p:cNvPr id="3" name="内容占位符 2"/>
          <p:cNvSpPr>
            <a:spLocks noGrp="1"/>
          </p:cNvSpPr>
          <p:nvPr>
            <p:ph idx="1"/>
          </p:nvPr>
        </p:nvSpPr>
        <p:spPr/>
        <p:txBody>
          <a:bodyPr/>
          <a:lstStyle/>
          <a:p>
            <a:r>
              <a:rPr lang="en-US" dirty="0"/>
              <a:t>Possible extensions:</a:t>
            </a:r>
          </a:p>
          <a:p>
            <a:pPr lvl="1"/>
            <a:r>
              <a:rPr lang="en-US" dirty="0"/>
              <a:t>Exploit U2R and R2R relationships</a:t>
            </a:r>
          </a:p>
          <a:p>
            <a:pPr lvl="1"/>
            <a:r>
              <a:rPr lang="en-US" dirty="0"/>
              <a:t>Incorporate predicate expressions for attribute-based control</a:t>
            </a:r>
          </a:p>
          <a:p>
            <a:pPr lvl="1"/>
            <a:r>
              <a:rPr lang="en-US" dirty="0"/>
              <a:t>Capture unconventional relationships</a:t>
            </a:r>
          </a:p>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29</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881056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a:t>
            </a:r>
            <a:endParaRPr lang="en-US" dirty="0"/>
          </a:p>
        </p:txBody>
      </p:sp>
      <p:sp>
        <p:nvSpPr>
          <p:cNvPr id="3" name="内容占位符 2"/>
          <p:cNvSpPr>
            <a:spLocks noGrp="1"/>
          </p:cNvSpPr>
          <p:nvPr>
            <p:ph idx="1"/>
          </p:nvPr>
        </p:nvSpPr>
        <p:spPr/>
        <p:txBody>
          <a:bodyPr/>
          <a:lstStyle/>
          <a:p>
            <a:r>
              <a:rPr lang="en-US" dirty="0" smtClean="0"/>
              <a:t>OSNs keep massive resources and support enormous activities for users</a:t>
            </a:r>
          </a:p>
          <a:p>
            <a:r>
              <a:rPr lang="en-US" dirty="0" smtClean="0"/>
              <a:t>Users want to regulate access to their resources and activities related to them (as a requester or target)</a:t>
            </a:r>
          </a:p>
          <a:p>
            <a:r>
              <a:rPr lang="en-US" dirty="0" smtClean="0"/>
              <a:t>Some related users also expect control on how the resource or user can be exposed</a:t>
            </a:r>
          </a:p>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3</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1012114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Questions</a:t>
            </a:r>
            <a:endParaRPr lang="en-US" dirty="0"/>
          </a:p>
        </p:txBody>
      </p:sp>
      <p:sp>
        <p:nvSpPr>
          <p:cNvPr id="3" name="内容占位符 2"/>
          <p:cNvSpPr>
            <a:spLocks noGrp="1"/>
          </p:cNvSpPr>
          <p:nvPr>
            <p:ph idx="1"/>
          </p:nvPr>
        </p:nvSpPr>
        <p:spPr/>
        <p:txBody>
          <a:bodyPr/>
          <a:lstStyle/>
          <a:p>
            <a:endParaRPr lang="en-US"/>
          </a:p>
        </p:txBody>
      </p:sp>
      <p:sp>
        <p:nvSpPr>
          <p:cNvPr id="4" name="灯片编号占位符 3"/>
          <p:cNvSpPr>
            <a:spLocks noGrp="1"/>
          </p:cNvSpPr>
          <p:nvPr>
            <p:ph type="sldNum" sz="quarter" idx="12"/>
          </p:nvPr>
        </p:nvSpPr>
        <p:spPr/>
        <p:txBody>
          <a:bodyPr/>
          <a:lstStyle/>
          <a:p>
            <a:fld id="{E2565ACD-144F-334D-837A-2EC7981FDADF}" type="slidenum">
              <a:rPr lang="en-US" smtClean="0"/>
              <a:pPr/>
              <a:t>30</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183256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Motivating Example</a:t>
            </a:r>
            <a:endParaRPr lang="en-US" dirty="0"/>
          </a:p>
        </p:txBody>
      </p:sp>
      <p:sp>
        <p:nvSpPr>
          <p:cNvPr id="3" name="内容占位符 2"/>
          <p:cNvSpPr>
            <a:spLocks noGrp="1"/>
          </p:cNvSpPr>
          <p:nvPr>
            <p:ph idx="1"/>
          </p:nvPr>
        </p:nvSpPr>
        <p:spPr/>
        <p:txBody>
          <a:bodyPr>
            <a:normAutofit/>
          </a:bodyPr>
          <a:lstStyle/>
          <a:p>
            <a:r>
              <a:rPr lang="en-US" dirty="0" smtClean="0"/>
              <a:t>What current </a:t>
            </a:r>
            <a:r>
              <a:rPr lang="en-US" dirty="0" err="1" smtClean="0"/>
              <a:t>FofF</a:t>
            </a:r>
            <a:r>
              <a:rPr lang="en-US" dirty="0" smtClean="0"/>
              <a:t> approach cannot do?</a:t>
            </a:r>
          </a:p>
          <a:p>
            <a:pPr lvl="1"/>
            <a:r>
              <a:rPr lang="en-US" dirty="0" smtClean="0"/>
              <a:t>User who is tagged in a photo wants to keep her image private (</a:t>
            </a:r>
            <a:r>
              <a:rPr lang="en-US" dirty="0" smtClean="0">
                <a:solidFill>
                  <a:srgbClr val="00B050"/>
                </a:solidFill>
              </a:rPr>
              <a:t>Related User’s Control</a:t>
            </a:r>
            <a:r>
              <a:rPr lang="en-US" dirty="0" smtClean="0"/>
              <a:t>)</a:t>
            </a:r>
          </a:p>
          <a:p>
            <a:pPr lvl="1"/>
            <a:r>
              <a:rPr lang="en-US" dirty="0" smtClean="0"/>
              <a:t>Mom doesn’t want her kid to become friend with her colleagues (</a:t>
            </a:r>
            <a:r>
              <a:rPr lang="en-US" dirty="0" smtClean="0">
                <a:solidFill>
                  <a:srgbClr val="00B050"/>
                </a:solidFill>
              </a:rPr>
              <a:t>Parental Control</a:t>
            </a:r>
            <a:r>
              <a:rPr lang="en-US" dirty="0" smtClean="0"/>
              <a:t>)</a:t>
            </a:r>
          </a:p>
          <a:p>
            <a:pPr lvl="1"/>
            <a:r>
              <a:rPr lang="en-US" dirty="0" smtClean="0"/>
              <a:t>Employee </a:t>
            </a:r>
            <a:r>
              <a:rPr lang="en-US" dirty="0"/>
              <a:t>promotes his resume to headhunters without letting his current employer </a:t>
            </a:r>
            <a:r>
              <a:rPr lang="en-US" dirty="0" smtClean="0"/>
              <a:t>know (</a:t>
            </a:r>
            <a:r>
              <a:rPr lang="en-US" dirty="0" smtClean="0">
                <a:solidFill>
                  <a:srgbClr val="00B050"/>
                </a:solidFill>
              </a:rPr>
              <a:t>Allowing farther users but keeping closer users away</a:t>
            </a:r>
            <a:r>
              <a:rPr lang="en-US" dirty="0" smtClean="0"/>
              <a:t>)</a:t>
            </a:r>
            <a:endParaRPr lang="en-US" dirty="0"/>
          </a:p>
          <a:p>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4</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1920834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Characteristics of AC in OSNs</a:t>
            </a:r>
            <a:endParaRPr lang="en-US" dirty="0"/>
          </a:p>
        </p:txBody>
      </p:sp>
      <p:sp>
        <p:nvSpPr>
          <p:cNvPr id="3" name="内容占位符 2"/>
          <p:cNvSpPr>
            <a:spLocks noGrp="1"/>
          </p:cNvSpPr>
          <p:nvPr>
            <p:ph idx="1"/>
          </p:nvPr>
        </p:nvSpPr>
        <p:spPr/>
        <p:txBody>
          <a:bodyPr>
            <a:normAutofit fontScale="70000" lnSpcReduction="20000"/>
          </a:bodyPr>
          <a:lstStyle/>
          <a:p>
            <a:r>
              <a:rPr lang="en-US" dirty="0" smtClean="0">
                <a:solidFill>
                  <a:srgbClr val="FF0000"/>
                </a:solidFill>
              </a:rPr>
              <a:t>Policy Individualization</a:t>
            </a:r>
          </a:p>
          <a:p>
            <a:pPr lvl="1"/>
            <a:r>
              <a:rPr lang="en-US" dirty="0" smtClean="0"/>
              <a:t>Users define their own privacy and activity preferences</a:t>
            </a:r>
          </a:p>
          <a:p>
            <a:pPr lvl="1"/>
            <a:r>
              <a:rPr lang="en-US" dirty="0" smtClean="0"/>
              <a:t>Related users can configure policies too</a:t>
            </a:r>
          </a:p>
          <a:p>
            <a:pPr lvl="1"/>
            <a:r>
              <a:rPr lang="en-US" dirty="0" smtClean="0"/>
              <a:t>Collectively used by the system for control decision</a:t>
            </a:r>
          </a:p>
          <a:p>
            <a:r>
              <a:rPr lang="en-US" dirty="0" smtClean="0">
                <a:solidFill>
                  <a:srgbClr val="FF0000"/>
                </a:solidFill>
              </a:rPr>
              <a:t>User and Resource as a Target</a:t>
            </a:r>
          </a:p>
          <a:p>
            <a:pPr lvl="1"/>
            <a:r>
              <a:rPr lang="en-US" dirty="0" smtClean="0"/>
              <a:t>e.g., poke, messaging, friendship invitation, etc.</a:t>
            </a:r>
          </a:p>
          <a:p>
            <a:r>
              <a:rPr lang="en-US" dirty="0" smtClean="0">
                <a:solidFill>
                  <a:srgbClr val="FF0000"/>
                </a:solidFill>
              </a:rPr>
              <a:t>User Policies for Outgoing and Incoming Actions</a:t>
            </a:r>
          </a:p>
          <a:p>
            <a:pPr lvl="1"/>
            <a:r>
              <a:rPr lang="en-US" dirty="0"/>
              <a:t>User can be either requester or target of </a:t>
            </a:r>
            <a:r>
              <a:rPr lang="en-US" dirty="0" smtClean="0"/>
              <a:t>activity</a:t>
            </a:r>
          </a:p>
          <a:p>
            <a:pPr lvl="1"/>
            <a:r>
              <a:rPr lang="en-US" dirty="0" smtClean="0"/>
              <a:t>Allows control on 1) activities w/o knowing a particular resource and 2) activities against the user w/o knowing  a particular access requestor</a:t>
            </a:r>
          </a:p>
          <a:p>
            <a:pPr lvl="1"/>
            <a:r>
              <a:rPr lang="en-US" dirty="0" smtClean="0"/>
              <a:t>e.g., block notification of friend’s activities; restrict from viewing violent contents</a:t>
            </a:r>
            <a:endParaRPr lang="en-US" dirty="0"/>
          </a:p>
          <a:p>
            <a:r>
              <a:rPr lang="en-US" dirty="0" smtClean="0">
                <a:solidFill>
                  <a:srgbClr val="FF0000"/>
                </a:solidFill>
              </a:rPr>
              <a:t>Relationship-based Access Control</a:t>
            </a:r>
            <a:endParaRPr lang="en-US" dirty="0">
              <a:solidFill>
                <a:srgbClr val="FF0000"/>
              </a:solidFill>
            </a:endParaRPr>
          </a:p>
        </p:txBody>
      </p:sp>
      <p:sp>
        <p:nvSpPr>
          <p:cNvPr id="4" name="灯片编号占位符 3"/>
          <p:cNvSpPr>
            <a:spLocks noGrp="1"/>
          </p:cNvSpPr>
          <p:nvPr>
            <p:ph type="sldNum" sz="quarter" idx="12"/>
          </p:nvPr>
        </p:nvSpPr>
        <p:spPr/>
        <p:txBody>
          <a:bodyPr/>
          <a:lstStyle/>
          <a:p>
            <a:fld id="{E2565ACD-144F-334D-837A-2EC7981FDADF}" type="slidenum">
              <a:rPr lang="en-US" smtClean="0"/>
              <a:pPr/>
              <a:t>5</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2024202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Solution Approach</a:t>
            </a:r>
            <a:endParaRPr lang="en-US" dirty="0"/>
          </a:p>
        </p:txBody>
      </p:sp>
      <p:sp>
        <p:nvSpPr>
          <p:cNvPr id="3" name="内容占位符 2"/>
          <p:cNvSpPr>
            <a:spLocks noGrp="1"/>
          </p:cNvSpPr>
          <p:nvPr>
            <p:ph idx="1"/>
          </p:nvPr>
        </p:nvSpPr>
        <p:spPr/>
        <p:txBody>
          <a:bodyPr/>
          <a:lstStyle/>
          <a:p>
            <a:r>
              <a:rPr lang="en-US" dirty="0" smtClean="0"/>
              <a:t>Using </a:t>
            </a:r>
            <a:r>
              <a:rPr lang="en-US" dirty="0" smtClean="0">
                <a:solidFill>
                  <a:srgbClr val="FF0000"/>
                </a:solidFill>
              </a:rPr>
              <a:t>regular expression-based path pattern </a:t>
            </a:r>
            <a:r>
              <a:rPr lang="en-US" dirty="0" smtClean="0"/>
              <a:t>for arbitrary combination of relationship types</a:t>
            </a:r>
          </a:p>
          <a:p>
            <a:r>
              <a:rPr lang="en-US" dirty="0" smtClean="0"/>
              <a:t>Given </a:t>
            </a:r>
            <a:r>
              <a:rPr lang="en-US" dirty="0" smtClean="0">
                <a:solidFill>
                  <a:srgbClr val="FF0000"/>
                </a:solidFill>
              </a:rPr>
              <a:t>relationship path pattern </a:t>
            </a:r>
            <a:r>
              <a:rPr lang="en-US" dirty="0" smtClean="0"/>
              <a:t>and </a:t>
            </a:r>
            <a:r>
              <a:rPr lang="en-US" dirty="0" err="1" smtClean="0">
                <a:solidFill>
                  <a:srgbClr val="FF0000"/>
                </a:solidFill>
              </a:rPr>
              <a:t>hopcount</a:t>
            </a:r>
            <a:r>
              <a:rPr lang="en-US" dirty="0" smtClean="0"/>
              <a:t> limit, graph traversal algorithm checks the social graph to determine access</a:t>
            </a:r>
          </a:p>
        </p:txBody>
      </p:sp>
      <p:sp>
        <p:nvSpPr>
          <p:cNvPr id="4" name="灯片编号占位符 3"/>
          <p:cNvSpPr>
            <a:spLocks noGrp="1"/>
          </p:cNvSpPr>
          <p:nvPr>
            <p:ph type="sldNum" sz="quarter" idx="12"/>
          </p:nvPr>
        </p:nvSpPr>
        <p:spPr/>
        <p:txBody>
          <a:bodyPr/>
          <a:lstStyle/>
          <a:p>
            <a:fld id="{E2565ACD-144F-334D-837A-2EC7981FDADF}" type="slidenum">
              <a:rPr lang="en-US" smtClean="0"/>
              <a:pPr/>
              <a:t>6</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21361747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Related Works</a:t>
            </a:r>
            <a:endParaRPr lang="en-US" dirty="0"/>
          </a:p>
        </p:txBody>
      </p:sp>
      <p:sp>
        <p:nvSpPr>
          <p:cNvPr id="3" name="内容占位符 2"/>
          <p:cNvSpPr>
            <a:spLocks noGrp="1"/>
          </p:cNvSpPr>
          <p:nvPr>
            <p:ph idx="1"/>
          </p:nvPr>
        </p:nvSpPr>
        <p:spPr>
          <a:xfrm>
            <a:off x="457200" y="4522689"/>
            <a:ext cx="8229600" cy="1603474"/>
          </a:xfrm>
        </p:spPr>
        <p:txBody>
          <a:bodyPr>
            <a:normAutofit fontScale="77500" lnSpcReduction="20000"/>
          </a:bodyPr>
          <a:lstStyle/>
          <a:p>
            <a:r>
              <a:rPr lang="en-US" dirty="0" smtClean="0"/>
              <a:t>The advantages of this approach:</a:t>
            </a:r>
          </a:p>
          <a:p>
            <a:pPr lvl="1"/>
            <a:r>
              <a:rPr lang="en-US" dirty="0" smtClean="0"/>
              <a:t>Passive form of action allows outgoing and incoming action policy</a:t>
            </a:r>
          </a:p>
          <a:p>
            <a:pPr lvl="1"/>
            <a:r>
              <a:rPr lang="en-US" dirty="0" smtClean="0"/>
              <a:t>Path pattern of different relationship types make policy specification more expressive</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7</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184" y="1475303"/>
            <a:ext cx="8686800" cy="304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4033124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Contributions</a:t>
            </a:r>
            <a:endParaRPr lang="en-US" dirty="0"/>
          </a:p>
        </p:txBody>
      </p:sp>
      <p:sp>
        <p:nvSpPr>
          <p:cNvPr id="3" name="内容占位符 2"/>
          <p:cNvSpPr>
            <a:spLocks noGrp="1"/>
          </p:cNvSpPr>
          <p:nvPr>
            <p:ph idx="1"/>
          </p:nvPr>
        </p:nvSpPr>
        <p:spPr/>
        <p:txBody>
          <a:bodyPr/>
          <a:lstStyle/>
          <a:p>
            <a:r>
              <a:rPr lang="en-US" dirty="0" smtClean="0"/>
              <a:t>Provide an access control policy model and access evaluation algorithm for OSNs based on </a:t>
            </a:r>
            <a:r>
              <a:rPr lang="en-US" i="1" dirty="0" smtClean="0">
                <a:solidFill>
                  <a:srgbClr val="FF0000"/>
                </a:solidFill>
              </a:rPr>
              <a:t>user-to-user</a:t>
            </a:r>
            <a:r>
              <a:rPr lang="en-US" dirty="0" smtClean="0"/>
              <a:t> relationships with</a:t>
            </a:r>
          </a:p>
          <a:p>
            <a:pPr lvl="1"/>
            <a:r>
              <a:rPr lang="en-US" dirty="0" smtClean="0"/>
              <a:t>Greater generality and flexibility of policy specification </a:t>
            </a:r>
          </a:p>
          <a:p>
            <a:pPr lvl="1"/>
            <a:r>
              <a:rPr lang="en-US" dirty="0" smtClean="0"/>
              <a:t>Effective evaluation of policy predicate</a:t>
            </a:r>
            <a:endParaRPr lang="en-US" dirty="0"/>
          </a:p>
        </p:txBody>
      </p:sp>
      <p:sp>
        <p:nvSpPr>
          <p:cNvPr id="4" name="灯片编号占位符 3"/>
          <p:cNvSpPr>
            <a:spLocks noGrp="1"/>
          </p:cNvSpPr>
          <p:nvPr>
            <p:ph type="sldNum" sz="quarter" idx="12"/>
          </p:nvPr>
        </p:nvSpPr>
        <p:spPr/>
        <p:txBody>
          <a:bodyPr/>
          <a:lstStyle/>
          <a:p>
            <a:fld id="{E2565ACD-144F-334D-837A-2EC7981FDADF}" type="slidenum">
              <a:rPr lang="en-US" smtClean="0"/>
              <a:pPr/>
              <a:t>8</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3913494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lumMod val="75000"/>
                  </a:schemeClr>
                </a:solidFill>
              </a:rPr>
              <a:t>Motivation</a:t>
            </a:r>
          </a:p>
          <a:p>
            <a:r>
              <a:rPr lang="en-US" dirty="0" smtClean="0"/>
              <a:t>UURAC Model Foundation</a:t>
            </a:r>
          </a:p>
          <a:p>
            <a:r>
              <a:rPr lang="en-US" dirty="0" smtClean="0">
                <a:solidFill>
                  <a:srgbClr val="BFBFBF"/>
                </a:solidFill>
              </a:rPr>
              <a:t>UURAC Policy Specification</a:t>
            </a:r>
          </a:p>
          <a:p>
            <a:r>
              <a:rPr lang="en-US" dirty="0" smtClean="0">
                <a:solidFill>
                  <a:srgbClr val="BFBFBF"/>
                </a:solidFill>
              </a:rPr>
              <a:t>Path-checking Algorithm</a:t>
            </a:r>
          </a:p>
          <a:p>
            <a:r>
              <a:rPr lang="en-US" dirty="0" smtClean="0">
                <a:solidFill>
                  <a:srgbClr val="BFBFBF"/>
                </a:solidFill>
              </a:rPr>
              <a:t>Conclusions</a:t>
            </a:r>
          </a:p>
          <a:p>
            <a:endParaRPr lang="en-US" dirty="0" smtClean="0"/>
          </a:p>
        </p:txBody>
      </p:sp>
      <p:sp>
        <p:nvSpPr>
          <p:cNvPr id="4" name="Slide Number Placeholder 3"/>
          <p:cNvSpPr>
            <a:spLocks noGrp="1"/>
          </p:cNvSpPr>
          <p:nvPr>
            <p:ph type="sldNum" sz="quarter" idx="12"/>
          </p:nvPr>
        </p:nvSpPr>
        <p:spPr/>
        <p:txBody>
          <a:bodyPr/>
          <a:lstStyle/>
          <a:p>
            <a:fld id="{E2565ACD-144F-334D-837A-2EC7981FDADF}" type="slidenum">
              <a:rPr lang="en-US" smtClean="0"/>
              <a:pPr/>
              <a:t>9</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CS_ppt_templat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68003</TotalTime>
  <Words>1816</Words>
  <Application>Microsoft Office PowerPoint</Application>
  <PresentationFormat>全屏显示(4:3)</PresentationFormat>
  <Paragraphs>326</Paragraphs>
  <Slides>30</Slides>
  <Notes>8</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ICS_ppt_template3</vt:lpstr>
      <vt:lpstr>A User-to-User Relationship-based Access Control Model for Online Social Networks</vt:lpstr>
      <vt:lpstr>Relationship-based Access Control</vt:lpstr>
      <vt:lpstr>Problem</vt:lpstr>
      <vt:lpstr>Motivating Example</vt:lpstr>
      <vt:lpstr>Characteristics of AC in OSNs</vt:lpstr>
      <vt:lpstr>Solution Approach</vt:lpstr>
      <vt:lpstr>Related Works</vt:lpstr>
      <vt:lpstr>Contributions</vt:lpstr>
      <vt:lpstr>Outline</vt:lpstr>
      <vt:lpstr>Social Networks</vt:lpstr>
      <vt:lpstr>Policy Taxonomy</vt:lpstr>
      <vt:lpstr>UURAC Model Components</vt:lpstr>
      <vt:lpstr>Access Request and Evaluation</vt:lpstr>
      <vt:lpstr>Outline</vt:lpstr>
      <vt:lpstr>Policy Representations</vt:lpstr>
      <vt:lpstr>Graph Rule Grammar</vt:lpstr>
      <vt:lpstr>Example</vt:lpstr>
      <vt:lpstr>Policy Collecting</vt:lpstr>
      <vt:lpstr>Policy Collecting</vt:lpstr>
      <vt:lpstr>Policy Extraction</vt:lpstr>
      <vt:lpstr>Policy Evaluation</vt:lpstr>
      <vt:lpstr>Outline</vt:lpstr>
      <vt:lpstr>Brief Intro</vt:lpstr>
      <vt:lpstr>Initiation</vt:lpstr>
      <vt:lpstr>PowerPoint 演示文稿</vt:lpstr>
      <vt:lpstr>Complexity</vt:lpstr>
      <vt:lpstr>Outline</vt:lpstr>
      <vt:lpstr>Summary</vt:lpstr>
      <vt:lpstr>Future Work</vt:lpstr>
      <vt:lpstr>Questions</vt:lpstr>
    </vt:vector>
  </TitlesOfParts>
  <Company>UTSA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User-to-User Relationship-based Access Control Framework for Online Social Networks</dc:title>
  <dc:creator>Yuan Cheng</dc:creator>
  <cp:lastModifiedBy>Yuan</cp:lastModifiedBy>
  <cp:revision>214</cp:revision>
  <cp:lastPrinted>2011-08-11T18:46:40Z</cp:lastPrinted>
  <dcterms:created xsi:type="dcterms:W3CDTF">2012-07-03T17:16:56Z</dcterms:created>
  <dcterms:modified xsi:type="dcterms:W3CDTF">2012-07-13T22:56:47Z</dcterms:modified>
</cp:coreProperties>
</file>