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4" r:id="rId2"/>
    <p:sldMasterId id="2147483672" r:id="rId3"/>
    <p:sldMasterId id="2147483696" r:id="rId4"/>
  </p:sldMasterIdLst>
  <p:notesMasterIdLst>
    <p:notesMasterId r:id="rId32"/>
  </p:notesMasterIdLst>
  <p:handoutMasterIdLst>
    <p:handoutMasterId r:id="rId33"/>
  </p:handoutMasterIdLst>
  <p:sldIdLst>
    <p:sldId id="256" r:id="rId5"/>
    <p:sldId id="351" r:id="rId6"/>
    <p:sldId id="353" r:id="rId7"/>
    <p:sldId id="349" r:id="rId8"/>
    <p:sldId id="323" r:id="rId9"/>
    <p:sldId id="328" r:id="rId10"/>
    <p:sldId id="329" r:id="rId11"/>
    <p:sldId id="348" r:id="rId12"/>
    <p:sldId id="322" r:id="rId13"/>
    <p:sldId id="327" r:id="rId14"/>
    <p:sldId id="330" r:id="rId15"/>
    <p:sldId id="332" r:id="rId16"/>
    <p:sldId id="333" r:id="rId17"/>
    <p:sldId id="334" r:id="rId18"/>
    <p:sldId id="335" r:id="rId19"/>
    <p:sldId id="336" r:id="rId20"/>
    <p:sldId id="324" r:id="rId21"/>
    <p:sldId id="326" r:id="rId22"/>
    <p:sldId id="337" r:id="rId23"/>
    <p:sldId id="338" r:id="rId24"/>
    <p:sldId id="339" r:id="rId25"/>
    <p:sldId id="341" r:id="rId26"/>
    <p:sldId id="340" r:id="rId27"/>
    <p:sldId id="342" r:id="rId28"/>
    <p:sldId id="344" r:id="rId29"/>
    <p:sldId id="345" r:id="rId30"/>
    <p:sldId id="350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66" autoAdjust="0"/>
  </p:normalViewPr>
  <p:slideViewPr>
    <p:cSldViewPr snapToGrid="0" snapToObjects="1">
      <p:cViewPr varScale="1">
        <p:scale>
          <a:sx n="57" d="100"/>
          <a:sy n="57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5C0FE-85EA-5A41-B493-8AB6D991EFC4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D129C-5B04-F841-BF70-1E1B28675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67372-A515-A941-97F8-5AA9394712B9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BCF7D-D9B6-BF49-BDF0-D03ECB54F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63" y="93345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8350" y="626427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6264275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3550" y="681435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	9/21/10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4790" y="6240554"/>
            <a:ext cx="702010" cy="23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2616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9263" y="6183557"/>
            <a:ext cx="556280" cy="34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94932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93345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49263" y="114300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1143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400" y="2130425"/>
            <a:ext cx="8407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On Data Provenance in Group-centric Secure Collaboration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717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Oct. 17, 2011</a:t>
            </a:r>
          </a:p>
          <a:p>
            <a:r>
              <a:rPr lang="en-US" dirty="0" err="1" smtClean="0"/>
              <a:t>CollaborateCom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Jaehong</a:t>
            </a:r>
            <a:r>
              <a:rPr lang="en-US" dirty="0" smtClean="0"/>
              <a:t> Park, Dang Nguyen and Ravi </a:t>
            </a:r>
            <a:r>
              <a:rPr lang="en-US" dirty="0" err="1" smtClean="0"/>
              <a:t>Sandhu</a:t>
            </a:r>
            <a:endParaRPr lang="en-US" dirty="0" smtClean="0"/>
          </a:p>
          <a:p>
            <a:r>
              <a:rPr lang="en-US" dirty="0" smtClean="0"/>
              <a:t>Institute for Cyber Security</a:t>
            </a:r>
          </a:p>
          <a:p>
            <a:r>
              <a:rPr lang="en-US" dirty="0" smtClean="0"/>
              <a:t>University of Texas at San Antonio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25418" y="966145"/>
            <a:ext cx="3610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45000"/>
              <a:buFont typeface="Wingdings" charset="2"/>
              <a:buNone/>
            </a:pPr>
            <a:r>
              <a:rPr lang="en-US" sz="2400" b="1" dirty="0" smtClean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 includes…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A unique identifier for each node</a:t>
            </a:r>
          </a:p>
          <a:p>
            <a:pPr lvl="1"/>
            <a:r>
              <a:rPr lang="en-US" dirty="0" smtClean="0"/>
              <a:t>To distinguish nodes of the same type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Accounts</a:t>
            </a:r>
          </a:p>
          <a:p>
            <a:pPr lvl="1"/>
            <a:r>
              <a:rPr lang="en-US" dirty="0" smtClean="0"/>
              <a:t>Multiple abstracted views of provenance graph by utilizing indirect (dashed) edges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OPM Profile</a:t>
            </a:r>
          </a:p>
          <a:p>
            <a:pPr lvl="1"/>
            <a:r>
              <a:rPr lang="en-US" dirty="0" smtClean="0"/>
              <a:t>Includes domain specific subtypes of edges that are defined for additional semantics</a:t>
            </a:r>
          </a:p>
          <a:p>
            <a:pPr lvl="1"/>
            <a:r>
              <a:rPr lang="en-US" dirty="0" smtClean="0"/>
              <a:t>Includes role-specific (solid) edges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Establish/Disband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389" y="2196766"/>
            <a:ext cx="3003930" cy="31991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760" y="2460788"/>
            <a:ext cx="3197209" cy="2635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Join/Leave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726" y="2105022"/>
            <a:ext cx="7101069" cy="38131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Add/Remove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51079"/>
            <a:ext cx="8249907" cy="3887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Substitute/Import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63013"/>
            <a:ext cx="8229600" cy="3399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09537" cy="1143000"/>
          </a:xfrm>
        </p:spPr>
        <p:txBody>
          <a:bodyPr/>
          <a:lstStyle/>
          <a:p>
            <a:r>
              <a:rPr lang="en-US" dirty="0" smtClean="0"/>
              <a:t>Merge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64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Similar to “import”</a:t>
            </a:r>
          </a:p>
          <a:p>
            <a:pPr lvl="1"/>
            <a:r>
              <a:rPr lang="en-US" dirty="0" smtClean="0"/>
              <a:t>A version is copied from cg to org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Different from “import”</a:t>
            </a:r>
          </a:p>
          <a:p>
            <a:pPr lvl="1"/>
            <a:r>
              <a:rPr lang="en-US" dirty="0" smtClean="0"/>
              <a:t>The initial version of the merged version in cg was added from the org while the initial version of imported version is newly created in cg</a:t>
            </a:r>
          </a:p>
          <a:p>
            <a:pPr lvl="1"/>
            <a:r>
              <a:rPr lang="en-US" dirty="0" smtClean="0"/>
              <a:t>The merged version becomes a new version of the original version in 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6737" y="358705"/>
            <a:ext cx="3349215" cy="5997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Read/Update/Create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634" y="1600200"/>
            <a:ext cx="6435066" cy="49805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OPM in RDF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Using RDF (Resource Description Framework) data representation to express provenance data</a:t>
            </a:r>
          </a:p>
          <a:p>
            <a:r>
              <a:rPr lang="en-US" sz="2800" dirty="0" smtClean="0"/>
              <a:t>RDF supports a directed graph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&lt;</a:t>
            </a:r>
            <a:r>
              <a:rPr lang="en-US" sz="2800" dirty="0" err="1" smtClean="0"/>
              <a:t>opm:process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opm:used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opm:artifact</a:t>
            </a:r>
            <a:r>
              <a:rPr lang="en-US" sz="2800" dirty="0" smtClean="0"/>
              <a:t>&gt;</a:t>
            </a:r>
          </a:p>
          <a:p>
            <a:pPr>
              <a:buNone/>
            </a:pPr>
            <a:r>
              <a:rPr lang="en-US" sz="2800" dirty="0" smtClean="0"/>
              <a:t>&lt;</a:t>
            </a:r>
            <a:r>
              <a:rPr lang="en-US" sz="2800" dirty="0" err="1" smtClean="0"/>
              <a:t>opm:artifact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opm:wasGeneratedBy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opm:process</a:t>
            </a:r>
            <a:r>
              <a:rPr lang="en-US" sz="2800" dirty="0" smtClean="0"/>
              <a:t>&gt;</a:t>
            </a:r>
          </a:p>
          <a:p>
            <a:pPr>
              <a:buNone/>
            </a:pPr>
            <a:r>
              <a:rPr lang="en-US" sz="2800" dirty="0" smtClean="0"/>
              <a:t>&lt;</a:t>
            </a:r>
            <a:r>
              <a:rPr lang="en-US" sz="2800" dirty="0" err="1" smtClean="0"/>
              <a:t>opm:process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opm:wasControlledBy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opm:agent</a:t>
            </a:r>
            <a:r>
              <a:rPr lang="en-US" sz="2800" dirty="0" smtClean="0"/>
              <a:t>&gt;</a:t>
            </a:r>
          </a:p>
          <a:p>
            <a:pPr>
              <a:buNone/>
            </a:pPr>
            <a:r>
              <a:rPr lang="en-US" sz="2800" dirty="0" smtClean="0"/>
              <a:t>&lt;</a:t>
            </a:r>
            <a:r>
              <a:rPr lang="en-US" sz="2800" dirty="0" err="1" smtClean="0"/>
              <a:t>opm:process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opm:wasTriggeredBy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opm:process</a:t>
            </a:r>
            <a:r>
              <a:rPr lang="en-US" sz="2800" dirty="0" smtClean="0"/>
              <a:t>&gt;</a:t>
            </a:r>
          </a:p>
          <a:p>
            <a:pPr>
              <a:buNone/>
            </a:pPr>
            <a:r>
              <a:rPr lang="en-US" sz="2800" dirty="0" smtClean="0"/>
              <a:t>&lt;</a:t>
            </a:r>
            <a:r>
              <a:rPr lang="en-US" sz="2800" dirty="0" err="1" smtClean="0"/>
              <a:t>opm:artifact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opm:wasDerivedFrom</a:t>
            </a:r>
            <a:r>
              <a:rPr lang="en-US" sz="2800" dirty="0" smtClean="0"/>
              <a:t>&gt;&lt;</a:t>
            </a:r>
            <a:r>
              <a:rPr lang="en-US" sz="2800" dirty="0" err="1" smtClean="0"/>
              <a:t>opm:artifact</a:t>
            </a:r>
            <a:r>
              <a:rPr lang="en-US" sz="2800" dirty="0" smtClean="0"/>
              <a:t>&gt;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274638"/>
            <a:ext cx="86868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OPM Profile for Group Collaboration Operations (subtypes of “</a:t>
            </a:r>
            <a:r>
              <a:rPr lang="en-US" sz="3600" dirty="0" err="1" smtClean="0"/>
              <a:t>wasDerivedFrom</a:t>
            </a:r>
            <a:r>
              <a:rPr lang="en-US" sz="3600" dirty="0" smtClean="0"/>
              <a:t>”)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gcp:wasCopyOf</a:t>
            </a:r>
            <a:r>
              <a:rPr lang="en-US" dirty="0" smtClean="0"/>
              <a:t>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gcp:wasNewVersionOf</a:t>
            </a:r>
            <a:r>
              <a:rPr lang="en-US" dirty="0" smtClean="0"/>
              <a:t>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gcp:HadAdmin</a:t>
            </a:r>
            <a:r>
              <a:rPr lang="en-US" dirty="0" smtClean="0"/>
              <a:t>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gcp:HadJoinedCgMember</a:t>
            </a:r>
            <a:r>
              <a:rPr lang="en-US" dirty="0" smtClean="0"/>
              <a:t>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gcp:HadLeftCgMember</a:t>
            </a:r>
            <a:r>
              <a:rPr lang="en-US" dirty="0" smtClean="0"/>
              <a:t>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gcp:HadRemovedAdmin</a:t>
            </a:r>
            <a:r>
              <a:rPr lang="en-US" dirty="0" smtClean="0"/>
              <a:t>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gcp:HadAddedAdmin</a:t>
            </a:r>
            <a:r>
              <a:rPr lang="en-US" dirty="0" smtClean="0"/>
              <a:t>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gcp:wasCreatedIn</a:t>
            </a:r>
            <a:r>
              <a:rPr lang="en-US" dirty="0" smtClean="0"/>
              <a:t>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gcp:wasUpdatedIn</a:t>
            </a:r>
            <a:r>
              <a:rPr lang="en-US" dirty="0" smtClean="0"/>
              <a:t>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for “</a:t>
            </a:r>
            <a:r>
              <a:rPr lang="en-US" i="1" dirty="0" smtClean="0"/>
              <a:t>Used” </a:t>
            </a:r>
            <a:r>
              <a:rPr lang="en-US" dirty="0" smtClean="0"/>
              <a:t>Edges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gcp:u(sourceEntity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gcp:u(targetEntity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gcp:u(adminGroup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gcp:u(removedAdmin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gcp:u(addedAdmin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gcp:u(initialAdmin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gcp:u(toJoin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 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gcp:u(toLeave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gcp:u(toAdd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gcp:u(toRemove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gcp:u(toImport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gcp:u(toMergeTo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gcp:u(toMergeFrom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gcp:u(toRead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gcp:process</a:t>
            </a:r>
            <a:r>
              <a:rPr lang="en-US" dirty="0" smtClean="0"/>
              <a:t>&gt;&lt;</a:t>
            </a:r>
            <a:r>
              <a:rPr lang="en-US" dirty="0" err="1" smtClean="0"/>
              <a:t>gcp:u(toUpdate</a:t>
            </a:r>
            <a:r>
              <a:rPr lang="en-US" dirty="0" smtClean="0"/>
              <a:t>)&gt;&lt;</a:t>
            </a:r>
            <a:r>
              <a:rPr lang="en-US" dirty="0" err="1" smtClean="0"/>
              <a:t>gcp:artifact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Group-centric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187" y="2408675"/>
            <a:ext cx="6667765" cy="26727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for “</a:t>
            </a:r>
            <a:r>
              <a:rPr lang="en-US" i="1" dirty="0" err="1" smtClean="0"/>
              <a:t>WasGeneratedBy</a:t>
            </a:r>
            <a:r>
              <a:rPr lang="en-US" i="1" dirty="0" smtClean="0"/>
              <a:t>” </a:t>
            </a:r>
            <a:r>
              <a:rPr lang="en-US" dirty="0" smtClean="0"/>
              <a:t>Edges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gcp:g(toEstablish</a:t>
            </a:r>
            <a:r>
              <a:rPr lang="en-US" dirty="0" smtClean="0"/>
              <a:t>)&gt;&lt;</a:t>
            </a:r>
            <a:r>
              <a:rPr lang="en-US" dirty="0" err="1" smtClean="0"/>
              <a:t>gcp:process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gcp:g(toJoin</a:t>
            </a:r>
            <a:r>
              <a:rPr lang="en-US" dirty="0" smtClean="0"/>
              <a:t>)&gt;&lt;</a:t>
            </a:r>
            <a:r>
              <a:rPr lang="en-US" dirty="0" err="1" smtClean="0"/>
              <a:t>gcp:process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gcp:g(toLeave</a:t>
            </a:r>
            <a:r>
              <a:rPr lang="en-US" dirty="0" smtClean="0"/>
              <a:t>)&gt;&lt;</a:t>
            </a:r>
            <a:r>
              <a:rPr lang="en-US" dirty="0" err="1" smtClean="0"/>
              <a:t>gcp:process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gcp:g(toAdd</a:t>
            </a:r>
            <a:r>
              <a:rPr lang="en-US" dirty="0" smtClean="0"/>
              <a:t>)&gt;&lt;</a:t>
            </a:r>
            <a:r>
              <a:rPr lang="en-US" dirty="0" err="1" smtClean="0"/>
              <a:t>gcp:process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gcp:g(toSubstitute</a:t>
            </a:r>
            <a:r>
              <a:rPr lang="en-US" dirty="0" smtClean="0"/>
              <a:t>)&gt;&lt;</a:t>
            </a:r>
            <a:r>
              <a:rPr lang="en-US" dirty="0" err="1" smtClean="0"/>
              <a:t>gcp:process</a:t>
            </a:r>
            <a:r>
              <a:rPr lang="en-US" dirty="0" smtClean="0"/>
              <a:t>&gt; 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gcp:g(toImport</a:t>
            </a:r>
            <a:r>
              <a:rPr lang="en-US" dirty="0" smtClean="0"/>
              <a:t>)&gt;&lt;</a:t>
            </a:r>
            <a:r>
              <a:rPr lang="en-US" dirty="0" err="1" smtClean="0"/>
              <a:t>gcp:process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gcp:g(toMerge</a:t>
            </a:r>
            <a:r>
              <a:rPr lang="en-US" dirty="0" smtClean="0"/>
              <a:t>)&gt;&lt;</a:t>
            </a:r>
            <a:r>
              <a:rPr lang="en-US" dirty="0" err="1" smtClean="0"/>
              <a:t>gcp:process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gcp:g(toCreate</a:t>
            </a:r>
            <a:r>
              <a:rPr lang="en-US" dirty="0" smtClean="0"/>
              <a:t>)&gt;&lt;</a:t>
            </a:r>
            <a:r>
              <a:rPr lang="en-US" dirty="0" err="1" smtClean="0"/>
              <a:t>gcp:process</a:t>
            </a:r>
            <a:r>
              <a:rPr lang="en-US" dirty="0" smtClean="0"/>
              <a:t>&gt;</a:t>
            </a:r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gcp:artifact</a:t>
            </a:r>
            <a:r>
              <a:rPr lang="en-US" dirty="0" smtClean="0"/>
              <a:t>&gt;&lt;</a:t>
            </a:r>
            <a:r>
              <a:rPr lang="en-US" dirty="0" err="1" smtClean="0"/>
              <a:t>gcp:g(toUpdate</a:t>
            </a:r>
            <a:r>
              <a:rPr lang="en-US" dirty="0" smtClean="0"/>
              <a:t>)&gt;&lt;</a:t>
            </a:r>
            <a:r>
              <a:rPr lang="en-US" dirty="0" err="1" smtClean="0"/>
              <a:t>gcp:process</a:t>
            </a:r>
            <a:r>
              <a:rPr lang="en-US" dirty="0" smtClean="0"/>
              <a:t>&gt;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3872388"/>
            <a:ext cx="8229600" cy="22537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SPARQL Query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Standard query language for RDF</a:t>
            </a:r>
          </a:p>
          <a:p>
            <a:r>
              <a:rPr lang="en-US" dirty="0" smtClean="0"/>
              <a:t>Can query by stating a consecutive path of specific triple types of </a:t>
            </a:r>
            <a:r>
              <a:rPr lang="en-US" dirty="0" smtClean="0">
                <a:solidFill>
                  <a:srgbClr val="008000"/>
                </a:solidFill>
              </a:rPr>
              <a:t>subject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8000"/>
                </a:solidFill>
              </a:rPr>
              <a:t>predicate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008000"/>
                </a:solidFill>
              </a:rPr>
              <a:t>object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SELECT ?</a:t>
            </a:r>
            <a:r>
              <a:rPr lang="en-US" dirty="0" err="1" smtClean="0">
                <a:solidFill>
                  <a:srgbClr val="FF0000"/>
                </a:solidFill>
              </a:rPr>
              <a:t>ver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WHERE{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gcp:cg1.o2v2  </a:t>
            </a:r>
            <a:r>
              <a:rPr lang="en-US" dirty="0" err="1" smtClean="0">
                <a:solidFill>
                  <a:srgbClr val="FF0000"/>
                </a:solidFill>
              </a:rPr>
              <a:t>gcp:wasCopyOf</a:t>
            </a:r>
            <a:r>
              <a:rPr lang="en-US" dirty="0" smtClean="0">
                <a:solidFill>
                  <a:srgbClr val="FF0000"/>
                </a:solidFill>
              </a:rPr>
              <a:t>  ?obj.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?</a:t>
            </a:r>
            <a:r>
              <a:rPr lang="en-US" dirty="0" err="1" smtClean="0">
                <a:solidFill>
                  <a:srgbClr val="FF0000"/>
                </a:solidFill>
              </a:rPr>
              <a:t>obj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gcp:wasNewVersionOf</a:t>
            </a:r>
            <a:r>
              <a:rPr lang="en-US" dirty="0" smtClean="0">
                <a:solidFill>
                  <a:srgbClr val="FF0000"/>
                </a:solidFill>
              </a:rPr>
              <a:t>  ?ver.}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5390365"/>
            <a:ext cx="8229600" cy="73579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GLEEN-enabled SPARQL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Gleen</a:t>
            </a:r>
            <a:r>
              <a:rPr lang="en-US" dirty="0" smtClean="0"/>
              <a:t> is a </a:t>
            </a:r>
            <a:r>
              <a:rPr lang="en-US" dirty="0" err="1" smtClean="0"/>
              <a:t>plugin</a:t>
            </a:r>
            <a:r>
              <a:rPr lang="en-US" dirty="0" smtClean="0"/>
              <a:t> for the ARQ query engine.</a:t>
            </a:r>
          </a:p>
          <a:p>
            <a:r>
              <a:rPr lang="en-US" dirty="0" smtClean="0"/>
              <a:t>ARQ is a query engine for Jena, a semantic web framework for Java which supports the SPARQL RDF query language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Gleen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onPath</a:t>
            </a:r>
            <a:r>
              <a:rPr lang="en-US" dirty="0" smtClean="0">
                <a:solidFill>
                  <a:srgbClr val="008000"/>
                </a:solidFill>
              </a:rPr>
              <a:t> function supports regular expression-based recursive path patterns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subject </a:t>
            </a:r>
            <a:r>
              <a:rPr lang="en-US" dirty="0" err="1" smtClean="0">
                <a:solidFill>
                  <a:srgbClr val="FF0000"/>
                </a:solidFill>
              </a:rPr>
              <a:t>gleen:OnPath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n-US" dirty="0" err="1" smtClean="0">
                <a:solidFill>
                  <a:srgbClr val="FF0000"/>
                </a:solidFill>
              </a:rPr>
              <a:t>pathExpression</a:t>
            </a:r>
            <a:r>
              <a:rPr lang="en-US" dirty="0" smtClean="0">
                <a:solidFill>
                  <a:srgbClr val="FF0000"/>
                </a:solidFill>
              </a:rPr>
              <a:t> object)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Provenance Data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552" y="1417638"/>
            <a:ext cx="7334559" cy="52565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3429000"/>
            <a:ext cx="8229600" cy="269716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Query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Identify the very initial version of cg1.o2v3 and whether it is created in the current group or added from an organization.</a:t>
            </a:r>
          </a:p>
          <a:p>
            <a:r>
              <a:rPr lang="en-US" dirty="0" smtClean="0"/>
              <a:t>The query will return “</a:t>
            </a:r>
            <a:r>
              <a:rPr lang="en-US" i="1" dirty="0" smtClean="0"/>
              <a:t>cg1.o2v1”</a:t>
            </a:r>
            <a:r>
              <a:rPr lang="en-US" dirty="0" smtClean="0"/>
              <a:t> and “</a:t>
            </a:r>
            <a:r>
              <a:rPr lang="en-US" i="1" dirty="0" smtClean="0"/>
              <a:t>add”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SELECT ?</a:t>
            </a:r>
            <a:r>
              <a:rPr lang="en-US" dirty="0" err="1" smtClean="0">
                <a:solidFill>
                  <a:srgbClr val="FF0000"/>
                </a:solidFill>
              </a:rPr>
              <a:t>obj</a:t>
            </a:r>
            <a:r>
              <a:rPr lang="en-US" dirty="0" smtClean="0">
                <a:solidFill>
                  <a:srgbClr val="FF0000"/>
                </a:solidFill>
              </a:rPr>
              <a:t> ?proc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WHERE{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gcp:cg1.o2v3 </a:t>
            </a:r>
            <a:r>
              <a:rPr lang="en-US" dirty="0" err="1" smtClean="0">
                <a:solidFill>
                  <a:srgbClr val="800000"/>
                </a:solidFill>
              </a:rPr>
              <a:t>gleen:OnPath</a:t>
            </a:r>
            <a:r>
              <a:rPr lang="en-US" dirty="0" smtClean="0">
                <a:solidFill>
                  <a:srgbClr val="800000"/>
                </a:solidFill>
              </a:rPr>
              <a:t>( </a:t>
            </a:r>
          </a:p>
          <a:p>
            <a:pPr>
              <a:buNone/>
            </a:pPr>
            <a:r>
              <a:rPr lang="en-US" dirty="0" smtClean="0">
                <a:solidFill>
                  <a:srgbClr val="800000"/>
                </a:solidFill>
              </a:rPr>
              <a:t>			”[</a:t>
            </a:r>
            <a:r>
              <a:rPr lang="en-US" dirty="0" err="1" smtClean="0">
                <a:solidFill>
                  <a:srgbClr val="800000"/>
                </a:solidFill>
              </a:rPr>
              <a:t>gcp:wasNewVersionOf</a:t>
            </a:r>
            <a:r>
              <a:rPr lang="en-US" dirty="0" smtClean="0">
                <a:solidFill>
                  <a:srgbClr val="800000"/>
                </a:solidFill>
              </a:rPr>
              <a:t>]∗” ?</a:t>
            </a:r>
            <a:r>
              <a:rPr lang="en-US" dirty="0" err="1" smtClean="0">
                <a:solidFill>
                  <a:srgbClr val="800000"/>
                </a:solidFill>
              </a:rPr>
              <a:t>obj</a:t>
            </a:r>
            <a:r>
              <a:rPr lang="en-US" dirty="0" smtClean="0">
                <a:solidFill>
                  <a:srgbClr val="800000"/>
                </a:solidFill>
              </a:rPr>
              <a:t> )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	?</a:t>
            </a:r>
            <a:r>
              <a:rPr lang="en-US" dirty="0" err="1" smtClean="0">
                <a:solidFill>
                  <a:srgbClr val="FF0000"/>
                </a:solidFill>
              </a:rPr>
              <a:t>obj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6600"/>
                </a:solidFill>
              </a:rPr>
              <a:t>gleen:OnPath</a:t>
            </a:r>
            <a:r>
              <a:rPr lang="en-US" dirty="0" smtClean="0">
                <a:solidFill>
                  <a:srgbClr val="FF6600"/>
                </a:solidFill>
              </a:rPr>
              <a:t>(</a:t>
            </a:r>
            <a:r>
              <a:rPr lang="en-US" dirty="0" smtClean="0">
                <a:solidFill>
                  <a:srgbClr val="80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800000"/>
                </a:solidFill>
              </a:rPr>
              <a:t>			[</a:t>
            </a:r>
            <a:r>
              <a:rPr lang="en-US" dirty="0" err="1" smtClean="0">
                <a:solidFill>
                  <a:srgbClr val="800000"/>
                </a:solidFill>
              </a:rPr>
              <a:t>gcp:g(toCreate)]|[gcp:g(toAdd</a:t>
            </a:r>
            <a:r>
              <a:rPr lang="en-US" dirty="0" smtClean="0">
                <a:solidFill>
                  <a:srgbClr val="800000"/>
                </a:solidFill>
              </a:rPr>
              <a:t>)] ?proc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.}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57200" y="3327400"/>
            <a:ext cx="8229600" cy="279876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Query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r>
              <a:rPr lang="en-US" sz="2400" dirty="0" smtClean="0"/>
              <a:t>To verify users who may have influenced (update/create) an object content regardless of the fact that whether the influence is done on a version of the same object or a version of a copied object of the object.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SELECT ?agent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WHERE{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gcp:org1.o1v4  </a:t>
            </a:r>
            <a:r>
              <a:rPr lang="en-US" sz="2400" dirty="0" err="1" smtClean="0">
                <a:solidFill>
                  <a:srgbClr val="800000"/>
                </a:solidFill>
              </a:rPr>
              <a:t>gleen:OnPath</a:t>
            </a:r>
            <a:r>
              <a:rPr lang="en-US" sz="2400" dirty="0" smtClean="0">
                <a:solidFill>
                  <a:srgbClr val="800000"/>
                </a:solidFill>
              </a:rPr>
              <a:t>(</a:t>
            </a:r>
          </a:p>
          <a:p>
            <a:pPr>
              <a:buNone/>
            </a:pPr>
            <a:r>
              <a:rPr lang="en-US" sz="2400" dirty="0" smtClean="0">
                <a:solidFill>
                  <a:srgbClr val="800000"/>
                </a:solidFill>
              </a:rPr>
              <a:t>		 	”([ </a:t>
            </a:r>
            <a:r>
              <a:rPr lang="en-US" sz="2400" dirty="0" err="1" smtClean="0">
                <a:solidFill>
                  <a:srgbClr val="800000"/>
                </a:solidFill>
              </a:rPr>
              <a:t>gcp:wasNewVersionOf</a:t>
            </a:r>
            <a:r>
              <a:rPr lang="en-US" sz="2400" dirty="0" smtClean="0">
                <a:solidFill>
                  <a:srgbClr val="800000"/>
                </a:solidFill>
              </a:rPr>
              <a:t> ]|[</a:t>
            </a:r>
            <a:r>
              <a:rPr lang="en-US" sz="2400" dirty="0" err="1" smtClean="0">
                <a:solidFill>
                  <a:srgbClr val="800000"/>
                </a:solidFill>
              </a:rPr>
              <a:t>gcp:wasCopyOf</a:t>
            </a:r>
            <a:r>
              <a:rPr lang="en-US" sz="2400" dirty="0" smtClean="0">
                <a:solidFill>
                  <a:srgbClr val="800000"/>
                </a:solidFill>
              </a:rPr>
              <a:t>])∗” ?</a:t>
            </a:r>
            <a:r>
              <a:rPr lang="en-US" sz="2400" dirty="0" err="1" smtClean="0">
                <a:solidFill>
                  <a:srgbClr val="800000"/>
                </a:solidFill>
              </a:rPr>
              <a:t>obj</a:t>
            </a:r>
            <a:r>
              <a:rPr lang="en-US" sz="2400" dirty="0" smtClean="0">
                <a:solidFill>
                  <a:srgbClr val="800000"/>
                </a:solidFill>
              </a:rPr>
              <a:t>)</a:t>
            </a:r>
            <a:r>
              <a:rPr lang="en-US" sz="2400" dirty="0" smtClean="0">
                <a:solidFill>
                  <a:srgbClr val="FF0000"/>
                </a:solidFill>
              </a:rPr>
              <a:t>. 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?</a:t>
            </a:r>
            <a:r>
              <a:rPr lang="en-US" sz="2400" dirty="0" err="1" smtClean="0">
                <a:solidFill>
                  <a:srgbClr val="FF0000"/>
                </a:solidFill>
              </a:rPr>
              <a:t>obj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6600"/>
                </a:solidFill>
              </a:rPr>
              <a:t>gleen:OnPath(</a:t>
            </a:r>
            <a:r>
              <a:rPr lang="en-US" sz="2400" dirty="0" err="1" smtClean="0">
                <a:solidFill>
                  <a:srgbClr val="800000"/>
                </a:solidFill>
              </a:rPr>
              <a:t>[gcp:g(toUpdate</a:t>
            </a:r>
            <a:r>
              <a:rPr lang="en-US" sz="2400" dirty="0" smtClean="0">
                <a:solidFill>
                  <a:srgbClr val="800000"/>
                </a:solidFill>
              </a:rPr>
              <a:t> )]|[</a:t>
            </a:r>
            <a:r>
              <a:rPr lang="en-US" sz="2400" dirty="0" err="1" smtClean="0">
                <a:solidFill>
                  <a:srgbClr val="800000"/>
                </a:solidFill>
              </a:rPr>
              <a:t>gcp:g(toCreate</a:t>
            </a:r>
            <a:r>
              <a:rPr lang="en-US" sz="2400" dirty="0" smtClean="0">
                <a:solidFill>
                  <a:srgbClr val="800000"/>
                </a:solidFill>
              </a:rPr>
              <a:t>)] ?proc</a:t>
            </a:r>
            <a:r>
              <a:rPr lang="en-US" sz="2400" dirty="0" smtClean="0">
                <a:solidFill>
                  <a:srgbClr val="FF6600"/>
                </a:solidFill>
              </a:rPr>
              <a:t>)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	?proc </a:t>
            </a:r>
            <a:r>
              <a:rPr lang="en-US" sz="2400" dirty="0" err="1" smtClean="0">
                <a:solidFill>
                  <a:srgbClr val="FF0000"/>
                </a:solidFill>
              </a:rPr>
              <a:t>gcp:wasControlledBy</a:t>
            </a:r>
            <a:r>
              <a:rPr lang="en-US" sz="2400" dirty="0" smtClean="0">
                <a:solidFill>
                  <a:srgbClr val="FF0000"/>
                </a:solidFill>
              </a:rPr>
              <a:t> ?agent.}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Identified/captured available or necessary operations as provenance data for group collaboration environment</a:t>
            </a:r>
          </a:p>
          <a:p>
            <a:r>
              <a:rPr lang="en-US" dirty="0" smtClean="0"/>
              <a:t>Expressed in RDF triples so it can be queried by utilizing a regular expression based path patterns in SPARQL query language</a:t>
            </a:r>
          </a:p>
          <a:p>
            <a:r>
              <a:rPr lang="en-US" dirty="0" smtClean="0"/>
              <a:t>Showed some utilities of data provenance in a group collaboration environment</a:t>
            </a:r>
          </a:p>
          <a:p>
            <a:r>
              <a:rPr lang="en-US" dirty="0" smtClean="0"/>
              <a:t>Provides an initial foundation for data provenance access control in group collaboration environment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 and Comments?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Collaboration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Administrative operations</a:t>
            </a:r>
          </a:p>
          <a:p>
            <a:pPr lvl="1"/>
            <a:r>
              <a:rPr lang="en-US" dirty="0" smtClean="0"/>
              <a:t>Establish/disband groups, join/leave/substitute users, add/remove object versions to/from a group, import/merge object versions from a group to an org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Usage operations</a:t>
            </a:r>
          </a:p>
          <a:p>
            <a:pPr lvl="1"/>
            <a:r>
              <a:rPr lang="en-US" dirty="0" smtClean="0"/>
              <a:t>Read/update/create object versions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Assured Data Provenance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99155" y="5081473"/>
            <a:ext cx="5676508" cy="88578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Target Domain</a:t>
            </a:r>
            <a:endParaRPr lang="en-US" sz="2400" dirty="0"/>
          </a:p>
        </p:txBody>
      </p:sp>
      <p:sp>
        <p:nvSpPr>
          <p:cNvPr id="6" name="Oval 5"/>
          <p:cNvSpPr/>
          <p:nvPr/>
        </p:nvSpPr>
        <p:spPr>
          <a:xfrm>
            <a:off x="1499155" y="3443180"/>
            <a:ext cx="5676508" cy="842651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Data Provenance Model/System</a:t>
            </a:r>
            <a:endParaRPr lang="en-US" sz="2400" dirty="0"/>
          </a:p>
        </p:txBody>
      </p:sp>
      <p:sp>
        <p:nvSpPr>
          <p:cNvPr id="7" name="Oval 6"/>
          <p:cNvSpPr/>
          <p:nvPr/>
        </p:nvSpPr>
        <p:spPr>
          <a:xfrm>
            <a:off x="1499156" y="1687755"/>
            <a:ext cx="5676508" cy="924431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400" dirty="0" smtClean="0"/>
              <a:t>Data Provenance Security &amp; Trustworthiness</a:t>
            </a:r>
          </a:p>
        </p:txBody>
      </p:sp>
      <p:sp>
        <p:nvSpPr>
          <p:cNvPr id="11" name="Oval 10"/>
          <p:cNvSpPr/>
          <p:nvPr/>
        </p:nvSpPr>
        <p:spPr>
          <a:xfrm>
            <a:off x="3982128" y="5295851"/>
            <a:ext cx="3193536" cy="42875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Group Collaboration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3982128" y="3642695"/>
            <a:ext cx="3193536" cy="42875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GC Provenance</a:t>
            </a:r>
            <a:endParaRPr lang="en-US" sz="20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5196068" y="4466548"/>
            <a:ext cx="3458003" cy="464433"/>
            <a:chOff x="5196068" y="4466548"/>
            <a:chExt cx="3458003" cy="464433"/>
          </a:xfrm>
        </p:grpSpPr>
        <p:sp>
          <p:nvSpPr>
            <p:cNvPr id="13" name="Up Arrow 12"/>
            <p:cNvSpPr/>
            <p:nvPr/>
          </p:nvSpPr>
          <p:spPr>
            <a:xfrm flipV="1">
              <a:off x="5196068" y="4469054"/>
              <a:ext cx="640080" cy="461927"/>
            </a:xfrm>
            <a:prstGeom prst="up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8" name="TextBox 17"/>
            <p:cNvSpPr txBox="1"/>
            <p:nvPr/>
          </p:nvSpPr>
          <p:spPr>
            <a:xfrm>
              <a:off x="6082934" y="4466548"/>
              <a:ext cx="25711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Some Utilities</a:t>
              </a:r>
              <a:endParaRPr lang="en-US" sz="20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196068" y="2832100"/>
            <a:ext cx="3490732" cy="464434"/>
            <a:chOff x="5196068" y="2832100"/>
            <a:chExt cx="3490732" cy="464434"/>
          </a:xfrm>
        </p:grpSpPr>
        <p:sp>
          <p:nvSpPr>
            <p:cNvPr id="15" name="Up Arrow 14"/>
            <p:cNvSpPr/>
            <p:nvPr/>
          </p:nvSpPr>
          <p:spPr>
            <a:xfrm flipV="1">
              <a:off x="5196068" y="2832100"/>
              <a:ext cx="640080" cy="464434"/>
            </a:xfrm>
            <a:prstGeom prst="up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9" name="TextBox 18"/>
            <p:cNvSpPr txBox="1"/>
            <p:nvPr/>
          </p:nvSpPr>
          <p:spPr>
            <a:xfrm>
              <a:off x="6115663" y="2832100"/>
              <a:ext cx="25711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Some Assurance</a:t>
              </a:r>
              <a:endParaRPr lang="en-US" sz="20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23312" y="2832100"/>
            <a:ext cx="2679848" cy="464434"/>
            <a:chOff x="923312" y="2832100"/>
            <a:chExt cx="2679848" cy="464434"/>
          </a:xfrm>
        </p:grpSpPr>
        <p:sp>
          <p:nvSpPr>
            <p:cNvPr id="20" name="Up Arrow 19"/>
            <p:cNvSpPr/>
            <p:nvPr/>
          </p:nvSpPr>
          <p:spPr>
            <a:xfrm>
              <a:off x="2963080" y="2832100"/>
              <a:ext cx="640080" cy="464434"/>
            </a:xfrm>
            <a:prstGeom prst="up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22" name="TextBox 21"/>
            <p:cNvSpPr txBox="1"/>
            <p:nvPr/>
          </p:nvSpPr>
          <p:spPr>
            <a:xfrm>
              <a:off x="923312" y="2896424"/>
              <a:ext cx="20397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Provenance Data</a:t>
              </a:r>
              <a:endParaRPr lang="en-US" sz="20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0" y="4469054"/>
            <a:ext cx="3603160" cy="464434"/>
            <a:chOff x="457200" y="4466547"/>
            <a:chExt cx="3145960" cy="464434"/>
          </a:xfrm>
        </p:grpSpPr>
        <p:sp>
          <p:nvSpPr>
            <p:cNvPr id="21" name="Up Arrow 20"/>
            <p:cNvSpPr/>
            <p:nvPr/>
          </p:nvSpPr>
          <p:spPr>
            <a:xfrm>
              <a:off x="2963080" y="4466547"/>
              <a:ext cx="640080" cy="464434"/>
            </a:xfrm>
            <a:prstGeom prst="up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23" name="TextBox 22"/>
            <p:cNvSpPr txBox="1"/>
            <p:nvPr/>
          </p:nvSpPr>
          <p:spPr>
            <a:xfrm>
              <a:off x="457200" y="4466548"/>
              <a:ext cx="27235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Operations for Provenance</a:t>
              </a:r>
              <a:endParaRPr lang="en-US" sz="2000" dirty="0"/>
            </a:p>
          </p:txBody>
        </p:sp>
      </p:grpSp>
      <p:sp>
        <p:nvSpPr>
          <p:cNvPr id="28" name="Oval 27"/>
          <p:cNvSpPr/>
          <p:nvPr/>
        </p:nvSpPr>
        <p:spPr>
          <a:xfrm>
            <a:off x="3982129" y="1905000"/>
            <a:ext cx="3193535" cy="5080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dirty="0" smtClean="0"/>
              <a:t>e.g. Provenance Access/Usage Control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  <p:bldP spid="12" grpId="1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Provenance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Utilities</a:t>
            </a:r>
            <a:r>
              <a:rPr lang="en-US" dirty="0" smtClean="0"/>
              <a:t> of data provenance</a:t>
            </a:r>
          </a:p>
          <a:p>
            <a:pPr lvl="1"/>
            <a:r>
              <a:rPr lang="en-US" dirty="0" smtClean="0"/>
              <a:t>Pedigree, Usage tracking, Versioning capability</a:t>
            </a:r>
          </a:p>
          <a:p>
            <a:pPr lvl="1"/>
            <a:r>
              <a:rPr lang="en-US" dirty="0" smtClean="0"/>
              <a:t>Trustworthiness, Accountability, Compliance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Depend on the kinds of provenance data that are captured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Capturing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Capturing a complete provenance data for all operations is neither feasible nor necessary</a:t>
            </a:r>
          </a:p>
          <a:p>
            <a:pPr marL="742950" lvl="2" indent="-342900"/>
            <a:r>
              <a:rPr lang="en-US" dirty="0" smtClean="0"/>
              <a:t>Some can be captured only by user’s manual declaration (i.e., user intention) while user’s memory is limited and cannot identify all the source information (i.e., citations in scientific research article).</a:t>
            </a:r>
          </a:p>
          <a:p>
            <a:pPr marL="742950" lvl="2" indent="-342900"/>
            <a:r>
              <a:rPr lang="en-US" dirty="0" smtClean="0"/>
              <a:t>Not all operation information provide additional provenance utilities</a:t>
            </a:r>
            <a:endParaRPr lang="en-US" dirty="0" smtClean="0">
              <a:solidFill>
                <a:srgbClr val="008000"/>
              </a:solidFill>
            </a:endParaRPr>
          </a:p>
          <a:p>
            <a:pPr marL="342900" lvl="1" indent="-342900">
              <a:buFont typeface="Arial"/>
              <a:buChar char="•"/>
            </a:pPr>
            <a:r>
              <a:rPr lang="en-US" dirty="0" smtClean="0">
                <a:solidFill>
                  <a:srgbClr val="008000"/>
                </a:solidFill>
              </a:rPr>
              <a:t>For proper discussion, we need </a:t>
            </a:r>
            <a:r>
              <a:rPr lang="en-US" dirty="0" smtClean="0">
                <a:solidFill>
                  <a:srgbClr val="FF0000"/>
                </a:solidFill>
              </a:rPr>
              <a:t>a specific application domain</a:t>
            </a:r>
            <a:r>
              <a:rPr lang="en-US" dirty="0" smtClean="0">
                <a:solidFill>
                  <a:srgbClr val="008000"/>
                </a:solidFill>
              </a:rPr>
              <a:t> where a set of operations can be specified and expressed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Provenance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Identifying</a:t>
            </a:r>
            <a:r>
              <a:rPr lang="en-US" dirty="0" smtClean="0"/>
              <a:t> operations for provenance data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Capturing</a:t>
            </a:r>
            <a:r>
              <a:rPr lang="en-US" dirty="0" smtClean="0"/>
              <a:t> operations as provenance data in a provenance model</a:t>
            </a:r>
          </a:p>
          <a:p>
            <a:r>
              <a:rPr lang="en-US" dirty="0" smtClean="0"/>
              <a:t>Provenance data </a:t>
            </a:r>
            <a:r>
              <a:rPr lang="en-US" dirty="0" smtClean="0">
                <a:solidFill>
                  <a:srgbClr val="008000"/>
                </a:solidFill>
              </a:rPr>
              <a:t>expression</a:t>
            </a:r>
          </a:p>
          <a:p>
            <a:r>
              <a:rPr lang="en-US" dirty="0" smtClean="0"/>
              <a:t>Provenance data </a:t>
            </a:r>
            <a:r>
              <a:rPr lang="en-US" dirty="0" smtClean="0">
                <a:solidFill>
                  <a:srgbClr val="008000"/>
                </a:solidFill>
              </a:rPr>
              <a:t>querying</a:t>
            </a:r>
          </a:p>
          <a:p>
            <a:r>
              <a:rPr lang="en-US" dirty="0" smtClean="0"/>
              <a:t>Provenance data </a:t>
            </a:r>
            <a:r>
              <a:rPr lang="en-US" dirty="0" smtClean="0">
                <a:solidFill>
                  <a:srgbClr val="008000"/>
                </a:solidFill>
              </a:rPr>
              <a:t>analysis</a:t>
            </a:r>
          </a:p>
          <a:p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Data Provenance Assurance</a:t>
            </a:r>
          </a:p>
          <a:p>
            <a:pPr lvl="1"/>
            <a:r>
              <a:rPr lang="en-US" dirty="0" smtClean="0"/>
              <a:t>Access/usage Control, trustworthiness, integrity, accountability,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Left Arrow Callout 4"/>
          <p:cNvSpPr/>
          <p:nvPr/>
        </p:nvSpPr>
        <p:spPr>
          <a:xfrm>
            <a:off x="3995062" y="2503961"/>
            <a:ext cx="1306479" cy="416445"/>
          </a:xfrm>
          <a:prstGeom prst="leftArrowCallou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OPM</a:t>
            </a:r>
            <a:endParaRPr lang="en-US" dirty="0"/>
          </a:p>
        </p:txBody>
      </p:sp>
      <p:sp>
        <p:nvSpPr>
          <p:cNvPr id="6" name="Left Arrow Callout 5"/>
          <p:cNvSpPr/>
          <p:nvPr/>
        </p:nvSpPr>
        <p:spPr>
          <a:xfrm>
            <a:off x="5301541" y="2920406"/>
            <a:ext cx="1455534" cy="41644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014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RDF</a:t>
            </a:r>
            <a:endParaRPr lang="en-US" dirty="0"/>
          </a:p>
        </p:txBody>
      </p:sp>
      <p:sp>
        <p:nvSpPr>
          <p:cNvPr id="7" name="Left Arrow Callout 6"/>
          <p:cNvSpPr/>
          <p:nvPr/>
        </p:nvSpPr>
        <p:spPr>
          <a:xfrm>
            <a:off x="5097666" y="3430774"/>
            <a:ext cx="2568714" cy="416445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014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SPARQL </a:t>
            </a:r>
            <a:r>
              <a:rPr lang="en-US" dirty="0" err="1" smtClean="0"/>
              <a:t>w</a:t>
            </a:r>
            <a:r>
              <a:rPr lang="en-US" dirty="0" smtClean="0"/>
              <a:t>/ GLEEN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3" animBg="1"/>
      <p:bldP spid="6" grpId="3" animBg="1"/>
      <p:bldP spid="7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Object Versioning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object can have multiple versions</a:t>
            </a:r>
          </a:p>
          <a:p>
            <a:r>
              <a:rPr lang="en-US" dirty="0" smtClean="0"/>
              <a:t>Each version can have a multiple identical copies</a:t>
            </a:r>
          </a:p>
          <a:p>
            <a:r>
              <a:rPr lang="en-US" dirty="0" smtClean="0"/>
              <a:t>The versions of an object form a rooted tree structure, relating a parent version to its immediate children versions</a:t>
            </a:r>
          </a:p>
          <a:p>
            <a:r>
              <a:rPr lang="en-US" dirty="0" smtClean="0"/>
              <a:t>Each copy is considered as a separate object.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Provenance Model (OPM) Notations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600200"/>
            <a:ext cx="3417973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3 Nodes</a:t>
            </a:r>
          </a:p>
          <a:p>
            <a:pPr lvl="1"/>
            <a:r>
              <a:rPr lang="en-US" sz="2400" dirty="0" smtClean="0"/>
              <a:t>Artifact (ellipse)</a:t>
            </a:r>
          </a:p>
          <a:p>
            <a:pPr lvl="1"/>
            <a:r>
              <a:rPr lang="en-US" sz="2400" dirty="0" smtClean="0"/>
              <a:t>Process (Rectangle)</a:t>
            </a:r>
          </a:p>
          <a:p>
            <a:pPr lvl="1"/>
            <a:r>
              <a:rPr lang="en-US" sz="2400" dirty="0" smtClean="0"/>
              <a:t>Agent (Octagon)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2800" dirty="0" smtClean="0">
                <a:solidFill>
                  <a:srgbClr val="008000"/>
                </a:solidFill>
              </a:rPr>
              <a:t>5 Causality dependency edges </a:t>
            </a:r>
            <a:r>
              <a:rPr lang="en-US" sz="2800" dirty="0" smtClean="0"/>
              <a:t>(not dataflow)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403" y="1967173"/>
            <a:ext cx="5604597" cy="35746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76214</TotalTime>
  <Words>1033</Words>
  <Application>Microsoft Office PowerPoint</Application>
  <PresentationFormat>On-screen Show (4:3)</PresentationFormat>
  <Paragraphs>200</Paragraphs>
  <Slides>27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ICS_ppt_template</vt:lpstr>
      <vt:lpstr>ICS_ppt_template3</vt:lpstr>
      <vt:lpstr>ICS_ppt_template</vt:lpstr>
      <vt:lpstr>ICS_ppt_template3</vt:lpstr>
      <vt:lpstr>On Data Provenance in Group-centric Secure Collaboration</vt:lpstr>
      <vt:lpstr>Group-centric Collaboration</vt:lpstr>
      <vt:lpstr>Group Collaboration Operations</vt:lpstr>
      <vt:lpstr>Towards Assured Data Provenance</vt:lpstr>
      <vt:lpstr>Data Provenance</vt:lpstr>
      <vt:lpstr>Capturing Provenance Data</vt:lpstr>
      <vt:lpstr>Data Provenance Requirements</vt:lpstr>
      <vt:lpstr>Data Object Versioning</vt:lpstr>
      <vt:lpstr>Open Provenance Model (OPM) Notations</vt:lpstr>
      <vt:lpstr>OPM includes…</vt:lpstr>
      <vt:lpstr>Establish/Disband operations</vt:lpstr>
      <vt:lpstr>Join/Leave Operations</vt:lpstr>
      <vt:lpstr>Add/Remove Operations</vt:lpstr>
      <vt:lpstr>Substitute/Import Operations</vt:lpstr>
      <vt:lpstr>Merge Operation</vt:lpstr>
      <vt:lpstr>Read/Update/Create Operations</vt:lpstr>
      <vt:lpstr>OPM in RDF Expression</vt:lpstr>
      <vt:lpstr>OPM Profile for Group Collaboration Operations (subtypes of “wasDerivedFrom”)</vt:lpstr>
      <vt:lpstr>Roles for “Used” Edges</vt:lpstr>
      <vt:lpstr>Roles for “WasGeneratedBy” Edges</vt:lpstr>
      <vt:lpstr>SPARQL Query Expression</vt:lpstr>
      <vt:lpstr>GLEEN-enabled SPARQL</vt:lpstr>
      <vt:lpstr>Provenance Data Example</vt:lpstr>
      <vt:lpstr>Sample Query 1</vt:lpstr>
      <vt:lpstr>Sample Query (cont.)</vt:lpstr>
      <vt:lpstr>Summary</vt:lpstr>
      <vt:lpstr>Slide 27</vt:lpstr>
    </vt:vector>
  </TitlesOfParts>
  <Company>UTSA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Control Framework for Trusted Collaboration in Social Computing Environment</dc:title>
  <dc:creator>Jae Park</dc:creator>
  <cp:lastModifiedBy>utsa</cp:lastModifiedBy>
  <cp:revision>57</cp:revision>
  <cp:lastPrinted>2011-10-13T23:30:58Z</cp:lastPrinted>
  <dcterms:created xsi:type="dcterms:W3CDTF">2011-10-20T15:48:18Z</dcterms:created>
  <dcterms:modified xsi:type="dcterms:W3CDTF">2011-10-20T22:19:59Z</dcterms:modified>
</cp:coreProperties>
</file>