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4" r:id="rId2"/>
    <p:sldMasterId id="2147483672" r:id="rId3"/>
    <p:sldMasterId id="2147483696" r:id="rId4"/>
  </p:sldMasterIdLst>
  <p:notesMasterIdLst>
    <p:notesMasterId r:id="rId26"/>
  </p:notesMasterIdLst>
  <p:handoutMasterIdLst>
    <p:handoutMasterId r:id="rId27"/>
  </p:handoutMasterIdLst>
  <p:sldIdLst>
    <p:sldId id="256" r:id="rId5"/>
    <p:sldId id="392" r:id="rId6"/>
    <p:sldId id="399" r:id="rId7"/>
    <p:sldId id="361" r:id="rId8"/>
    <p:sldId id="390" r:id="rId9"/>
    <p:sldId id="391" r:id="rId10"/>
    <p:sldId id="389" r:id="rId11"/>
    <p:sldId id="397" r:id="rId12"/>
    <p:sldId id="351" r:id="rId13"/>
    <p:sldId id="385" r:id="rId14"/>
    <p:sldId id="387" r:id="rId15"/>
    <p:sldId id="356" r:id="rId16"/>
    <p:sldId id="401" r:id="rId17"/>
    <p:sldId id="403" r:id="rId18"/>
    <p:sldId id="402" r:id="rId19"/>
    <p:sldId id="375" r:id="rId20"/>
    <p:sldId id="381" r:id="rId21"/>
    <p:sldId id="382" r:id="rId22"/>
    <p:sldId id="358" r:id="rId23"/>
    <p:sldId id="371" r:id="rId24"/>
    <p:sldId id="350" r:id="rId2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811" autoAdjust="0"/>
    <p:restoredTop sz="81941" autoAdjust="0"/>
  </p:normalViewPr>
  <p:slideViewPr>
    <p:cSldViewPr snapToGrid="0" snapToObjects="1">
      <p:cViewPr varScale="1">
        <p:scale>
          <a:sx n="88" d="100"/>
          <a:sy n="88" d="100"/>
        </p:scale>
        <p:origin x="-113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28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EF5C0FE-85EA-5A41-B493-8AB6D991EFC4}" type="datetimeFigureOut">
              <a:rPr lang="en-US" smtClean="0"/>
              <a:pPr/>
              <a:t>7/5/2012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7FD129C-5B04-F841-BF70-1E1B28675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1E67372-A515-A941-97F8-5AA9394712B9}" type="datetimeFigureOut">
              <a:rPr lang="en-US" smtClean="0"/>
              <a:pPr/>
              <a:t>7/5/2012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A5BCF7D-D9B6-BF49-BDF0-D03ECB54F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483306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2010-02-17 ICS Master Log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263" y="933450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0913" y="914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2010-02-17 ICS Master Log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8350" y="6264275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0913" y="6264275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449263" y="1390650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0913" y="914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11" name="Picture 13" descr="ICS_Medium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63550" y="681435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	9/21/10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4790" y="6240554"/>
            <a:ext cx="702010" cy="231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449263" y="1390650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2616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11" name="Picture 13" descr="ICS_Medium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49263" y="6183557"/>
            <a:ext cx="556280" cy="345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0" name="Picture 6" descr="2010-02-17 ICS Master Logo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57200" y="949325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UTSAVectorBlue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300913" y="93345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0" name="Picture 6" descr="2010-02-17 ICS Master Logo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49263" y="1143000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UTSAVectorBlue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300913" y="1143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9400" y="2130425"/>
            <a:ext cx="8407400" cy="14700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Dependency Path Patterns as the Foundation of Access Control in Provenance-aware Systems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717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June 14, 2012</a:t>
            </a:r>
          </a:p>
          <a:p>
            <a:r>
              <a:rPr lang="en-US" dirty="0" smtClean="0"/>
              <a:t>TaPP’12</a:t>
            </a:r>
          </a:p>
          <a:p>
            <a:endParaRPr lang="en-US" dirty="0" smtClean="0"/>
          </a:p>
          <a:p>
            <a:r>
              <a:rPr lang="en-US" dirty="0" smtClean="0"/>
              <a:t>Dang Nguyen, Jaehong Park and Ravi Sandhu</a:t>
            </a:r>
          </a:p>
          <a:p>
            <a:r>
              <a:rPr lang="en-US" dirty="0" smtClean="0"/>
              <a:t>Institute for Cyber Security</a:t>
            </a:r>
          </a:p>
          <a:p>
            <a:r>
              <a:rPr lang="en-US" dirty="0" smtClean="0"/>
              <a:t>University of Texas at San Antonio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25418" y="966145"/>
            <a:ext cx="36109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buClr>
                <a:srgbClr val="000000"/>
              </a:buClr>
              <a:buSzPct val="45000"/>
              <a:buFont typeface="Wingdings" charset="2"/>
              <a:buNone/>
            </a:pPr>
            <a:r>
              <a:rPr lang="en-US" sz="2400" b="1" dirty="0" smtClean="0">
                <a:solidFill>
                  <a:srgbClr val="131F49"/>
                </a:solidFill>
              </a:rPr>
              <a:t>Institute for Cyber Security</a:t>
            </a:r>
            <a:endParaRPr lang="en-US" sz="2400" b="1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A Homework Grading System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603" y="1417638"/>
            <a:ext cx="8444197" cy="4708525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Anyone can </a:t>
            </a:r>
            <a:r>
              <a:rPr lang="en-US" u="sng" dirty="0" smtClean="0">
                <a:solidFill>
                  <a:srgbClr val="3366FF"/>
                </a:solidFill>
              </a:rPr>
              <a:t>upload</a:t>
            </a:r>
            <a:r>
              <a:rPr lang="en-US" dirty="0" smtClean="0"/>
              <a:t> a homework.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A user can </a:t>
            </a:r>
            <a:r>
              <a:rPr lang="en-US" u="sng" dirty="0" smtClean="0">
                <a:solidFill>
                  <a:srgbClr val="3366FF"/>
                </a:solidFill>
              </a:rPr>
              <a:t>replace</a:t>
            </a:r>
            <a:r>
              <a:rPr lang="en-US" dirty="0" smtClean="0"/>
              <a:t> a homework if she uploaded it</a:t>
            </a:r>
            <a:r>
              <a:rPr lang="en-US" dirty="0" smtClean="0">
                <a:solidFill>
                  <a:srgbClr val="FF0000"/>
                </a:solidFill>
              </a:rPr>
              <a:t> (origin-based control) </a:t>
            </a:r>
            <a:r>
              <a:rPr lang="en-US" dirty="0" smtClean="0"/>
              <a:t>and the homework is not submitted yet.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A user can </a:t>
            </a:r>
            <a:r>
              <a:rPr lang="en-US" u="sng" dirty="0" smtClean="0">
                <a:solidFill>
                  <a:srgbClr val="3366FF"/>
                </a:solidFill>
              </a:rPr>
              <a:t>submit</a:t>
            </a:r>
            <a:r>
              <a:rPr lang="en-US" dirty="0" smtClean="0"/>
              <a:t> a homework if she uploaded it and the homework is not submitted already. </a:t>
            </a:r>
            <a:r>
              <a:rPr lang="en-US" dirty="0" smtClean="0">
                <a:solidFill>
                  <a:srgbClr val="FF0000"/>
                </a:solidFill>
              </a:rPr>
              <a:t>(workflow control)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A user can </a:t>
            </a:r>
            <a:r>
              <a:rPr lang="en-US" u="sng" dirty="0" smtClean="0">
                <a:solidFill>
                  <a:srgbClr val="3366FF"/>
                </a:solidFill>
              </a:rPr>
              <a:t>review</a:t>
            </a:r>
            <a:r>
              <a:rPr lang="en-US" dirty="0" smtClean="0"/>
              <a:t> a homework if she is not the author of the homework </a:t>
            </a:r>
            <a:r>
              <a:rPr lang="en-US" dirty="0" smtClean="0">
                <a:solidFill>
                  <a:srgbClr val="FF0000"/>
                </a:solidFill>
              </a:rPr>
              <a:t>(DSOD)</a:t>
            </a:r>
            <a:r>
              <a:rPr lang="en-US" dirty="0" smtClean="0"/>
              <a:t>, the user did not review the homework earlier, and the homework is submitted already but not graded yet.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A user can </a:t>
            </a:r>
            <a:r>
              <a:rPr lang="en-US" u="sng" dirty="0" smtClean="0">
                <a:solidFill>
                  <a:srgbClr val="3366FF"/>
                </a:solidFill>
              </a:rPr>
              <a:t>grade</a:t>
            </a:r>
            <a:r>
              <a:rPr lang="en-US" dirty="0" smtClean="0"/>
              <a:t> a homework if the homework is reviewed but not graded yet.</a:t>
            </a:r>
          </a:p>
          <a:p>
            <a:pPr marL="514350" lvl="0" indent="-514350">
              <a:buFont typeface="+mj-lt"/>
              <a:buAutoNum type="arabicPeriod"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866" y="1600201"/>
            <a:ext cx="8457933" cy="4549704"/>
          </a:xfrm>
          <a:prstGeom prst="roundRect">
            <a:avLst/>
          </a:prstGeom>
          <a:ln>
            <a:gradFill flip="none" rotWithShape="1">
              <a:gsLst>
                <a:gs pos="0">
                  <a:schemeClr val="accent1">
                    <a:shade val="95000"/>
                    <a:satMod val="105000"/>
                    <a:alpha val="46000"/>
                  </a:schemeClr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Transactions</a:t>
            </a:r>
            <a:r>
              <a:rPr lang="en-US" dirty="0" smtClean="0"/>
              <a:t> &amp; </a:t>
            </a:r>
            <a:br>
              <a:rPr lang="en-US" dirty="0" smtClean="0"/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Base Provenance Data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3038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u="sng" dirty="0" smtClean="0">
                <a:solidFill>
                  <a:schemeClr val="accent3">
                    <a:lumMod val="50000"/>
                  </a:schemeClr>
                </a:solidFill>
              </a:rPr>
              <a:t>(au1, upload1, o</a:t>
            </a:r>
            <a:r>
              <a:rPr lang="en-US" u="sng" baseline="-25000" dirty="0" smtClean="0">
                <a:solidFill>
                  <a:schemeClr val="accent3">
                    <a:lumMod val="50000"/>
                  </a:schemeClr>
                </a:solidFill>
              </a:rPr>
              <a:t>1v1</a:t>
            </a:r>
            <a:r>
              <a:rPr lang="en-US" u="sng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i="1" dirty="0" smtClean="0">
                <a:solidFill>
                  <a:srgbClr val="953735"/>
                </a:solidFill>
              </a:rPr>
              <a:t>&lt; upload1, au1, </a:t>
            </a:r>
            <a:r>
              <a:rPr lang="en-US" i="1" dirty="0" err="1" smtClean="0">
                <a:solidFill>
                  <a:srgbClr val="953735"/>
                </a:solidFill>
              </a:rPr>
              <a:t>c</a:t>
            </a:r>
            <a:r>
              <a:rPr lang="en-US" i="1" dirty="0" smtClean="0">
                <a:solidFill>
                  <a:srgbClr val="953735"/>
                </a:solidFill>
              </a:rPr>
              <a:t> &gt;, &lt;o</a:t>
            </a:r>
            <a:r>
              <a:rPr lang="en-US" i="1" baseline="-25000" dirty="0" smtClean="0">
                <a:solidFill>
                  <a:srgbClr val="953735"/>
                </a:solidFill>
              </a:rPr>
              <a:t>1v1</a:t>
            </a:r>
            <a:r>
              <a:rPr lang="en-US" i="1" dirty="0" smtClean="0">
                <a:solidFill>
                  <a:srgbClr val="953735"/>
                </a:solidFill>
              </a:rPr>
              <a:t>,upload1,g</a:t>
            </a:r>
            <a:r>
              <a:rPr lang="en-US" i="1" baseline="-25000" dirty="0" smtClean="0">
                <a:solidFill>
                  <a:srgbClr val="953735"/>
                </a:solidFill>
              </a:rPr>
              <a:t>upload</a:t>
            </a:r>
            <a:r>
              <a:rPr lang="en-US" i="1" dirty="0" smtClean="0">
                <a:solidFill>
                  <a:srgbClr val="953735"/>
                </a:solidFill>
              </a:rPr>
              <a:t> &gt;</a:t>
            </a:r>
          </a:p>
          <a:p>
            <a:r>
              <a:rPr lang="en-US" u="sng" dirty="0" smtClean="0">
                <a:solidFill>
                  <a:srgbClr val="4F6228"/>
                </a:solidFill>
              </a:rPr>
              <a:t>(au1, replace1, o</a:t>
            </a:r>
            <a:r>
              <a:rPr lang="en-US" u="sng" baseline="-25000" dirty="0" smtClean="0">
                <a:solidFill>
                  <a:srgbClr val="4F6228"/>
                </a:solidFill>
              </a:rPr>
              <a:t>1v1</a:t>
            </a:r>
            <a:r>
              <a:rPr lang="en-US" u="sng" dirty="0" smtClean="0">
                <a:solidFill>
                  <a:srgbClr val="4F6228"/>
                </a:solidFill>
              </a:rPr>
              <a:t>, o</a:t>
            </a:r>
            <a:r>
              <a:rPr lang="en-US" u="sng" baseline="-25000" dirty="0" smtClean="0">
                <a:solidFill>
                  <a:srgbClr val="4F6228"/>
                </a:solidFill>
              </a:rPr>
              <a:t>1v2</a:t>
            </a:r>
            <a:r>
              <a:rPr lang="en-US" u="sng" dirty="0" smtClean="0">
                <a:solidFill>
                  <a:srgbClr val="4F6228"/>
                </a:solidFill>
              </a:rPr>
              <a:t>)</a:t>
            </a:r>
            <a:r>
              <a:rPr lang="en-US" dirty="0" smtClean="0">
                <a:solidFill>
                  <a:srgbClr val="4F6228"/>
                </a:solidFill>
              </a:rPr>
              <a:t>: </a:t>
            </a:r>
            <a:r>
              <a:rPr lang="en-US" i="1" dirty="0" smtClean="0">
                <a:solidFill>
                  <a:srgbClr val="953735"/>
                </a:solidFill>
              </a:rPr>
              <a:t>&lt; replace1, au1, </a:t>
            </a:r>
            <a:r>
              <a:rPr lang="en-US" i="1" dirty="0" err="1" smtClean="0">
                <a:solidFill>
                  <a:srgbClr val="953735"/>
                </a:solidFill>
              </a:rPr>
              <a:t>c</a:t>
            </a:r>
            <a:r>
              <a:rPr lang="en-US" i="1" dirty="0" smtClean="0">
                <a:solidFill>
                  <a:srgbClr val="953735"/>
                </a:solidFill>
              </a:rPr>
              <a:t> &gt;,&lt; replace1, o</a:t>
            </a:r>
            <a:r>
              <a:rPr lang="en-US" i="1" baseline="-25000" dirty="0" smtClean="0">
                <a:solidFill>
                  <a:srgbClr val="953735"/>
                </a:solidFill>
              </a:rPr>
              <a:t>1v1</a:t>
            </a:r>
            <a:r>
              <a:rPr lang="en-US" i="1" dirty="0" smtClean="0">
                <a:solidFill>
                  <a:srgbClr val="953735"/>
                </a:solidFill>
              </a:rPr>
              <a:t>, </a:t>
            </a:r>
            <a:r>
              <a:rPr lang="en-US" i="1" dirty="0" err="1" smtClean="0">
                <a:solidFill>
                  <a:srgbClr val="953735"/>
                </a:solidFill>
              </a:rPr>
              <a:t>u</a:t>
            </a:r>
            <a:r>
              <a:rPr lang="en-US" i="1" baseline="-25000" dirty="0" err="1" smtClean="0">
                <a:solidFill>
                  <a:srgbClr val="953735"/>
                </a:solidFill>
              </a:rPr>
              <a:t>input</a:t>
            </a:r>
            <a:r>
              <a:rPr lang="en-US" i="1" dirty="0" smtClean="0">
                <a:solidFill>
                  <a:srgbClr val="953735"/>
                </a:solidFill>
              </a:rPr>
              <a:t>&gt;, &lt; o</a:t>
            </a:r>
            <a:r>
              <a:rPr lang="en-US" i="1" baseline="-25000" dirty="0" smtClean="0">
                <a:solidFill>
                  <a:srgbClr val="953735"/>
                </a:solidFill>
              </a:rPr>
              <a:t>1v2</a:t>
            </a:r>
            <a:r>
              <a:rPr lang="en-US" i="1" dirty="0" smtClean="0">
                <a:solidFill>
                  <a:srgbClr val="953735"/>
                </a:solidFill>
              </a:rPr>
              <a:t>, replace1, </a:t>
            </a:r>
            <a:r>
              <a:rPr lang="en-US" i="1" dirty="0" err="1" smtClean="0">
                <a:solidFill>
                  <a:srgbClr val="953735"/>
                </a:solidFill>
              </a:rPr>
              <a:t>g</a:t>
            </a:r>
            <a:r>
              <a:rPr lang="en-US" i="1" baseline="-25000" dirty="0" err="1" smtClean="0">
                <a:solidFill>
                  <a:srgbClr val="953735"/>
                </a:solidFill>
              </a:rPr>
              <a:t>replace</a:t>
            </a:r>
            <a:r>
              <a:rPr lang="en-US" i="1" dirty="0" smtClean="0">
                <a:solidFill>
                  <a:srgbClr val="953735"/>
                </a:solidFill>
              </a:rPr>
              <a:t>&gt;</a:t>
            </a:r>
          </a:p>
          <a:p>
            <a:r>
              <a:rPr lang="en-US" u="sng" dirty="0" smtClean="0">
                <a:solidFill>
                  <a:srgbClr val="4F6228"/>
                </a:solidFill>
              </a:rPr>
              <a:t>(au1, submit1, o</a:t>
            </a:r>
            <a:r>
              <a:rPr lang="en-US" u="sng" baseline="-25000" dirty="0" smtClean="0">
                <a:solidFill>
                  <a:srgbClr val="4F6228"/>
                </a:solidFill>
              </a:rPr>
              <a:t>1v2</a:t>
            </a:r>
            <a:r>
              <a:rPr lang="en-US" u="sng" dirty="0" smtClean="0">
                <a:solidFill>
                  <a:srgbClr val="4F6228"/>
                </a:solidFill>
              </a:rPr>
              <a:t>, o</a:t>
            </a:r>
            <a:r>
              <a:rPr lang="en-US" u="sng" baseline="-25000" dirty="0" smtClean="0">
                <a:solidFill>
                  <a:srgbClr val="4F6228"/>
                </a:solidFill>
              </a:rPr>
              <a:t>1v3</a:t>
            </a:r>
            <a:r>
              <a:rPr lang="en-US" u="sng" dirty="0" smtClean="0">
                <a:solidFill>
                  <a:srgbClr val="4F6228"/>
                </a:solidFill>
              </a:rPr>
              <a:t>)</a:t>
            </a:r>
            <a:r>
              <a:rPr lang="en-US" dirty="0" smtClean="0">
                <a:solidFill>
                  <a:srgbClr val="4F6228"/>
                </a:solidFill>
              </a:rPr>
              <a:t>:</a:t>
            </a:r>
            <a:r>
              <a:rPr lang="en-US" i="1" dirty="0" smtClean="0">
                <a:solidFill>
                  <a:srgbClr val="953735"/>
                </a:solidFill>
              </a:rPr>
              <a:t> &lt; submit1, au1, </a:t>
            </a:r>
            <a:r>
              <a:rPr lang="en-US" i="1" dirty="0" err="1" smtClean="0">
                <a:solidFill>
                  <a:srgbClr val="953735"/>
                </a:solidFill>
              </a:rPr>
              <a:t>c</a:t>
            </a:r>
            <a:r>
              <a:rPr lang="en-US" i="1" dirty="0" smtClean="0">
                <a:solidFill>
                  <a:srgbClr val="953735"/>
                </a:solidFill>
              </a:rPr>
              <a:t> &gt;, &lt;submit1,o</a:t>
            </a:r>
            <a:r>
              <a:rPr lang="en-US" i="1" baseline="-25000" dirty="0" smtClean="0">
                <a:solidFill>
                  <a:srgbClr val="953735"/>
                </a:solidFill>
              </a:rPr>
              <a:t>1v2</a:t>
            </a:r>
            <a:r>
              <a:rPr lang="en-US" i="1" dirty="0" smtClean="0">
                <a:solidFill>
                  <a:srgbClr val="953735"/>
                </a:solidFill>
              </a:rPr>
              <a:t>, </a:t>
            </a:r>
            <a:r>
              <a:rPr lang="en-US" i="1" dirty="0" err="1" smtClean="0">
                <a:solidFill>
                  <a:srgbClr val="953735"/>
                </a:solidFill>
              </a:rPr>
              <a:t>u</a:t>
            </a:r>
            <a:r>
              <a:rPr lang="en-US" i="1" baseline="-25000" dirty="0" err="1" smtClean="0">
                <a:solidFill>
                  <a:srgbClr val="953735"/>
                </a:solidFill>
              </a:rPr>
              <a:t>input</a:t>
            </a:r>
            <a:r>
              <a:rPr lang="en-US" i="1" dirty="0" smtClean="0">
                <a:solidFill>
                  <a:srgbClr val="953735"/>
                </a:solidFill>
              </a:rPr>
              <a:t> &gt;,&lt;o</a:t>
            </a:r>
            <a:r>
              <a:rPr lang="en-US" i="1" baseline="-25000" dirty="0" smtClean="0">
                <a:solidFill>
                  <a:srgbClr val="953735"/>
                </a:solidFill>
              </a:rPr>
              <a:t>1v3</a:t>
            </a:r>
            <a:r>
              <a:rPr lang="en-US" i="1" dirty="0" smtClean="0">
                <a:solidFill>
                  <a:srgbClr val="953735"/>
                </a:solidFill>
              </a:rPr>
              <a:t>,submit1,g</a:t>
            </a:r>
            <a:r>
              <a:rPr lang="en-US" i="1" baseline="-25000" dirty="0" smtClean="0">
                <a:solidFill>
                  <a:srgbClr val="953735"/>
                </a:solidFill>
              </a:rPr>
              <a:t>submit</a:t>
            </a:r>
            <a:r>
              <a:rPr lang="en-US" i="1" dirty="0" smtClean="0">
                <a:solidFill>
                  <a:srgbClr val="953735"/>
                </a:solidFill>
              </a:rPr>
              <a:t> &gt;</a:t>
            </a:r>
          </a:p>
          <a:p>
            <a:r>
              <a:rPr lang="en-US" u="sng" dirty="0" smtClean="0">
                <a:solidFill>
                  <a:srgbClr val="4F6228"/>
                </a:solidFill>
              </a:rPr>
              <a:t>(au2, review1, o</a:t>
            </a:r>
            <a:r>
              <a:rPr lang="en-US" u="sng" baseline="-25000" dirty="0" smtClean="0">
                <a:solidFill>
                  <a:srgbClr val="4F6228"/>
                </a:solidFill>
              </a:rPr>
              <a:t>1v3</a:t>
            </a:r>
            <a:r>
              <a:rPr lang="en-US" u="sng" dirty="0" smtClean="0">
                <a:solidFill>
                  <a:srgbClr val="4F6228"/>
                </a:solidFill>
              </a:rPr>
              <a:t>, o</a:t>
            </a:r>
            <a:r>
              <a:rPr lang="en-US" u="sng" baseline="-25000" dirty="0" smtClean="0">
                <a:solidFill>
                  <a:srgbClr val="4F6228"/>
                </a:solidFill>
              </a:rPr>
              <a:t>2v1</a:t>
            </a:r>
            <a:r>
              <a:rPr lang="en-US" u="sng" dirty="0" smtClean="0">
                <a:solidFill>
                  <a:srgbClr val="4F6228"/>
                </a:solidFill>
              </a:rPr>
              <a:t>)</a:t>
            </a:r>
            <a:r>
              <a:rPr lang="en-US" dirty="0" smtClean="0">
                <a:solidFill>
                  <a:srgbClr val="4F6228"/>
                </a:solidFill>
              </a:rPr>
              <a:t>: </a:t>
            </a:r>
            <a:r>
              <a:rPr lang="en-US" i="1" dirty="0" smtClean="0">
                <a:solidFill>
                  <a:srgbClr val="953735"/>
                </a:solidFill>
              </a:rPr>
              <a:t>&lt; review1, au2, </a:t>
            </a:r>
            <a:r>
              <a:rPr lang="en-US" i="1" dirty="0" err="1" smtClean="0">
                <a:solidFill>
                  <a:srgbClr val="953735"/>
                </a:solidFill>
              </a:rPr>
              <a:t>c</a:t>
            </a:r>
            <a:r>
              <a:rPr lang="en-US" i="1" dirty="0" smtClean="0">
                <a:solidFill>
                  <a:srgbClr val="953735"/>
                </a:solidFill>
              </a:rPr>
              <a:t> &gt;, &lt;review1,o</a:t>
            </a:r>
            <a:r>
              <a:rPr lang="en-US" i="1" baseline="-25000" dirty="0" smtClean="0">
                <a:solidFill>
                  <a:srgbClr val="953735"/>
                </a:solidFill>
              </a:rPr>
              <a:t>1v3</a:t>
            </a:r>
            <a:r>
              <a:rPr lang="en-US" i="1" dirty="0" smtClean="0">
                <a:solidFill>
                  <a:srgbClr val="953735"/>
                </a:solidFill>
              </a:rPr>
              <a:t>, </a:t>
            </a:r>
            <a:r>
              <a:rPr lang="en-US" i="1" dirty="0" err="1" smtClean="0">
                <a:solidFill>
                  <a:srgbClr val="953735"/>
                </a:solidFill>
              </a:rPr>
              <a:t>u</a:t>
            </a:r>
            <a:r>
              <a:rPr lang="en-US" i="1" baseline="-25000" dirty="0" err="1" smtClean="0">
                <a:solidFill>
                  <a:srgbClr val="953735"/>
                </a:solidFill>
              </a:rPr>
              <a:t>input</a:t>
            </a:r>
            <a:r>
              <a:rPr lang="en-US" i="1" dirty="0" smtClean="0">
                <a:solidFill>
                  <a:srgbClr val="953735"/>
                </a:solidFill>
              </a:rPr>
              <a:t> &gt;,&lt;o</a:t>
            </a:r>
            <a:r>
              <a:rPr lang="en-US" i="1" baseline="-25000" dirty="0" smtClean="0">
                <a:solidFill>
                  <a:srgbClr val="953735"/>
                </a:solidFill>
              </a:rPr>
              <a:t>2v1</a:t>
            </a:r>
            <a:r>
              <a:rPr lang="en-US" i="1" dirty="0" smtClean="0">
                <a:solidFill>
                  <a:srgbClr val="953735"/>
                </a:solidFill>
              </a:rPr>
              <a:t>,review1,g</a:t>
            </a:r>
            <a:r>
              <a:rPr lang="en-US" i="1" baseline="-25000" dirty="0" smtClean="0">
                <a:solidFill>
                  <a:srgbClr val="953735"/>
                </a:solidFill>
              </a:rPr>
              <a:t>review</a:t>
            </a:r>
            <a:r>
              <a:rPr lang="en-US" i="1" dirty="0" smtClean="0">
                <a:solidFill>
                  <a:srgbClr val="953735"/>
                </a:solidFill>
              </a:rPr>
              <a:t> &gt;</a:t>
            </a:r>
          </a:p>
          <a:p>
            <a:r>
              <a:rPr lang="en-US" u="sng" dirty="0" smtClean="0">
                <a:solidFill>
                  <a:srgbClr val="4F6228"/>
                </a:solidFill>
              </a:rPr>
              <a:t>(au3, grade1, o</a:t>
            </a:r>
            <a:r>
              <a:rPr lang="en-US" u="sng" baseline="-25000" dirty="0" smtClean="0">
                <a:solidFill>
                  <a:srgbClr val="4F6228"/>
                </a:solidFill>
              </a:rPr>
              <a:t>1v3</a:t>
            </a:r>
            <a:r>
              <a:rPr lang="en-US" u="sng" dirty="0" smtClean="0">
                <a:solidFill>
                  <a:srgbClr val="4F6228"/>
                </a:solidFill>
              </a:rPr>
              <a:t>, o</a:t>
            </a:r>
            <a:r>
              <a:rPr lang="en-US" u="sng" baseline="-25000" dirty="0" smtClean="0">
                <a:solidFill>
                  <a:srgbClr val="4F6228"/>
                </a:solidFill>
              </a:rPr>
              <a:t>3v1</a:t>
            </a:r>
            <a:r>
              <a:rPr lang="en-US" u="sng" dirty="0" smtClean="0">
                <a:solidFill>
                  <a:srgbClr val="4F6228"/>
                </a:solidFill>
              </a:rPr>
              <a:t>)</a:t>
            </a:r>
            <a:r>
              <a:rPr lang="en-US" dirty="0" smtClean="0">
                <a:solidFill>
                  <a:srgbClr val="4F6228"/>
                </a:solidFill>
              </a:rPr>
              <a:t>: </a:t>
            </a:r>
            <a:r>
              <a:rPr lang="en-US" i="1" dirty="0" smtClean="0">
                <a:solidFill>
                  <a:srgbClr val="953735"/>
                </a:solidFill>
              </a:rPr>
              <a:t>&lt; grade1, au3, </a:t>
            </a:r>
            <a:r>
              <a:rPr lang="en-US" i="1" dirty="0" err="1" smtClean="0">
                <a:solidFill>
                  <a:srgbClr val="953735"/>
                </a:solidFill>
              </a:rPr>
              <a:t>c</a:t>
            </a:r>
            <a:r>
              <a:rPr lang="en-US" i="1" dirty="0" smtClean="0">
                <a:solidFill>
                  <a:srgbClr val="953735"/>
                </a:solidFill>
              </a:rPr>
              <a:t> &gt;, &lt; grade1,o</a:t>
            </a:r>
            <a:r>
              <a:rPr lang="en-US" i="1" baseline="-25000" dirty="0" smtClean="0">
                <a:solidFill>
                  <a:srgbClr val="953735"/>
                </a:solidFill>
              </a:rPr>
              <a:t>1v3</a:t>
            </a:r>
            <a:r>
              <a:rPr lang="en-US" i="1" dirty="0" smtClean="0">
                <a:solidFill>
                  <a:srgbClr val="953735"/>
                </a:solidFill>
              </a:rPr>
              <a:t>, </a:t>
            </a:r>
            <a:r>
              <a:rPr lang="en-US" i="1" dirty="0" err="1" smtClean="0">
                <a:solidFill>
                  <a:srgbClr val="953735"/>
                </a:solidFill>
              </a:rPr>
              <a:t>u</a:t>
            </a:r>
            <a:r>
              <a:rPr lang="en-US" i="1" baseline="-25000" dirty="0" err="1" smtClean="0">
                <a:solidFill>
                  <a:srgbClr val="953735"/>
                </a:solidFill>
              </a:rPr>
              <a:t>input</a:t>
            </a:r>
            <a:r>
              <a:rPr lang="en-US" i="1" dirty="0" smtClean="0">
                <a:solidFill>
                  <a:srgbClr val="953735"/>
                </a:solidFill>
              </a:rPr>
              <a:t> &gt;,&lt; o</a:t>
            </a:r>
            <a:r>
              <a:rPr lang="en-US" i="1" baseline="-25000" dirty="0" smtClean="0">
                <a:solidFill>
                  <a:srgbClr val="953735"/>
                </a:solidFill>
              </a:rPr>
              <a:t>3v1</a:t>
            </a:r>
            <a:r>
              <a:rPr lang="en-US" i="1" dirty="0" smtClean="0">
                <a:solidFill>
                  <a:srgbClr val="953735"/>
                </a:solidFill>
              </a:rPr>
              <a:t>,grade1,g</a:t>
            </a:r>
            <a:r>
              <a:rPr lang="en-US" i="1" baseline="-25000" dirty="0" smtClean="0">
                <a:solidFill>
                  <a:srgbClr val="953735"/>
                </a:solidFill>
              </a:rPr>
              <a:t>grade</a:t>
            </a:r>
            <a:r>
              <a:rPr lang="en-US" i="1" dirty="0" smtClean="0">
                <a:solidFill>
                  <a:srgbClr val="953735"/>
                </a:solidFill>
              </a:rPr>
              <a:t> 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Sample Base Provenance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516" y="1600200"/>
            <a:ext cx="7452130" cy="43673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Sample Base Provenance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516" y="1600200"/>
            <a:ext cx="7452130" cy="4367346"/>
          </a:xfrm>
          <a:prstGeom prst="rect">
            <a:avLst/>
          </a:prstGeom>
        </p:spPr>
      </p:pic>
      <p:grpSp>
        <p:nvGrpSpPr>
          <p:cNvPr id="5" name="Group 29"/>
          <p:cNvGrpSpPr/>
          <p:nvPr/>
        </p:nvGrpSpPr>
        <p:grpSpPr>
          <a:xfrm>
            <a:off x="5061541" y="246100"/>
            <a:ext cx="3871965" cy="2650492"/>
            <a:chOff x="5061541" y="246100"/>
            <a:chExt cx="3871965" cy="2650492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5237378" y="2040459"/>
              <a:ext cx="1315823" cy="856133"/>
            </a:xfrm>
            <a:prstGeom prst="line">
              <a:avLst/>
            </a:prstGeom>
            <a:ln w="44450">
              <a:solidFill>
                <a:srgbClr val="FF0000"/>
              </a:solidFill>
              <a:tailEnd type="triangle" w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5" name="Rounded Rectangular Callout 14"/>
            <p:cNvSpPr/>
            <p:nvPr/>
          </p:nvSpPr>
          <p:spPr>
            <a:xfrm>
              <a:off x="5061541" y="246100"/>
              <a:ext cx="3871965" cy="923951"/>
            </a:xfrm>
            <a:prstGeom prst="wedgeRoundRectCallout">
              <a:avLst>
                <a:gd name="adj1" fmla="val -31360"/>
                <a:gd name="adj2" fmla="val 181269"/>
                <a:gd name="adj3" fmla="val 16667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>
                  <a:solidFill>
                    <a:srgbClr val="FF0000"/>
                  </a:solidFill>
                </a:rPr>
                <a:t>wasReplacedVof</a:t>
              </a:r>
              <a:endParaRPr lang="en-US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en-US" dirty="0" smtClean="0">
                  <a:solidFill>
                    <a:schemeClr val="accent2">
                      <a:lumMod val="75000"/>
                    </a:schemeClr>
                  </a:solidFill>
                </a:rPr>
                <a:t>DL</a:t>
              </a:r>
              <a:r>
                <a:rPr lang="en-US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O</a:t>
              </a:r>
              <a:r>
                <a:rPr lang="en-US" dirty="0" smtClean="0">
                  <a:solidFill>
                    <a:schemeClr val="accent2">
                      <a:lumMod val="75000"/>
                    </a:schemeClr>
                  </a:solidFill>
                </a:rPr>
                <a:t>: &lt; </a:t>
              </a:r>
              <a:r>
                <a:rPr lang="en-US" dirty="0" err="1" smtClean="0">
                  <a:solidFill>
                    <a:schemeClr val="accent2">
                      <a:lumMod val="75000"/>
                    </a:schemeClr>
                  </a:solidFill>
                </a:rPr>
                <a:t>wasReplacedVof</a:t>
              </a:r>
              <a:r>
                <a:rPr lang="en-US" dirty="0" smtClean="0">
                  <a:solidFill>
                    <a:schemeClr val="accent2">
                      <a:lumMod val="75000"/>
                    </a:schemeClr>
                  </a:solidFill>
                </a:rPr>
                <a:t>, </a:t>
              </a:r>
              <a:r>
                <a:rPr lang="en-US" dirty="0" err="1" smtClean="0">
                  <a:solidFill>
                    <a:schemeClr val="accent2">
                      <a:lumMod val="75000"/>
                    </a:schemeClr>
                  </a:solidFill>
                </a:rPr>
                <a:t>g</a:t>
              </a:r>
              <a:r>
                <a:rPr lang="en-US" baseline="-25000" dirty="0" err="1" smtClean="0">
                  <a:solidFill>
                    <a:schemeClr val="accent2">
                      <a:lumMod val="75000"/>
                    </a:schemeClr>
                  </a:solidFill>
                </a:rPr>
                <a:t>replace</a:t>
              </a:r>
              <a:r>
                <a:rPr lang="en-US" dirty="0" err="1" smtClean="0">
                  <a:solidFill>
                    <a:schemeClr val="accent2">
                      <a:lumMod val="75000"/>
                    </a:schemeClr>
                  </a:solidFill>
                </a:rPr>
                <a:t>.u</a:t>
              </a:r>
              <a:r>
                <a:rPr lang="en-US" baseline="-25000" dirty="0" err="1" smtClean="0">
                  <a:solidFill>
                    <a:schemeClr val="accent2">
                      <a:lumMod val="75000"/>
                    </a:schemeClr>
                  </a:solidFill>
                </a:rPr>
                <a:t>input</a:t>
              </a:r>
              <a:r>
                <a:rPr lang="en-US" dirty="0" smtClean="0">
                  <a:solidFill>
                    <a:schemeClr val="accent2">
                      <a:lumMod val="75000"/>
                    </a:schemeClr>
                  </a:solidFill>
                </a:rPr>
                <a:t> &gt; </a:t>
              </a:r>
            </a:p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Group 66"/>
          <p:cNvGrpSpPr/>
          <p:nvPr/>
        </p:nvGrpSpPr>
        <p:grpSpPr>
          <a:xfrm>
            <a:off x="301391" y="274638"/>
            <a:ext cx="8385409" cy="6583362"/>
            <a:chOff x="301391" y="274638"/>
            <a:chExt cx="8385409" cy="6583362"/>
          </a:xfrm>
        </p:grpSpPr>
        <p:grpSp>
          <p:nvGrpSpPr>
            <p:cNvPr id="9" name="Group 30"/>
            <p:cNvGrpSpPr/>
            <p:nvPr/>
          </p:nvGrpSpPr>
          <p:grpSpPr>
            <a:xfrm>
              <a:off x="5237379" y="3412849"/>
              <a:ext cx="3449421" cy="1583848"/>
              <a:chOff x="5237379" y="3412849"/>
              <a:chExt cx="3449421" cy="1583848"/>
            </a:xfrm>
          </p:grpSpPr>
          <p:sp>
            <p:nvSpPr>
              <p:cNvPr id="16" name="Rounded Rectangular Callout 15"/>
              <p:cNvSpPr/>
              <p:nvPr/>
            </p:nvSpPr>
            <p:spPr>
              <a:xfrm>
                <a:off x="6095800" y="4268982"/>
                <a:ext cx="2591000" cy="727715"/>
              </a:xfrm>
              <a:prstGeom prst="wedgeRoundRectCallout">
                <a:avLst>
                  <a:gd name="adj1" fmla="val -54627"/>
                  <a:gd name="adj2" fmla="val -123774"/>
                  <a:gd name="adj3" fmla="val 16667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rgbClr val="FF0000"/>
                    </a:solidFill>
                  </a:rPr>
                  <a:t>wasSubmittedVof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 flipV="1">
                <a:off x="5237379" y="3412849"/>
                <a:ext cx="1084575" cy="856134"/>
              </a:xfrm>
              <a:prstGeom prst="line">
                <a:avLst/>
              </a:prstGeom>
              <a:ln w="44450">
                <a:solidFill>
                  <a:srgbClr val="FF0000"/>
                </a:solidFill>
                <a:tailEnd type="triangle" w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32"/>
            <p:cNvGrpSpPr/>
            <p:nvPr/>
          </p:nvGrpSpPr>
          <p:grpSpPr>
            <a:xfrm>
              <a:off x="2082093" y="4751551"/>
              <a:ext cx="2591000" cy="2106449"/>
              <a:chOff x="2082093" y="4751551"/>
              <a:chExt cx="2591000" cy="2106449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flipV="1">
                <a:off x="2892391" y="4751551"/>
                <a:ext cx="1084575" cy="856134"/>
              </a:xfrm>
              <a:prstGeom prst="line">
                <a:avLst/>
              </a:prstGeom>
              <a:ln w="44450">
                <a:solidFill>
                  <a:srgbClr val="FF0000"/>
                </a:solidFill>
                <a:tailEnd type="triangle" w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1" name="Rounded Rectangular Callout 20"/>
              <p:cNvSpPr/>
              <p:nvPr/>
            </p:nvSpPr>
            <p:spPr>
              <a:xfrm>
                <a:off x="2082093" y="6130285"/>
                <a:ext cx="2591000" cy="727715"/>
              </a:xfrm>
              <a:prstGeom prst="wedgeRoundRectCallout">
                <a:avLst>
                  <a:gd name="adj1" fmla="val -8361"/>
                  <a:gd name="adj2" fmla="val -143382"/>
                  <a:gd name="adj3" fmla="val 16667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rgbClr val="FF0000"/>
                    </a:solidFill>
                  </a:rPr>
                  <a:t>wasReviewedOof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1" name="Group 33"/>
            <p:cNvGrpSpPr/>
            <p:nvPr/>
          </p:nvGrpSpPr>
          <p:grpSpPr>
            <a:xfrm>
              <a:off x="301391" y="274638"/>
              <a:ext cx="2591000" cy="5150128"/>
              <a:chOff x="301391" y="274638"/>
              <a:chExt cx="2591000" cy="5150128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 rot="5400000" flipH="1" flipV="1">
                <a:off x="535286" y="4290371"/>
                <a:ext cx="2011917" cy="256874"/>
              </a:xfrm>
              <a:prstGeom prst="line">
                <a:avLst/>
              </a:prstGeom>
              <a:ln w="44450">
                <a:solidFill>
                  <a:srgbClr val="FF0000"/>
                </a:solidFill>
                <a:tailEnd type="triangle" w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4" name="Rounded Rectangular Callout 23"/>
              <p:cNvSpPr/>
              <p:nvPr/>
            </p:nvSpPr>
            <p:spPr>
              <a:xfrm>
                <a:off x="301391" y="274638"/>
                <a:ext cx="2591000" cy="727715"/>
              </a:xfrm>
              <a:prstGeom prst="wedgeRoundRectCallout">
                <a:avLst>
                  <a:gd name="adj1" fmla="val -650"/>
                  <a:gd name="adj2" fmla="val 433088"/>
                  <a:gd name="adj3" fmla="val 16667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rgbClr val="FF0000"/>
                    </a:solidFill>
                  </a:rPr>
                  <a:t>wasReviewedOby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2" name="Group 31"/>
            <p:cNvGrpSpPr/>
            <p:nvPr/>
          </p:nvGrpSpPr>
          <p:grpSpPr>
            <a:xfrm>
              <a:off x="5061541" y="4751552"/>
              <a:ext cx="2591000" cy="2102326"/>
              <a:chOff x="5061541" y="4751552"/>
              <a:chExt cx="2591000" cy="2102326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 rot="10800000">
                <a:off x="5061542" y="4751552"/>
                <a:ext cx="1260413" cy="673213"/>
              </a:xfrm>
              <a:prstGeom prst="line">
                <a:avLst/>
              </a:prstGeom>
              <a:ln w="44450">
                <a:solidFill>
                  <a:srgbClr val="FF0000"/>
                </a:solidFill>
                <a:tailEnd type="triangle" w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7" name="Rounded Rectangular Callout 26"/>
              <p:cNvSpPr/>
              <p:nvPr/>
            </p:nvSpPr>
            <p:spPr>
              <a:xfrm>
                <a:off x="5061541" y="6126163"/>
                <a:ext cx="2591000" cy="727715"/>
              </a:xfrm>
              <a:prstGeom prst="wedgeRoundRectCallout">
                <a:avLst>
                  <a:gd name="adj1" fmla="val -15521"/>
                  <a:gd name="adj2" fmla="val -178676"/>
                  <a:gd name="adj3" fmla="val 16667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rgbClr val="FF0000"/>
                    </a:solidFill>
                  </a:rPr>
                  <a:t>wasGradedOof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Sample Base Provenance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516" y="1600200"/>
            <a:ext cx="7452130" cy="4367346"/>
          </a:xfrm>
          <a:prstGeom prst="rect">
            <a:avLst/>
          </a:prstGeom>
        </p:spPr>
      </p:pic>
      <p:grpSp>
        <p:nvGrpSpPr>
          <p:cNvPr id="13" name="Group 67"/>
          <p:cNvGrpSpPr/>
          <p:nvPr/>
        </p:nvGrpSpPr>
        <p:grpSpPr>
          <a:xfrm>
            <a:off x="1412807" y="260369"/>
            <a:ext cx="5908101" cy="3920430"/>
            <a:chOff x="1412807" y="260369"/>
            <a:chExt cx="5908101" cy="3920430"/>
          </a:xfrm>
        </p:grpSpPr>
        <p:sp>
          <p:nvSpPr>
            <p:cNvPr id="36" name="Rounded Rectangular Callout 35"/>
            <p:cNvSpPr/>
            <p:nvPr/>
          </p:nvSpPr>
          <p:spPr>
            <a:xfrm>
              <a:off x="1412807" y="260369"/>
              <a:ext cx="5908101" cy="1455431"/>
            </a:xfrm>
            <a:prstGeom prst="wedgeRoundRectCallout">
              <a:avLst>
                <a:gd name="adj1" fmla="val -41809"/>
                <a:gd name="adj2" fmla="val 115637"/>
                <a:gd name="adj3" fmla="val 16667"/>
              </a:avLst>
            </a:prstGeom>
            <a:gradFill flip="none" rotWithShape="1">
              <a:gsLst>
                <a:gs pos="0">
                  <a:schemeClr val="accent3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>
                  <a:solidFill>
                    <a:srgbClr val="008000"/>
                  </a:solidFill>
                </a:rPr>
                <a:t>wasAuthtoredBy</a:t>
              </a:r>
              <a:r>
                <a:rPr lang="en-US" sz="2400" dirty="0" smtClean="0">
                  <a:solidFill>
                    <a:srgbClr val="008000"/>
                  </a:solidFill>
                </a:rPr>
                <a:t> </a:t>
              </a:r>
            </a:p>
            <a:p>
              <a:pPr algn="ctr"/>
              <a:r>
                <a:rPr lang="en-US" sz="2400" dirty="0" smtClean="0">
                  <a:solidFill>
                    <a:schemeClr val="accent3">
                      <a:lumMod val="50000"/>
                    </a:schemeClr>
                  </a:solidFill>
                </a:rPr>
                <a:t>DL</a:t>
              </a:r>
              <a:r>
                <a:rPr lang="en-US" sz="2400" baseline="-25000" dirty="0" smtClean="0">
                  <a:solidFill>
                    <a:schemeClr val="accent3">
                      <a:lumMod val="50000"/>
                    </a:schemeClr>
                  </a:solidFill>
                </a:rPr>
                <a:t>O</a:t>
              </a:r>
              <a:r>
                <a:rPr lang="en-US" sz="2400" dirty="0" smtClean="0">
                  <a:solidFill>
                    <a:schemeClr val="accent3">
                      <a:lumMod val="50000"/>
                    </a:schemeClr>
                  </a:solidFill>
                </a:rPr>
                <a:t>: &lt;</a:t>
              </a:r>
              <a:r>
                <a:rPr lang="en-US" sz="2400" dirty="0" err="1" smtClean="0">
                  <a:solidFill>
                    <a:schemeClr val="accent3">
                      <a:lumMod val="50000"/>
                    </a:schemeClr>
                  </a:solidFill>
                </a:rPr>
                <a:t>wasAuthoredBy</a:t>
              </a:r>
              <a:r>
                <a:rPr lang="en-US" sz="2400" dirty="0" smtClean="0">
                  <a:solidFill>
                    <a:schemeClr val="accent3">
                      <a:lumMod val="50000"/>
                    </a:schemeClr>
                  </a:solidFill>
                </a:rPr>
                <a:t>, </a:t>
              </a:r>
              <a:r>
                <a:rPr lang="en-US" sz="2400" dirty="0" err="1" smtClean="0">
                  <a:solidFill>
                    <a:schemeClr val="accent3">
                      <a:lumMod val="50000"/>
                    </a:schemeClr>
                  </a:solidFill>
                </a:rPr>
                <a:t>wasSubmittedVof</a:t>
              </a:r>
              <a:r>
                <a:rPr lang="en-US" sz="2400" dirty="0" smtClean="0">
                  <a:solidFill>
                    <a:schemeClr val="accent3">
                      <a:lumMod val="50000"/>
                    </a:schemeClr>
                  </a:solidFill>
                </a:rPr>
                <a:t>?. </a:t>
              </a:r>
              <a:r>
                <a:rPr lang="en-US" sz="2400" dirty="0" err="1" smtClean="0">
                  <a:solidFill>
                    <a:schemeClr val="accent3">
                      <a:lumMod val="50000"/>
                    </a:schemeClr>
                  </a:solidFill>
                </a:rPr>
                <a:t>wasReplacedVof</a:t>
              </a:r>
              <a:r>
                <a:rPr lang="en-US" sz="2400" dirty="0" smtClean="0">
                  <a:solidFill>
                    <a:schemeClr val="accent3">
                      <a:lumMod val="50000"/>
                    </a:schemeClr>
                  </a:solidFill>
                </a:rPr>
                <a:t> ∗.</a:t>
              </a:r>
              <a:r>
                <a:rPr lang="en-US" sz="2400" dirty="0" err="1" smtClean="0">
                  <a:solidFill>
                    <a:schemeClr val="accent3">
                      <a:lumMod val="50000"/>
                    </a:schemeClr>
                  </a:solidFill>
                </a:rPr>
                <a:t>g</a:t>
              </a:r>
              <a:r>
                <a:rPr lang="en-US" sz="2400" baseline="-25000" dirty="0" err="1" smtClean="0">
                  <a:solidFill>
                    <a:schemeClr val="accent3">
                      <a:lumMod val="50000"/>
                    </a:schemeClr>
                  </a:solidFill>
                </a:rPr>
                <a:t>upload</a:t>
              </a:r>
              <a:r>
                <a:rPr lang="en-US" sz="2400" dirty="0" err="1" smtClean="0">
                  <a:solidFill>
                    <a:schemeClr val="accent3">
                      <a:lumMod val="50000"/>
                    </a:schemeClr>
                  </a:solidFill>
                </a:rPr>
                <a:t>.c</a:t>
              </a:r>
              <a:r>
                <a:rPr lang="en-US" sz="2400" dirty="0" smtClean="0">
                  <a:solidFill>
                    <a:schemeClr val="accent3">
                      <a:lumMod val="50000"/>
                    </a:schemeClr>
                  </a:solidFill>
                </a:rPr>
                <a:t> &gt;</a:t>
              </a:r>
              <a:endParaRPr lang="en-US" sz="2400" dirty="0">
                <a:solidFill>
                  <a:srgbClr val="008000"/>
                </a:solidFill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rot="10800000">
              <a:off x="1669685" y="2711100"/>
              <a:ext cx="2069259" cy="1469699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rot="10800000">
              <a:off x="1669684" y="2711104"/>
              <a:ext cx="4252688" cy="485134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rot="10800000" flipV="1">
              <a:off x="1669685" y="2225952"/>
              <a:ext cx="2497383" cy="485146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Sample Base Provenance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516" y="1600200"/>
            <a:ext cx="7452130" cy="4367346"/>
          </a:xfrm>
          <a:prstGeom prst="rect">
            <a:avLst/>
          </a:prstGeom>
        </p:spPr>
      </p:pic>
      <p:grpSp>
        <p:nvGrpSpPr>
          <p:cNvPr id="14" name="Group 64"/>
          <p:cNvGrpSpPr/>
          <p:nvPr/>
        </p:nvGrpSpPr>
        <p:grpSpPr>
          <a:xfrm>
            <a:off x="2141587" y="274638"/>
            <a:ext cx="5982856" cy="3906162"/>
            <a:chOff x="2328111" y="1983492"/>
            <a:chExt cx="5982856" cy="3906162"/>
          </a:xfrm>
        </p:grpSpPr>
        <p:sp>
          <p:nvSpPr>
            <p:cNvPr id="53" name="Rounded Rectangular Callout 52"/>
            <p:cNvSpPr/>
            <p:nvPr/>
          </p:nvSpPr>
          <p:spPr>
            <a:xfrm>
              <a:off x="2328111" y="1983492"/>
              <a:ext cx="5982856" cy="1055468"/>
            </a:xfrm>
            <a:prstGeom prst="wedgeRoundRectCallout">
              <a:avLst>
                <a:gd name="adj1" fmla="val -42043"/>
                <a:gd name="adj2" fmla="val 260716"/>
                <a:gd name="adj3" fmla="val 16667"/>
              </a:avLst>
            </a:prstGeom>
            <a:gradFill flip="none" rotWithShape="1">
              <a:gsLst>
                <a:gs pos="0">
                  <a:schemeClr val="accent6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>
                  <a:solidFill>
                    <a:schemeClr val="accent6">
                      <a:lumMod val="75000"/>
                    </a:schemeClr>
                  </a:solidFill>
                </a:rPr>
                <a:t>wasReviewedBy</a:t>
              </a:r>
              <a:endParaRPr lang="en-US" sz="2400" dirty="0" smtClean="0">
                <a:solidFill>
                  <a:schemeClr val="accent6">
                    <a:lumMod val="75000"/>
                  </a:schemeClr>
                </a:solidFill>
              </a:endParaRPr>
            </a:p>
            <a:p>
              <a:pPr algn="ctr"/>
              <a:r>
                <a:rPr lang="en-US" sz="2400" dirty="0" smtClean="0">
                  <a:solidFill>
                    <a:srgbClr val="FF6600"/>
                  </a:solidFill>
                </a:rPr>
                <a:t>DL</a:t>
              </a:r>
              <a:r>
                <a:rPr lang="en-US" sz="2400" baseline="-25000" dirty="0" smtClean="0">
                  <a:solidFill>
                    <a:srgbClr val="FF6600"/>
                  </a:solidFill>
                </a:rPr>
                <a:t>O</a:t>
              </a:r>
              <a:r>
                <a:rPr lang="en-US" sz="2400" dirty="0" smtClean="0">
                  <a:solidFill>
                    <a:srgbClr val="FF6600"/>
                  </a:solidFill>
                </a:rPr>
                <a:t>: &lt; </a:t>
              </a:r>
              <a:r>
                <a:rPr lang="en-US" sz="2400" dirty="0" err="1" smtClean="0">
                  <a:solidFill>
                    <a:srgbClr val="FF6600"/>
                  </a:solidFill>
                </a:rPr>
                <a:t>wasReviewedBy</a:t>
              </a:r>
              <a:r>
                <a:rPr lang="en-US" sz="2400" dirty="0" smtClean="0">
                  <a:solidFill>
                    <a:srgbClr val="FF6600"/>
                  </a:solidFill>
                </a:rPr>
                <a:t>, wasReviewedOof</a:t>
              </a:r>
              <a:r>
                <a:rPr lang="en-US" sz="2400" baseline="30000" dirty="0" smtClean="0">
                  <a:solidFill>
                    <a:srgbClr val="FF6600"/>
                  </a:solidFill>
                </a:rPr>
                <a:t>−1</a:t>
              </a:r>
              <a:r>
                <a:rPr lang="en-US" sz="2400" dirty="0" smtClean="0">
                  <a:solidFill>
                    <a:srgbClr val="FF6600"/>
                  </a:solidFill>
                </a:rPr>
                <a:t>. </a:t>
              </a:r>
              <a:r>
                <a:rPr lang="en-US" sz="2400" dirty="0" err="1" smtClean="0">
                  <a:solidFill>
                    <a:srgbClr val="FF6600"/>
                  </a:solidFill>
                </a:rPr>
                <a:t>wasReviewedOby</a:t>
              </a:r>
              <a:r>
                <a:rPr lang="en-US" sz="2400" dirty="0" smtClean="0">
                  <a:solidFill>
                    <a:srgbClr val="FF6600"/>
                  </a:solidFill>
                </a:rPr>
                <a:t> &gt;</a:t>
              </a: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rot="10800000">
              <a:off x="2328112" y="5121701"/>
              <a:ext cx="1648854" cy="767953"/>
            </a:xfrm>
            <a:prstGeom prst="straightConnector1">
              <a:avLst/>
            </a:prstGeom>
            <a:ln w="50800">
              <a:solidFill>
                <a:schemeClr val="accent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71678" y="1600201"/>
            <a:ext cx="8415121" cy="4525962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gradFill flip="none" rotWithShape="1">
              <a:gsLst>
                <a:gs pos="0">
                  <a:schemeClr val="accent1">
                    <a:shade val="95000"/>
                    <a:satMod val="105000"/>
                  </a:schemeClr>
                </a:gs>
                <a:gs pos="59000">
                  <a:srgbClr val="FFFFFF">
                    <a:alpha val="3900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Object Dependency List (DL</a:t>
            </a:r>
            <a:r>
              <a:rPr lang="en-US" baseline="-25000" dirty="0" smtClean="0"/>
              <a:t>O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wasReplacedVof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replace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.u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input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&gt;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wasSubmittedVof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submit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.u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input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&gt;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wasReviewedOof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review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.u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input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&gt;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wasReviewedOby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review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.c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&gt;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wasGradedOof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grade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.u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input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&gt;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&lt;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wasAuthoredBy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wasSubmittedVof?.wasReplacedVof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∗.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g</a:t>
            </a:r>
            <a:r>
              <a:rPr lang="en-US" baseline="-25000" dirty="0" err="1" smtClean="0">
                <a:solidFill>
                  <a:schemeClr val="accent3">
                    <a:lumMod val="50000"/>
                  </a:schemeClr>
                </a:solidFill>
              </a:rPr>
              <a:t>upload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.c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&gt;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6600"/>
                </a:solidFill>
              </a:rPr>
              <a:t>&lt; </a:t>
            </a:r>
            <a:r>
              <a:rPr lang="en-US" dirty="0" err="1" smtClean="0">
                <a:solidFill>
                  <a:srgbClr val="FF6600"/>
                </a:solidFill>
              </a:rPr>
              <a:t>wasReviewedBy</a:t>
            </a:r>
            <a:r>
              <a:rPr lang="en-US" dirty="0" smtClean="0">
                <a:solidFill>
                  <a:srgbClr val="FF6600"/>
                </a:solidFill>
              </a:rPr>
              <a:t>, wasReviewedOof</a:t>
            </a:r>
            <a:r>
              <a:rPr lang="en-US" baseline="30000" dirty="0" smtClean="0">
                <a:solidFill>
                  <a:srgbClr val="FF6600"/>
                </a:solidFill>
              </a:rPr>
              <a:t>−1</a:t>
            </a:r>
            <a:r>
              <a:rPr lang="en-US" dirty="0" smtClean="0">
                <a:solidFill>
                  <a:srgbClr val="FF6600"/>
                </a:solidFill>
              </a:rPr>
              <a:t>. </a:t>
            </a:r>
            <a:r>
              <a:rPr lang="en-US" dirty="0" err="1" smtClean="0">
                <a:solidFill>
                  <a:srgbClr val="FF6600"/>
                </a:solidFill>
              </a:rPr>
              <a:t>wasReviewedOby</a:t>
            </a:r>
            <a:r>
              <a:rPr lang="en-US" dirty="0" smtClean="0">
                <a:solidFill>
                  <a:srgbClr val="FF6600"/>
                </a:solidFill>
              </a:rPr>
              <a:t> 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866" y="3822486"/>
            <a:ext cx="8457933" cy="228782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22486"/>
            <a:ext cx="8433494" cy="228782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953735"/>
                </a:solidFill>
              </a:rPr>
              <a:t>allow(au</a:t>
            </a:r>
            <a:r>
              <a:rPr lang="en-US" dirty="0" smtClean="0">
                <a:solidFill>
                  <a:srgbClr val="953735"/>
                </a:solidFill>
              </a:rPr>
              <a:t>, upload, </a:t>
            </a:r>
            <a:r>
              <a:rPr lang="en-US" dirty="0" err="1" smtClean="0">
                <a:solidFill>
                  <a:srgbClr val="953735"/>
                </a:solidFill>
              </a:rPr>
              <a:t>o</a:t>
            </a:r>
            <a:r>
              <a:rPr lang="en-US" dirty="0" smtClean="0">
                <a:solidFill>
                  <a:srgbClr val="953735"/>
                </a:solidFill>
              </a:rPr>
              <a:t>) ⇒ true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953735"/>
                </a:solidFill>
              </a:rPr>
              <a:t>allow(au</a:t>
            </a:r>
            <a:r>
              <a:rPr lang="en-US" dirty="0" smtClean="0">
                <a:solidFill>
                  <a:srgbClr val="953735"/>
                </a:solidFill>
              </a:rPr>
              <a:t>, replace, </a:t>
            </a:r>
            <a:r>
              <a:rPr lang="en-US" dirty="0" err="1" smtClean="0">
                <a:solidFill>
                  <a:srgbClr val="953735"/>
                </a:solidFill>
              </a:rPr>
              <a:t>o</a:t>
            </a:r>
            <a:r>
              <a:rPr lang="en-US" dirty="0" smtClean="0">
                <a:solidFill>
                  <a:srgbClr val="953735"/>
                </a:solidFill>
              </a:rPr>
              <a:t>) ⇒ </a:t>
            </a:r>
            <a:r>
              <a:rPr lang="en-US" dirty="0" err="1" smtClean="0">
                <a:solidFill>
                  <a:srgbClr val="FF0000"/>
                </a:solidFill>
              </a:rPr>
              <a:t>au∈(o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wasAuthoredBy</a:t>
            </a:r>
            <a:r>
              <a:rPr lang="en-US" dirty="0" smtClean="0">
                <a:solidFill>
                  <a:srgbClr val="953735"/>
                </a:solidFill>
              </a:rPr>
              <a:t>) ∧|(</a:t>
            </a:r>
            <a:r>
              <a:rPr lang="en-US" dirty="0" err="1" smtClean="0">
                <a:solidFill>
                  <a:srgbClr val="953735"/>
                </a:solidFill>
              </a:rPr>
              <a:t>o,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wasSubmittedVof</a:t>
            </a:r>
            <a:r>
              <a:rPr lang="en-US" dirty="0" smtClean="0">
                <a:solidFill>
                  <a:srgbClr val="953735"/>
                </a:solidFill>
              </a:rPr>
              <a:t>)| = 0.</a:t>
            </a:r>
            <a:r>
              <a:rPr lang="en-US" dirty="0" smtClean="0">
                <a:solidFill>
                  <a:srgbClr val="953735"/>
                </a:solidFill>
                <a:sym typeface="Wingdings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953735"/>
                </a:solidFill>
              </a:rPr>
              <a:t>allow(au</a:t>
            </a:r>
            <a:r>
              <a:rPr lang="en-US" dirty="0" smtClean="0">
                <a:solidFill>
                  <a:srgbClr val="953735"/>
                </a:solidFill>
              </a:rPr>
              <a:t>, submit, </a:t>
            </a:r>
            <a:r>
              <a:rPr lang="en-US" dirty="0" err="1" smtClean="0">
                <a:solidFill>
                  <a:srgbClr val="953735"/>
                </a:solidFill>
              </a:rPr>
              <a:t>o</a:t>
            </a:r>
            <a:r>
              <a:rPr lang="en-US" dirty="0" smtClean="0">
                <a:solidFill>
                  <a:srgbClr val="953735"/>
                </a:solidFill>
              </a:rPr>
              <a:t>) ⇒ </a:t>
            </a:r>
            <a:r>
              <a:rPr lang="en-US" dirty="0" err="1" smtClean="0">
                <a:solidFill>
                  <a:srgbClr val="953735"/>
                </a:solidFill>
              </a:rPr>
              <a:t>au∈(o</a:t>
            </a:r>
            <a:r>
              <a:rPr lang="en-US" dirty="0" smtClean="0">
                <a:solidFill>
                  <a:srgbClr val="953735"/>
                </a:solidFill>
              </a:rPr>
              <a:t>, </a:t>
            </a:r>
            <a:r>
              <a:rPr lang="en-US" dirty="0" err="1" smtClean="0">
                <a:solidFill>
                  <a:srgbClr val="953735"/>
                </a:solidFill>
              </a:rPr>
              <a:t>wasAuthoredBy</a:t>
            </a:r>
            <a:r>
              <a:rPr lang="en-US" dirty="0" smtClean="0">
                <a:solidFill>
                  <a:srgbClr val="953735"/>
                </a:solidFill>
              </a:rPr>
              <a:t>) ∧</a:t>
            </a:r>
            <a:r>
              <a:rPr lang="en-US" dirty="0" smtClean="0">
                <a:solidFill>
                  <a:srgbClr val="FF0000"/>
                </a:solidFill>
              </a:rPr>
              <a:t>|(</a:t>
            </a:r>
            <a:r>
              <a:rPr lang="en-US" dirty="0" err="1" smtClean="0">
                <a:solidFill>
                  <a:srgbClr val="FF0000"/>
                </a:solidFill>
              </a:rPr>
              <a:t>o,wasSubmittedVof</a:t>
            </a:r>
            <a:r>
              <a:rPr lang="en-US" dirty="0" smtClean="0">
                <a:solidFill>
                  <a:srgbClr val="FF0000"/>
                </a:solidFill>
              </a:rPr>
              <a:t>)|=0</a:t>
            </a:r>
            <a:r>
              <a:rPr lang="en-US" dirty="0" smtClean="0">
                <a:solidFill>
                  <a:srgbClr val="953735"/>
                </a:solidFill>
              </a:rPr>
              <a:t>.</a:t>
            </a:r>
            <a:endParaRPr lang="en-US" dirty="0">
              <a:solidFill>
                <a:srgbClr val="95373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417639"/>
            <a:ext cx="8229600" cy="196409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200" dirty="0" smtClean="0"/>
              <a:t>Anyone can </a:t>
            </a:r>
            <a:r>
              <a:rPr lang="en-US" sz="3200" dirty="0" smtClean="0">
                <a:solidFill>
                  <a:srgbClr val="008000"/>
                </a:solidFill>
              </a:rPr>
              <a:t>upload</a:t>
            </a:r>
            <a:r>
              <a:rPr lang="en-US" sz="3200" dirty="0" smtClean="0"/>
              <a:t> a homework.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3200" dirty="0" smtClean="0"/>
              <a:t>A user can </a:t>
            </a:r>
            <a:r>
              <a:rPr lang="en-US" sz="3200" dirty="0" smtClean="0">
                <a:solidFill>
                  <a:srgbClr val="008000"/>
                </a:solidFill>
              </a:rPr>
              <a:t>replace</a:t>
            </a:r>
            <a:r>
              <a:rPr lang="en-US" sz="3200" dirty="0" smtClean="0"/>
              <a:t> a homework if she uploaded it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(origin-based control)</a:t>
            </a:r>
            <a:r>
              <a:rPr lang="en-US" sz="3200" dirty="0" smtClean="0"/>
              <a:t> and the homework is not submitted yet.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 user can </a:t>
            </a:r>
            <a:r>
              <a:rPr lang="en-US" sz="3200" noProof="0" dirty="0" smtClean="0">
                <a:solidFill>
                  <a:srgbClr val="008000"/>
                </a:solidFill>
              </a:rPr>
              <a:t>submit</a:t>
            </a:r>
            <a:r>
              <a:rPr lang="en-US" sz="3200" dirty="0" smtClean="0"/>
              <a:t> a homework if she uploaded it and the homework is not submitted already.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(workflow control)</a:t>
            </a:r>
            <a:r>
              <a:rPr lang="en-US" sz="2800" dirty="0" smtClean="0"/>
              <a:t> 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866" y="3822486"/>
            <a:ext cx="8661828" cy="228782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Policies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22486"/>
            <a:ext cx="8433494" cy="228782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2800" dirty="0" err="1" smtClean="0">
                <a:solidFill>
                  <a:srgbClr val="953735"/>
                </a:solidFill>
              </a:rPr>
              <a:t>allow(au</a:t>
            </a:r>
            <a:r>
              <a:rPr lang="en-US" sz="2800" dirty="0" smtClean="0">
                <a:solidFill>
                  <a:srgbClr val="953735"/>
                </a:solidFill>
              </a:rPr>
              <a:t>, review, </a:t>
            </a:r>
            <a:r>
              <a:rPr lang="en-US" sz="2800" dirty="0" err="1" smtClean="0">
                <a:solidFill>
                  <a:srgbClr val="953735"/>
                </a:solidFill>
              </a:rPr>
              <a:t>o</a:t>
            </a:r>
            <a:r>
              <a:rPr lang="en-US" sz="2800" dirty="0" smtClean="0">
                <a:solidFill>
                  <a:srgbClr val="953735"/>
                </a:solidFill>
              </a:rPr>
              <a:t>) ⇒ </a:t>
            </a:r>
            <a:r>
              <a:rPr lang="en-US" sz="2800" dirty="0" smtClean="0">
                <a:solidFill>
                  <a:srgbClr val="FF0000"/>
                </a:solidFill>
              </a:rPr>
              <a:t>au ∉ (</a:t>
            </a:r>
            <a:r>
              <a:rPr lang="en-US" sz="2800" dirty="0" err="1" smtClean="0">
                <a:solidFill>
                  <a:srgbClr val="FF0000"/>
                </a:solidFill>
              </a:rPr>
              <a:t>o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</a:rPr>
              <a:t>wasAuthoredBy</a:t>
            </a:r>
            <a:r>
              <a:rPr lang="en-US" sz="2800" dirty="0" smtClean="0">
                <a:solidFill>
                  <a:srgbClr val="FF0000"/>
                </a:solidFill>
              </a:rPr>
              <a:t>) </a:t>
            </a:r>
            <a:r>
              <a:rPr lang="en-US" sz="2800" dirty="0" smtClean="0">
                <a:solidFill>
                  <a:srgbClr val="953735"/>
                </a:solidFill>
              </a:rPr>
              <a:t>∧au ∉ (</a:t>
            </a:r>
            <a:r>
              <a:rPr lang="en-US" sz="2800" dirty="0" err="1" smtClean="0">
                <a:solidFill>
                  <a:srgbClr val="953735"/>
                </a:solidFill>
              </a:rPr>
              <a:t>o</a:t>
            </a:r>
            <a:r>
              <a:rPr lang="en-US" sz="2800" dirty="0" smtClean="0">
                <a:solidFill>
                  <a:srgbClr val="953735"/>
                </a:solidFill>
              </a:rPr>
              <a:t>, </a:t>
            </a:r>
            <a:r>
              <a:rPr lang="en-US" sz="2800" dirty="0" err="1" smtClean="0">
                <a:solidFill>
                  <a:srgbClr val="953735"/>
                </a:solidFill>
              </a:rPr>
              <a:t>wasReviewedBy</a:t>
            </a:r>
            <a:r>
              <a:rPr lang="en-US" sz="2800" dirty="0" smtClean="0">
                <a:solidFill>
                  <a:srgbClr val="953735"/>
                </a:solidFill>
              </a:rPr>
              <a:t>) ∧ |(</a:t>
            </a:r>
            <a:r>
              <a:rPr lang="en-US" sz="2800" dirty="0" err="1" smtClean="0">
                <a:solidFill>
                  <a:srgbClr val="953735"/>
                </a:solidFill>
              </a:rPr>
              <a:t>o</a:t>
            </a:r>
            <a:r>
              <a:rPr lang="en-US" sz="2800" dirty="0" smtClean="0">
                <a:solidFill>
                  <a:srgbClr val="953735"/>
                </a:solidFill>
              </a:rPr>
              <a:t>, </a:t>
            </a:r>
            <a:r>
              <a:rPr lang="en-US" sz="2800" dirty="0" err="1" smtClean="0">
                <a:solidFill>
                  <a:srgbClr val="953735"/>
                </a:solidFill>
              </a:rPr>
              <a:t>wasSubmittedV</a:t>
            </a:r>
            <a:r>
              <a:rPr lang="en-US" sz="2800" dirty="0" smtClean="0">
                <a:solidFill>
                  <a:srgbClr val="953735"/>
                </a:solidFill>
              </a:rPr>
              <a:t> of)| ≠ 0 ∧ |(o,wasGradedOof</a:t>
            </a:r>
            <a:r>
              <a:rPr lang="en-US" sz="2800" baseline="30000" dirty="0" smtClean="0">
                <a:solidFill>
                  <a:srgbClr val="953735"/>
                </a:solidFill>
              </a:rPr>
              <a:t>−1</a:t>
            </a:r>
            <a:r>
              <a:rPr lang="en-US" sz="2800" dirty="0" smtClean="0">
                <a:solidFill>
                  <a:srgbClr val="953735"/>
                </a:solidFill>
              </a:rPr>
              <a:t>)| = 0.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2800" dirty="0" err="1" smtClean="0">
                <a:solidFill>
                  <a:srgbClr val="953735"/>
                </a:solidFill>
              </a:rPr>
              <a:t>allow(au</a:t>
            </a:r>
            <a:r>
              <a:rPr lang="en-US" sz="2800" dirty="0" smtClean="0">
                <a:solidFill>
                  <a:srgbClr val="953735"/>
                </a:solidFill>
              </a:rPr>
              <a:t>, grade, </a:t>
            </a:r>
            <a:r>
              <a:rPr lang="en-US" sz="2800" dirty="0" err="1" smtClean="0">
                <a:solidFill>
                  <a:srgbClr val="953735"/>
                </a:solidFill>
              </a:rPr>
              <a:t>o</a:t>
            </a:r>
            <a:r>
              <a:rPr lang="en-US" sz="2800" dirty="0" smtClean="0">
                <a:solidFill>
                  <a:srgbClr val="953735"/>
                </a:solidFill>
              </a:rPr>
              <a:t>) ⇒ |(</a:t>
            </a:r>
            <a:r>
              <a:rPr lang="en-US" sz="2800" dirty="0" err="1" smtClean="0">
                <a:solidFill>
                  <a:srgbClr val="953735"/>
                </a:solidFill>
              </a:rPr>
              <a:t>o</a:t>
            </a:r>
            <a:r>
              <a:rPr lang="en-US" sz="2800" dirty="0" smtClean="0">
                <a:solidFill>
                  <a:srgbClr val="953735"/>
                </a:solidFill>
              </a:rPr>
              <a:t>, </a:t>
            </a:r>
            <a:r>
              <a:rPr lang="en-US" sz="2800" dirty="0" err="1" smtClean="0">
                <a:solidFill>
                  <a:srgbClr val="953735"/>
                </a:solidFill>
              </a:rPr>
              <a:t>wasReviewedOof</a:t>
            </a:r>
            <a:r>
              <a:rPr lang="en-US" sz="2800" dirty="0" smtClean="0">
                <a:solidFill>
                  <a:srgbClr val="953735"/>
                </a:solidFill>
              </a:rPr>
              <a:t>)| ≠ 0 ∧|(o,wasGradedOof</a:t>
            </a:r>
            <a:r>
              <a:rPr lang="en-US" sz="2800" baseline="30000" dirty="0" smtClean="0">
                <a:solidFill>
                  <a:srgbClr val="953735"/>
                </a:solidFill>
              </a:rPr>
              <a:t>−1</a:t>
            </a:r>
            <a:r>
              <a:rPr lang="en-US" sz="2800" dirty="0" smtClean="0">
                <a:solidFill>
                  <a:srgbClr val="953735"/>
                </a:solidFill>
              </a:rPr>
              <a:t>)| = 0).</a:t>
            </a:r>
            <a:endParaRPr lang="en-US" sz="2800" dirty="0">
              <a:solidFill>
                <a:srgbClr val="95373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417639"/>
            <a:ext cx="8229600" cy="210678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514350" lvl="0" indent="-514350">
              <a:spcBef>
                <a:spcPct val="20000"/>
              </a:spcBef>
              <a:buFont typeface="+mj-lt"/>
              <a:buAutoNum type="arabicPeriod" startAt="4"/>
              <a:defRPr/>
            </a:pPr>
            <a:r>
              <a:rPr lang="en-US" sz="3200" dirty="0" smtClean="0"/>
              <a:t>A user can </a:t>
            </a:r>
            <a:r>
              <a:rPr lang="en-US" sz="3200" dirty="0" smtClean="0">
                <a:solidFill>
                  <a:srgbClr val="008000"/>
                </a:solidFill>
              </a:rPr>
              <a:t>review</a:t>
            </a:r>
            <a:r>
              <a:rPr lang="en-US" sz="3200" dirty="0" smtClean="0"/>
              <a:t> a homework if she is not the author of the homework </a:t>
            </a:r>
            <a:r>
              <a:rPr lang="en-US" sz="3200" dirty="0" smtClean="0">
                <a:solidFill>
                  <a:srgbClr val="FF0000"/>
                </a:solidFill>
              </a:rPr>
              <a:t>(DSOD)</a:t>
            </a:r>
            <a:r>
              <a:rPr lang="en-US" sz="3200" dirty="0" smtClean="0"/>
              <a:t>, the user did not review the homework earlier, and the homework is submitted already but not graded yet.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user can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grade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a homework if the homework is reviewed but not graded yet.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Regular expression-based</a:t>
            </a:r>
            <a:r>
              <a:rPr lang="en-US" dirty="0" smtClean="0"/>
              <a:t> dependency path pattern</a:t>
            </a:r>
          </a:p>
          <a:p>
            <a:endParaRPr lang="en-US" dirty="0" smtClean="0"/>
          </a:p>
          <a:p>
            <a:r>
              <a:rPr lang="en-US" dirty="0" smtClean="0"/>
              <a:t>Introduced the notion of </a:t>
            </a:r>
            <a:r>
              <a:rPr lang="en-US" dirty="0" smtClean="0">
                <a:solidFill>
                  <a:srgbClr val="FF0000"/>
                </a:solidFill>
              </a:rPr>
              <a:t>named abstractions of causality dependency path patterns </a:t>
            </a:r>
            <a:r>
              <a:rPr lang="en-US" dirty="0" smtClean="0"/>
              <a:t>as a foundation for PBAC and PAC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Supports</a:t>
            </a:r>
            <a:r>
              <a:rPr lang="en-US" dirty="0" smtClean="0">
                <a:solidFill>
                  <a:srgbClr val="008000"/>
                </a:solidFill>
              </a:rPr>
              <a:t> Simple and effective policy specification and access control management</a:t>
            </a:r>
          </a:p>
          <a:p>
            <a:endParaRPr lang="en-US" dirty="0" smtClean="0"/>
          </a:p>
          <a:p>
            <a:r>
              <a:rPr lang="en-US" dirty="0" smtClean="0"/>
              <a:t>Supports </a:t>
            </a:r>
            <a:r>
              <a:rPr lang="en-US" dirty="0" smtClean="0">
                <a:solidFill>
                  <a:srgbClr val="008000"/>
                </a:solidFill>
              </a:rPr>
              <a:t>DSOD, workflow control, origin-based control, usage-based control, object versioning</a:t>
            </a:r>
            <a:r>
              <a:rPr lang="en-US" dirty="0" smtClean="0"/>
              <a:t>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631" y="274638"/>
            <a:ext cx="8551332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Access control in Provenance-aware Systems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631" y="1417638"/>
            <a:ext cx="8551332" cy="346233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77933C"/>
                </a:solidFill>
              </a:rPr>
              <a:t>Provenance Access Control (PAC)</a:t>
            </a:r>
          </a:p>
          <a:p>
            <a:pPr lvl="1"/>
            <a:r>
              <a:rPr lang="en-US" dirty="0" smtClean="0"/>
              <a:t>Controlling access to provenance data which could be more sensitive than the underlying data</a:t>
            </a:r>
          </a:p>
          <a:p>
            <a:pPr lvl="1"/>
            <a:r>
              <a:rPr lang="en-US" dirty="0" smtClean="0"/>
              <a:t>Needs access control models/mechanisms (</a:t>
            </a:r>
            <a:r>
              <a:rPr lang="en-US" dirty="0" err="1" smtClean="0"/>
              <a:t>e.g</a:t>
            </a:r>
            <a:r>
              <a:rPr lang="en-US" dirty="0" smtClean="0"/>
              <a:t>, RBAC)</a:t>
            </a:r>
          </a:p>
          <a:p>
            <a:pPr lvl="1"/>
            <a:r>
              <a:rPr lang="en-US" dirty="0" smtClean="0"/>
              <a:t>(Meaningful) control granularity?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77933C"/>
                </a:solidFill>
              </a:rPr>
              <a:t>Provenance-based Access Control (PBAC)</a:t>
            </a:r>
          </a:p>
          <a:p>
            <a:pPr lvl="1"/>
            <a:r>
              <a:rPr lang="en-US" dirty="0" smtClean="0"/>
              <a:t>Using provenance data to control access to the underlying data</a:t>
            </a:r>
          </a:p>
          <a:p>
            <a:pPr lvl="1"/>
            <a:r>
              <a:rPr lang="en-US" dirty="0" smtClean="0"/>
              <a:t>Provenance-based policy specification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91632" y="4879971"/>
            <a:ext cx="8395168" cy="114819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Meaningful granularity of provenance data?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Enhancing/extending PBAC model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Provenance Access Control Models</a:t>
            </a:r>
          </a:p>
          <a:p>
            <a:endParaRPr lang="en-US" dirty="0" smtClean="0"/>
          </a:p>
          <a:p>
            <a:r>
              <a:rPr lang="en-US" dirty="0" smtClean="0"/>
              <a:t>Provenance data sharing in multiple systems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Questions and Comments?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 &amp; PBAC in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Common Foundation</a:t>
            </a: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Base provenance data</a:t>
            </a: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Dependency list</a:t>
            </a:r>
          </a:p>
          <a:p>
            <a:pPr lvl="2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Dependency Name: meaningful, named abstraction</a:t>
            </a:r>
          </a:p>
          <a:p>
            <a:pPr lvl="2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matching regular expression-based causality dependency path pattern</a:t>
            </a:r>
          </a:p>
          <a:p>
            <a:pPr lvl="1"/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rgbClr val="77933C"/>
                </a:solidFill>
              </a:rPr>
              <a:t>PAC and PBAC are complementary</a:t>
            </a:r>
          </a:p>
          <a:p>
            <a:pPr lvl="1"/>
            <a:r>
              <a:rPr lang="en-US" dirty="0" smtClean="0"/>
              <a:t>In PAC, control decision can be based on provenance data (PB-PAC)</a:t>
            </a:r>
          </a:p>
          <a:p>
            <a:pPr lvl="1"/>
            <a:r>
              <a:rPr lang="en-US" dirty="0" smtClean="0"/>
              <a:t>In PBAC, PAC can be used for added trustworthiness on provenance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Provenance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Directed Acyclic Graph (DAG)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Causality dependencies </a:t>
            </a:r>
            <a:r>
              <a:rPr lang="en-US" dirty="0" smtClean="0"/>
              <a:t>between entities (acting users, action processes and data objects)</a:t>
            </a:r>
          </a:p>
          <a:p>
            <a:endParaRPr lang="en-US" dirty="0" smtClean="0"/>
          </a:p>
          <a:p>
            <a:r>
              <a:rPr lang="en-US" dirty="0" smtClean="0"/>
              <a:t>Dependency graph can be traced for extracting </a:t>
            </a:r>
            <a:r>
              <a:rPr lang="en-US" dirty="0" smtClean="0">
                <a:solidFill>
                  <a:srgbClr val="008000"/>
                </a:solidFill>
              </a:rPr>
              <a:t>pedigree, usage, versioning information, etc.</a:t>
            </a:r>
          </a:p>
          <a:p>
            <a:pPr marL="742950" lvl="2" indent="-342900"/>
            <a:r>
              <a:rPr lang="en-US" dirty="0" smtClean="0"/>
              <a:t>PBAC can support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origin/usage-based control, Dynamic Separation of Duty (DSOD), workflow control</a:t>
            </a:r>
            <a:r>
              <a:rPr lang="en-US" dirty="0" smtClean="0"/>
              <a:t>, etc.</a:t>
            </a:r>
          </a:p>
          <a:p>
            <a:endParaRPr lang="en-US" dirty="0">
              <a:solidFill>
                <a:srgbClr val="98480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784893" y="5550610"/>
            <a:ext cx="7901906" cy="559699"/>
          </a:xfrm>
          <a:prstGeom prst="roundRect">
            <a:avLst/>
          </a:prstGeom>
          <a:ln>
            <a:gradFill flip="none" rotWithShape="1">
              <a:gsLst>
                <a:gs pos="0">
                  <a:schemeClr val="accent1">
                    <a:shade val="95000"/>
                    <a:satMod val="105000"/>
                    <a:alpha val="46000"/>
                  </a:schemeClr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From Open Provenance Model (OPM)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600201"/>
            <a:ext cx="3417973" cy="3025514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3 Nodes</a:t>
            </a:r>
          </a:p>
          <a:p>
            <a:pPr lvl="1"/>
            <a:r>
              <a:rPr lang="en-US" sz="2400" dirty="0" smtClean="0"/>
              <a:t>Artifact (ellipse)</a:t>
            </a:r>
          </a:p>
          <a:p>
            <a:pPr lvl="1"/>
            <a:r>
              <a:rPr lang="en-US" sz="2400" dirty="0" smtClean="0"/>
              <a:t>Process (Rectangle)</a:t>
            </a:r>
          </a:p>
          <a:p>
            <a:pPr lvl="1"/>
            <a:r>
              <a:rPr lang="en-US" sz="2400" dirty="0" smtClean="0"/>
              <a:t>Agent (Hexagon)</a:t>
            </a:r>
          </a:p>
          <a:p>
            <a:pPr lvl="1">
              <a:buNone/>
            </a:pPr>
            <a:endParaRPr lang="en-US" sz="2400" dirty="0" smtClean="0"/>
          </a:p>
          <a:p>
            <a:r>
              <a:rPr lang="en-US" sz="2800" dirty="0" smtClean="0">
                <a:solidFill>
                  <a:srgbClr val="008000"/>
                </a:solidFill>
              </a:rPr>
              <a:t>5 Causality dependency edges </a:t>
            </a:r>
            <a:r>
              <a:rPr lang="en-US" sz="2800" dirty="0" smtClean="0"/>
              <a:t>(not dataflow)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2118" y="1417638"/>
            <a:ext cx="5731882" cy="3586480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994121"/>
            <a:ext cx="8229600" cy="1127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Provenance data: </a:t>
            </a:r>
            <a:r>
              <a:rPr lang="en-US" sz="2800" noProof="0" dirty="0" smtClean="0">
                <a:solidFill>
                  <a:srgbClr val="3366FF"/>
                </a:solidFill>
              </a:rPr>
              <a:t>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set of </a:t>
            </a:r>
            <a:r>
              <a:rPr lang="en-US" sz="2800" dirty="0" smtClean="0">
                <a:solidFill>
                  <a:srgbClr val="3366FF"/>
                </a:solidFill>
              </a:rPr>
              <a:t>2 entities &amp; 1 dependency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E.g., (ag,p1,a1,a2): &lt;p1,ag,c&gt;,&lt;p1,a1,u&gt;,&lt;a2,p1,g&gt;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 vs. Indirect 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474" y="1600200"/>
            <a:ext cx="866322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Direct dependencies</a:t>
            </a:r>
          </a:p>
          <a:p>
            <a:pPr lvl="1"/>
            <a:r>
              <a:rPr lang="en-US" dirty="0" smtClean="0"/>
              <a:t>Used (</a:t>
            </a:r>
            <a:r>
              <a:rPr lang="en-US" dirty="0" err="1" smtClean="0"/>
              <a:t>u</a:t>
            </a:r>
            <a:r>
              <a:rPr lang="en-US" dirty="0" smtClean="0"/>
              <a:t>), </a:t>
            </a:r>
            <a:r>
              <a:rPr lang="en-US" dirty="0" err="1" smtClean="0"/>
              <a:t>wasGeneratedBy</a:t>
            </a:r>
            <a:r>
              <a:rPr lang="en-US" dirty="0" smtClean="0"/>
              <a:t> (</a:t>
            </a:r>
            <a:r>
              <a:rPr lang="en-US" dirty="0" err="1" smtClean="0"/>
              <a:t>g</a:t>
            </a:r>
            <a:r>
              <a:rPr lang="en-US" dirty="0" smtClean="0"/>
              <a:t>), </a:t>
            </a:r>
            <a:r>
              <a:rPr lang="en-US" dirty="0" err="1" smtClean="0"/>
              <a:t>wasControlledBy</a:t>
            </a:r>
            <a:r>
              <a:rPr lang="en-US" dirty="0" smtClean="0"/>
              <a:t> (</a:t>
            </a:r>
            <a:r>
              <a:rPr lang="en-US" dirty="0" err="1" smtClean="0"/>
              <a:t>c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Captured from transactions as </a:t>
            </a:r>
            <a:r>
              <a:rPr lang="en-US" dirty="0" smtClean="0">
                <a:solidFill>
                  <a:srgbClr val="FF0000"/>
                </a:solidFill>
              </a:rPr>
              <a:t>base provenance data</a:t>
            </a:r>
            <a:endParaRPr lang="en-US" dirty="0" smtClean="0"/>
          </a:p>
          <a:p>
            <a:r>
              <a:rPr lang="en-US" dirty="0" smtClean="0">
                <a:solidFill>
                  <a:srgbClr val="3366FF"/>
                </a:solidFill>
              </a:rPr>
              <a:t>Indirect dependencies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System-computable dependencies</a:t>
            </a:r>
          </a:p>
          <a:p>
            <a:pPr lvl="2"/>
            <a:r>
              <a:rPr lang="en-US" dirty="0" smtClean="0"/>
              <a:t>using pre-defined </a:t>
            </a:r>
            <a:r>
              <a:rPr lang="en-US" dirty="0" smtClean="0">
                <a:solidFill>
                  <a:srgbClr val="FF0000"/>
                </a:solidFill>
              </a:rPr>
              <a:t>dependency names </a:t>
            </a:r>
            <a:r>
              <a:rPr lang="en-US" dirty="0" smtClean="0"/>
              <a:t>and</a:t>
            </a:r>
            <a:r>
              <a:rPr lang="en-US" dirty="0" smtClean="0">
                <a:solidFill>
                  <a:srgbClr val="FF0000"/>
                </a:solidFill>
              </a:rPr>
              <a:t> matching dependency path patterns</a:t>
            </a:r>
            <a:endParaRPr lang="en-US" dirty="0" smtClean="0">
              <a:solidFill>
                <a:srgbClr val="008000"/>
              </a:solidFill>
            </a:endParaRP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User-declared dependencies </a:t>
            </a:r>
          </a:p>
          <a:p>
            <a:pPr lvl="2"/>
            <a:r>
              <a:rPr lang="en-US" dirty="0" smtClean="0"/>
              <a:t>using pre-defined </a:t>
            </a:r>
            <a:r>
              <a:rPr lang="en-US" dirty="0" smtClean="0">
                <a:solidFill>
                  <a:srgbClr val="FF0000"/>
                </a:solidFill>
              </a:rPr>
              <a:t>dependency names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866" y="3909684"/>
            <a:ext cx="8457933" cy="2200625"/>
          </a:xfrm>
          <a:prstGeom prst="roundRect">
            <a:avLst/>
          </a:prstGeom>
          <a:ln>
            <a:gradFill flip="none" rotWithShape="1">
              <a:gsLst>
                <a:gs pos="0">
                  <a:schemeClr val="accent1">
                    <a:shade val="95000"/>
                    <a:satMod val="105000"/>
                    <a:alpha val="46000"/>
                  </a:schemeClr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Dependency List (DL</a:t>
            </a:r>
            <a:r>
              <a:rPr lang="en-US" baseline="-25000" dirty="0" smtClean="0"/>
              <a:t>O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4982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set of pairs of 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abstracted dependency names (DNAME) </a:t>
            </a:r>
            <a:r>
              <a:rPr lang="en-US" dirty="0" smtClean="0"/>
              <a:t>and </a:t>
            </a:r>
          </a:p>
          <a:p>
            <a:pPr lvl="1"/>
            <a:r>
              <a:rPr lang="en-US" dirty="0" smtClean="0">
                <a:solidFill>
                  <a:srgbClr val="984807"/>
                </a:solidFill>
              </a:rPr>
              <a:t>regular expression-based object dependency path patterns (DPATH)</a:t>
            </a:r>
          </a:p>
          <a:p>
            <a:pPr lvl="1"/>
            <a:endParaRPr lang="en-US" dirty="0" smtClean="0">
              <a:solidFill>
                <a:srgbClr val="008000"/>
              </a:solidFill>
            </a:endParaRP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 </a:t>
            </a:r>
            <a:r>
              <a:rPr lang="en-US" dirty="0" err="1" smtClean="0">
                <a:solidFill>
                  <a:srgbClr val="008000"/>
                </a:solidFill>
              </a:rPr>
              <a:t>wasSubmittedVof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submit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.u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input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&gt; 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wasAuthoredBy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wasSubmittedVof?.wasReplacedVof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∗.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upload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.c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&gt; </a:t>
            </a: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rgbClr val="008000"/>
              </a:solidFill>
            </a:endParaRPr>
          </a:p>
          <a:p>
            <a:pPr lvl="1">
              <a:buNone/>
            </a:pPr>
            <a:endParaRPr lang="en-US" sz="2400" i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PBAC vs. PAC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00200"/>
            <a:ext cx="8156375" cy="44728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PBAC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1600200"/>
            <a:ext cx="4646930" cy="44502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5349240"/>
            <a:ext cx="2532094" cy="7011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S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ICS_ppt_templat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ICS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ICS_ppt_templat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82137</TotalTime>
  <Words>1024</Words>
  <Application>Microsoft Office PowerPoint</Application>
  <PresentationFormat>On-screen Show (4:3)</PresentationFormat>
  <Paragraphs>159</Paragraphs>
  <Slides>21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ICS_ppt_template</vt:lpstr>
      <vt:lpstr>ICS_ppt_template3</vt:lpstr>
      <vt:lpstr>ICS_ppt_template</vt:lpstr>
      <vt:lpstr>ICS_ppt_template3</vt:lpstr>
      <vt:lpstr>Dependency Path Patterns as the Foundation of Access Control in Provenance-aware Systems</vt:lpstr>
      <vt:lpstr>Access control in Provenance-aware Systems</vt:lpstr>
      <vt:lpstr>PAC &amp; PBAC in Applications</vt:lpstr>
      <vt:lpstr>Provenance Data</vt:lpstr>
      <vt:lpstr>From Open Provenance Model (OPM)</vt:lpstr>
      <vt:lpstr>Direct vs. Indirect Dependencies</vt:lpstr>
      <vt:lpstr>Object Dependency List (DLO)</vt:lpstr>
      <vt:lpstr>PBAC vs. PAC</vt:lpstr>
      <vt:lpstr>PBAC Models</vt:lpstr>
      <vt:lpstr>Example: A Homework Grading System  </vt:lpstr>
      <vt:lpstr>Sample Transactions &amp;  Base Provenance Data </vt:lpstr>
      <vt:lpstr>A Sample Base Provenance Data</vt:lpstr>
      <vt:lpstr>A Sample Base Provenance Data</vt:lpstr>
      <vt:lpstr>A Sample Base Provenance Data</vt:lpstr>
      <vt:lpstr>A Sample Base Provenance Data</vt:lpstr>
      <vt:lpstr>Sample Object Dependency List (DLO)</vt:lpstr>
      <vt:lpstr>Sample Policies</vt:lpstr>
      <vt:lpstr>Sample Policies (cont.)</vt:lpstr>
      <vt:lpstr>Summary</vt:lpstr>
      <vt:lpstr>What’s next?</vt:lpstr>
      <vt:lpstr>Thank you</vt:lpstr>
    </vt:vector>
  </TitlesOfParts>
  <Company>UTSA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Control Framework for Trusted Collaboration in Social Computing Environment </dc:title>
  <dc:creator>Jae Park</dc:creator>
  <cp:lastModifiedBy>Ravi Sandhu</cp:lastModifiedBy>
  <cp:revision>130</cp:revision>
  <cp:lastPrinted>2011-10-13T23:30:58Z</cp:lastPrinted>
  <dcterms:created xsi:type="dcterms:W3CDTF">2012-06-22T20:43:55Z</dcterms:created>
  <dcterms:modified xsi:type="dcterms:W3CDTF">2012-07-06T04:43:20Z</dcterms:modified>
</cp:coreProperties>
</file>