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703" r:id="rId2"/>
    <p:sldId id="709" r:id="rId3"/>
    <p:sldId id="385" r:id="rId4"/>
    <p:sldId id="713" r:id="rId5"/>
    <p:sldId id="648" r:id="rId6"/>
    <p:sldId id="649" r:id="rId7"/>
    <p:sldId id="701" r:id="rId8"/>
    <p:sldId id="712" r:id="rId9"/>
    <p:sldId id="704" r:id="rId10"/>
    <p:sldId id="661" r:id="rId11"/>
    <p:sldId id="706" r:id="rId12"/>
    <p:sldId id="710" r:id="rId13"/>
    <p:sldId id="705" r:id="rId14"/>
    <p:sldId id="446" r:id="rId15"/>
    <p:sldId id="528" r:id="rId16"/>
    <p:sldId id="664" r:id="rId17"/>
    <p:sldId id="711" r:id="rId18"/>
    <p:sldId id="660" r:id="rId19"/>
    <p:sldId id="708" r:id="rId20"/>
  </p:sldIdLst>
  <p:sldSz cx="9144000" cy="6858000" type="letter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9B5B37-3942-4A86-B62F-77B966E3D6FE}">
          <p14:sldIdLst>
            <p14:sldId id="703"/>
            <p14:sldId id="709"/>
            <p14:sldId id="385"/>
            <p14:sldId id="713"/>
            <p14:sldId id="648"/>
            <p14:sldId id="649"/>
            <p14:sldId id="701"/>
            <p14:sldId id="712"/>
            <p14:sldId id="704"/>
            <p14:sldId id="661"/>
            <p14:sldId id="706"/>
            <p14:sldId id="710"/>
            <p14:sldId id="705"/>
            <p14:sldId id="446"/>
            <p14:sldId id="528"/>
            <p14:sldId id="664"/>
            <p14:sldId id="711"/>
            <p14:sldId id="660"/>
            <p14:sldId id="7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lah Al-Alaj" initials="AA" lastIdx="1" clrIdx="0">
    <p:extLst>
      <p:ext uri="{19B8F6BF-5375-455C-9EA6-DF929625EA0E}">
        <p15:presenceInfo xmlns:p15="http://schemas.microsoft.com/office/powerpoint/2012/main" userId="55a8a3a873906d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E6E6E6"/>
    <a:srgbClr val="FFF2CC"/>
    <a:srgbClr val="DAE3F3"/>
    <a:srgbClr val="FBE5D6"/>
    <a:srgbClr val="FFFFB9"/>
    <a:srgbClr val="0070C0"/>
    <a:srgbClr val="00A44A"/>
    <a:srgbClr val="00B050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82" autoAdjust="0"/>
    <p:restoredTop sz="96083" autoAdjust="0"/>
  </p:normalViewPr>
  <p:slideViewPr>
    <p:cSldViewPr snapToGrid="0" snapToObjects="1">
      <p:cViewPr varScale="1">
        <p:scale>
          <a:sx n="119" d="100"/>
          <a:sy n="119" d="100"/>
        </p:scale>
        <p:origin x="471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24" d="100"/>
          <a:sy n="124" d="100"/>
        </p:scale>
        <p:origin x="360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119E405A-2F73-244F-8FE1-027F8A2BDFFE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2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2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A66106D5-64BA-C849-A80D-7D2FDDB9384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836BD9E-9DB2-4C32-A3D9-6A45C1FDAF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055938" cy="4667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1:05:55.2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1:05:56.1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0T10:08:10.0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43.14607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0-07-20T00:36:19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848 2003 0</inkml:trace>
  <inkml:trace contextRef="#ctx0" brushRef="#br0" timeOffset="933.41">980 2014 0</inkml:trace>
  <inkml:trace contextRef="#ctx0" brushRef="#br0" timeOffset="1698.85">1134 2014 0</inkml:trace>
  <inkml:trace contextRef="#ctx0" brushRef="#br0" timeOffset="2473.92">1233 2014 0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325433DC-0F38-3E4B-A547-C4FDF825D5D8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3513" y="1163638"/>
            <a:ext cx="4186237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7"/>
            <a:ext cx="5642610" cy="3665459"/>
          </a:xfrm>
          <a:prstGeom prst="rect">
            <a:avLst/>
          </a:prstGeom>
        </p:spPr>
        <p:txBody>
          <a:bodyPr vert="horz" lIns="93494" tIns="46747" rIns="93494" bIns="467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2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2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851ABA11-A19C-3E46-B99A-9DEC51A1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19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22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82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98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15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6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96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11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2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66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46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8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EABA87-4E4F-4116-8D91-1D220DAB7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AB5F52E-1A2D-AF47-834F-5A302267C8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B8B866A-439C-49B9-A5CE-FBF5C4B61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44986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@ Abdullah Al-Alaj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205548" y="311384"/>
            <a:ext cx="6547802" cy="462224"/>
          </a:xfrm>
        </p:spPr>
        <p:txBody>
          <a:bodyPr anchor="b"/>
          <a:lstStyle>
            <a:lvl1pPr algn="ctr">
              <a:defRPr sz="24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AB5F52E-1A2D-AF47-834F-5A302267C8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44986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@ Abdullah Al-Alaj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205548" y="311384"/>
            <a:ext cx="6547802" cy="462224"/>
          </a:xfrm>
        </p:spPr>
        <p:txBody>
          <a:bodyPr anchor="b"/>
          <a:lstStyle>
            <a:lvl1pPr algn="ctr">
              <a:defRPr sz="24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AB5F52E-1A2D-AF47-834F-5A302267C8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44986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@ Abdullah Al-Alaj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C86359-4377-46F4-96A5-E61903366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FD09C4E-024F-4FC7-8E50-3283E4141ED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2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41" y="6516478"/>
            <a:ext cx="696878" cy="250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08" y="479545"/>
            <a:ext cx="931801" cy="3716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8" y="436197"/>
            <a:ext cx="726443" cy="393061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1177290" y="851203"/>
            <a:ext cx="6625590" cy="0"/>
          </a:xfrm>
          <a:prstGeom prst="line">
            <a:avLst/>
          </a:prstGeom>
          <a:ln w="1905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79024" y="6457485"/>
            <a:ext cx="8413185" cy="0"/>
          </a:xfrm>
          <a:prstGeom prst="line">
            <a:avLst/>
          </a:prstGeom>
          <a:ln w="1905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A333283-BE4E-498E-8576-776DA73CD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AB5F52E-1A2D-AF47-834F-5A302267C8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ADC9D55-D775-4737-A77C-BAF26D8C4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44986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@ Abdullah Al-Alaj</a:t>
            </a:r>
          </a:p>
        </p:txBody>
      </p:sp>
    </p:spTree>
    <p:extLst>
      <p:ext uri="{BB962C8B-B14F-4D97-AF65-F5344CB8AC3E}">
        <p14:creationId xmlns:p14="http://schemas.microsoft.com/office/powerpoint/2010/main" val="27824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1775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GoDriveee\_Current%20Work\P03%20SDN-ParRBAC_P3\P03-SDN-PRBAC%20Architecture%20issues.ppt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GoDriveee\_Current%20Work\P03%20SDN-ParRBAC_P3\P03-SDN-PRBAC%20Architecture%20issues.ppt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GoDriveee\_Current%20Work\P03%20SDN-ParRBAC_P3\P03-SDN-PRBAC%20Architecture%20issues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GoDriveee\_Current%20Work\P03%20SDN-ParRBAC_P3\P03-SDN-PRBAC%20Architecture%20issues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20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20" Type="http://schemas.openxmlformats.org/officeDocument/2006/relationships/customXml" Target="../ink/ink3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customXml" Target="../ink/ink1.xml"/><Relationship Id="rId10" Type="http://schemas.openxmlformats.org/officeDocument/2006/relationships/image" Target="../media/image9.png"/><Relationship Id="rId19" Type="http://schemas.openxmlformats.org/officeDocument/2006/relationships/customXml" Target="../ink/ink2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hyperlink" Target="file:///D:\GoDriveee\_Current%20Work\Pr02-Proposal%20Presentation%20Issues\v06%20-%20Proposal%20slides%20-%20factory.ppt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hyperlink" Target="file:///D:\GoDriveee\_Current%20Work\Pr02-Proposal%20Presentation%20Issues\v06%20-%20Proposal%20slides%20-%20factory.pptx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3C559-A186-49BA-91C6-FB2EDBFD0C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ParaSDN</a:t>
            </a:r>
            <a:r>
              <a:rPr lang="en-US" b="1" dirty="0"/>
              <a:t>: An Access Control Model for SDN Applications based on Parameterized Roles and Permissions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A2386-FCDE-416B-B302-FD38E7A9A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814773"/>
          </a:xfrm>
        </p:spPr>
        <p:txBody>
          <a:bodyPr>
            <a:normAutofit fontScale="92500" lnSpcReduction="10000"/>
          </a:bodyPr>
          <a:lstStyle/>
          <a:p>
            <a:endParaRPr lang="en-US" sz="1800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r>
              <a:rPr lang="en-US" sz="1800" kern="0" dirty="0">
                <a:solidFill>
                  <a:srgbClr val="1F497D"/>
                </a:solidFill>
                <a:latin typeface="Calibri" panose="020F0502020204030204" pitchFamily="34" charset="0"/>
              </a:rPr>
              <a:t>Abdullah Al-Alaj</a:t>
            </a:r>
            <a:r>
              <a:rPr lang="en-US" sz="18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</a:t>
            </a:r>
            <a:r>
              <a:rPr lang="en-US" sz="1800" kern="0" dirty="0">
                <a:solidFill>
                  <a:srgbClr val="1F497D"/>
                </a:solidFill>
                <a:latin typeface="Calibri" panose="020F0502020204030204" pitchFamily="34" charset="0"/>
              </a:rPr>
              <a:t>, Ram Krishnan</a:t>
            </a:r>
            <a:r>
              <a:rPr lang="en-US" sz="18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2</a:t>
            </a:r>
            <a:r>
              <a:rPr lang="en-US" sz="1800" kern="0" dirty="0">
                <a:solidFill>
                  <a:srgbClr val="1F497D"/>
                </a:solidFill>
                <a:latin typeface="Calibri" panose="020F0502020204030204" pitchFamily="34" charset="0"/>
              </a:rPr>
              <a:t> and Ravi Sandhu</a:t>
            </a:r>
            <a:r>
              <a:rPr lang="en-US" sz="18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</a:t>
            </a:r>
            <a:br>
              <a:rPr lang="en-US" sz="20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br>
              <a:rPr lang="en-US" sz="20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br>
              <a:rPr lang="en-US" sz="20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</a:t>
            </a: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Dept. of Computer Science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2</a:t>
            </a: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Dept. of Electrical and Computer Engineering 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1,2</a:t>
            </a: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Institute for Cyber Security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1,2</a:t>
            </a: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Center for Security and Privacy Enhanced Cloud Computing (C-SPECC)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University of Texas at San Antonio, TX 78249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br>
              <a:rPr lang="en-US" sz="1800" b="1" kern="0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sz="1500" kern="0" dirty="0">
                <a:solidFill>
                  <a:srgbClr val="CC3300"/>
                </a:solidFill>
                <a:latin typeface="Calibri" panose="020F0502020204030204" pitchFamily="34" charset="0"/>
              </a:rPr>
              <a:t>The 6th IEEE International Conference on Collaboration and Internet Computing (CIC 2020)</a:t>
            </a:r>
            <a:br>
              <a:rPr lang="en-US" sz="1500" kern="0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sz="1500" kern="0" dirty="0">
                <a:solidFill>
                  <a:srgbClr val="CC3300"/>
                </a:solidFill>
                <a:latin typeface="Calibri" panose="020F0502020204030204" pitchFamily="34" charset="0"/>
              </a:rPr>
              <a:t>December 1 - 3, 2020</a:t>
            </a:r>
            <a:endParaRPr lang="en-US" sz="1800" kern="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5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04E90A-70FE-4CFA-8180-B636293FA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019" y="944735"/>
            <a:ext cx="8607635" cy="53260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7119D8-716A-49ED-9F1C-98092EA502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 err="1"/>
              <a:t>ParaSDN</a:t>
            </a:r>
            <a:r>
              <a:rPr lang="en-US" sz="2000" dirty="0"/>
              <a:t> Formal Model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EE6FA-B906-43D0-9A51-8A11C85BA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3C0C7-7011-41CD-BD39-41C8BFFE51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E9F14-2FC0-4DB1-BE06-0AA5A6E23BB5}"/>
              </a:ext>
            </a:extLst>
          </p:cNvPr>
          <p:cNvSpPr/>
          <p:nvPr/>
        </p:nvSpPr>
        <p:spPr>
          <a:xfrm>
            <a:off x="355630" y="1018408"/>
            <a:ext cx="2206785" cy="165438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5D6C15-0251-4B64-83DA-E8C7FD2E7210}"/>
              </a:ext>
            </a:extLst>
          </p:cNvPr>
          <p:cNvSpPr/>
          <p:nvPr/>
        </p:nvSpPr>
        <p:spPr>
          <a:xfrm>
            <a:off x="364298" y="2075821"/>
            <a:ext cx="2206785" cy="164678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E3D233-DA15-4780-9BC2-CF3ECDD4BB2B}"/>
              </a:ext>
            </a:extLst>
          </p:cNvPr>
          <p:cNvSpPr/>
          <p:nvPr/>
        </p:nvSpPr>
        <p:spPr>
          <a:xfrm>
            <a:off x="367155" y="3739941"/>
            <a:ext cx="2206785" cy="186347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32958B-2DC3-470D-ADAD-084808C1FA75}"/>
              </a:ext>
            </a:extLst>
          </p:cNvPr>
          <p:cNvSpPr/>
          <p:nvPr/>
        </p:nvSpPr>
        <p:spPr>
          <a:xfrm>
            <a:off x="367155" y="5445904"/>
            <a:ext cx="2206785" cy="14734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76C0F4-6212-4D1F-B063-FDF83E328FB9}"/>
              </a:ext>
            </a:extLst>
          </p:cNvPr>
          <p:cNvSpPr/>
          <p:nvPr/>
        </p:nvSpPr>
        <p:spPr>
          <a:xfrm>
            <a:off x="667793" y="2521241"/>
            <a:ext cx="1475332" cy="16543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366469-DE8D-4410-90B2-EC05873F15EC}"/>
              </a:ext>
            </a:extLst>
          </p:cNvPr>
          <p:cNvSpPr/>
          <p:nvPr/>
        </p:nvSpPr>
        <p:spPr>
          <a:xfrm>
            <a:off x="667793" y="2819691"/>
            <a:ext cx="1673240" cy="16543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816C13-E83B-47F7-BCD9-FD10CE853BC2}"/>
              </a:ext>
            </a:extLst>
          </p:cNvPr>
          <p:cNvSpPr/>
          <p:nvPr/>
        </p:nvSpPr>
        <p:spPr>
          <a:xfrm>
            <a:off x="667793" y="3441991"/>
            <a:ext cx="1620324" cy="16543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8D9E02-0379-4E85-AA06-568C535088E7}"/>
              </a:ext>
            </a:extLst>
          </p:cNvPr>
          <p:cNvSpPr/>
          <p:nvPr/>
        </p:nvSpPr>
        <p:spPr>
          <a:xfrm>
            <a:off x="667792" y="3124491"/>
            <a:ext cx="1796007" cy="16543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0A60CB-C154-4723-B1E6-4176BBC6AFD5}"/>
              </a:ext>
            </a:extLst>
          </p:cNvPr>
          <p:cNvSpPr/>
          <p:nvPr/>
        </p:nvSpPr>
        <p:spPr>
          <a:xfrm>
            <a:off x="667793" y="5148024"/>
            <a:ext cx="1199107" cy="138351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AC3DF9-357E-4EAA-A35A-F8AC7B2F24E5}"/>
              </a:ext>
            </a:extLst>
          </p:cNvPr>
          <p:cNvSpPr/>
          <p:nvPr/>
        </p:nvSpPr>
        <p:spPr>
          <a:xfrm>
            <a:off x="2709318" y="5286375"/>
            <a:ext cx="2075407" cy="16968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8B6CC8-48E3-4B8C-B4BC-54B7C6526086}"/>
              </a:ext>
            </a:extLst>
          </p:cNvPr>
          <p:cNvSpPr/>
          <p:nvPr/>
        </p:nvSpPr>
        <p:spPr>
          <a:xfrm>
            <a:off x="667792" y="5615474"/>
            <a:ext cx="1824583" cy="138351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E3BE2B-C934-4BA5-B597-E4270787EF62}"/>
              </a:ext>
            </a:extLst>
          </p:cNvPr>
          <p:cNvSpPr/>
          <p:nvPr/>
        </p:nvSpPr>
        <p:spPr>
          <a:xfrm>
            <a:off x="2236788" y="5754550"/>
            <a:ext cx="2482850" cy="138351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5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00C7FB-091B-45A2-8C13-DE630A797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values assigned via </a:t>
            </a:r>
            <a:r>
              <a:rPr lang="en-US" dirty="0" err="1"/>
              <a:t>assignApp</a:t>
            </a:r>
            <a:r>
              <a:rPr lang="en-US" dirty="0"/>
              <a:t> administrative action propagate automatically from role parameters to permission parameters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AEB09-6CDE-4C24-A0B2-967335434D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Parameter Value Assignment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24828-0113-4866-B3F5-2BD75A769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322D5-8FC6-467F-9242-BB92567FC8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@ Abdullah Al-Alaj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A475F4-A406-4EB4-B5C4-855C0918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186" y="1966459"/>
            <a:ext cx="4393324" cy="2030998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811821C-6C62-481C-89A2-D61BA45F3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59" y="4263800"/>
            <a:ext cx="8291656" cy="19131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F28F49-3E67-40AA-A176-0EE1978CD3AE}"/>
              </a:ext>
            </a:extLst>
          </p:cNvPr>
          <p:cNvSpPr/>
          <p:nvPr/>
        </p:nvSpPr>
        <p:spPr>
          <a:xfrm>
            <a:off x="588966" y="5022702"/>
            <a:ext cx="971820" cy="32180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8B47E8-4E48-4CB9-9A7A-DC0526B0A662}"/>
              </a:ext>
            </a:extLst>
          </p:cNvPr>
          <p:cNvSpPr/>
          <p:nvPr/>
        </p:nvSpPr>
        <p:spPr>
          <a:xfrm>
            <a:off x="588966" y="4628564"/>
            <a:ext cx="971820" cy="32180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64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CB1043-2D16-476E-810B-BC4463245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56" y="1111348"/>
            <a:ext cx="5961088" cy="46353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08AE53-0E80-4821-AA97-675A87AC85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 err="1"/>
              <a:t>ParaSDN</a:t>
            </a:r>
            <a:r>
              <a:rPr lang="en-US" sz="2000" dirty="0"/>
              <a:t> Framework </a:t>
            </a:r>
            <a:r>
              <a:rPr lang="en-US" sz="2000" dirty="0" err="1"/>
              <a:t>Architucture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185DC-BF11-4CFD-990A-8A2F46082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84014-6C3C-4814-8522-503C3CD8FB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2" name="TextBox 1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DC88A1BD-C244-4FB8-B1D2-232150912037}"/>
              </a:ext>
            </a:extLst>
          </p:cNvPr>
          <p:cNvSpPr txBox="1"/>
          <p:nvPr/>
        </p:nvSpPr>
        <p:spPr>
          <a:xfrm>
            <a:off x="8879840" y="6116320"/>
            <a:ext cx="223520" cy="37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7EE2E99-7A04-46CA-A283-1206C78B107F}"/>
              </a:ext>
            </a:extLst>
          </p:cNvPr>
          <p:cNvSpPr/>
          <p:nvPr/>
        </p:nvSpPr>
        <p:spPr>
          <a:xfrm>
            <a:off x="2701197" y="3063891"/>
            <a:ext cx="84004" cy="9100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EB6BD68-FA4D-444A-B6A4-78A6BFA6AA65}"/>
              </a:ext>
            </a:extLst>
          </p:cNvPr>
          <p:cNvSpPr/>
          <p:nvPr/>
        </p:nvSpPr>
        <p:spPr>
          <a:xfrm>
            <a:off x="3130623" y="3124036"/>
            <a:ext cx="152400" cy="165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2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6D8C2F-CCD9-4D5F-918E-25C970ACE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General functionality of the Parameter Engine is distributed among multiple components:</a:t>
            </a:r>
          </a:p>
          <a:p>
            <a:pPr lvl="1"/>
            <a:r>
              <a:rPr lang="en-US" sz="2400" dirty="0"/>
              <a:t>Parameter Check Point (PCP), </a:t>
            </a:r>
          </a:p>
          <a:p>
            <a:pPr lvl="1"/>
            <a:r>
              <a:rPr lang="en-US" sz="2400" dirty="0"/>
              <a:t>Verifiers Retrieval Point (VRP), and </a:t>
            </a:r>
          </a:p>
          <a:p>
            <a:pPr lvl="1"/>
            <a:r>
              <a:rPr lang="en-US" sz="2400" dirty="0"/>
              <a:t>multiple Parameter Verification Points (PVPs). </a:t>
            </a:r>
          </a:p>
          <a:p>
            <a:pPr lvl="1"/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EAD1D5-74D1-46F4-9678-D43DC7465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 err="1"/>
              <a:t>ParaSDN</a:t>
            </a:r>
            <a:r>
              <a:rPr lang="en-US" dirty="0"/>
              <a:t> Parameter Engine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22E33-A4F5-4D20-9B8F-D66ADCBFC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EF183-3560-4149-894C-7A0654515B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@ Abdullah Al-Alaj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BB025B-BBCA-4244-ADD9-071304DA6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81" y="3257176"/>
            <a:ext cx="6478834" cy="280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4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CB1043-2D16-476E-810B-BC4463245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56" y="1111348"/>
            <a:ext cx="5961088" cy="46353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08AE53-0E80-4821-AA97-675A87AC85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 err="1"/>
              <a:t>ParaSDN</a:t>
            </a:r>
            <a:r>
              <a:rPr lang="en-US" sz="2000" dirty="0"/>
              <a:t>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185DC-BF11-4CFD-990A-8A2F46082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84014-6C3C-4814-8522-503C3CD8FB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2" name="TextBox 1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DC88A1BD-C244-4FB8-B1D2-232150912037}"/>
              </a:ext>
            </a:extLst>
          </p:cNvPr>
          <p:cNvSpPr txBox="1"/>
          <p:nvPr/>
        </p:nvSpPr>
        <p:spPr>
          <a:xfrm>
            <a:off x="8879840" y="6116320"/>
            <a:ext cx="223520" cy="37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F478B7-3EF4-471A-98CB-84A8E33BDA47}"/>
              </a:ext>
            </a:extLst>
          </p:cNvPr>
          <p:cNvSpPr txBox="1"/>
          <p:nvPr/>
        </p:nvSpPr>
        <p:spPr>
          <a:xfrm>
            <a:off x="157730" y="1989911"/>
            <a:ext cx="581660" cy="430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Timer Started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A568B5-72F0-4088-888C-143DEFDE9B7D}"/>
              </a:ext>
            </a:extLst>
          </p:cNvPr>
          <p:cNvSpPr txBox="1"/>
          <p:nvPr/>
        </p:nvSpPr>
        <p:spPr>
          <a:xfrm>
            <a:off x="187382" y="2848447"/>
            <a:ext cx="552008" cy="430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en-US" dirty="0"/>
              <a:t>Timer Ended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BDFFDF-89F6-4BA7-A2FB-B8811100BD19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739390" y="3063891"/>
            <a:ext cx="2742364" cy="678115"/>
          </a:xfrm>
          <a:prstGeom prst="straightConnector1">
            <a:avLst/>
          </a:prstGeom>
          <a:ln w="15875">
            <a:solidFill>
              <a:srgbClr val="FF0000"/>
            </a:solidFill>
            <a:headEnd w="lg" len="lg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5193F7-F356-41F8-9A4F-1230C7D39B5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39390" y="2205355"/>
            <a:ext cx="2482112" cy="1015173"/>
          </a:xfrm>
          <a:prstGeom prst="straightConnector1">
            <a:avLst/>
          </a:prstGeom>
          <a:ln w="15875">
            <a:solidFill>
              <a:srgbClr val="FF0000"/>
            </a:solidFill>
            <a:headEnd w="lg" len="lg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7EE2E99-7A04-46CA-A283-1206C78B107F}"/>
              </a:ext>
            </a:extLst>
          </p:cNvPr>
          <p:cNvSpPr/>
          <p:nvPr/>
        </p:nvSpPr>
        <p:spPr>
          <a:xfrm>
            <a:off x="2701197" y="3063891"/>
            <a:ext cx="84004" cy="9100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EB6BD68-FA4D-444A-B6A4-78A6BFA6AA65}"/>
              </a:ext>
            </a:extLst>
          </p:cNvPr>
          <p:cNvSpPr/>
          <p:nvPr/>
        </p:nvSpPr>
        <p:spPr>
          <a:xfrm>
            <a:off x="3130623" y="3124036"/>
            <a:ext cx="152400" cy="165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A085501-B0FB-481B-AE04-98671744E5F6}"/>
              </a:ext>
            </a:extLst>
          </p:cNvPr>
          <p:cNvSpPr/>
          <p:nvPr/>
        </p:nvSpPr>
        <p:spPr>
          <a:xfrm>
            <a:off x="1513840" y="906780"/>
            <a:ext cx="5718810" cy="760013"/>
          </a:xfrm>
          <a:prstGeom prst="rect">
            <a:avLst/>
          </a:prstGeom>
          <a:solidFill>
            <a:srgbClr val="FFF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F20392-D899-4E9F-B264-E47AA8FA53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dirty="0"/>
              <a:t>Use-Case &amp; Security Configuration in </a:t>
            </a:r>
            <a:r>
              <a:rPr lang="en-US" sz="1800" dirty="0" err="1"/>
              <a:t>ParaSDN</a:t>
            </a:r>
            <a:r>
              <a:rPr lang="en-US" sz="1800" dirty="0"/>
              <a:t>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3D3E1-EC73-49EB-8232-88F4BA9D6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15FC2-AE85-46DA-BAA6-61AB63CD96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C08608AD-33AB-40A2-B075-615791357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960" y="1729262"/>
            <a:ext cx="5466080" cy="36572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AA54D4-F6EC-49DF-876B-3B8BE11AA90A}"/>
              </a:ext>
            </a:extLst>
          </p:cNvPr>
          <p:cNvSpPr txBox="1"/>
          <p:nvPr/>
        </p:nvSpPr>
        <p:spPr>
          <a:xfrm>
            <a:off x="2194560" y="1036321"/>
            <a:ext cx="883920" cy="436880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100" dirty="0"/>
              <a:t>Data Usage Cap </a:t>
            </a:r>
            <a:r>
              <a:rPr lang="en-US" sz="1100" dirty="0" err="1"/>
              <a:t>Mngr</a:t>
            </a:r>
            <a:endParaRPr lang="en-US" sz="1600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3359B3-88F7-4B81-8C2D-A3DB17D29B94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2631440" y="1473201"/>
            <a:ext cx="5080" cy="144271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94CD93B-5F0D-4A60-B4B8-DC1A3DBC90F8}"/>
              </a:ext>
            </a:extLst>
          </p:cNvPr>
          <p:cNvSpPr txBox="1"/>
          <p:nvPr/>
        </p:nvSpPr>
        <p:spPr>
          <a:xfrm>
            <a:off x="5025390" y="1036321"/>
            <a:ext cx="911860" cy="436880"/>
          </a:xfrm>
          <a:prstGeom prst="rect">
            <a:avLst/>
          </a:prstGeom>
          <a:solidFill>
            <a:srgbClr val="FBE5D6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100" dirty="0"/>
              <a:t>Intrusion Prevention App</a:t>
            </a:r>
            <a:endParaRPr lang="en-US" sz="1600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13EC0E4-3481-4F3E-9E0B-673AD07DE413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5476240" y="1473201"/>
            <a:ext cx="5080" cy="154431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F02181-A94A-4CA0-A8A9-278E4AB6FB41}"/>
              </a:ext>
            </a:extLst>
          </p:cNvPr>
          <p:cNvCxnSpPr>
            <a:cxnSpLocks/>
            <a:stCxn id="19" idx="2"/>
          </p:cNvCxnSpPr>
          <p:nvPr/>
        </p:nvCxnSpPr>
        <p:spPr>
          <a:xfrm rot="5400000">
            <a:off x="3721108" y="1526549"/>
            <a:ext cx="1813560" cy="1706865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F77C87A-48AE-413E-90F5-E08E79DF69DD}"/>
              </a:ext>
            </a:extLst>
          </p:cNvPr>
          <p:cNvSpPr txBox="1"/>
          <p:nvPr/>
        </p:nvSpPr>
        <p:spPr>
          <a:xfrm>
            <a:off x="261620" y="604520"/>
            <a:ext cx="472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60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06F02A-C408-43FD-9ED1-DEAC34D7E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319585" y="1284032"/>
            <a:ext cx="4671947" cy="455335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27D344-5D06-4E26-8AB6-FD9F648FD3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dirty="0"/>
              <a:t>Use-Case Security Configuration in </a:t>
            </a:r>
            <a:r>
              <a:rPr lang="en-US" sz="1800" dirty="0" err="1"/>
              <a:t>ParaSDN</a:t>
            </a:r>
            <a:r>
              <a:rPr lang="en-US" sz="1800" dirty="0"/>
              <a:t>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5DF0E-2C72-4507-B976-23574CEEA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FD6F1-C210-4786-8E06-60CCB89F0C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73002-863F-45C0-BF88-CAC964C2A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3" y="1289086"/>
            <a:ext cx="4166436" cy="45592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9C5BDE-7283-4A3A-A318-BB7AE9364BA2}"/>
              </a:ext>
            </a:extLst>
          </p:cNvPr>
          <p:cNvCxnSpPr/>
          <p:nvPr/>
        </p:nvCxnSpPr>
        <p:spPr>
          <a:xfrm>
            <a:off x="4240787" y="1284032"/>
            <a:ext cx="0" cy="4553356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18F951-769C-48F4-B561-8705D85732F5}"/>
              </a:ext>
            </a:extLst>
          </p:cNvPr>
          <p:cNvSpPr/>
          <p:nvPr/>
        </p:nvSpPr>
        <p:spPr>
          <a:xfrm>
            <a:off x="6775450" y="3146208"/>
            <a:ext cx="552751" cy="16543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E91DB9-9810-4526-AA9A-B895E0206952}"/>
              </a:ext>
            </a:extLst>
          </p:cNvPr>
          <p:cNvSpPr/>
          <p:nvPr/>
        </p:nvSpPr>
        <p:spPr>
          <a:xfrm>
            <a:off x="4592637" y="3146208"/>
            <a:ext cx="1964039" cy="16543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8708AB-C194-425C-9E26-FE167D467478}"/>
              </a:ext>
            </a:extLst>
          </p:cNvPr>
          <p:cNvSpPr/>
          <p:nvPr/>
        </p:nvSpPr>
        <p:spPr>
          <a:xfrm>
            <a:off x="4699723" y="4209621"/>
            <a:ext cx="1243878" cy="16543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6AF1FE-A395-444A-B776-F1209ECD6E0A}"/>
              </a:ext>
            </a:extLst>
          </p:cNvPr>
          <p:cNvSpPr/>
          <p:nvPr/>
        </p:nvSpPr>
        <p:spPr>
          <a:xfrm>
            <a:off x="5677623" y="4072890"/>
            <a:ext cx="1314449" cy="136731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099C15-F5AF-4D92-A277-ED109CE3F7E9}"/>
              </a:ext>
            </a:extLst>
          </p:cNvPr>
          <p:cNvSpPr/>
          <p:nvPr/>
        </p:nvSpPr>
        <p:spPr>
          <a:xfrm>
            <a:off x="4592638" y="5403419"/>
            <a:ext cx="1855788" cy="16543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7497DD-79ED-422F-86AA-9B822DE0800E}"/>
              </a:ext>
            </a:extLst>
          </p:cNvPr>
          <p:cNvSpPr/>
          <p:nvPr/>
        </p:nvSpPr>
        <p:spPr>
          <a:xfrm>
            <a:off x="6064250" y="4209621"/>
            <a:ext cx="615950" cy="16543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6CEAAA-1D7B-43A6-B507-8696C1F9B36E}"/>
              </a:ext>
            </a:extLst>
          </p:cNvPr>
          <p:cNvSpPr/>
          <p:nvPr/>
        </p:nvSpPr>
        <p:spPr>
          <a:xfrm>
            <a:off x="7423151" y="3146208"/>
            <a:ext cx="606726" cy="16543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CD63DF-6162-4C03-BFDC-C503C921E56B}"/>
              </a:ext>
            </a:extLst>
          </p:cNvPr>
          <p:cNvSpPr/>
          <p:nvPr/>
        </p:nvSpPr>
        <p:spPr>
          <a:xfrm>
            <a:off x="6596063" y="5403419"/>
            <a:ext cx="630237" cy="16543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3DD30E-1819-48C6-92D7-A376FA580589}"/>
              </a:ext>
            </a:extLst>
          </p:cNvPr>
          <p:cNvSpPr/>
          <p:nvPr/>
        </p:nvSpPr>
        <p:spPr>
          <a:xfrm>
            <a:off x="275907" y="1416468"/>
            <a:ext cx="2719706" cy="12658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67AC6F-0F50-4001-9EFA-3E5BEA1095E7}"/>
              </a:ext>
            </a:extLst>
          </p:cNvPr>
          <p:cNvSpPr/>
          <p:nvPr/>
        </p:nvSpPr>
        <p:spPr>
          <a:xfrm>
            <a:off x="275906" y="1543050"/>
            <a:ext cx="3603149" cy="12658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AA40F4-0958-472D-AA79-579A37DD86C3}"/>
              </a:ext>
            </a:extLst>
          </p:cNvPr>
          <p:cNvSpPr/>
          <p:nvPr/>
        </p:nvSpPr>
        <p:spPr>
          <a:xfrm>
            <a:off x="4592637" y="2524125"/>
            <a:ext cx="3437240" cy="26840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76F353-6389-4C3B-B5BC-FEA0C66220A9}"/>
              </a:ext>
            </a:extLst>
          </p:cNvPr>
          <p:cNvSpPr/>
          <p:nvPr/>
        </p:nvSpPr>
        <p:spPr>
          <a:xfrm>
            <a:off x="231112" y="5119257"/>
            <a:ext cx="3981319" cy="69337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6F2BAE-3E03-412B-9055-6CD394A3B73E}"/>
              </a:ext>
            </a:extLst>
          </p:cNvPr>
          <p:cNvSpPr/>
          <p:nvPr/>
        </p:nvSpPr>
        <p:spPr>
          <a:xfrm>
            <a:off x="1086803" y="5365319"/>
            <a:ext cx="1107757" cy="113461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06F8C-FA57-46A9-B471-002CEF69BCA1}"/>
              </a:ext>
            </a:extLst>
          </p:cNvPr>
          <p:cNvSpPr/>
          <p:nvPr/>
        </p:nvSpPr>
        <p:spPr>
          <a:xfrm>
            <a:off x="275906" y="5365320"/>
            <a:ext cx="783274" cy="1143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A5038D-96B6-41E5-9EA7-FD1FD417423D}"/>
              </a:ext>
            </a:extLst>
          </p:cNvPr>
          <p:cNvSpPr/>
          <p:nvPr/>
        </p:nvSpPr>
        <p:spPr>
          <a:xfrm>
            <a:off x="3647756" y="5228997"/>
            <a:ext cx="293213" cy="136321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1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08AE53-0E80-4821-AA97-675A87AC85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 err="1"/>
              <a:t>ParaSDN</a:t>
            </a:r>
            <a:r>
              <a:rPr lang="en-US" sz="2000" dirty="0"/>
              <a:t>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185DC-BF11-4CFD-990A-8A2F46082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84014-6C3C-4814-8522-503C3CD8FB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2" name="TextBox 1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DC88A1BD-C244-4FB8-B1D2-232150912037}"/>
              </a:ext>
            </a:extLst>
          </p:cNvPr>
          <p:cNvSpPr txBox="1"/>
          <p:nvPr/>
        </p:nvSpPr>
        <p:spPr>
          <a:xfrm>
            <a:off x="8879840" y="6116320"/>
            <a:ext cx="223520" cy="37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B6B504-D73B-4DA0-8E39-71023B2C3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19" y="2463885"/>
            <a:ext cx="3776335" cy="24008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5454C0-882B-458E-B412-80B49BF89496}"/>
              </a:ext>
            </a:extLst>
          </p:cNvPr>
          <p:cNvSpPr txBox="1"/>
          <p:nvPr/>
        </p:nvSpPr>
        <p:spPr>
          <a:xfrm>
            <a:off x="4978400" y="2589608"/>
            <a:ext cx="41046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400" dirty="0"/>
              <a:t>Test app with 50 ops covered by 10 different roles.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400" dirty="0"/>
              <a:t>Report authorization time for all 50 requests.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400" dirty="0"/>
              <a:t>Different security policies (parameters and roles).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400" dirty="0"/>
              <a:t>Test repeated 100 times for each security policy.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400" dirty="0"/>
              <a:t>Average authorization time is calculated.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400" dirty="0"/>
              <a:t>Floodlight’s boot-up time is ignored.</a:t>
            </a:r>
          </a:p>
        </p:txBody>
      </p:sp>
    </p:spTree>
    <p:extLst>
      <p:ext uri="{BB962C8B-B14F-4D97-AF65-F5344CB8AC3E}">
        <p14:creationId xmlns:p14="http://schemas.microsoft.com/office/powerpoint/2010/main" val="3673633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08AE53-0E80-4821-AA97-675A87AC85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 err="1"/>
              <a:t>ParaSDN</a:t>
            </a:r>
            <a:r>
              <a:rPr lang="en-US" sz="2000" dirty="0"/>
              <a:t>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185DC-BF11-4CFD-990A-8A2F46082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84014-6C3C-4814-8522-503C3CD8FB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2" name="TextBox 1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DC88A1BD-C244-4FB8-B1D2-232150912037}"/>
              </a:ext>
            </a:extLst>
          </p:cNvPr>
          <p:cNvSpPr txBox="1"/>
          <p:nvPr/>
        </p:nvSpPr>
        <p:spPr>
          <a:xfrm>
            <a:off x="8879840" y="6116320"/>
            <a:ext cx="223520" cy="37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1C2F15-87A6-4C51-A979-98D957028F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8519" y="2057304"/>
            <a:ext cx="3776335" cy="22665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94AFCB-D44D-4408-B829-EC9639C2BBBC}"/>
              </a:ext>
            </a:extLst>
          </p:cNvPr>
          <p:cNvSpPr txBox="1"/>
          <p:nvPr/>
        </p:nvSpPr>
        <p:spPr>
          <a:xfrm>
            <a:off x="5055693" y="2724240"/>
            <a:ext cx="3758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On average: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ParaSDN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 adds 0.031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ms</a:t>
            </a:r>
            <a:r>
              <a:rPr lang="en-US" sz="1400" dirty="0">
                <a:solidFill>
                  <a:srgbClr val="FF0000"/>
                </a:solidFill>
              </a:rPr>
              <a:t> overhead compared to 0.025 for SDN-RBAC.</a:t>
            </a:r>
          </a:p>
        </p:txBody>
      </p:sp>
    </p:spTree>
    <p:extLst>
      <p:ext uri="{BB962C8B-B14F-4D97-AF65-F5344CB8AC3E}">
        <p14:creationId xmlns:p14="http://schemas.microsoft.com/office/powerpoint/2010/main" val="3777985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7D0762-74CF-4258-852B-86A4AFBEF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 this work:</a:t>
            </a:r>
          </a:p>
          <a:p>
            <a:r>
              <a:rPr lang="en-US" sz="2400" dirty="0"/>
              <a:t>We proposed </a:t>
            </a:r>
            <a:r>
              <a:rPr lang="en-US" sz="2400" dirty="0" err="1"/>
              <a:t>ParaSDN</a:t>
            </a:r>
            <a:r>
              <a:rPr lang="en-US" sz="2400" dirty="0"/>
              <a:t>, a formal access control model that provides fine grained capabilities for SDN using the concept of parameterized roles and permissions. </a:t>
            </a:r>
          </a:p>
          <a:p>
            <a:r>
              <a:rPr lang="en-US" sz="2400" dirty="0"/>
              <a:t>We implemented a proof of concept prototype in an SDN controller.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Future research</a:t>
            </a:r>
            <a:endParaRPr lang="en-US" sz="2400" dirty="0"/>
          </a:p>
          <a:p>
            <a:r>
              <a:rPr lang="en-US" sz="2400" dirty="0"/>
              <a:t>Extend the model to suit the needs for multi-controller environments in SDN-Enabled technologies like IoT and Cloud infrastructures.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B7E223-6553-4528-A255-475D1139DD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3C010-3EC8-419D-93D9-7AD322B91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51FAE-A1A2-4AE9-B017-D3A6A11AC2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@ Abdullah Al-Alaj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6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6E55F5-F5E2-4924-B146-B15879A03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Software Defined Networking  (SDN)</a:t>
            </a:r>
          </a:p>
          <a:p>
            <a:r>
              <a:rPr lang="en-US" dirty="0"/>
              <a:t>Parameterized Roles and Permissions in SDN</a:t>
            </a:r>
          </a:p>
          <a:p>
            <a:r>
              <a:rPr lang="en-US" dirty="0" err="1"/>
              <a:t>ParaSDN</a:t>
            </a:r>
            <a:r>
              <a:rPr lang="en-US" dirty="0"/>
              <a:t> main components</a:t>
            </a:r>
          </a:p>
          <a:p>
            <a:r>
              <a:rPr lang="en-US" dirty="0" err="1"/>
              <a:t>ParaSDN</a:t>
            </a:r>
            <a:r>
              <a:rPr lang="en-US" dirty="0"/>
              <a:t> Parameter Engine</a:t>
            </a:r>
          </a:p>
          <a:p>
            <a:r>
              <a:rPr lang="en-US" dirty="0" err="1"/>
              <a:t>ParaSDN</a:t>
            </a:r>
            <a:r>
              <a:rPr lang="en-US" dirty="0"/>
              <a:t> Conceptual Model and Definitions</a:t>
            </a:r>
          </a:p>
          <a:p>
            <a:r>
              <a:rPr lang="en-US" dirty="0"/>
              <a:t>Use-Case Security Configuration in SDN-RBAC</a:t>
            </a:r>
          </a:p>
          <a:p>
            <a:r>
              <a:rPr lang="en-US" dirty="0" err="1"/>
              <a:t>ParaSDN</a:t>
            </a:r>
            <a:r>
              <a:rPr lang="en-US" dirty="0"/>
              <a:t> Implementation &amp; Evaluation</a:t>
            </a:r>
          </a:p>
          <a:p>
            <a:r>
              <a:rPr lang="en-US" dirty="0"/>
              <a:t>Conclusion and Future Work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7D3904-E961-4B5B-A652-CB68538173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3F077-477E-481C-BBC2-8F679CACC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79A3B-9E54-4F7A-A57D-1D1F30ED69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@ Abdullah Al-Alaj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8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lowchart: Data 59">
            <a:extLst>
              <a:ext uri="{FF2B5EF4-FFF2-40B4-BE49-F238E27FC236}">
                <a16:creationId xmlns:a16="http://schemas.microsoft.com/office/drawing/2014/main" id="{6D9F7A24-9174-4466-BB52-B10A88326218}"/>
              </a:ext>
            </a:extLst>
          </p:cNvPr>
          <p:cNvSpPr/>
          <p:nvPr/>
        </p:nvSpPr>
        <p:spPr>
          <a:xfrm>
            <a:off x="2538040" y="1223993"/>
            <a:ext cx="4719980" cy="1095790"/>
          </a:xfrm>
          <a:prstGeom prst="flowChartInputOutp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664EEF-29CB-41F7-BFA2-C882DB4521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Introduction</a:t>
            </a:r>
            <a:br>
              <a:rPr lang="en-US" sz="2000" dirty="0"/>
            </a:br>
            <a:r>
              <a:rPr lang="en-US" sz="2000" dirty="0"/>
              <a:t>Traditional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AF874-F19D-471E-92E6-69B15A0BF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BB23F-788F-4DF0-8F7D-51C671622A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pic>
        <p:nvPicPr>
          <p:cNvPr id="6" name="Picture 5" descr="icon 13.png">
            <a:extLst>
              <a:ext uri="{FF2B5EF4-FFF2-40B4-BE49-F238E27FC236}">
                <a16:creationId xmlns:a16="http://schemas.microsoft.com/office/drawing/2014/main" id="{73FD50D3-8E97-4F65-8D93-643BDF43F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81" y="3119021"/>
            <a:ext cx="6328587" cy="143885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CE6E61-34DC-4A50-909A-CD5CFD489060}"/>
              </a:ext>
            </a:extLst>
          </p:cNvPr>
          <p:cNvCxnSpPr>
            <a:cxnSpLocks/>
            <a:stCxn id="157" idx="1"/>
            <a:endCxn id="128" idx="3"/>
          </p:cNvCxnSpPr>
          <p:nvPr/>
        </p:nvCxnSpPr>
        <p:spPr>
          <a:xfrm flipH="1">
            <a:off x="3049765" y="3390617"/>
            <a:ext cx="1338882" cy="211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27B518-8962-455B-BF86-68C095B81BE1}"/>
              </a:ext>
            </a:extLst>
          </p:cNvPr>
          <p:cNvCxnSpPr>
            <a:cxnSpLocks/>
            <a:stCxn id="155" idx="3"/>
            <a:endCxn id="162" idx="1"/>
          </p:cNvCxnSpPr>
          <p:nvPr/>
        </p:nvCxnSpPr>
        <p:spPr>
          <a:xfrm>
            <a:off x="4755538" y="3335950"/>
            <a:ext cx="565478" cy="141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36DBA2-AE71-49A0-8850-A2CA096594DF}"/>
              </a:ext>
            </a:extLst>
          </p:cNvPr>
          <p:cNvCxnSpPr>
            <a:cxnSpLocks/>
            <a:stCxn id="157" idx="2"/>
          </p:cNvCxnSpPr>
          <p:nvPr/>
        </p:nvCxnSpPr>
        <p:spPr>
          <a:xfrm flipH="1">
            <a:off x="3809731" y="3456370"/>
            <a:ext cx="762362" cy="481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22AFB5-8E86-4744-B6CB-36F10E5ADDA2}"/>
              </a:ext>
            </a:extLst>
          </p:cNvPr>
          <p:cNvCxnSpPr>
            <a:cxnSpLocks/>
            <a:stCxn id="169" idx="2"/>
            <a:endCxn id="36" idx="1"/>
          </p:cNvCxnSpPr>
          <p:nvPr/>
        </p:nvCxnSpPr>
        <p:spPr>
          <a:xfrm flipV="1">
            <a:off x="6536633" y="3783765"/>
            <a:ext cx="496279" cy="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448BAE-CB29-4FD8-B6C5-37B51C702C75}"/>
              </a:ext>
            </a:extLst>
          </p:cNvPr>
          <p:cNvCxnSpPr>
            <a:cxnSpLocks/>
            <a:stCxn id="171" idx="2"/>
            <a:endCxn id="35" idx="1"/>
          </p:cNvCxnSpPr>
          <p:nvPr/>
        </p:nvCxnSpPr>
        <p:spPr>
          <a:xfrm>
            <a:off x="6536633" y="3839074"/>
            <a:ext cx="183445" cy="176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65EF6F-A39D-49B8-8328-FA413938C9D8}"/>
              </a:ext>
            </a:extLst>
          </p:cNvPr>
          <p:cNvCxnSpPr>
            <a:cxnSpLocks/>
            <a:stCxn id="176" idx="0"/>
            <a:endCxn id="34" idx="0"/>
          </p:cNvCxnSpPr>
          <p:nvPr/>
        </p:nvCxnSpPr>
        <p:spPr>
          <a:xfrm>
            <a:off x="5322724" y="3783765"/>
            <a:ext cx="227482" cy="267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134A38-8DB0-4DA6-94AD-8D7E0C19CC94}"/>
              </a:ext>
            </a:extLst>
          </p:cNvPr>
          <p:cNvCxnSpPr>
            <a:cxnSpLocks/>
            <a:stCxn id="178" idx="2"/>
            <a:endCxn id="32" idx="3"/>
          </p:cNvCxnSpPr>
          <p:nvPr/>
        </p:nvCxnSpPr>
        <p:spPr>
          <a:xfrm flipH="1">
            <a:off x="5139278" y="3969939"/>
            <a:ext cx="183446" cy="244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A42E91-8C71-4E52-8254-A0B515BDCE53}"/>
              </a:ext>
            </a:extLst>
          </p:cNvPr>
          <p:cNvCxnSpPr>
            <a:cxnSpLocks/>
            <a:stCxn id="162" idx="2"/>
            <a:endCxn id="169" idx="3"/>
          </p:cNvCxnSpPr>
          <p:nvPr/>
        </p:nvCxnSpPr>
        <p:spPr>
          <a:xfrm>
            <a:off x="5504462" y="3543566"/>
            <a:ext cx="1215616" cy="175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F16F6D-761D-47CF-B6C9-CE6ADEA684C4}"/>
              </a:ext>
            </a:extLst>
          </p:cNvPr>
          <p:cNvCxnSpPr>
            <a:cxnSpLocks/>
            <a:stCxn id="148" idx="2"/>
            <a:endCxn id="33" idx="0"/>
          </p:cNvCxnSpPr>
          <p:nvPr/>
        </p:nvCxnSpPr>
        <p:spPr>
          <a:xfrm>
            <a:off x="3840525" y="3928106"/>
            <a:ext cx="146932" cy="1435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97FE99-CF77-4EE5-9936-40280562EF4D}"/>
              </a:ext>
            </a:extLst>
          </p:cNvPr>
          <p:cNvCxnSpPr>
            <a:cxnSpLocks/>
            <a:stCxn id="148" idx="2"/>
            <a:endCxn id="29" idx="3"/>
          </p:cNvCxnSpPr>
          <p:nvPr/>
        </p:nvCxnSpPr>
        <p:spPr>
          <a:xfrm flipH="1">
            <a:off x="3632470" y="3928106"/>
            <a:ext cx="208055" cy="228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ECEBB8-5777-40FA-8E8F-1121766C02A2}"/>
              </a:ext>
            </a:extLst>
          </p:cNvPr>
          <p:cNvCxnSpPr>
            <a:cxnSpLocks/>
            <a:stCxn id="116" idx="2"/>
            <a:endCxn id="30" idx="3"/>
          </p:cNvCxnSpPr>
          <p:nvPr/>
        </p:nvCxnSpPr>
        <p:spPr>
          <a:xfrm flipH="1">
            <a:off x="2683589" y="3722695"/>
            <a:ext cx="182731" cy="326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0EA194-B55E-4908-81DE-844C3BB2251B}"/>
              </a:ext>
            </a:extLst>
          </p:cNvPr>
          <p:cNvCxnSpPr>
            <a:cxnSpLocks/>
            <a:stCxn id="128" idx="2"/>
            <a:endCxn id="31" idx="3"/>
          </p:cNvCxnSpPr>
          <p:nvPr/>
        </p:nvCxnSpPr>
        <p:spPr>
          <a:xfrm flipH="1">
            <a:off x="2353284" y="3668028"/>
            <a:ext cx="513036" cy="1034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4D500B-EFFF-4957-8C28-FFE5EA3AE038}"/>
              </a:ext>
            </a:extLst>
          </p:cNvPr>
          <p:cNvCxnSpPr>
            <a:cxnSpLocks/>
            <a:stCxn id="150" idx="1"/>
            <a:endCxn id="128" idx="2"/>
          </p:cNvCxnSpPr>
          <p:nvPr/>
        </p:nvCxnSpPr>
        <p:spPr>
          <a:xfrm flipH="1" flipV="1">
            <a:off x="2866320" y="3668028"/>
            <a:ext cx="790759" cy="248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239199-2D67-48C4-A85E-54496A00D282}"/>
              </a:ext>
            </a:extLst>
          </p:cNvPr>
          <p:cNvCxnSpPr>
            <a:cxnSpLocks/>
            <a:stCxn id="178" idx="1"/>
            <a:endCxn id="148" idx="1"/>
          </p:cNvCxnSpPr>
          <p:nvPr/>
        </p:nvCxnSpPr>
        <p:spPr>
          <a:xfrm flipH="1" flipV="1">
            <a:off x="3657079" y="3862353"/>
            <a:ext cx="1482199" cy="41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2B3970-E923-4EEF-8185-FDAF8A88EDF4}"/>
              </a:ext>
            </a:extLst>
          </p:cNvPr>
          <p:cNvCxnSpPr>
            <a:cxnSpLocks/>
            <a:stCxn id="176" idx="2"/>
            <a:endCxn id="171" idx="1"/>
          </p:cNvCxnSpPr>
          <p:nvPr/>
        </p:nvCxnSpPr>
        <p:spPr>
          <a:xfrm flipV="1">
            <a:off x="5322724" y="3773321"/>
            <a:ext cx="1030463" cy="141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2F40748A-B2B5-4229-80B9-6C8562F93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67" y="4005658"/>
            <a:ext cx="275403" cy="3025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D73DA35-66B2-4EC4-87CC-6EF50683C1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186" y="3898297"/>
            <a:ext cx="275403" cy="3025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22A1A07-0DDE-4FAD-B822-7F59293EC0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81" y="3620182"/>
            <a:ext cx="275403" cy="30257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A885381-74E9-41C4-8014-91F3E4A55F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75" y="4062887"/>
            <a:ext cx="275403" cy="3025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BBA5E5-7233-48B5-9B85-50F22B9B35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55" y="4071664"/>
            <a:ext cx="275403" cy="30257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B8FFB8-9A4F-41A1-AE5C-A1C7C41DC0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504" y="4050860"/>
            <a:ext cx="275403" cy="3025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D19A1C4-48D1-490E-BB60-865A560C4E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78" y="3864221"/>
            <a:ext cx="275403" cy="3025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EF5C8D7-0B36-4D29-B21D-BAFEB229B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12" y="3632476"/>
            <a:ext cx="275403" cy="302578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F57C5DB-6AC5-46A7-9EA5-934B752472D3}"/>
              </a:ext>
            </a:extLst>
          </p:cNvPr>
          <p:cNvCxnSpPr>
            <a:cxnSpLocks/>
            <a:stCxn id="162" idx="0"/>
            <a:endCxn id="176" idx="0"/>
          </p:cNvCxnSpPr>
          <p:nvPr/>
        </p:nvCxnSpPr>
        <p:spPr>
          <a:xfrm flipH="1">
            <a:off x="5322724" y="3412059"/>
            <a:ext cx="181738" cy="37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CA4AA65-880B-415F-8F0E-D9ED6682A2B2}"/>
              </a:ext>
            </a:extLst>
          </p:cNvPr>
          <p:cNvSpPr txBox="1"/>
          <p:nvPr/>
        </p:nvSpPr>
        <p:spPr>
          <a:xfrm>
            <a:off x="392182" y="3583718"/>
            <a:ext cx="141901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/>
              <a:t>Infrastructure Layer</a:t>
            </a: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1D50C764-CFAA-45CF-B8C2-B7E9176A957A}"/>
              </a:ext>
            </a:extLst>
          </p:cNvPr>
          <p:cNvGrpSpPr/>
          <p:nvPr/>
        </p:nvGrpSpPr>
        <p:grpSpPr>
          <a:xfrm>
            <a:off x="2682874" y="3536521"/>
            <a:ext cx="366891" cy="186174"/>
            <a:chOff x="2518049" y="5257536"/>
            <a:chExt cx="478397" cy="151238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CB36068-C0A6-4971-98BC-E402996EA479}"/>
                </a:ext>
              </a:extLst>
            </p:cNvPr>
            <p:cNvGrpSpPr/>
            <p:nvPr/>
          </p:nvGrpSpPr>
          <p:grpSpPr>
            <a:xfrm>
              <a:off x="2518049" y="5301945"/>
              <a:ext cx="478397" cy="106829"/>
              <a:chOff x="1646163" y="4171043"/>
              <a:chExt cx="449908" cy="191379"/>
            </a:xfrm>
          </p:grpSpPr>
          <p:sp>
            <p:nvSpPr>
              <p:cNvPr id="118" name="Cube 117">
                <a:extLst>
                  <a:ext uri="{FF2B5EF4-FFF2-40B4-BE49-F238E27FC236}">
                    <a16:creationId xmlns:a16="http://schemas.microsoft.com/office/drawing/2014/main" id="{555ED387-C4AF-4F7C-B221-BA530ECD4E17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6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6A7956FF-D09D-40A9-AB03-8CAD9AED55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70D633F-FEA3-468E-B573-9ED45058B15F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27" name="Cube 126">
                <a:extLst>
                  <a:ext uri="{FF2B5EF4-FFF2-40B4-BE49-F238E27FC236}">
                    <a16:creationId xmlns:a16="http://schemas.microsoft.com/office/drawing/2014/main" id="{00E3DEDF-2FB8-4E1C-9ECE-77079E59D83F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8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2C2C193A-62B0-4DED-B613-6FF57D7828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40" name="Cube 139">
            <a:extLst>
              <a:ext uri="{FF2B5EF4-FFF2-40B4-BE49-F238E27FC236}">
                <a16:creationId xmlns:a16="http://schemas.microsoft.com/office/drawing/2014/main" id="{13768BEE-0BA5-4434-8B59-1B919D90FBB9}"/>
              </a:ext>
            </a:extLst>
          </p:cNvPr>
          <p:cNvSpPr/>
          <p:nvPr/>
        </p:nvSpPr>
        <p:spPr>
          <a:xfrm>
            <a:off x="2545888" y="2907390"/>
            <a:ext cx="369677" cy="74071"/>
          </a:xfrm>
          <a:prstGeom prst="cube">
            <a:avLst>
              <a:gd name="adj" fmla="val 9607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E191335-3A17-4001-A62D-7E8181FE4ECB}"/>
              </a:ext>
            </a:extLst>
          </p:cNvPr>
          <p:cNvGrpSpPr/>
          <p:nvPr/>
        </p:nvGrpSpPr>
        <p:grpSpPr>
          <a:xfrm>
            <a:off x="3657079" y="3796599"/>
            <a:ext cx="366891" cy="186174"/>
            <a:chOff x="2518049" y="5257536"/>
            <a:chExt cx="478397" cy="151238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6A091813-4E44-4C35-B130-BD60DC08ED20}"/>
                </a:ext>
              </a:extLst>
            </p:cNvPr>
            <p:cNvGrpSpPr/>
            <p:nvPr/>
          </p:nvGrpSpPr>
          <p:grpSpPr>
            <a:xfrm>
              <a:off x="2518049" y="5301945"/>
              <a:ext cx="478397" cy="106829"/>
              <a:chOff x="1646163" y="4171043"/>
              <a:chExt cx="449908" cy="191379"/>
            </a:xfrm>
          </p:grpSpPr>
          <p:sp>
            <p:nvSpPr>
              <p:cNvPr id="149" name="Cube 148">
                <a:extLst>
                  <a:ext uri="{FF2B5EF4-FFF2-40B4-BE49-F238E27FC236}">
                    <a16:creationId xmlns:a16="http://schemas.microsoft.com/office/drawing/2014/main" id="{46C57109-227A-40ED-B535-2BDA48742A75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0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537B3C49-1868-4DF7-A179-BA732E00A9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1336A91-EB87-4B8B-90B0-B24328348BD4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47" name="Cube 146">
                <a:extLst>
                  <a:ext uri="{FF2B5EF4-FFF2-40B4-BE49-F238E27FC236}">
                    <a16:creationId xmlns:a16="http://schemas.microsoft.com/office/drawing/2014/main" id="{E6380E47-CC6B-47AC-B6DD-DC5CD9FC9736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8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19CB9A84-8551-4EA3-BE1B-5C337383A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4CF35B7-EC32-4021-B081-AF82F3C129FB}"/>
              </a:ext>
            </a:extLst>
          </p:cNvPr>
          <p:cNvGrpSpPr/>
          <p:nvPr/>
        </p:nvGrpSpPr>
        <p:grpSpPr>
          <a:xfrm>
            <a:off x="4388647" y="3270196"/>
            <a:ext cx="366891" cy="186174"/>
            <a:chOff x="2518049" y="5257536"/>
            <a:chExt cx="478397" cy="151238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95A5B2F-ACB5-4B34-9802-9403216F5191}"/>
                </a:ext>
              </a:extLst>
            </p:cNvPr>
            <p:cNvGrpSpPr/>
            <p:nvPr/>
          </p:nvGrpSpPr>
          <p:grpSpPr>
            <a:xfrm>
              <a:off x="2518049" y="5301945"/>
              <a:ext cx="478397" cy="106829"/>
              <a:chOff x="1646163" y="4171043"/>
              <a:chExt cx="449908" cy="191379"/>
            </a:xfrm>
          </p:grpSpPr>
          <p:sp>
            <p:nvSpPr>
              <p:cNvPr id="156" name="Cube 155">
                <a:extLst>
                  <a:ext uri="{FF2B5EF4-FFF2-40B4-BE49-F238E27FC236}">
                    <a16:creationId xmlns:a16="http://schemas.microsoft.com/office/drawing/2014/main" id="{7873B15C-937E-4ADA-B7B6-7D90B6FE6161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7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A67E8E51-9019-44AD-B45D-BC70309651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1E0AD86-B6E6-4CC5-80B8-6C54211D41EC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54" name="Cube 153">
                <a:extLst>
                  <a:ext uri="{FF2B5EF4-FFF2-40B4-BE49-F238E27FC236}">
                    <a16:creationId xmlns:a16="http://schemas.microsoft.com/office/drawing/2014/main" id="{175652D4-9171-4E5F-945E-AF3D88CCED8D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5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8D2CDD5A-B93D-4A7C-9825-2321596B23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EC1E8D9-7F8D-4670-B336-84522363A44D}"/>
              </a:ext>
            </a:extLst>
          </p:cNvPr>
          <p:cNvGrpSpPr/>
          <p:nvPr/>
        </p:nvGrpSpPr>
        <p:grpSpPr>
          <a:xfrm>
            <a:off x="5321016" y="3412059"/>
            <a:ext cx="366891" cy="186174"/>
            <a:chOff x="2518049" y="5257536"/>
            <a:chExt cx="478397" cy="15123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13EF4F4A-12D1-450E-9079-2479ED57045C}"/>
                </a:ext>
              </a:extLst>
            </p:cNvPr>
            <p:cNvGrpSpPr/>
            <p:nvPr/>
          </p:nvGrpSpPr>
          <p:grpSpPr>
            <a:xfrm>
              <a:off x="2518049" y="5301945"/>
              <a:ext cx="478397" cy="106829"/>
              <a:chOff x="1646163" y="4171043"/>
              <a:chExt cx="449908" cy="191379"/>
            </a:xfrm>
          </p:grpSpPr>
          <p:sp>
            <p:nvSpPr>
              <p:cNvPr id="163" name="Cube 162">
                <a:extLst>
                  <a:ext uri="{FF2B5EF4-FFF2-40B4-BE49-F238E27FC236}">
                    <a16:creationId xmlns:a16="http://schemas.microsoft.com/office/drawing/2014/main" id="{22A97B5F-EC16-4A6E-8591-40B1641DD67F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4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A8060E5F-E827-442B-85E8-1A6157DCED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1ACA13F-7E61-46BA-8A4E-5B3096D98BDD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61" name="Cube 160">
                <a:extLst>
                  <a:ext uri="{FF2B5EF4-FFF2-40B4-BE49-F238E27FC236}">
                    <a16:creationId xmlns:a16="http://schemas.microsoft.com/office/drawing/2014/main" id="{40976207-CD0A-44A0-9F68-E5C8176803EF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2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6036FC8A-E4FF-449E-A48F-ACBF4E3A0E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B2E8E9F-AEB4-45CB-B95C-B2458478A2E8}"/>
              </a:ext>
            </a:extLst>
          </p:cNvPr>
          <p:cNvGrpSpPr/>
          <p:nvPr/>
        </p:nvGrpSpPr>
        <p:grpSpPr>
          <a:xfrm>
            <a:off x="6353187" y="3652900"/>
            <a:ext cx="366891" cy="186174"/>
            <a:chOff x="2518049" y="5257536"/>
            <a:chExt cx="478397" cy="151238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237EADE8-C9C6-413F-8073-797E687A4994}"/>
                </a:ext>
              </a:extLst>
            </p:cNvPr>
            <p:cNvGrpSpPr/>
            <p:nvPr/>
          </p:nvGrpSpPr>
          <p:grpSpPr>
            <a:xfrm>
              <a:off x="2518049" y="5301945"/>
              <a:ext cx="478397" cy="106829"/>
              <a:chOff x="1646163" y="4171043"/>
              <a:chExt cx="449908" cy="191379"/>
            </a:xfrm>
          </p:grpSpPr>
          <p:sp>
            <p:nvSpPr>
              <p:cNvPr id="170" name="Cube 169">
                <a:extLst>
                  <a:ext uri="{FF2B5EF4-FFF2-40B4-BE49-F238E27FC236}">
                    <a16:creationId xmlns:a16="http://schemas.microsoft.com/office/drawing/2014/main" id="{1DEA74DF-4C42-449F-8737-08EFF8D26AAA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1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2D0B0B69-9CC6-451C-A0C5-F15D89DF3E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F8B5A00A-A7DF-4482-820B-AD6EE2F4983A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68" name="Cube 167">
                <a:extLst>
                  <a:ext uri="{FF2B5EF4-FFF2-40B4-BE49-F238E27FC236}">
                    <a16:creationId xmlns:a16="http://schemas.microsoft.com/office/drawing/2014/main" id="{8DD585BA-24A3-46F1-A533-9BE760B3775B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9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1DC2EC21-0EED-49A6-8B7F-7015163CF8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2AB67A0-E070-4B63-8027-8E4FB7C9EF34}"/>
              </a:ext>
            </a:extLst>
          </p:cNvPr>
          <p:cNvGrpSpPr/>
          <p:nvPr/>
        </p:nvGrpSpPr>
        <p:grpSpPr>
          <a:xfrm>
            <a:off x="5139278" y="3783765"/>
            <a:ext cx="366891" cy="186174"/>
            <a:chOff x="2518049" y="5257536"/>
            <a:chExt cx="478397" cy="151238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ED618201-0636-4D0D-A4AA-B2081C5BBDC3}"/>
                </a:ext>
              </a:extLst>
            </p:cNvPr>
            <p:cNvGrpSpPr/>
            <p:nvPr/>
          </p:nvGrpSpPr>
          <p:grpSpPr>
            <a:xfrm>
              <a:off x="2518049" y="5301945"/>
              <a:ext cx="478397" cy="106829"/>
              <a:chOff x="1646163" y="4171043"/>
              <a:chExt cx="449908" cy="191379"/>
            </a:xfrm>
          </p:grpSpPr>
          <p:sp>
            <p:nvSpPr>
              <p:cNvPr id="177" name="Cube 176">
                <a:extLst>
                  <a:ext uri="{FF2B5EF4-FFF2-40B4-BE49-F238E27FC236}">
                    <a16:creationId xmlns:a16="http://schemas.microsoft.com/office/drawing/2014/main" id="{56C6C18A-7C89-49EA-84E2-7EF19930E883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8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B21A7686-0080-4E3F-B409-371A743BA1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91EFA3E6-1004-4CA6-8386-14746597AA49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75" name="Cube 174">
                <a:extLst>
                  <a:ext uri="{FF2B5EF4-FFF2-40B4-BE49-F238E27FC236}">
                    <a16:creationId xmlns:a16="http://schemas.microsoft.com/office/drawing/2014/main" id="{64523595-E546-4E22-A974-51FE8302245A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6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234C82A3-E285-48AB-9305-F14B99A397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87" name="Picture 18" descr="Image result for network developer icon">
            <a:extLst>
              <a:ext uri="{FF2B5EF4-FFF2-40B4-BE49-F238E27FC236}">
                <a16:creationId xmlns:a16="http://schemas.microsoft.com/office/drawing/2014/main" id="{B883BD66-252E-40B8-B59F-F8CCA72C3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1" b="18182"/>
          <a:stretch/>
        </p:blipFill>
        <p:spPr bwMode="auto">
          <a:xfrm>
            <a:off x="5829803" y="1223993"/>
            <a:ext cx="744291" cy="4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4FC7C4EE-B6BA-4663-BB36-142F6D454F94}"/>
              </a:ext>
            </a:extLst>
          </p:cNvPr>
          <p:cNvCxnSpPr>
            <a:cxnSpLocks/>
            <a:stCxn id="187" idx="2"/>
            <a:endCxn id="162" idx="0"/>
          </p:cNvCxnSpPr>
          <p:nvPr/>
        </p:nvCxnSpPr>
        <p:spPr>
          <a:xfrm flipH="1">
            <a:off x="5504462" y="1696222"/>
            <a:ext cx="697487" cy="171583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3AA3140C-A54B-4FFE-A0EF-E7B19172EE04}"/>
              </a:ext>
            </a:extLst>
          </p:cNvPr>
          <p:cNvCxnSpPr>
            <a:cxnSpLocks/>
            <a:stCxn id="257" idx="2"/>
            <a:endCxn id="148" idx="0"/>
          </p:cNvCxnSpPr>
          <p:nvPr/>
        </p:nvCxnSpPr>
        <p:spPr>
          <a:xfrm>
            <a:off x="3759767" y="1740106"/>
            <a:ext cx="80758" cy="205649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795A68F3-0012-4C05-901A-05B84531A545}"/>
              </a:ext>
            </a:extLst>
          </p:cNvPr>
          <p:cNvCxnSpPr>
            <a:cxnSpLocks/>
            <a:stCxn id="257" idx="2"/>
            <a:endCxn id="128" idx="0"/>
          </p:cNvCxnSpPr>
          <p:nvPr/>
        </p:nvCxnSpPr>
        <p:spPr>
          <a:xfrm flipH="1">
            <a:off x="2866320" y="1740106"/>
            <a:ext cx="893447" cy="179641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2849C89E-EDE8-4E20-82F1-F74327A1A5CF}"/>
              </a:ext>
            </a:extLst>
          </p:cNvPr>
          <p:cNvCxnSpPr>
            <a:cxnSpLocks/>
            <a:stCxn id="274" idx="2"/>
            <a:endCxn id="155" idx="0"/>
          </p:cNvCxnSpPr>
          <p:nvPr/>
        </p:nvCxnSpPr>
        <p:spPr>
          <a:xfrm flipH="1">
            <a:off x="4572093" y="2274327"/>
            <a:ext cx="427609" cy="99586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6AC69988-A425-4195-915E-2CAB2214422D}"/>
              </a:ext>
            </a:extLst>
          </p:cNvPr>
          <p:cNvCxnSpPr>
            <a:cxnSpLocks/>
            <a:stCxn id="187" idx="2"/>
            <a:endCxn id="169" idx="0"/>
          </p:cNvCxnSpPr>
          <p:nvPr/>
        </p:nvCxnSpPr>
        <p:spPr>
          <a:xfrm>
            <a:off x="6201949" y="1696222"/>
            <a:ext cx="334684" cy="195667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C108B866-DCA5-43FA-B222-8949A2C79BE3}"/>
              </a:ext>
            </a:extLst>
          </p:cNvPr>
          <p:cNvCxnSpPr>
            <a:cxnSpLocks/>
            <a:stCxn id="274" idx="2"/>
            <a:endCxn id="176" idx="0"/>
          </p:cNvCxnSpPr>
          <p:nvPr/>
        </p:nvCxnSpPr>
        <p:spPr>
          <a:xfrm>
            <a:off x="4999702" y="2274327"/>
            <a:ext cx="323022" cy="150943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57" name="Picture 18" descr="Image result for network developer icon">
            <a:extLst>
              <a:ext uri="{FF2B5EF4-FFF2-40B4-BE49-F238E27FC236}">
                <a16:creationId xmlns:a16="http://schemas.microsoft.com/office/drawing/2014/main" id="{D3BBD30C-13A3-4B79-8242-D927EB379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1" b="18182"/>
          <a:stretch/>
        </p:blipFill>
        <p:spPr bwMode="auto">
          <a:xfrm flipH="1">
            <a:off x="3394376" y="1267877"/>
            <a:ext cx="730782" cy="4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" name="Picture 18" descr="Image result for network developer icon">
            <a:extLst>
              <a:ext uri="{FF2B5EF4-FFF2-40B4-BE49-F238E27FC236}">
                <a16:creationId xmlns:a16="http://schemas.microsoft.com/office/drawing/2014/main" id="{5711DF0D-9893-4495-9F9A-72E97FF9C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1" b="18182"/>
          <a:stretch/>
        </p:blipFill>
        <p:spPr bwMode="auto">
          <a:xfrm flipH="1">
            <a:off x="4634311" y="1802098"/>
            <a:ext cx="730782" cy="4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D7F10B-D403-49D5-808F-D5F3D20879F6}"/>
              </a:ext>
            </a:extLst>
          </p:cNvPr>
          <p:cNvCxnSpPr>
            <a:cxnSpLocks/>
            <a:stCxn id="257" idx="2"/>
            <a:endCxn id="274" idx="3"/>
          </p:cNvCxnSpPr>
          <p:nvPr/>
        </p:nvCxnSpPr>
        <p:spPr>
          <a:xfrm>
            <a:off x="3759767" y="1740106"/>
            <a:ext cx="874544" cy="2981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1886096-BCAA-4A2B-89A0-58E78C15A9DF}"/>
              </a:ext>
            </a:extLst>
          </p:cNvPr>
          <p:cNvCxnSpPr>
            <a:cxnSpLocks/>
            <a:stCxn id="274" idx="1"/>
            <a:endCxn id="187" idx="2"/>
          </p:cNvCxnSpPr>
          <p:nvPr/>
        </p:nvCxnSpPr>
        <p:spPr>
          <a:xfrm flipV="1">
            <a:off x="5365093" y="1696222"/>
            <a:ext cx="836856" cy="3419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A5E0CEA3-D7C5-4828-BDF6-5FF858DDF0A2}"/>
              </a:ext>
            </a:extLst>
          </p:cNvPr>
          <p:cNvCxnSpPr>
            <a:cxnSpLocks/>
            <a:stCxn id="257" idx="2"/>
            <a:endCxn id="187" idx="2"/>
          </p:cNvCxnSpPr>
          <p:nvPr/>
        </p:nvCxnSpPr>
        <p:spPr>
          <a:xfrm flipV="1">
            <a:off x="3759767" y="1696222"/>
            <a:ext cx="2442182" cy="438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EFB976A-3BF0-4EF1-BB53-F5A555DC672E}"/>
              </a:ext>
            </a:extLst>
          </p:cNvPr>
          <p:cNvSpPr txBox="1"/>
          <p:nvPr/>
        </p:nvSpPr>
        <p:spPr>
          <a:xfrm>
            <a:off x="399709" y="1656112"/>
            <a:ext cx="141901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/>
              <a:t>Management Layer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A56BEA5F-1707-4A5B-BA4D-53966D7D7C8A}"/>
              </a:ext>
            </a:extLst>
          </p:cNvPr>
          <p:cNvGrpSpPr/>
          <p:nvPr/>
        </p:nvGrpSpPr>
        <p:grpSpPr>
          <a:xfrm flipH="1">
            <a:off x="7164754" y="2739539"/>
            <a:ext cx="1911514" cy="521510"/>
            <a:chOff x="-152417" y="4532983"/>
            <a:chExt cx="2792113" cy="710999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472E75C7-609B-454D-A2CA-C540C509736B}"/>
                </a:ext>
              </a:extLst>
            </p:cNvPr>
            <p:cNvSpPr/>
            <p:nvPr/>
          </p:nvSpPr>
          <p:spPr>
            <a:xfrm>
              <a:off x="-152417" y="4701375"/>
              <a:ext cx="1309908" cy="338328"/>
            </a:xfrm>
            <a:prstGeom prst="rect">
              <a:avLst/>
            </a:prstGeom>
            <a:noFill/>
            <a:ln>
              <a:noFill/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8288" bIns="0" rtlCol="0" anchor="ctr"/>
            <a:lstStyle/>
            <a:p>
              <a:pPr algn="r">
                <a:lnSpc>
                  <a:spcPct val="95000"/>
                </a:lnSpc>
              </a:pPr>
              <a:r>
                <a:rPr lang="en-US" sz="1200" b="1" dirty="0">
                  <a:solidFill>
                    <a:schemeClr val="tx1"/>
                  </a:solidFill>
                  <a:latin typeface="+mj-lt"/>
                </a:rPr>
                <a:t>Control plane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A2B2CD3C-26CD-4532-9036-CE616542CAE4}"/>
                </a:ext>
              </a:extLst>
            </p:cNvPr>
            <p:cNvSpPr/>
            <p:nvPr/>
          </p:nvSpPr>
          <p:spPr>
            <a:xfrm>
              <a:off x="57822" y="4905654"/>
              <a:ext cx="1099668" cy="338328"/>
            </a:xfrm>
            <a:prstGeom prst="rect">
              <a:avLst/>
            </a:prstGeom>
            <a:noFill/>
            <a:ln>
              <a:noFill/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8288" bIns="0" rtlCol="0" anchor="ctr"/>
            <a:lstStyle/>
            <a:p>
              <a:pPr algn="r">
                <a:lnSpc>
                  <a:spcPct val="95000"/>
                </a:lnSpc>
              </a:pPr>
              <a:r>
                <a:rPr lang="en-US" sz="1200" b="1" dirty="0">
                  <a:solidFill>
                    <a:schemeClr val="tx1"/>
                  </a:solidFill>
                  <a:latin typeface="+mj-lt"/>
                </a:rPr>
                <a:t>Data plane</a:t>
              </a:r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CB33661B-3207-4D1F-A2C2-5BB00EEC370C}"/>
                </a:ext>
              </a:extLst>
            </p:cNvPr>
            <p:cNvGrpSpPr/>
            <p:nvPr/>
          </p:nvGrpSpPr>
          <p:grpSpPr>
            <a:xfrm>
              <a:off x="1367977" y="4532983"/>
              <a:ext cx="1271719" cy="645317"/>
              <a:chOff x="2518049" y="5257536"/>
              <a:chExt cx="478397" cy="151238"/>
            </a:xfrm>
          </p:grpSpPr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0697C78F-49F4-4B77-A104-0AB85077E236}"/>
                  </a:ext>
                </a:extLst>
              </p:cNvPr>
              <p:cNvGrpSpPr/>
              <p:nvPr/>
            </p:nvGrpSpPr>
            <p:grpSpPr>
              <a:xfrm>
                <a:off x="2518049" y="5301945"/>
                <a:ext cx="478397" cy="106829"/>
                <a:chOff x="1646163" y="4171043"/>
                <a:chExt cx="449908" cy="191379"/>
              </a:xfrm>
            </p:grpSpPr>
            <p:sp>
              <p:nvSpPr>
                <p:cNvPr id="193" name="Cube 192">
                  <a:extLst>
                    <a:ext uri="{FF2B5EF4-FFF2-40B4-BE49-F238E27FC236}">
                      <a16:creationId xmlns:a16="http://schemas.microsoft.com/office/drawing/2014/main" id="{6E6180CF-1069-45BF-863A-9B99B83264A6}"/>
                    </a:ext>
                  </a:extLst>
                </p:cNvPr>
                <p:cNvSpPr/>
                <p:nvPr/>
              </p:nvSpPr>
              <p:spPr>
                <a:xfrm>
                  <a:off x="1700213" y="4178214"/>
                  <a:ext cx="347662" cy="82636"/>
                </a:xfrm>
                <a:prstGeom prst="cube">
                  <a:avLst>
                    <a:gd name="adj" fmla="val 96075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94" name="Picture 2" descr="http://www.sand.com.hk/images/stories/Icon-Switch.png">
                  <a:extLst>
                    <a:ext uri="{FF2B5EF4-FFF2-40B4-BE49-F238E27FC236}">
                      <a16:creationId xmlns:a16="http://schemas.microsoft.com/office/drawing/2014/main" id="{13287737-3A86-471A-9A6F-2009D1347B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6163" y="4171043"/>
                  <a:ext cx="449908" cy="1913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8BBDD55F-167F-4848-8DE3-E4B3BFB37401}"/>
                  </a:ext>
                </a:extLst>
              </p:cNvPr>
              <p:cNvGrpSpPr/>
              <p:nvPr/>
            </p:nvGrpSpPr>
            <p:grpSpPr>
              <a:xfrm>
                <a:off x="2518049" y="5257536"/>
                <a:ext cx="478397" cy="106829"/>
                <a:chOff x="1646163" y="4171043"/>
                <a:chExt cx="449908" cy="191379"/>
              </a:xfrm>
            </p:grpSpPr>
            <p:sp>
              <p:nvSpPr>
                <p:cNvPr id="191" name="Cube 190">
                  <a:extLst>
                    <a:ext uri="{FF2B5EF4-FFF2-40B4-BE49-F238E27FC236}">
                      <a16:creationId xmlns:a16="http://schemas.microsoft.com/office/drawing/2014/main" id="{A8083937-A1C1-461E-B550-C0B7E83AE6B6}"/>
                    </a:ext>
                  </a:extLst>
                </p:cNvPr>
                <p:cNvSpPr/>
                <p:nvPr/>
              </p:nvSpPr>
              <p:spPr>
                <a:xfrm>
                  <a:off x="1700213" y="4178214"/>
                  <a:ext cx="347662" cy="82636"/>
                </a:xfrm>
                <a:prstGeom prst="cube">
                  <a:avLst>
                    <a:gd name="adj" fmla="val 96075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92" name="Picture 2" descr="http://www.sand.com.hk/images/stories/Icon-Switch.png">
                  <a:extLst>
                    <a:ext uri="{FF2B5EF4-FFF2-40B4-BE49-F238E27FC236}">
                      <a16:creationId xmlns:a16="http://schemas.microsoft.com/office/drawing/2014/main" id="{65CF1C07-91F4-4D26-9BB1-18A9B2475CC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00CC66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4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6163" y="4171043"/>
                  <a:ext cx="449908" cy="1913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AA8C796D-2302-479B-8B4C-C9AD66C350A8}"/>
                </a:ext>
              </a:extLst>
            </p:cNvPr>
            <p:cNvCxnSpPr>
              <a:cxnSpLocks/>
              <a:stCxn id="183" idx="3"/>
            </p:cNvCxnSpPr>
            <p:nvPr/>
          </p:nvCxnSpPr>
          <p:spPr>
            <a:xfrm>
              <a:off x="1157490" y="5074818"/>
              <a:ext cx="207443" cy="24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8BAE83A8-F7A2-47B4-952D-23BA81EF766C}"/>
                </a:ext>
              </a:extLst>
            </p:cNvPr>
            <p:cNvCxnSpPr>
              <a:cxnSpLocks/>
              <a:stCxn id="182" idx="3"/>
            </p:cNvCxnSpPr>
            <p:nvPr/>
          </p:nvCxnSpPr>
          <p:spPr>
            <a:xfrm>
              <a:off x="1157491" y="4870539"/>
              <a:ext cx="2074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15CF2F4-A680-4111-88D4-0A02128A7A24}"/>
              </a:ext>
            </a:extLst>
          </p:cNvPr>
          <p:cNvGrpSpPr/>
          <p:nvPr/>
        </p:nvGrpSpPr>
        <p:grpSpPr>
          <a:xfrm>
            <a:off x="7130884" y="2407905"/>
            <a:ext cx="1051410" cy="338328"/>
            <a:chOff x="684257" y="1202325"/>
            <a:chExt cx="1051410" cy="338328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E33B67F7-72F4-4B69-A159-A11E91C91DD7}"/>
                </a:ext>
              </a:extLst>
            </p:cNvPr>
            <p:cNvSpPr/>
            <p:nvPr/>
          </p:nvSpPr>
          <p:spPr>
            <a:xfrm>
              <a:off x="1226214" y="1202325"/>
              <a:ext cx="509453" cy="338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en-US" b="1" dirty="0">
                  <a:solidFill>
                    <a:schemeClr val="tx1"/>
                  </a:solidFill>
                  <a:latin typeface="+mj-lt"/>
                </a:rPr>
                <a:t>CLI</a:t>
              </a:r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ABB6DF32-18AD-435E-BC5D-48086FB80D88}"/>
                </a:ext>
              </a:extLst>
            </p:cNvPr>
            <p:cNvCxnSpPr>
              <a:cxnSpLocks/>
            </p:cNvCxnSpPr>
            <p:nvPr/>
          </p:nvCxnSpPr>
          <p:spPr>
            <a:xfrm>
              <a:off x="684257" y="1371489"/>
              <a:ext cx="603340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218" name="Picture 2" descr="Image result for CLI icon">
            <a:extLst>
              <a:ext uri="{FF2B5EF4-FFF2-40B4-BE49-F238E27FC236}">
                <a16:creationId xmlns:a16="http://schemas.microsoft.com/office/drawing/2014/main" id="{A6513BE7-187E-47E0-8DC3-21F052C5B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25" y="2538706"/>
            <a:ext cx="213361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2" descr="Image result for CLI icon">
            <a:extLst>
              <a:ext uri="{FF2B5EF4-FFF2-40B4-BE49-F238E27FC236}">
                <a16:creationId xmlns:a16="http://schemas.microsoft.com/office/drawing/2014/main" id="{70F32961-6FE3-4EB4-91B3-051D1C369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47" y="2789754"/>
            <a:ext cx="213361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" descr="Image result for CLI icon">
            <a:extLst>
              <a:ext uri="{FF2B5EF4-FFF2-40B4-BE49-F238E27FC236}">
                <a16:creationId xmlns:a16="http://schemas.microsoft.com/office/drawing/2014/main" id="{D7463E72-7E85-413E-B7A9-AF4596A1C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66" y="2577069"/>
            <a:ext cx="213361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" descr="Image result for CLI icon">
            <a:extLst>
              <a:ext uri="{FF2B5EF4-FFF2-40B4-BE49-F238E27FC236}">
                <a16:creationId xmlns:a16="http://schemas.microsoft.com/office/drawing/2014/main" id="{EAED0B3D-930B-4DF4-B634-46E9FAAB7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90" y="2576393"/>
            <a:ext cx="213361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2" descr="Image result for CLI icon">
            <a:extLst>
              <a:ext uri="{FF2B5EF4-FFF2-40B4-BE49-F238E27FC236}">
                <a16:creationId xmlns:a16="http://schemas.microsoft.com/office/drawing/2014/main" id="{58CCD64E-070D-4925-B4AD-928C23F0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054" y="2577069"/>
            <a:ext cx="213361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2" descr="Image result for CLI icon">
            <a:extLst>
              <a:ext uri="{FF2B5EF4-FFF2-40B4-BE49-F238E27FC236}">
                <a16:creationId xmlns:a16="http://schemas.microsoft.com/office/drawing/2014/main" id="{771A2CBF-8F3F-4377-9CAB-89C3F0C80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55" y="2532872"/>
            <a:ext cx="213361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4E4D22C4-61BB-4D5B-A159-3E7EB9346CB0}"/>
              </a:ext>
            </a:extLst>
          </p:cNvPr>
          <p:cNvSpPr/>
          <p:nvPr/>
        </p:nvSpPr>
        <p:spPr>
          <a:xfrm flipH="1">
            <a:off x="5139278" y="5280263"/>
            <a:ext cx="896779" cy="248160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" bIns="0" rtlCol="0" anchor="ctr"/>
          <a:lstStyle/>
          <a:p>
            <a:pPr algn="r">
              <a:lnSpc>
                <a:spcPct val="95000"/>
              </a:lnSpc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Control plane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56E0CBC-0069-4789-8DAF-E050C00B7252}"/>
              </a:ext>
            </a:extLst>
          </p:cNvPr>
          <p:cNvSpPr/>
          <p:nvPr/>
        </p:nvSpPr>
        <p:spPr>
          <a:xfrm flipH="1">
            <a:off x="5139279" y="5840804"/>
            <a:ext cx="752846" cy="248160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" bIns="0" rtlCol="0" anchor="ctr"/>
          <a:lstStyle/>
          <a:p>
            <a:pPr algn="r">
              <a:lnSpc>
                <a:spcPct val="95000"/>
              </a:lnSpc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Data plane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AD9013C-967D-4807-B22E-D04B23B63368}"/>
              </a:ext>
            </a:extLst>
          </p:cNvPr>
          <p:cNvGrpSpPr/>
          <p:nvPr/>
        </p:nvGrpSpPr>
        <p:grpSpPr>
          <a:xfrm flipH="1">
            <a:off x="4124543" y="5152105"/>
            <a:ext cx="870634" cy="912740"/>
            <a:chOff x="2518049" y="5257536"/>
            <a:chExt cx="478397" cy="291636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2D65BE99-E794-45CE-8F27-BB9259047EC2}"/>
                </a:ext>
              </a:extLst>
            </p:cNvPr>
            <p:cNvGrpSpPr/>
            <p:nvPr/>
          </p:nvGrpSpPr>
          <p:grpSpPr>
            <a:xfrm>
              <a:off x="2518049" y="5305950"/>
              <a:ext cx="478397" cy="243222"/>
              <a:chOff x="1646163" y="4178214"/>
              <a:chExt cx="449908" cy="435720"/>
            </a:xfrm>
          </p:grpSpPr>
          <p:sp>
            <p:nvSpPr>
              <p:cNvPr id="139" name="Cube 138">
                <a:extLst>
                  <a:ext uri="{FF2B5EF4-FFF2-40B4-BE49-F238E27FC236}">
                    <a16:creationId xmlns:a16="http://schemas.microsoft.com/office/drawing/2014/main" id="{C191DD44-56D9-4C21-9034-1AC1BF4952D7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1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3F5A0F72-8407-4942-94CB-1758734461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422555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49B38DAE-95CB-46F3-9B11-ECC54EC6A85C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37" name="Cube 136">
                <a:extLst>
                  <a:ext uri="{FF2B5EF4-FFF2-40B4-BE49-F238E27FC236}">
                    <a16:creationId xmlns:a16="http://schemas.microsoft.com/office/drawing/2014/main" id="{84B12AA6-3C62-4AB9-A99F-1A5CCE3CB562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8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BA7971DD-87C7-4183-B619-795C601D1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D1311AF-D5F2-4948-B604-2D8321259F13}"/>
              </a:ext>
            </a:extLst>
          </p:cNvPr>
          <p:cNvCxnSpPr>
            <a:cxnSpLocks/>
            <a:stCxn id="133" idx="3"/>
          </p:cNvCxnSpPr>
          <p:nvPr/>
        </p:nvCxnSpPr>
        <p:spPr>
          <a:xfrm flipH="1">
            <a:off x="4997261" y="5964884"/>
            <a:ext cx="142018" cy="1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AFA4A0DB-1BCB-46A4-8EF6-8B60268E3687}"/>
              </a:ext>
            </a:extLst>
          </p:cNvPr>
          <p:cNvCxnSpPr>
            <a:cxnSpLocks/>
            <a:stCxn id="132" idx="3"/>
          </p:cNvCxnSpPr>
          <p:nvPr/>
        </p:nvCxnSpPr>
        <p:spPr>
          <a:xfrm flipH="1">
            <a:off x="4997261" y="5404343"/>
            <a:ext cx="1420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3FCC772E-808D-4943-9E80-BD301ECC5773}"/>
              </a:ext>
            </a:extLst>
          </p:cNvPr>
          <p:cNvCxnSpPr>
            <a:cxnSpLocks/>
          </p:cNvCxnSpPr>
          <p:nvPr/>
        </p:nvCxnSpPr>
        <p:spPr>
          <a:xfrm>
            <a:off x="4543493" y="5486450"/>
            <a:ext cx="0" cy="315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00E4EC-DBC5-4160-BA3E-3163770C18E8}"/>
              </a:ext>
            </a:extLst>
          </p:cNvPr>
          <p:cNvSpPr/>
          <p:nvPr/>
        </p:nvSpPr>
        <p:spPr>
          <a:xfrm>
            <a:off x="3442024" y="5420358"/>
            <a:ext cx="8854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Decoupling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860A1905-704A-4F50-9A2F-8A1B77DA044B}"/>
              </a:ext>
            </a:extLst>
          </p:cNvPr>
          <p:cNvCxnSpPr/>
          <p:nvPr/>
        </p:nvCxnSpPr>
        <p:spPr>
          <a:xfrm>
            <a:off x="437322" y="5071166"/>
            <a:ext cx="8256104" cy="0"/>
          </a:xfrm>
          <a:prstGeom prst="line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B929FEED-92BE-46D0-8B58-8D46CCD5204A}"/>
              </a:ext>
            </a:extLst>
          </p:cNvPr>
          <p:cNvSpPr txBox="1"/>
          <p:nvPr/>
        </p:nvSpPr>
        <p:spPr>
          <a:xfrm>
            <a:off x="2077882" y="5404343"/>
            <a:ext cx="76153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/>
              <a:t>SDN Idea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9E30CEFD-D724-43CC-B62C-458D67F99B20}"/>
              </a:ext>
            </a:extLst>
          </p:cNvPr>
          <p:cNvSpPr/>
          <p:nvPr/>
        </p:nvSpPr>
        <p:spPr>
          <a:xfrm>
            <a:off x="3524245" y="4573726"/>
            <a:ext cx="209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Traditional Network </a:t>
            </a:r>
          </a:p>
        </p:txBody>
      </p:sp>
      <p:pic>
        <p:nvPicPr>
          <p:cNvPr id="213" name="Picture 2" descr="Image result for arrow icon">
            <a:extLst>
              <a:ext uri="{FF2B5EF4-FFF2-40B4-BE49-F238E27FC236}">
                <a16:creationId xmlns:a16="http://schemas.microsoft.com/office/drawing/2014/main" id="{AD6BC6F0-329B-44F4-BC3C-740419184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453" flipH="1">
            <a:off x="6596231" y="2837704"/>
            <a:ext cx="581973" cy="70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2E4A02FB-EEEE-491D-9BD8-A461A26B9D60}"/>
              </a:ext>
            </a:extLst>
          </p:cNvPr>
          <p:cNvSpPr/>
          <p:nvPr/>
        </p:nvSpPr>
        <p:spPr>
          <a:xfrm>
            <a:off x="6313217" y="3506218"/>
            <a:ext cx="446832" cy="446832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hlinkClick r:id="rId14" action="ppaction://hlinkpres?slideindex=1&amp;slidetitle="/>
            <a:extLst>
              <a:ext uri="{FF2B5EF4-FFF2-40B4-BE49-F238E27FC236}">
                <a16:creationId xmlns:a16="http://schemas.microsoft.com/office/drawing/2014/main" id="{43F953A7-E596-4063-B275-705B32708BF6}"/>
              </a:ext>
            </a:extLst>
          </p:cNvPr>
          <p:cNvSpPr txBox="1"/>
          <p:nvPr/>
        </p:nvSpPr>
        <p:spPr>
          <a:xfrm>
            <a:off x="8775702" y="6090203"/>
            <a:ext cx="31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9AB0F71-66EA-40FA-8591-33012D17AF46}"/>
                  </a:ext>
                </a:extLst>
              </p14:cNvPr>
              <p14:cNvContentPartPr/>
              <p14:nvPr/>
            </p14:nvContentPartPr>
            <p14:xfrm>
              <a:off x="344936" y="775433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9AB0F71-66EA-40FA-8591-33012D17AF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6296" y="7664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62D9D24-22D8-4F31-B886-4F949572FF3D}"/>
                  </a:ext>
                </a:extLst>
              </p14:cNvPr>
              <p14:cNvContentPartPr/>
              <p14:nvPr/>
            </p14:nvContentPartPr>
            <p14:xfrm>
              <a:off x="398576" y="770753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62D9D24-22D8-4F31-B886-4F949572FF3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9936" y="7621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F86D44B-ABCF-4700-A68C-5B0DF5D55A47}"/>
                  </a:ext>
                </a:extLst>
              </p14:cNvPr>
              <p14:cNvContentPartPr/>
              <p14:nvPr/>
            </p14:nvContentPartPr>
            <p14:xfrm>
              <a:off x="4263688" y="334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F86D44B-ABCF-4700-A68C-5B0DF5D55A4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55048" y="2484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2297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  <p:bldP spid="180" grpId="0"/>
      <p:bldP spid="2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A26895B7-B1DD-4849-9AC4-FB9C9058DD79}"/>
              </a:ext>
            </a:extLst>
          </p:cNvPr>
          <p:cNvSpPr/>
          <p:nvPr/>
        </p:nvSpPr>
        <p:spPr>
          <a:xfrm>
            <a:off x="1683831" y="2302261"/>
            <a:ext cx="5872216" cy="2246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C90BCD64-25ED-4F4F-B93A-549872583AD3}"/>
              </a:ext>
            </a:extLst>
          </p:cNvPr>
          <p:cNvSpPr/>
          <p:nvPr/>
        </p:nvSpPr>
        <p:spPr>
          <a:xfrm>
            <a:off x="1793328" y="2509421"/>
            <a:ext cx="2303342" cy="196453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D1AA79-6384-47C8-814E-77CB14AF4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Introduction</a:t>
            </a:r>
            <a:br>
              <a:rPr lang="en-US" sz="2000" dirty="0"/>
            </a:b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Software Defined Networks (SDN)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D92C2-42D9-4ECF-9E8B-AA689EAB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6C674-1452-4FB1-8956-B6A5CD74DE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3420B8FD-E2B8-4492-991F-CA38B4EB8B0C}"/>
              </a:ext>
            </a:extLst>
          </p:cNvPr>
          <p:cNvGraphicFramePr>
            <a:graphicFrameLocks noGrp="1"/>
          </p:cNvGraphicFramePr>
          <p:nvPr/>
        </p:nvGraphicFramePr>
        <p:xfrm>
          <a:off x="1980292" y="2634072"/>
          <a:ext cx="194543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716">
                  <a:extLst>
                    <a:ext uri="{9D8B030D-6E8A-4147-A177-3AD203B41FA5}">
                      <a16:colId xmlns:a16="http://schemas.microsoft.com/office/drawing/2014/main" val="2076120486"/>
                    </a:ext>
                  </a:extLst>
                </a:gridCol>
                <a:gridCol w="972716">
                  <a:extLst>
                    <a:ext uri="{9D8B030D-6E8A-4147-A177-3AD203B41FA5}">
                      <a16:colId xmlns:a16="http://schemas.microsoft.com/office/drawing/2014/main" val="2021262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Topology 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Entry Pushing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203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Routing 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Device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75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Statistics Collection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Link Discovery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620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Switch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041033"/>
                  </a:ext>
                </a:extLst>
              </a:tr>
            </a:tbl>
          </a:graphicData>
        </a:graphic>
      </p:graphicFrame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17AF801-FB34-4F1D-BBA5-0BF53EDFBA15}"/>
              </a:ext>
            </a:extLst>
          </p:cNvPr>
          <p:cNvCxnSpPr>
            <a:cxnSpLocks/>
          </p:cNvCxnSpPr>
          <p:nvPr/>
        </p:nvCxnSpPr>
        <p:spPr>
          <a:xfrm>
            <a:off x="4516361" y="1727680"/>
            <a:ext cx="0" cy="574870"/>
          </a:xfrm>
          <a:prstGeom prst="straightConnector1">
            <a:avLst/>
          </a:prstGeom>
          <a:ln w="47625"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AB737F99-3931-44D4-831F-6BE5119B677E}"/>
              </a:ext>
            </a:extLst>
          </p:cNvPr>
          <p:cNvSpPr/>
          <p:nvPr/>
        </p:nvSpPr>
        <p:spPr>
          <a:xfrm>
            <a:off x="1662226" y="1049867"/>
            <a:ext cx="5843474" cy="7842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2A895DE-003C-4C9F-B872-CE9195B1F9C1}"/>
              </a:ext>
            </a:extLst>
          </p:cNvPr>
          <p:cNvGrpSpPr/>
          <p:nvPr/>
        </p:nvGrpSpPr>
        <p:grpSpPr>
          <a:xfrm>
            <a:off x="1715207" y="1090508"/>
            <a:ext cx="1028336" cy="637172"/>
            <a:chOff x="3611397" y="1181100"/>
            <a:chExt cx="822382" cy="505939"/>
          </a:xfrm>
        </p:grpSpPr>
        <p:pic>
          <p:nvPicPr>
            <p:cNvPr id="49" name="Picture 18" descr="Image result for application icon">
              <a:extLst>
                <a:ext uri="{FF2B5EF4-FFF2-40B4-BE49-F238E27FC236}">
                  <a16:creationId xmlns:a16="http://schemas.microsoft.com/office/drawing/2014/main" id="{E9CAE50A-30B8-484E-AF56-ADC09E2DDF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 b="8872"/>
            <a:stretch/>
          </p:blipFill>
          <p:spPr bwMode="auto">
            <a:xfrm>
              <a:off x="3681141" y="1181100"/>
              <a:ext cx="648830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0DAAC46-EDF3-4E0C-9531-011B3DDA1F41}"/>
                </a:ext>
              </a:extLst>
            </p:cNvPr>
            <p:cNvSpPr/>
            <p:nvPr/>
          </p:nvSpPr>
          <p:spPr>
            <a:xfrm>
              <a:off x="3611397" y="1320205"/>
              <a:ext cx="822382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Routing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5E50BC0-979C-4CF4-ACFF-5A73DC85904D}"/>
              </a:ext>
            </a:extLst>
          </p:cNvPr>
          <p:cNvGrpSpPr/>
          <p:nvPr/>
        </p:nvGrpSpPr>
        <p:grpSpPr>
          <a:xfrm>
            <a:off x="2557807" y="1090508"/>
            <a:ext cx="1042404" cy="637172"/>
            <a:chOff x="4661604" y="1181100"/>
            <a:chExt cx="822382" cy="505939"/>
          </a:xfrm>
        </p:grpSpPr>
        <p:pic>
          <p:nvPicPr>
            <p:cNvPr id="52" name="Picture 18" descr="Image result for application icon">
              <a:extLst>
                <a:ext uri="{FF2B5EF4-FFF2-40B4-BE49-F238E27FC236}">
                  <a16:creationId xmlns:a16="http://schemas.microsoft.com/office/drawing/2014/main" id="{B7C9F9F9-E33A-48F0-953E-05BDACC621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 b="8872"/>
            <a:stretch/>
          </p:blipFill>
          <p:spPr bwMode="auto">
            <a:xfrm>
              <a:off x="4742576" y="1181100"/>
              <a:ext cx="648830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B5AADF5-EB00-4925-975E-A49DF822BE45}"/>
                </a:ext>
              </a:extLst>
            </p:cNvPr>
            <p:cNvSpPr/>
            <p:nvPr/>
          </p:nvSpPr>
          <p:spPr>
            <a:xfrm>
              <a:off x="4661604" y="1320205"/>
              <a:ext cx="822382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Firewall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3AFE1BF-331C-498A-A9BF-13D1FB97009F}"/>
              </a:ext>
            </a:extLst>
          </p:cNvPr>
          <p:cNvGrpSpPr/>
          <p:nvPr/>
        </p:nvGrpSpPr>
        <p:grpSpPr>
          <a:xfrm>
            <a:off x="3529426" y="1090508"/>
            <a:ext cx="967579" cy="637172"/>
            <a:chOff x="5452491" y="1181100"/>
            <a:chExt cx="822382" cy="505939"/>
          </a:xfrm>
        </p:grpSpPr>
        <p:pic>
          <p:nvPicPr>
            <p:cNvPr id="55" name="Picture 18" descr="Image result for application icon">
              <a:extLst>
                <a:ext uri="{FF2B5EF4-FFF2-40B4-BE49-F238E27FC236}">
                  <a16:creationId xmlns:a16="http://schemas.microsoft.com/office/drawing/2014/main" id="{F796F941-5D07-4AF9-9DDA-B56113D429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 b="8872"/>
            <a:stretch/>
          </p:blipFill>
          <p:spPr bwMode="auto">
            <a:xfrm>
              <a:off x="5462557" y="1181100"/>
              <a:ext cx="798836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63368FE-3381-461B-8778-5E23F779629D}"/>
                </a:ext>
              </a:extLst>
            </p:cNvPr>
            <p:cNvSpPr/>
            <p:nvPr/>
          </p:nvSpPr>
          <p:spPr>
            <a:xfrm>
              <a:off x="5452491" y="1320205"/>
              <a:ext cx="822382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Load </a:t>
              </a:r>
            </a:p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Balancing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F9DD26D-0757-4E8C-907C-285E27781F75}"/>
              </a:ext>
            </a:extLst>
          </p:cNvPr>
          <p:cNvGrpSpPr/>
          <p:nvPr/>
        </p:nvGrpSpPr>
        <p:grpSpPr>
          <a:xfrm>
            <a:off x="4514215" y="1090508"/>
            <a:ext cx="1992390" cy="637172"/>
            <a:chOff x="6398272" y="1181100"/>
            <a:chExt cx="1689806" cy="505939"/>
          </a:xfrm>
        </p:grpSpPr>
        <p:pic>
          <p:nvPicPr>
            <p:cNvPr id="58" name="Picture 18" descr="Image result for application icon">
              <a:extLst>
                <a:ext uri="{FF2B5EF4-FFF2-40B4-BE49-F238E27FC236}">
                  <a16:creationId xmlns:a16="http://schemas.microsoft.com/office/drawing/2014/main" id="{3F80A75D-519C-4F64-B5C6-E4D257D985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 b="8872"/>
            <a:stretch/>
          </p:blipFill>
          <p:spPr bwMode="auto">
            <a:xfrm>
              <a:off x="6426285" y="1181100"/>
              <a:ext cx="798836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58B57D7-D204-4470-A1F2-3110E942B2B1}"/>
                </a:ext>
              </a:extLst>
            </p:cNvPr>
            <p:cNvSpPr/>
            <p:nvPr/>
          </p:nvSpPr>
          <p:spPr>
            <a:xfrm>
              <a:off x="6398272" y="1320205"/>
              <a:ext cx="822382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Intrusion Prevention</a:t>
              </a:r>
            </a:p>
          </p:txBody>
        </p:sp>
        <p:pic>
          <p:nvPicPr>
            <p:cNvPr id="157" name="Picture 18" descr="Image result for application icon">
              <a:extLst>
                <a:ext uri="{FF2B5EF4-FFF2-40B4-BE49-F238E27FC236}">
                  <a16:creationId xmlns:a16="http://schemas.microsoft.com/office/drawing/2014/main" id="{94101C01-3ECB-4CBB-85F8-2CBDE26787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 b="8872"/>
            <a:stretch/>
          </p:blipFill>
          <p:spPr bwMode="auto">
            <a:xfrm>
              <a:off x="7289242" y="1181100"/>
              <a:ext cx="798836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B05EA7B8-CDA1-4790-894F-8E26FF832C67}"/>
                </a:ext>
              </a:extLst>
            </p:cNvPr>
            <p:cNvSpPr/>
            <p:nvPr/>
          </p:nvSpPr>
          <p:spPr>
            <a:xfrm>
              <a:off x="7261229" y="1320205"/>
              <a:ext cx="822382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Network  Visualization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A7014A-39CE-4B6F-B79E-92DA982DB10E}"/>
              </a:ext>
            </a:extLst>
          </p:cNvPr>
          <p:cNvGrpSpPr/>
          <p:nvPr/>
        </p:nvGrpSpPr>
        <p:grpSpPr>
          <a:xfrm>
            <a:off x="6831753" y="1090508"/>
            <a:ext cx="625101" cy="637172"/>
            <a:chOff x="8268418" y="1181100"/>
            <a:chExt cx="625101" cy="505939"/>
          </a:xfrm>
        </p:grpSpPr>
        <p:pic>
          <p:nvPicPr>
            <p:cNvPr id="61" name="Picture 18" descr="Image result for application icon">
              <a:extLst>
                <a:ext uri="{FF2B5EF4-FFF2-40B4-BE49-F238E27FC236}">
                  <a16:creationId xmlns:a16="http://schemas.microsoft.com/office/drawing/2014/main" id="{19F12484-E7D9-42FB-921C-36E031570D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 b="8872"/>
            <a:stretch/>
          </p:blipFill>
          <p:spPr bwMode="auto">
            <a:xfrm>
              <a:off x="8268418" y="1181100"/>
              <a:ext cx="625101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9BB0F0A-D62A-4BD5-A78C-D8130D154CF8}"/>
                </a:ext>
              </a:extLst>
            </p:cNvPr>
            <p:cNvSpPr/>
            <p:nvPr/>
          </p:nvSpPr>
          <p:spPr>
            <a:xfrm>
              <a:off x="8305577" y="1320205"/>
              <a:ext cx="485903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Other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DAEC2DEE-620B-4EA2-B2AA-D889655483A5}"/>
              </a:ext>
            </a:extLst>
          </p:cNvPr>
          <p:cNvSpPr/>
          <p:nvPr/>
        </p:nvSpPr>
        <p:spPr>
          <a:xfrm>
            <a:off x="6503782" y="1320205"/>
            <a:ext cx="357687" cy="313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B1F07BC-33C6-4000-8C9F-427435115554}"/>
              </a:ext>
            </a:extLst>
          </p:cNvPr>
          <p:cNvSpPr txBox="1"/>
          <p:nvPr/>
        </p:nvSpPr>
        <p:spPr>
          <a:xfrm>
            <a:off x="231113" y="1137198"/>
            <a:ext cx="156221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/>
              <a:t>Applications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38997E8-84FB-4C87-A088-9A94638984B0}"/>
              </a:ext>
            </a:extLst>
          </p:cNvPr>
          <p:cNvSpPr/>
          <p:nvPr/>
        </p:nvSpPr>
        <p:spPr>
          <a:xfrm>
            <a:off x="2591482" y="1834159"/>
            <a:ext cx="192487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Network Programming APIs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9DAD214-4805-4404-B0A2-BD510A5A5BF2}"/>
              </a:ext>
            </a:extLst>
          </p:cNvPr>
          <p:cNvSpPr txBox="1"/>
          <p:nvPr/>
        </p:nvSpPr>
        <p:spPr>
          <a:xfrm>
            <a:off x="2389114" y="2302550"/>
            <a:ext cx="1086969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100" b="1" dirty="0"/>
              <a:t>Network Services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170E628-F0AB-4919-8630-07D2FD89D140}"/>
              </a:ext>
            </a:extLst>
          </p:cNvPr>
          <p:cNvSpPr txBox="1"/>
          <p:nvPr/>
        </p:nvSpPr>
        <p:spPr>
          <a:xfrm>
            <a:off x="5363929" y="2293425"/>
            <a:ext cx="1780493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100" b="1" dirty="0"/>
              <a:t>Virtual Network Resources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075A19D-0FCF-45EB-98DE-90365F483711}"/>
              </a:ext>
            </a:extLst>
          </p:cNvPr>
          <p:cNvSpPr txBox="1"/>
          <p:nvPr/>
        </p:nvSpPr>
        <p:spPr>
          <a:xfrm>
            <a:off x="260623" y="3046022"/>
            <a:ext cx="129059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/>
              <a:t>Controller</a:t>
            </a:r>
          </a:p>
          <a:p>
            <a:r>
              <a:rPr lang="en-US" sz="1400" b="1" dirty="0"/>
              <a:t>(e.g., Floodlight)</a:t>
            </a:r>
          </a:p>
        </p:txBody>
      </p:sp>
      <p:pic>
        <p:nvPicPr>
          <p:cNvPr id="80" name="Picture 79" descr="icon 13.png">
            <a:extLst>
              <a:ext uri="{FF2B5EF4-FFF2-40B4-BE49-F238E27FC236}">
                <a16:creationId xmlns:a16="http://schemas.microsoft.com/office/drawing/2014/main" id="{625BEA25-9ABB-49C1-892E-DC400EC12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28" y="4888530"/>
            <a:ext cx="6006739" cy="1317496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C1497B1-E0C3-4287-8F26-344328B20A34}"/>
              </a:ext>
            </a:extLst>
          </p:cNvPr>
          <p:cNvCxnSpPr>
            <a:cxnSpLocks/>
            <a:stCxn id="93" idx="1"/>
            <a:endCxn id="116" idx="0"/>
          </p:cNvCxnSpPr>
          <p:nvPr/>
        </p:nvCxnSpPr>
        <p:spPr>
          <a:xfrm flipH="1">
            <a:off x="2786545" y="5153540"/>
            <a:ext cx="1518170" cy="219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FE0CC0E-4AEF-44E3-981A-AE69C6C88C94}"/>
              </a:ext>
            </a:extLst>
          </p:cNvPr>
          <p:cNvCxnSpPr>
            <a:cxnSpLocks/>
            <a:stCxn id="93" idx="3"/>
            <a:endCxn id="113" idx="3"/>
          </p:cNvCxnSpPr>
          <p:nvPr/>
        </p:nvCxnSpPr>
        <p:spPr>
          <a:xfrm>
            <a:off x="4722545" y="5153540"/>
            <a:ext cx="955124" cy="156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040060B-B127-4212-BF40-FAAA51D4A54C}"/>
              </a:ext>
            </a:extLst>
          </p:cNvPr>
          <p:cNvCxnSpPr>
            <a:cxnSpLocks/>
            <a:stCxn id="93" idx="0"/>
            <a:endCxn id="94" idx="2"/>
          </p:cNvCxnSpPr>
          <p:nvPr/>
        </p:nvCxnSpPr>
        <p:spPr>
          <a:xfrm flipH="1">
            <a:off x="3809730" y="5061587"/>
            <a:ext cx="703900" cy="645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5FB75E3-5244-4638-9B57-D5DB92B6AD27}"/>
              </a:ext>
            </a:extLst>
          </p:cNvPr>
          <p:cNvGrpSpPr/>
          <p:nvPr/>
        </p:nvGrpSpPr>
        <p:grpSpPr>
          <a:xfrm>
            <a:off x="2077881" y="4995188"/>
            <a:ext cx="5230434" cy="1148562"/>
            <a:chOff x="2124376" y="4687372"/>
            <a:chExt cx="5230430" cy="1573951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A1A6E96-F3CB-470F-BAA3-E89B86B141D0}"/>
                </a:ext>
              </a:extLst>
            </p:cNvPr>
            <p:cNvCxnSpPr>
              <a:cxnSpLocks/>
              <a:stCxn id="103" idx="3"/>
              <a:endCxn id="111" idx="1"/>
            </p:cNvCxnSpPr>
            <p:nvPr/>
          </p:nvCxnSpPr>
          <p:spPr>
            <a:xfrm flipV="1">
              <a:off x="6858333" y="5452152"/>
              <a:ext cx="221070" cy="346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4C5A41A-4616-4AA9-B1BE-CD7C3630CF20}"/>
                </a:ext>
              </a:extLst>
            </p:cNvPr>
            <p:cNvCxnSpPr>
              <a:cxnSpLocks/>
              <a:stCxn id="103" idx="2"/>
              <a:endCxn id="110" idx="1"/>
            </p:cNvCxnSpPr>
            <p:nvPr/>
          </p:nvCxnSpPr>
          <p:spPr>
            <a:xfrm>
              <a:off x="6649418" y="5612826"/>
              <a:ext cx="117152" cy="1569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6812144-1ED3-44C9-B1A4-3187993FE724}"/>
                </a:ext>
              </a:extLst>
            </p:cNvPr>
            <p:cNvCxnSpPr>
              <a:cxnSpLocks/>
              <a:stCxn id="114" idx="0"/>
              <a:endCxn id="109" idx="0"/>
            </p:cNvCxnSpPr>
            <p:nvPr/>
          </p:nvCxnSpPr>
          <p:spPr>
            <a:xfrm>
              <a:off x="5281656" y="5494162"/>
              <a:ext cx="213533" cy="352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26F55AE-812F-4F84-9DF9-C11EBA291255}"/>
                </a:ext>
              </a:extLst>
            </p:cNvPr>
            <p:cNvCxnSpPr>
              <a:cxnSpLocks/>
              <a:stCxn id="114" idx="0"/>
              <a:endCxn id="107" idx="3"/>
            </p:cNvCxnSpPr>
            <p:nvPr/>
          </p:nvCxnSpPr>
          <p:spPr>
            <a:xfrm flipH="1">
              <a:off x="5185772" y="5494163"/>
              <a:ext cx="95885" cy="547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6EE0A5F-D7A2-4544-93E9-61F0A12F4537}"/>
                </a:ext>
              </a:extLst>
            </p:cNvPr>
            <p:cNvCxnSpPr>
              <a:cxnSpLocks/>
              <a:stCxn id="113" idx="3"/>
              <a:endCxn id="103" idx="0"/>
            </p:cNvCxnSpPr>
            <p:nvPr/>
          </p:nvCxnSpPr>
          <p:spPr>
            <a:xfrm>
              <a:off x="5724162" y="5118559"/>
              <a:ext cx="925256" cy="2422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A8FE099-7AE1-4A41-9EB0-72F202CDE40F}"/>
                </a:ext>
              </a:extLst>
            </p:cNvPr>
            <p:cNvCxnSpPr>
              <a:cxnSpLocks/>
              <a:stCxn id="94" idx="0"/>
              <a:endCxn id="108" idx="0"/>
            </p:cNvCxnSpPr>
            <p:nvPr/>
          </p:nvCxnSpPr>
          <p:spPr>
            <a:xfrm>
              <a:off x="3856224" y="5410706"/>
              <a:ext cx="177727" cy="4359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B9988D1-E7CD-406B-8F00-E76293792885}"/>
                </a:ext>
              </a:extLst>
            </p:cNvPr>
            <p:cNvCxnSpPr>
              <a:cxnSpLocks/>
              <a:stCxn id="94" idx="0"/>
              <a:endCxn id="104" idx="3"/>
            </p:cNvCxnSpPr>
            <p:nvPr/>
          </p:nvCxnSpPr>
          <p:spPr>
            <a:xfrm flipH="1">
              <a:off x="3678964" y="5410706"/>
              <a:ext cx="177260" cy="5528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026690C-EC2D-4285-A8AA-441A703AB2A4}"/>
                </a:ext>
              </a:extLst>
            </p:cNvPr>
            <p:cNvCxnSpPr>
              <a:cxnSpLocks/>
              <a:stCxn id="116" idx="0"/>
              <a:endCxn id="105" idx="3"/>
            </p:cNvCxnSpPr>
            <p:nvPr/>
          </p:nvCxnSpPr>
          <p:spPr>
            <a:xfrm flipH="1">
              <a:off x="2636346" y="5205690"/>
              <a:ext cx="196694" cy="61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90BEC20-1813-441E-A786-51E41A046382}"/>
                </a:ext>
              </a:extLst>
            </p:cNvPr>
            <p:cNvCxnSpPr>
              <a:cxnSpLocks/>
              <a:stCxn id="116" idx="1"/>
              <a:endCxn id="106" idx="3"/>
            </p:cNvCxnSpPr>
            <p:nvPr/>
          </p:nvCxnSpPr>
          <p:spPr>
            <a:xfrm flipH="1">
              <a:off x="2399779" y="5331682"/>
              <a:ext cx="224342" cy="103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F8983A9-E3C1-4F19-AFFC-DFDB4366F5ED}"/>
                </a:ext>
              </a:extLst>
            </p:cNvPr>
            <p:cNvCxnSpPr>
              <a:cxnSpLocks/>
              <a:stCxn id="94" idx="1"/>
              <a:endCxn id="116" idx="1"/>
            </p:cNvCxnSpPr>
            <p:nvPr/>
          </p:nvCxnSpPr>
          <p:spPr>
            <a:xfrm flipH="1" flipV="1">
              <a:off x="2624122" y="5331682"/>
              <a:ext cx="1023188" cy="205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5C5B838-8004-417A-B6C0-C1EF8D67EAD0}"/>
                </a:ext>
              </a:extLst>
            </p:cNvPr>
            <p:cNvCxnSpPr>
              <a:cxnSpLocks/>
              <a:stCxn id="114" idx="1"/>
              <a:endCxn id="94" idx="3"/>
            </p:cNvCxnSpPr>
            <p:nvPr/>
          </p:nvCxnSpPr>
          <p:spPr>
            <a:xfrm flipH="1" flipV="1">
              <a:off x="4065138" y="5536714"/>
              <a:ext cx="1007603" cy="834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97" name="Picture 50" descr="Related image">
              <a:extLst>
                <a:ext uri="{FF2B5EF4-FFF2-40B4-BE49-F238E27FC236}">
                  <a16:creationId xmlns:a16="http://schemas.microsoft.com/office/drawing/2014/main" id="{01567153-454A-432D-A673-021A145B6E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6689390" y="5257530"/>
              <a:ext cx="171271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50" descr="Related image">
              <a:extLst>
                <a:ext uri="{FF2B5EF4-FFF2-40B4-BE49-F238E27FC236}">
                  <a16:creationId xmlns:a16="http://schemas.microsoft.com/office/drawing/2014/main" id="{51100000-17F6-42F9-B8F5-F36BBBDACC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5061432" y="5415323"/>
              <a:ext cx="171271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50" descr="Related image">
              <a:extLst>
                <a:ext uri="{FF2B5EF4-FFF2-40B4-BE49-F238E27FC236}">
                  <a16:creationId xmlns:a16="http://schemas.microsoft.com/office/drawing/2014/main" id="{1FF1EE06-B82C-4749-A3E9-36E5B450B1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5539269" y="4896049"/>
              <a:ext cx="171271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50" descr="Related image">
              <a:extLst>
                <a:ext uri="{FF2B5EF4-FFF2-40B4-BE49-F238E27FC236}">
                  <a16:creationId xmlns:a16="http://schemas.microsoft.com/office/drawing/2014/main" id="{A786F811-5C46-48CB-AB36-F790F044E5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4642527" y="4687372"/>
              <a:ext cx="171271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50" descr="Related image">
              <a:extLst>
                <a:ext uri="{FF2B5EF4-FFF2-40B4-BE49-F238E27FC236}">
                  <a16:creationId xmlns:a16="http://schemas.microsoft.com/office/drawing/2014/main" id="{D9B3808B-2332-4041-B930-41E9E0353B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2606982" y="5107568"/>
              <a:ext cx="171271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2347CFA-3FA3-4515-A0C8-21353EA5E069}"/>
                </a:ext>
              </a:extLst>
            </p:cNvPr>
            <p:cNvCxnSpPr>
              <a:cxnSpLocks/>
              <a:stCxn id="114" idx="1"/>
              <a:endCxn id="103" idx="3"/>
            </p:cNvCxnSpPr>
            <p:nvPr/>
          </p:nvCxnSpPr>
          <p:spPr>
            <a:xfrm flipV="1">
              <a:off x="5072741" y="5486816"/>
              <a:ext cx="1785590" cy="1333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03" name="Picture 4">
              <a:extLst>
                <a:ext uri="{FF2B5EF4-FFF2-40B4-BE49-F238E27FC236}">
                  <a16:creationId xmlns:a16="http://schemas.microsoft.com/office/drawing/2014/main" id="{46049C4D-0FBC-486C-B46D-AEC7F551627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503" y="5360808"/>
              <a:ext cx="417830" cy="25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F725B8D9-43EB-427B-A5AA-E072A275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3561" y="5756228"/>
              <a:ext cx="275403" cy="414643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C295A27-51FF-43B2-A7DE-1A3352B0E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943" y="5610743"/>
              <a:ext cx="275403" cy="414643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F7770D7E-1045-42ED-B00A-134A4C327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76" y="5227984"/>
              <a:ext cx="275403" cy="414643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04AD007F-57E1-4FB7-A3F1-85FDAB0C7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68" y="5834653"/>
              <a:ext cx="275403" cy="414643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0FB2727-CBA7-48BC-B1D4-7B36F2671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249" y="5846680"/>
              <a:ext cx="275403" cy="414643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F9DA73A8-72A4-4B29-8B4E-25A5C79B6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487" y="5846680"/>
              <a:ext cx="275403" cy="414643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9EB3E4A2-5704-470D-A9FC-28EE88073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569" y="5562407"/>
              <a:ext cx="275403" cy="414643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881844DE-B1CD-4EDF-AC07-06D7B15AA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403" y="5244832"/>
              <a:ext cx="275403" cy="414643"/>
            </a:xfrm>
            <a:prstGeom prst="rect">
              <a:avLst/>
            </a:prstGeom>
          </p:spPr>
        </p:pic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D108873-2A64-4788-BEAA-37EBF1CD5030}"/>
                </a:ext>
              </a:extLst>
            </p:cNvPr>
            <p:cNvCxnSpPr>
              <a:cxnSpLocks/>
              <a:stCxn id="113" idx="2"/>
              <a:endCxn id="114" idx="0"/>
            </p:cNvCxnSpPr>
            <p:nvPr/>
          </p:nvCxnSpPr>
          <p:spPr>
            <a:xfrm flipH="1">
              <a:off x="5281657" y="5244567"/>
              <a:ext cx="233591" cy="249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98A1EBDA-5E7C-4F43-BE9F-11437246076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332" y="4992546"/>
              <a:ext cx="417830" cy="252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4" name="Picture 4">
              <a:extLst>
                <a:ext uri="{FF2B5EF4-FFF2-40B4-BE49-F238E27FC236}">
                  <a16:creationId xmlns:a16="http://schemas.microsoft.com/office/drawing/2014/main" id="{30F3A415-929E-4E8A-9DD3-E99FA91D652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741" y="5494161"/>
              <a:ext cx="417830" cy="252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5" name="Picture 50" descr="Related image">
              <a:extLst>
                <a:ext uri="{FF2B5EF4-FFF2-40B4-BE49-F238E27FC236}">
                  <a16:creationId xmlns:a16="http://schemas.microsoft.com/office/drawing/2014/main" id="{77EA57F6-2C32-4A9E-BE01-10AAD11C31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3770589" y="5302011"/>
              <a:ext cx="171272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4">
              <a:extLst>
                <a:ext uri="{FF2B5EF4-FFF2-40B4-BE49-F238E27FC236}">
                  <a16:creationId xmlns:a16="http://schemas.microsoft.com/office/drawing/2014/main" id="{88109DFD-5945-4880-8AF0-C5F5F9C4D77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125" y="5205690"/>
              <a:ext cx="417830" cy="25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5C005323-60A4-4EF9-9A22-26DC4E1992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208" y="4778363"/>
              <a:ext cx="417830" cy="25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4" name="Picture 4">
              <a:extLst>
                <a:ext uri="{FF2B5EF4-FFF2-40B4-BE49-F238E27FC236}">
                  <a16:creationId xmlns:a16="http://schemas.microsoft.com/office/drawing/2014/main" id="{3553F285-F846-4A97-BE96-7B31F10111D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309" y="5410706"/>
              <a:ext cx="417830" cy="25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37913E9-9596-4254-94D5-DF6AB4118A3D}"/>
              </a:ext>
            </a:extLst>
          </p:cNvPr>
          <p:cNvCxnSpPr>
            <a:cxnSpLocks/>
          </p:cNvCxnSpPr>
          <p:nvPr/>
        </p:nvCxnSpPr>
        <p:spPr>
          <a:xfrm>
            <a:off x="4522139" y="4549123"/>
            <a:ext cx="0" cy="512464"/>
          </a:xfrm>
          <a:prstGeom prst="straightConnector1">
            <a:avLst/>
          </a:prstGeom>
          <a:ln w="47625"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B3604F18-97BD-4A2D-8EBA-172120B69F7B}"/>
              </a:ext>
            </a:extLst>
          </p:cNvPr>
          <p:cNvSpPr txBox="1"/>
          <p:nvPr/>
        </p:nvSpPr>
        <p:spPr>
          <a:xfrm>
            <a:off x="2949389" y="4630493"/>
            <a:ext cx="15978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OpenFlow Protocol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2FCA38E-41FA-4284-96FA-3FD05984647B}"/>
              </a:ext>
            </a:extLst>
          </p:cNvPr>
          <p:cNvSpPr txBox="1"/>
          <p:nvPr/>
        </p:nvSpPr>
        <p:spPr>
          <a:xfrm>
            <a:off x="231112" y="5353226"/>
            <a:ext cx="158008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/>
              <a:t>Infrastructure</a:t>
            </a:r>
          </a:p>
        </p:txBody>
      </p:sp>
      <p:sp>
        <p:nvSpPr>
          <p:cNvPr id="117" name="Flowchart: Alternate Process 116">
            <a:extLst>
              <a:ext uri="{FF2B5EF4-FFF2-40B4-BE49-F238E27FC236}">
                <a16:creationId xmlns:a16="http://schemas.microsoft.com/office/drawing/2014/main" id="{22BF745A-E2CE-4FDE-8183-B2143BD0F8FD}"/>
              </a:ext>
            </a:extLst>
          </p:cNvPr>
          <p:cNvSpPr/>
          <p:nvPr/>
        </p:nvSpPr>
        <p:spPr>
          <a:xfrm>
            <a:off x="4768246" y="2513033"/>
            <a:ext cx="2690588" cy="1960924"/>
          </a:xfrm>
          <a:prstGeom prst="flowChartAlternateProcess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8" descr="Related image">
            <a:extLst>
              <a:ext uri="{FF2B5EF4-FFF2-40B4-BE49-F238E27FC236}">
                <a16:creationId xmlns:a16="http://schemas.microsoft.com/office/drawing/2014/main" id="{BC10163A-5739-47C1-9847-9AA49C1AC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3955" y="3966372"/>
            <a:ext cx="321735" cy="3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BA1E2FAA-42C3-43D2-A60D-DFF6E607F681}"/>
              </a:ext>
            </a:extLst>
          </p:cNvPr>
          <p:cNvSpPr txBox="1"/>
          <p:nvPr/>
        </p:nvSpPr>
        <p:spPr>
          <a:xfrm>
            <a:off x="6140951" y="2908411"/>
            <a:ext cx="697392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Switches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3BCABC9-6A27-4803-AAD5-C8BEB4EB0762}"/>
              </a:ext>
            </a:extLst>
          </p:cNvPr>
          <p:cNvSpPr txBox="1"/>
          <p:nvPr/>
        </p:nvSpPr>
        <p:spPr>
          <a:xfrm>
            <a:off x="6708044" y="3559922"/>
            <a:ext cx="697392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VLANs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D533EFE-3884-4F60-B802-130AE2EA8703}"/>
              </a:ext>
            </a:extLst>
          </p:cNvPr>
          <p:cNvGrpSpPr/>
          <p:nvPr/>
        </p:nvGrpSpPr>
        <p:grpSpPr>
          <a:xfrm>
            <a:off x="6716852" y="3199830"/>
            <a:ext cx="591463" cy="355126"/>
            <a:chOff x="4123063" y="2695127"/>
            <a:chExt cx="584195" cy="350762"/>
          </a:xfrm>
        </p:grpSpPr>
        <p:pic>
          <p:nvPicPr>
            <p:cNvPr id="123" name="Picture 22" descr="Image result for network switches icon">
              <a:extLst>
                <a:ext uri="{FF2B5EF4-FFF2-40B4-BE49-F238E27FC236}">
                  <a16:creationId xmlns:a16="http://schemas.microsoft.com/office/drawing/2014/main" id="{5CB05864-3E6F-497A-B520-EA8E1ECDD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063" y="2695127"/>
              <a:ext cx="350762" cy="350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2" descr="Image result for network switches icon">
              <a:extLst>
                <a:ext uri="{FF2B5EF4-FFF2-40B4-BE49-F238E27FC236}">
                  <a16:creationId xmlns:a16="http://schemas.microsoft.com/office/drawing/2014/main" id="{C8A7A6D5-77E0-444D-92A3-64D6D1DB1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496" y="2695127"/>
              <a:ext cx="350762" cy="350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51A5D97-1C40-41EF-B9B9-B5FC72EF81DF}"/>
              </a:ext>
            </a:extLst>
          </p:cNvPr>
          <p:cNvGrpSpPr/>
          <p:nvPr/>
        </p:nvGrpSpPr>
        <p:grpSpPr>
          <a:xfrm>
            <a:off x="6276085" y="2594962"/>
            <a:ext cx="444044" cy="290687"/>
            <a:chOff x="5532227" y="2730412"/>
            <a:chExt cx="438587" cy="287114"/>
          </a:xfrm>
        </p:grpSpPr>
        <p:pic>
          <p:nvPicPr>
            <p:cNvPr id="126" name="Picture 4">
              <a:extLst>
                <a:ext uri="{FF2B5EF4-FFF2-40B4-BE49-F238E27FC236}">
                  <a16:creationId xmlns:a16="http://schemas.microsoft.com/office/drawing/2014/main" id="{349D7C2C-4D5F-413F-8D11-6B329DFB25F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227" y="2868038"/>
              <a:ext cx="271924" cy="14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B942BAC-F731-4E30-B39C-D6D56ED15D8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1634" y="2730412"/>
              <a:ext cx="271924" cy="14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8" name="Picture 4">
              <a:extLst>
                <a:ext uri="{FF2B5EF4-FFF2-40B4-BE49-F238E27FC236}">
                  <a16:creationId xmlns:a16="http://schemas.microsoft.com/office/drawing/2014/main" id="{FCDC9588-7555-48B8-8756-CAAD135046B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890" y="2840614"/>
              <a:ext cx="271924" cy="14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29" name="Picture 24" descr="Image result for network switches icon">
            <a:extLst>
              <a:ext uri="{FF2B5EF4-FFF2-40B4-BE49-F238E27FC236}">
                <a16:creationId xmlns:a16="http://schemas.microsoft.com/office/drawing/2014/main" id="{CB74C9C3-A4B6-4E3A-9EAD-FFCA31717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9" t="7766" r="30428" b="8558"/>
          <a:stretch/>
        </p:blipFill>
        <p:spPr bwMode="auto">
          <a:xfrm>
            <a:off x="5711080" y="3922638"/>
            <a:ext cx="305438" cy="3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B2625D49-7EDE-42CF-905D-E51FDC5DF2C2}"/>
              </a:ext>
            </a:extLst>
          </p:cNvPr>
          <p:cNvSpPr txBox="1"/>
          <p:nvPr/>
        </p:nvSpPr>
        <p:spPr>
          <a:xfrm>
            <a:off x="5577919" y="4264045"/>
            <a:ext cx="594894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Links</a:t>
            </a:r>
          </a:p>
        </p:txBody>
      </p:sp>
      <p:pic>
        <p:nvPicPr>
          <p:cNvPr id="131" name="Picture 32" descr="Image result for network ports icon">
            <a:extLst>
              <a:ext uri="{FF2B5EF4-FFF2-40B4-BE49-F238E27FC236}">
                <a16:creationId xmlns:a16="http://schemas.microsoft.com/office/drawing/2014/main" id="{45DECEDD-7622-45E4-A72E-BE8769E46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t="8550" r="8389" b="12057"/>
          <a:stretch/>
        </p:blipFill>
        <p:spPr bwMode="auto">
          <a:xfrm>
            <a:off x="6838343" y="2594957"/>
            <a:ext cx="378309" cy="3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0FF27EB0-C50A-421F-885A-84C64FCF5706}"/>
              </a:ext>
            </a:extLst>
          </p:cNvPr>
          <p:cNvSpPr txBox="1"/>
          <p:nvPr/>
        </p:nvSpPr>
        <p:spPr>
          <a:xfrm>
            <a:off x="6806638" y="2908411"/>
            <a:ext cx="425776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Ports</a:t>
            </a:r>
          </a:p>
        </p:txBody>
      </p:sp>
      <p:pic>
        <p:nvPicPr>
          <p:cNvPr id="133" name="Picture 38" descr="Related image">
            <a:extLst>
              <a:ext uri="{FF2B5EF4-FFF2-40B4-BE49-F238E27FC236}">
                <a16:creationId xmlns:a16="http://schemas.microsoft.com/office/drawing/2014/main" id="{F0F5B8D5-DD02-4E2E-AE8C-8C62CEFF3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40" y="3106723"/>
            <a:ext cx="501966" cy="5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B993E57D-FBE9-4111-84FA-BFEA9FB7874A}"/>
              </a:ext>
            </a:extLst>
          </p:cNvPr>
          <p:cNvSpPr txBox="1"/>
          <p:nvPr/>
        </p:nvSpPr>
        <p:spPr>
          <a:xfrm>
            <a:off x="6197792" y="3538915"/>
            <a:ext cx="596784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Config-</a:t>
            </a:r>
            <a:br>
              <a:rPr lang="en-US" sz="1050" b="1" dirty="0"/>
            </a:br>
            <a:r>
              <a:rPr lang="en-US" sz="1050" b="1" dirty="0" err="1"/>
              <a:t>urations</a:t>
            </a:r>
            <a:endParaRPr lang="en-US" sz="1050" b="1" dirty="0"/>
          </a:p>
        </p:txBody>
      </p:sp>
      <p:pic>
        <p:nvPicPr>
          <p:cNvPr id="135" name="Picture 44" descr="Image result for icons network traffic">
            <a:extLst>
              <a:ext uri="{FF2B5EF4-FFF2-40B4-BE49-F238E27FC236}">
                <a16:creationId xmlns:a16="http://schemas.microsoft.com/office/drawing/2014/main" id="{B2F4BF39-080B-4BF9-908E-59ABF90ED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96" y="3125398"/>
            <a:ext cx="454208" cy="4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A0826F4B-D36E-4D94-B8AA-CA7BAA8BBC4D}"/>
              </a:ext>
            </a:extLst>
          </p:cNvPr>
          <p:cNvSpPr txBox="1"/>
          <p:nvPr/>
        </p:nvSpPr>
        <p:spPr>
          <a:xfrm>
            <a:off x="5526663" y="3535434"/>
            <a:ext cx="620608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Traffic payloads</a:t>
            </a:r>
          </a:p>
        </p:txBody>
      </p:sp>
      <p:pic>
        <p:nvPicPr>
          <p:cNvPr id="137" name="Picture 467" descr="Image result for statistics icon">
            <a:extLst>
              <a:ext uri="{FF2B5EF4-FFF2-40B4-BE49-F238E27FC236}">
                <a16:creationId xmlns:a16="http://schemas.microsoft.com/office/drawing/2014/main" id="{BDFF6DB7-1885-43B3-9C42-E40DCFCDC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8558" r="21369" b="8927"/>
          <a:stretch/>
        </p:blipFill>
        <p:spPr bwMode="auto">
          <a:xfrm>
            <a:off x="5031548" y="3185808"/>
            <a:ext cx="306960" cy="3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08A4124A-5E01-4788-8CA1-DBF9069189D3}"/>
              </a:ext>
            </a:extLst>
          </p:cNvPr>
          <p:cNvSpPr txBox="1"/>
          <p:nvPr/>
        </p:nvSpPr>
        <p:spPr>
          <a:xfrm>
            <a:off x="4901214" y="3540007"/>
            <a:ext cx="594448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Statistics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EC7D80C-B32F-4E12-AD07-0FCE24C1B72A}"/>
              </a:ext>
            </a:extLst>
          </p:cNvPr>
          <p:cNvSpPr txBox="1"/>
          <p:nvPr/>
        </p:nvSpPr>
        <p:spPr>
          <a:xfrm>
            <a:off x="6683997" y="4257226"/>
            <a:ext cx="803410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Other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ADBA081-2164-43A3-B991-4CA3C22A41E3}"/>
              </a:ext>
            </a:extLst>
          </p:cNvPr>
          <p:cNvSpPr txBox="1"/>
          <p:nvPr/>
        </p:nvSpPr>
        <p:spPr>
          <a:xfrm>
            <a:off x="4889356" y="2908411"/>
            <a:ext cx="594448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Topology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6C02495-4843-428B-A8A6-72F7F8666B0A}"/>
              </a:ext>
            </a:extLst>
          </p:cNvPr>
          <p:cNvSpPr txBox="1"/>
          <p:nvPr/>
        </p:nvSpPr>
        <p:spPr>
          <a:xfrm>
            <a:off x="5023625" y="4264045"/>
            <a:ext cx="343218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Hosts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36B62FF-4AA0-454D-AF57-B0AD4CF50300}"/>
              </a:ext>
            </a:extLst>
          </p:cNvPr>
          <p:cNvSpPr txBox="1"/>
          <p:nvPr/>
        </p:nvSpPr>
        <p:spPr>
          <a:xfrm>
            <a:off x="6254176" y="4263640"/>
            <a:ext cx="512402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Devices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430EC9C-396B-421C-A436-F7D326A51B68}"/>
              </a:ext>
            </a:extLst>
          </p:cNvPr>
          <p:cNvGrpSpPr/>
          <p:nvPr/>
        </p:nvGrpSpPr>
        <p:grpSpPr>
          <a:xfrm>
            <a:off x="4934652" y="3965577"/>
            <a:ext cx="599098" cy="317807"/>
            <a:chOff x="1062279" y="1422288"/>
            <a:chExt cx="1017765" cy="539901"/>
          </a:xfrm>
        </p:grpSpPr>
        <p:pic>
          <p:nvPicPr>
            <p:cNvPr id="146" name="Picture 16" descr="Image result for workstation icon">
              <a:extLst>
                <a:ext uri="{FF2B5EF4-FFF2-40B4-BE49-F238E27FC236}">
                  <a16:creationId xmlns:a16="http://schemas.microsoft.com/office/drawing/2014/main" id="{F4330766-E727-40BF-B878-E60F9B4E0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359" y="1422288"/>
              <a:ext cx="539900" cy="53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16" descr="Image result for workstation icon">
              <a:extLst>
                <a:ext uri="{FF2B5EF4-FFF2-40B4-BE49-F238E27FC236}">
                  <a16:creationId xmlns:a16="http://schemas.microsoft.com/office/drawing/2014/main" id="{C5716764-1411-4208-BDB7-09D08F60B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144" y="1422288"/>
              <a:ext cx="539900" cy="53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16" descr="Image result for workstation icon">
              <a:extLst>
                <a:ext uri="{FF2B5EF4-FFF2-40B4-BE49-F238E27FC236}">
                  <a16:creationId xmlns:a16="http://schemas.microsoft.com/office/drawing/2014/main" id="{3D6B2F4B-7716-491F-8179-6D6DA02DB6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84"/>
            <a:stretch/>
          </p:blipFill>
          <p:spPr bwMode="auto">
            <a:xfrm>
              <a:off x="1062279" y="1422288"/>
              <a:ext cx="253837" cy="53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6A9CAD2-BEF0-4724-B5D9-48922E999988}"/>
              </a:ext>
            </a:extLst>
          </p:cNvPr>
          <p:cNvGrpSpPr/>
          <p:nvPr/>
        </p:nvGrpSpPr>
        <p:grpSpPr>
          <a:xfrm>
            <a:off x="6273143" y="3988955"/>
            <a:ext cx="474465" cy="308297"/>
            <a:chOff x="6196952" y="3204708"/>
            <a:chExt cx="378454" cy="245911"/>
          </a:xfrm>
        </p:grpSpPr>
        <p:pic>
          <p:nvPicPr>
            <p:cNvPr id="150" name="Picture 18" descr="Image result for printers icon">
              <a:extLst>
                <a:ext uri="{FF2B5EF4-FFF2-40B4-BE49-F238E27FC236}">
                  <a16:creationId xmlns:a16="http://schemas.microsoft.com/office/drawing/2014/main" id="{EFF1D44E-9189-4DC7-BED5-2FD46E373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944" y="3204708"/>
              <a:ext cx="233462" cy="23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34" descr="Related image">
              <a:extLst>
                <a:ext uri="{FF2B5EF4-FFF2-40B4-BE49-F238E27FC236}">
                  <a16:creationId xmlns:a16="http://schemas.microsoft.com/office/drawing/2014/main" id="{1595CE51-E0A5-4E31-A87E-69A66E27CE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70" t="5186" r="29741" b="51667"/>
            <a:stretch/>
          </p:blipFill>
          <p:spPr bwMode="auto">
            <a:xfrm>
              <a:off x="6196952" y="3220450"/>
              <a:ext cx="139172" cy="230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2" name="Picture 10" descr="Image result for network topology icon">
            <a:extLst>
              <a:ext uri="{FF2B5EF4-FFF2-40B4-BE49-F238E27FC236}">
                <a16:creationId xmlns:a16="http://schemas.microsoft.com/office/drawing/2014/main" id="{BC1E0B08-82A9-4B3D-905D-EE95EA530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t="4155" r="6039" b="10065"/>
          <a:stretch/>
        </p:blipFill>
        <p:spPr bwMode="auto">
          <a:xfrm>
            <a:off x="4913314" y="2576532"/>
            <a:ext cx="545692" cy="34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41707BB-F014-480F-933B-8295A19D5FA6}"/>
              </a:ext>
            </a:extLst>
          </p:cNvPr>
          <p:cNvSpPr txBox="1"/>
          <p:nvPr/>
        </p:nvSpPr>
        <p:spPr>
          <a:xfrm>
            <a:off x="5412974" y="2904653"/>
            <a:ext cx="869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Flow tables</a:t>
            </a:r>
          </a:p>
        </p:txBody>
      </p:sp>
      <p:pic>
        <p:nvPicPr>
          <p:cNvPr id="154" name="Picture 50" descr="Related image">
            <a:extLst>
              <a:ext uri="{FF2B5EF4-FFF2-40B4-BE49-F238E27FC236}">
                <a16:creationId xmlns:a16="http://schemas.microsoft.com/office/drawing/2014/main" id="{BB16CB10-AB99-4A81-B86C-6BA596ABD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3799" r="4463" b="4881"/>
          <a:stretch/>
        </p:blipFill>
        <p:spPr bwMode="auto">
          <a:xfrm>
            <a:off x="5667616" y="2567004"/>
            <a:ext cx="348902" cy="3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DAC7B1CE-D4CA-4611-9164-20D99322EFB4}"/>
              </a:ext>
            </a:extLst>
          </p:cNvPr>
          <p:cNvSpPr/>
          <p:nvPr/>
        </p:nvSpPr>
        <p:spPr>
          <a:xfrm>
            <a:off x="4120638" y="3168800"/>
            <a:ext cx="622208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Manage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2F2BA707-3076-446F-9193-ED7E832E2FCC}"/>
              </a:ext>
            </a:extLst>
          </p:cNvPr>
          <p:cNvCxnSpPr>
            <a:cxnSpLocks/>
            <a:stCxn id="44" idx="3"/>
            <a:endCxn id="117" idx="1"/>
          </p:cNvCxnSpPr>
          <p:nvPr/>
        </p:nvCxnSpPr>
        <p:spPr>
          <a:xfrm>
            <a:off x="4096670" y="3491689"/>
            <a:ext cx="671576" cy="1806"/>
          </a:xfrm>
          <a:prstGeom prst="straightConnector1">
            <a:avLst/>
          </a:prstGeom>
          <a:ln w="47625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F6CC6C-C5A9-4BFB-9428-3694CED26B3C}"/>
              </a:ext>
            </a:extLst>
          </p:cNvPr>
          <p:cNvGrpSpPr/>
          <p:nvPr/>
        </p:nvGrpSpPr>
        <p:grpSpPr>
          <a:xfrm>
            <a:off x="7727002" y="3071441"/>
            <a:ext cx="1306773" cy="2823682"/>
            <a:chOff x="7727002" y="3071441"/>
            <a:chExt cx="1306773" cy="2823682"/>
          </a:xfrm>
        </p:grpSpPr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F6526406-5CBF-41B3-A1AB-E403AF20999B}"/>
                </a:ext>
              </a:extLst>
            </p:cNvPr>
            <p:cNvCxnSpPr>
              <a:cxnSpLocks/>
              <a:stCxn id="168" idx="2"/>
              <a:endCxn id="169" idx="0"/>
            </p:cNvCxnSpPr>
            <p:nvPr/>
          </p:nvCxnSpPr>
          <p:spPr>
            <a:xfrm>
              <a:off x="8580593" y="3648443"/>
              <a:ext cx="3316" cy="166462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868FE44C-C2DA-44C3-9E59-47265809AA93}"/>
                </a:ext>
              </a:extLst>
            </p:cNvPr>
            <p:cNvSpPr/>
            <p:nvPr/>
          </p:nvSpPr>
          <p:spPr>
            <a:xfrm>
              <a:off x="7727002" y="4234143"/>
              <a:ext cx="8854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Decoupling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0849DE12-6708-45DC-86D9-22B5482829ED}"/>
                </a:ext>
              </a:extLst>
            </p:cNvPr>
            <p:cNvSpPr/>
            <p:nvPr/>
          </p:nvSpPr>
          <p:spPr>
            <a:xfrm flipH="1">
              <a:off x="8136996" y="3071441"/>
              <a:ext cx="896779" cy="248160"/>
            </a:xfrm>
            <a:prstGeom prst="rect">
              <a:avLst/>
            </a:prstGeom>
            <a:noFill/>
            <a:ln>
              <a:noFill/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8288" bIns="0" rtlCol="0" anchor="ctr"/>
            <a:lstStyle/>
            <a:p>
              <a:pPr>
                <a:lnSpc>
                  <a:spcPct val="95000"/>
                </a:lnSpc>
              </a:pPr>
              <a:r>
                <a:rPr lang="en-US" sz="1200" b="1" dirty="0">
                  <a:solidFill>
                    <a:schemeClr val="tx1"/>
                  </a:solidFill>
                  <a:latin typeface="+mj-lt"/>
                </a:rPr>
                <a:t>Control plane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C439E99-59C4-4E73-B0E1-C7F7D5DCDFFA}"/>
                </a:ext>
              </a:extLst>
            </p:cNvPr>
            <p:cNvSpPr/>
            <p:nvPr/>
          </p:nvSpPr>
          <p:spPr>
            <a:xfrm flipH="1">
              <a:off x="8216507" y="5646963"/>
              <a:ext cx="752846" cy="248160"/>
            </a:xfrm>
            <a:prstGeom prst="rect">
              <a:avLst/>
            </a:prstGeom>
            <a:noFill/>
            <a:ln>
              <a:noFill/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8288" bIns="0" rtlCol="0" anchor="ctr"/>
            <a:lstStyle/>
            <a:p>
              <a:pPr algn="r">
                <a:lnSpc>
                  <a:spcPct val="95000"/>
                </a:lnSpc>
              </a:pPr>
              <a:r>
                <a:rPr lang="en-US" sz="1200" b="1" dirty="0">
                  <a:solidFill>
                    <a:schemeClr val="tx1"/>
                  </a:solidFill>
                  <a:latin typeface="+mj-lt"/>
                </a:rPr>
                <a:t>Data plane</a:t>
              </a:r>
            </a:p>
          </p:txBody>
        </p:sp>
        <p:pic>
          <p:nvPicPr>
            <p:cNvPr id="168" name="Picture 4">
              <a:extLst>
                <a:ext uri="{FF2B5EF4-FFF2-40B4-BE49-F238E27FC236}">
                  <a16:creationId xmlns:a16="http://schemas.microsoft.com/office/drawing/2014/main" id="{14895B78-4FD7-4763-A14C-0D39E473218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duotone>
                <a:prstClr val="black"/>
                <a:srgbClr val="6AC386">
                  <a:tint val="45000"/>
                  <a:satMod val="400000"/>
                </a:srgbClr>
              </a:duotone>
              <a:lum bright="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436" y="3283866"/>
              <a:ext cx="828314" cy="364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69" name="Picture 4">
              <a:extLst>
                <a:ext uri="{FF2B5EF4-FFF2-40B4-BE49-F238E27FC236}">
                  <a16:creationId xmlns:a16="http://schemas.microsoft.com/office/drawing/2014/main" id="{28A4ACF7-7CF7-4500-8541-4A21BC4CA88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752" y="5313063"/>
              <a:ext cx="828314" cy="364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226FB99D-34CC-4B6C-B718-C9C8BC16C77F}"/>
              </a:ext>
            </a:extLst>
          </p:cNvPr>
          <p:cNvSpPr txBox="1"/>
          <p:nvPr/>
        </p:nvSpPr>
        <p:spPr>
          <a:xfrm>
            <a:off x="1950720" y="4912905"/>
            <a:ext cx="60542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dirty="0"/>
              <a:t>Flow table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174AAD-B04E-46B7-90B4-BEAB5A205ABB}"/>
              </a:ext>
            </a:extLst>
          </p:cNvPr>
          <p:cNvCxnSpPr>
            <a:cxnSpLocks/>
            <a:stCxn id="160" idx="2"/>
            <a:endCxn id="101" idx="1"/>
          </p:cNvCxnSpPr>
          <p:nvPr/>
        </p:nvCxnSpPr>
        <p:spPr>
          <a:xfrm>
            <a:off x="2253430" y="5074488"/>
            <a:ext cx="307057" cy="293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2" name="TextBox 161">
            <a:hlinkClick r:id="rId19" action="ppaction://hlinkpres?slideindex=1&amp;slidetitle="/>
            <a:extLst>
              <a:ext uri="{FF2B5EF4-FFF2-40B4-BE49-F238E27FC236}">
                <a16:creationId xmlns:a16="http://schemas.microsoft.com/office/drawing/2014/main" id="{56E3FA1E-94C6-44E0-B18F-E6C52E54D28F}"/>
              </a:ext>
            </a:extLst>
          </p:cNvPr>
          <p:cNvSpPr txBox="1"/>
          <p:nvPr/>
        </p:nvSpPr>
        <p:spPr>
          <a:xfrm>
            <a:off x="8775702" y="6090203"/>
            <a:ext cx="31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565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5F2904B6-709D-4D06-8179-91D95955F6BA}"/>
              </a:ext>
            </a:extLst>
          </p:cNvPr>
          <p:cNvSpPr txBox="1"/>
          <p:nvPr/>
        </p:nvSpPr>
        <p:spPr>
          <a:xfrm>
            <a:off x="1224280" y="4628793"/>
            <a:ext cx="206756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Assigned Perms: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addFlow</a:t>
            </a:r>
            <a:r>
              <a:rPr lang="en-US" sz="1100" dirty="0"/>
              <a:t>, flow_rule</a:t>
            </a:r>
            <a:r>
              <a:rPr lang="en-US" sz="1100" baseline="30000" dirty="0"/>
              <a:t>sw0x1</a:t>
            </a:r>
            <a:r>
              <a:rPr lang="en-US" sz="1100" dirty="0"/>
              <a:t>)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addFlow</a:t>
            </a:r>
            <a:r>
              <a:rPr lang="en-US" sz="1100" dirty="0"/>
              <a:t>, flow_rule</a:t>
            </a:r>
            <a:r>
              <a:rPr lang="en-US" sz="1100" baseline="30000" dirty="0"/>
              <a:t>sw0x2</a:t>
            </a:r>
            <a:r>
              <a:rPr lang="en-US" sz="1100" dirty="0"/>
              <a:t>)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addFlow</a:t>
            </a:r>
            <a:r>
              <a:rPr lang="en-US" sz="1100" dirty="0"/>
              <a:t>, flow_rule</a:t>
            </a:r>
            <a:r>
              <a:rPr lang="en-US" sz="1100" baseline="30000" dirty="0"/>
              <a:t>sw0x3</a:t>
            </a:r>
            <a:r>
              <a:rPr lang="en-US" sz="1100" dirty="0"/>
              <a:t>)</a:t>
            </a:r>
          </a:p>
          <a:p>
            <a:r>
              <a:rPr lang="en-US" sz="1100" i="1" dirty="0"/>
              <a:t>continue for:</a:t>
            </a:r>
          </a:p>
          <a:p>
            <a:r>
              <a:rPr lang="en-US" sz="1100" dirty="0" err="1"/>
              <a:t>deleteFlow</a:t>
            </a:r>
            <a:r>
              <a:rPr lang="en-US" sz="1100" dirty="0"/>
              <a:t> x 3</a:t>
            </a:r>
          </a:p>
          <a:p>
            <a:r>
              <a:rPr lang="en-US" sz="1100" dirty="0" err="1"/>
              <a:t>readFlow</a:t>
            </a:r>
            <a:r>
              <a:rPr lang="en-US" sz="1100" dirty="0"/>
              <a:t> x 3</a:t>
            </a:r>
          </a:p>
          <a:p>
            <a:r>
              <a:rPr lang="en-US" sz="1100" dirty="0" err="1"/>
              <a:t>updateFlow</a:t>
            </a:r>
            <a:r>
              <a:rPr lang="en-US" sz="1100" dirty="0"/>
              <a:t> x 3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6EBF9D-A867-4509-AED6-404CDF58EC4D}"/>
              </a:ext>
            </a:extLst>
          </p:cNvPr>
          <p:cNvSpPr txBox="1"/>
          <p:nvPr/>
        </p:nvSpPr>
        <p:spPr>
          <a:xfrm>
            <a:off x="3698240" y="4628793"/>
            <a:ext cx="191112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Assigned Perms: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addFlow</a:t>
            </a:r>
            <a:r>
              <a:rPr lang="en-US" sz="1100" dirty="0"/>
              <a:t>, flow_rule</a:t>
            </a:r>
            <a:r>
              <a:rPr lang="en-US" sz="1100" baseline="30000" dirty="0"/>
              <a:t>sw0x4</a:t>
            </a:r>
            <a:r>
              <a:rPr lang="en-US" sz="1100" dirty="0"/>
              <a:t>)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addFlow</a:t>
            </a:r>
            <a:r>
              <a:rPr lang="en-US" sz="1100" dirty="0"/>
              <a:t>, flow_rule</a:t>
            </a:r>
            <a:r>
              <a:rPr lang="en-US" sz="1100" baseline="30000" dirty="0"/>
              <a:t>sw0x5</a:t>
            </a:r>
            <a:r>
              <a:rPr lang="en-US" sz="1100" dirty="0"/>
              <a:t>)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addFlow</a:t>
            </a:r>
            <a:r>
              <a:rPr lang="en-US" sz="1100" dirty="0"/>
              <a:t>, flow_rule</a:t>
            </a:r>
            <a:r>
              <a:rPr lang="en-US" sz="1100" baseline="30000" dirty="0"/>
              <a:t>sw0x6</a:t>
            </a:r>
            <a:r>
              <a:rPr lang="en-US" sz="1100" dirty="0"/>
              <a:t>)</a:t>
            </a:r>
          </a:p>
          <a:p>
            <a:r>
              <a:rPr lang="en-US" sz="1100" i="1" dirty="0"/>
              <a:t>continue for:</a:t>
            </a:r>
          </a:p>
          <a:p>
            <a:r>
              <a:rPr lang="en-US" sz="1100" dirty="0" err="1"/>
              <a:t>deleteFlow</a:t>
            </a:r>
            <a:r>
              <a:rPr lang="en-US" sz="1100" dirty="0"/>
              <a:t> x 3</a:t>
            </a:r>
          </a:p>
          <a:p>
            <a:r>
              <a:rPr lang="en-US" sz="1100" dirty="0" err="1"/>
              <a:t>readFlow</a:t>
            </a:r>
            <a:r>
              <a:rPr lang="en-US" sz="1100" dirty="0"/>
              <a:t> x 3</a:t>
            </a:r>
          </a:p>
          <a:p>
            <a:r>
              <a:rPr lang="en-US" sz="1100" dirty="0" err="1"/>
              <a:t>updateFlow</a:t>
            </a:r>
            <a:r>
              <a:rPr lang="en-US" sz="1100" dirty="0"/>
              <a:t> x 3</a:t>
            </a:r>
          </a:p>
          <a:p>
            <a:endParaRPr lang="en-US" sz="11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976FAA-097E-467A-A09E-E49850683665}"/>
              </a:ext>
            </a:extLst>
          </p:cNvPr>
          <p:cNvSpPr txBox="1"/>
          <p:nvPr/>
        </p:nvSpPr>
        <p:spPr>
          <a:xfrm>
            <a:off x="6223230" y="4628793"/>
            <a:ext cx="191112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Assigned Perms: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addFlow</a:t>
            </a:r>
            <a:r>
              <a:rPr lang="en-US" sz="1100" dirty="0"/>
              <a:t>, flow_rule</a:t>
            </a:r>
            <a:r>
              <a:rPr lang="en-US" sz="1100" baseline="30000" dirty="0"/>
              <a:t>sw0x7</a:t>
            </a:r>
            <a:r>
              <a:rPr lang="en-US" sz="1100" dirty="0"/>
              <a:t>)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addFlow</a:t>
            </a:r>
            <a:r>
              <a:rPr lang="en-US" sz="1100" dirty="0"/>
              <a:t>, flow_rule</a:t>
            </a:r>
            <a:r>
              <a:rPr lang="en-US" sz="1100" baseline="30000" dirty="0"/>
              <a:t>sw0x8</a:t>
            </a:r>
            <a:r>
              <a:rPr lang="en-US" sz="1100" dirty="0"/>
              <a:t>)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addFlow</a:t>
            </a:r>
            <a:r>
              <a:rPr lang="en-US" sz="1100" dirty="0"/>
              <a:t>, flow_rule</a:t>
            </a:r>
            <a:r>
              <a:rPr lang="en-US" sz="1100" baseline="30000" dirty="0"/>
              <a:t>sw0x9</a:t>
            </a:r>
            <a:r>
              <a:rPr lang="en-US" sz="1100" dirty="0"/>
              <a:t>)</a:t>
            </a:r>
          </a:p>
          <a:p>
            <a:r>
              <a:rPr lang="en-US" sz="1100" i="1" dirty="0"/>
              <a:t>continue for:</a:t>
            </a:r>
          </a:p>
          <a:p>
            <a:r>
              <a:rPr lang="en-US" sz="1100" dirty="0" err="1"/>
              <a:t>deleteFlow</a:t>
            </a:r>
            <a:r>
              <a:rPr lang="en-US" sz="1100" dirty="0"/>
              <a:t> x 3</a:t>
            </a:r>
          </a:p>
          <a:p>
            <a:r>
              <a:rPr lang="en-US" sz="1100" dirty="0" err="1"/>
              <a:t>readFlow</a:t>
            </a:r>
            <a:r>
              <a:rPr lang="en-US" sz="1100" dirty="0"/>
              <a:t> x 3</a:t>
            </a:r>
          </a:p>
          <a:p>
            <a:r>
              <a:rPr lang="en-US" sz="1100" dirty="0" err="1"/>
              <a:t>updateFlow</a:t>
            </a:r>
            <a:r>
              <a:rPr lang="en-US" sz="1100" dirty="0"/>
              <a:t> x 3</a:t>
            </a:r>
          </a:p>
          <a:p>
            <a:endParaRPr lang="en-US" sz="11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79C5C12-EC5E-4E92-BBF5-586DEEDA6EA7}"/>
              </a:ext>
            </a:extLst>
          </p:cNvPr>
          <p:cNvSpPr txBox="1"/>
          <p:nvPr/>
        </p:nvSpPr>
        <p:spPr>
          <a:xfrm>
            <a:off x="517061" y="892727"/>
            <a:ext cx="83322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Apps are authorized on object types (e.g., (</a:t>
            </a:r>
            <a:r>
              <a:rPr lang="en-US" sz="1400" dirty="0" err="1"/>
              <a:t>addFlow</a:t>
            </a:r>
            <a:r>
              <a:rPr lang="en-US" sz="1400" dirty="0"/>
              <a:t>, FLOW RULE))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Fine grained access control is required.</a:t>
            </a:r>
          </a:p>
        </p:txBody>
      </p:sp>
      <p:sp>
        <p:nvSpPr>
          <p:cNvPr id="149" name="Cloud 148">
            <a:extLst>
              <a:ext uri="{FF2B5EF4-FFF2-40B4-BE49-F238E27FC236}">
                <a16:creationId xmlns:a16="http://schemas.microsoft.com/office/drawing/2014/main" id="{99240C4B-9AF7-4A43-9A4F-1D9036F48DE5}"/>
              </a:ext>
            </a:extLst>
          </p:cNvPr>
          <p:cNvSpPr/>
          <p:nvPr/>
        </p:nvSpPr>
        <p:spPr>
          <a:xfrm>
            <a:off x="3380740" y="3055620"/>
            <a:ext cx="2087880" cy="1371600"/>
          </a:xfrm>
          <a:prstGeom prst="cloud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Cloud 149">
            <a:extLst>
              <a:ext uri="{FF2B5EF4-FFF2-40B4-BE49-F238E27FC236}">
                <a16:creationId xmlns:a16="http://schemas.microsoft.com/office/drawing/2014/main" id="{76354A00-DE5D-4926-B46C-B53369406805}"/>
              </a:ext>
            </a:extLst>
          </p:cNvPr>
          <p:cNvSpPr/>
          <p:nvPr/>
        </p:nvSpPr>
        <p:spPr>
          <a:xfrm>
            <a:off x="1012190" y="3002927"/>
            <a:ext cx="2087880" cy="1371600"/>
          </a:xfrm>
          <a:prstGeom prst="cloud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Cloud 128">
            <a:extLst>
              <a:ext uri="{FF2B5EF4-FFF2-40B4-BE49-F238E27FC236}">
                <a16:creationId xmlns:a16="http://schemas.microsoft.com/office/drawing/2014/main" id="{0A1BB8BD-416F-4A39-A399-E549E9161029}"/>
              </a:ext>
            </a:extLst>
          </p:cNvPr>
          <p:cNvSpPr/>
          <p:nvPr/>
        </p:nvSpPr>
        <p:spPr>
          <a:xfrm>
            <a:off x="5654040" y="3104888"/>
            <a:ext cx="2087880" cy="1371600"/>
          </a:xfrm>
          <a:prstGeom prst="cloud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933761-B148-46B9-A794-A68DA9D055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FD8B0-6885-48B3-8D91-268262419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BC227-A296-4DA1-ADB2-BA9CC8616B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6072AC-7687-4C53-8A8F-16DDC8F1BC63}"/>
              </a:ext>
            </a:extLst>
          </p:cNvPr>
          <p:cNvSpPr/>
          <p:nvPr/>
        </p:nvSpPr>
        <p:spPr>
          <a:xfrm>
            <a:off x="1353820" y="341630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805E40-D3EA-472E-9F9D-B2DB2C9AED3E}"/>
              </a:ext>
            </a:extLst>
          </p:cNvPr>
          <p:cNvSpPr/>
          <p:nvPr/>
        </p:nvSpPr>
        <p:spPr>
          <a:xfrm>
            <a:off x="2580639" y="351790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786567-63D0-47B9-88D3-641C74508201}"/>
              </a:ext>
            </a:extLst>
          </p:cNvPr>
          <p:cNvSpPr/>
          <p:nvPr/>
        </p:nvSpPr>
        <p:spPr>
          <a:xfrm>
            <a:off x="1602740" y="384302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F596A6-40CF-43D4-81D3-96606B42D695}"/>
              </a:ext>
            </a:extLst>
          </p:cNvPr>
          <p:cNvSpPr/>
          <p:nvPr/>
        </p:nvSpPr>
        <p:spPr>
          <a:xfrm>
            <a:off x="101219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8A3DB1-396D-4A27-AE3B-E4990D6F5349}"/>
              </a:ext>
            </a:extLst>
          </p:cNvPr>
          <p:cNvSpPr/>
          <p:nvPr/>
        </p:nvSpPr>
        <p:spPr>
          <a:xfrm>
            <a:off x="151130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881DA4-B55E-4CEC-9C47-1EDFC6801A83}"/>
              </a:ext>
            </a:extLst>
          </p:cNvPr>
          <p:cNvSpPr/>
          <p:nvPr/>
        </p:nvSpPr>
        <p:spPr>
          <a:xfrm>
            <a:off x="200279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AE7859-D433-42F9-A59D-C3FB384875B0}"/>
              </a:ext>
            </a:extLst>
          </p:cNvPr>
          <p:cNvSpPr txBox="1"/>
          <p:nvPr/>
        </p:nvSpPr>
        <p:spPr>
          <a:xfrm>
            <a:off x="1224280" y="4445466"/>
            <a:ext cx="17703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Role: </a:t>
            </a:r>
            <a:r>
              <a:rPr lang="en-US" sz="1100" dirty="0"/>
              <a:t>Flow Mod</a:t>
            </a:r>
            <a:r>
              <a:rPr lang="en-US" sz="1100" baseline="-25000" dirty="0"/>
              <a:t>1</a:t>
            </a:r>
            <a:r>
              <a:rPr lang="en-US" sz="1100" dirty="0"/>
              <a:t>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8A375-CE26-4520-A611-FD2094C7445E}"/>
              </a:ext>
            </a:extLst>
          </p:cNvPr>
          <p:cNvSpPr/>
          <p:nvPr/>
        </p:nvSpPr>
        <p:spPr>
          <a:xfrm>
            <a:off x="3799193" y="337566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0E73D49-BCCB-4138-8F84-142CC5E7D840}"/>
              </a:ext>
            </a:extLst>
          </p:cNvPr>
          <p:cNvSpPr/>
          <p:nvPr/>
        </p:nvSpPr>
        <p:spPr>
          <a:xfrm>
            <a:off x="4782820" y="357886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0x5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DD8F8C6-4C01-4B8E-B8DE-B0AB32915F17}"/>
              </a:ext>
            </a:extLst>
          </p:cNvPr>
          <p:cNvSpPr/>
          <p:nvPr/>
        </p:nvSpPr>
        <p:spPr>
          <a:xfrm>
            <a:off x="3961753" y="3930973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5B15E1-ECEB-40C4-AA79-C97ADA6CD203}"/>
              </a:ext>
            </a:extLst>
          </p:cNvPr>
          <p:cNvSpPr txBox="1"/>
          <p:nvPr/>
        </p:nvSpPr>
        <p:spPr>
          <a:xfrm>
            <a:off x="3698240" y="4445466"/>
            <a:ext cx="17703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Role: </a:t>
            </a:r>
            <a:r>
              <a:rPr lang="en-US" sz="1100" dirty="0"/>
              <a:t>Flow Mod</a:t>
            </a:r>
            <a:r>
              <a:rPr lang="en-US" sz="1100" baseline="-25000" dirty="0"/>
              <a:t>2</a:t>
            </a:r>
            <a:r>
              <a:rPr lang="en-US" sz="1100" dirty="0"/>
              <a:t>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FDDBF33-A8E3-49A1-B799-5FB52F7FF60F}"/>
              </a:ext>
            </a:extLst>
          </p:cNvPr>
          <p:cNvSpPr/>
          <p:nvPr/>
        </p:nvSpPr>
        <p:spPr>
          <a:xfrm>
            <a:off x="5904230" y="341122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BC2A953-00CE-4A47-9E07-6764B8334C74}"/>
              </a:ext>
            </a:extLst>
          </p:cNvPr>
          <p:cNvSpPr/>
          <p:nvPr/>
        </p:nvSpPr>
        <p:spPr>
          <a:xfrm>
            <a:off x="6990080" y="341630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0x8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619C53F-84BA-4B31-9D59-C05B7C5E439F}"/>
              </a:ext>
            </a:extLst>
          </p:cNvPr>
          <p:cNvSpPr/>
          <p:nvPr/>
        </p:nvSpPr>
        <p:spPr>
          <a:xfrm>
            <a:off x="6601690" y="384302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1ACFA4-49DD-4B85-86ED-2292B7C27C52}"/>
              </a:ext>
            </a:extLst>
          </p:cNvPr>
          <p:cNvSpPr txBox="1"/>
          <p:nvPr/>
        </p:nvSpPr>
        <p:spPr>
          <a:xfrm>
            <a:off x="6223230" y="4445466"/>
            <a:ext cx="17703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Role: </a:t>
            </a:r>
            <a:r>
              <a:rPr lang="en-US" sz="1100" dirty="0"/>
              <a:t>Flow Mod</a:t>
            </a:r>
            <a:r>
              <a:rPr lang="en-US" sz="1100" baseline="-25000" dirty="0"/>
              <a:t>3</a:t>
            </a:r>
            <a:r>
              <a:rPr lang="en-US" sz="1100" dirty="0"/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034587-63F9-490E-96DF-34A5BC792413}"/>
              </a:ext>
            </a:extLst>
          </p:cNvPr>
          <p:cNvSpPr/>
          <p:nvPr/>
        </p:nvSpPr>
        <p:spPr>
          <a:xfrm>
            <a:off x="805228" y="2202180"/>
            <a:ext cx="6769052" cy="441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Controller (Floodlight)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BEE6785-1315-4075-B054-EE5F611B5DC9}"/>
              </a:ext>
            </a:extLst>
          </p:cNvPr>
          <p:cNvCxnSpPr>
            <a:stCxn id="15" idx="2"/>
          </p:cNvCxnSpPr>
          <p:nvPr/>
        </p:nvCxnSpPr>
        <p:spPr>
          <a:xfrm>
            <a:off x="122428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DE3C3E-7CF0-4E58-A508-8C5D360F5DDE}"/>
              </a:ext>
            </a:extLst>
          </p:cNvPr>
          <p:cNvCxnSpPr/>
          <p:nvPr/>
        </p:nvCxnSpPr>
        <p:spPr>
          <a:xfrm>
            <a:off x="122428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54EAEF2-A7E6-43AF-8482-D40D3378D8BC}"/>
              </a:ext>
            </a:extLst>
          </p:cNvPr>
          <p:cNvCxnSpPr/>
          <p:nvPr/>
        </p:nvCxnSpPr>
        <p:spPr>
          <a:xfrm>
            <a:off x="167894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35D30E5-152E-456E-B4D5-E6CD0DFEC93E}"/>
              </a:ext>
            </a:extLst>
          </p:cNvPr>
          <p:cNvCxnSpPr/>
          <p:nvPr/>
        </p:nvCxnSpPr>
        <p:spPr>
          <a:xfrm>
            <a:off x="167894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2FF83DF-E0B8-498D-A9EC-C566F14D8739}"/>
              </a:ext>
            </a:extLst>
          </p:cNvPr>
          <p:cNvCxnSpPr/>
          <p:nvPr/>
        </p:nvCxnSpPr>
        <p:spPr>
          <a:xfrm>
            <a:off x="217678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6F52159-A115-4E80-8304-0173D83C78A3}"/>
              </a:ext>
            </a:extLst>
          </p:cNvPr>
          <p:cNvCxnSpPr/>
          <p:nvPr/>
        </p:nvCxnSpPr>
        <p:spPr>
          <a:xfrm>
            <a:off x="217678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5E7E1FD-856E-4D8B-925A-97525D3A68DB}"/>
              </a:ext>
            </a:extLst>
          </p:cNvPr>
          <p:cNvSpPr/>
          <p:nvPr/>
        </p:nvSpPr>
        <p:spPr>
          <a:xfrm>
            <a:off x="351663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7AD37AC-FA19-4A15-8CC4-A5D896EC50FC}"/>
              </a:ext>
            </a:extLst>
          </p:cNvPr>
          <p:cNvSpPr/>
          <p:nvPr/>
        </p:nvSpPr>
        <p:spPr>
          <a:xfrm>
            <a:off x="401574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AD2CCF9-0714-41B8-AABC-A913085519D6}"/>
              </a:ext>
            </a:extLst>
          </p:cNvPr>
          <p:cNvSpPr/>
          <p:nvPr/>
        </p:nvSpPr>
        <p:spPr>
          <a:xfrm>
            <a:off x="450723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a6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A768CB-CBC1-4F78-B9AF-B2C311D64B71}"/>
              </a:ext>
            </a:extLst>
          </p:cNvPr>
          <p:cNvCxnSpPr>
            <a:stCxn id="59" idx="2"/>
          </p:cNvCxnSpPr>
          <p:nvPr/>
        </p:nvCxnSpPr>
        <p:spPr>
          <a:xfrm>
            <a:off x="372872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0800348-AC3A-43F9-AD87-710B814CDA01}"/>
              </a:ext>
            </a:extLst>
          </p:cNvPr>
          <p:cNvCxnSpPr/>
          <p:nvPr/>
        </p:nvCxnSpPr>
        <p:spPr>
          <a:xfrm>
            <a:off x="372872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4DB25AF-B049-4E3E-AF69-DDE55EA9CFD3}"/>
              </a:ext>
            </a:extLst>
          </p:cNvPr>
          <p:cNvCxnSpPr/>
          <p:nvPr/>
        </p:nvCxnSpPr>
        <p:spPr>
          <a:xfrm>
            <a:off x="418338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0E95F0E-7CB0-46CB-92EB-B65523A8D7EF}"/>
              </a:ext>
            </a:extLst>
          </p:cNvPr>
          <p:cNvCxnSpPr/>
          <p:nvPr/>
        </p:nvCxnSpPr>
        <p:spPr>
          <a:xfrm>
            <a:off x="418338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85CAA21-DCAC-4B9E-8A9E-2BC52875AAFA}"/>
              </a:ext>
            </a:extLst>
          </p:cNvPr>
          <p:cNvCxnSpPr/>
          <p:nvPr/>
        </p:nvCxnSpPr>
        <p:spPr>
          <a:xfrm>
            <a:off x="468122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A8E1163-1862-47E5-9908-9AF8648C94F6}"/>
              </a:ext>
            </a:extLst>
          </p:cNvPr>
          <p:cNvCxnSpPr/>
          <p:nvPr/>
        </p:nvCxnSpPr>
        <p:spPr>
          <a:xfrm>
            <a:off x="468122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5A09841D-F01A-498F-A451-DDB8039F1A41}"/>
              </a:ext>
            </a:extLst>
          </p:cNvPr>
          <p:cNvSpPr/>
          <p:nvPr/>
        </p:nvSpPr>
        <p:spPr>
          <a:xfrm>
            <a:off x="606679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a7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0D21CD8-55C4-4FB5-BD29-10652691343C}"/>
              </a:ext>
            </a:extLst>
          </p:cNvPr>
          <p:cNvSpPr/>
          <p:nvPr/>
        </p:nvSpPr>
        <p:spPr>
          <a:xfrm>
            <a:off x="656590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a8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28335EC-5C33-467B-8C0E-5A772DA5EE3A}"/>
              </a:ext>
            </a:extLst>
          </p:cNvPr>
          <p:cNvSpPr/>
          <p:nvPr/>
        </p:nvSpPr>
        <p:spPr>
          <a:xfrm>
            <a:off x="705739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a9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2B8936E-3715-4D7B-8E28-D731A5AD6F8E}"/>
              </a:ext>
            </a:extLst>
          </p:cNvPr>
          <p:cNvCxnSpPr>
            <a:stCxn id="68" idx="2"/>
          </p:cNvCxnSpPr>
          <p:nvPr/>
        </p:nvCxnSpPr>
        <p:spPr>
          <a:xfrm>
            <a:off x="627888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DB9C77B-5988-4BAB-BBEA-AA36C9E0AE71}"/>
              </a:ext>
            </a:extLst>
          </p:cNvPr>
          <p:cNvCxnSpPr/>
          <p:nvPr/>
        </p:nvCxnSpPr>
        <p:spPr>
          <a:xfrm>
            <a:off x="627888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92FABE7-D930-454B-A5A0-FA5A385DB056}"/>
              </a:ext>
            </a:extLst>
          </p:cNvPr>
          <p:cNvCxnSpPr/>
          <p:nvPr/>
        </p:nvCxnSpPr>
        <p:spPr>
          <a:xfrm>
            <a:off x="673354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A6D1405-B1A1-4E91-B9D7-C00F3D593496}"/>
              </a:ext>
            </a:extLst>
          </p:cNvPr>
          <p:cNvCxnSpPr/>
          <p:nvPr/>
        </p:nvCxnSpPr>
        <p:spPr>
          <a:xfrm>
            <a:off x="673354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9E218B9-3A10-47C8-A37A-1FB1AAA1A70C}"/>
              </a:ext>
            </a:extLst>
          </p:cNvPr>
          <p:cNvCxnSpPr/>
          <p:nvPr/>
        </p:nvCxnSpPr>
        <p:spPr>
          <a:xfrm>
            <a:off x="723138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83144B7-4156-46D1-950B-57C548A62766}"/>
              </a:ext>
            </a:extLst>
          </p:cNvPr>
          <p:cNvCxnSpPr/>
          <p:nvPr/>
        </p:nvCxnSpPr>
        <p:spPr>
          <a:xfrm>
            <a:off x="723138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7DEC587-5B24-42BA-A4B3-7F935E9D7679}"/>
              </a:ext>
            </a:extLst>
          </p:cNvPr>
          <p:cNvCxnSpPr>
            <a:stCxn id="7" idx="4"/>
            <a:endCxn id="8" idx="7"/>
          </p:cNvCxnSpPr>
          <p:nvPr/>
        </p:nvCxnSpPr>
        <p:spPr>
          <a:xfrm flipH="1">
            <a:off x="1880247" y="3843020"/>
            <a:ext cx="862952" cy="4761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700E876-FD1D-44CD-887B-258DC7F39399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1678940" y="3578860"/>
            <a:ext cx="901699" cy="10160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C847EE1-3104-4EF2-8A7B-D78E44649C26}"/>
              </a:ext>
            </a:extLst>
          </p:cNvPr>
          <p:cNvCxnSpPr>
            <a:cxnSpLocks/>
            <a:stCxn id="6" idx="4"/>
            <a:endCxn id="8" idx="1"/>
          </p:cNvCxnSpPr>
          <p:nvPr/>
        </p:nvCxnSpPr>
        <p:spPr>
          <a:xfrm>
            <a:off x="1516380" y="3741420"/>
            <a:ext cx="133973" cy="14921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ABEA508-AA2E-465B-8E15-B6304B937AD3}"/>
              </a:ext>
            </a:extLst>
          </p:cNvPr>
          <p:cNvCxnSpPr>
            <a:cxnSpLocks/>
            <a:stCxn id="31" idx="4"/>
            <a:endCxn id="32" idx="6"/>
          </p:cNvCxnSpPr>
          <p:nvPr/>
        </p:nvCxnSpPr>
        <p:spPr>
          <a:xfrm flipH="1">
            <a:off x="4286873" y="3903980"/>
            <a:ext cx="658507" cy="18955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F44F27F-F4E0-4B26-8223-61265C536A63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>
            <a:off x="4124313" y="3538220"/>
            <a:ext cx="658507" cy="20320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4CD262A-D081-463B-A5BD-2EFEAAC04683}"/>
              </a:ext>
            </a:extLst>
          </p:cNvPr>
          <p:cNvCxnSpPr>
            <a:cxnSpLocks/>
            <a:stCxn id="30" idx="4"/>
            <a:endCxn id="32" idx="1"/>
          </p:cNvCxnSpPr>
          <p:nvPr/>
        </p:nvCxnSpPr>
        <p:spPr>
          <a:xfrm>
            <a:off x="3961753" y="3700780"/>
            <a:ext cx="47613" cy="277806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06F65BF-2D48-45D1-A12F-C67711ECC2E3}"/>
              </a:ext>
            </a:extLst>
          </p:cNvPr>
          <p:cNvCxnSpPr>
            <a:cxnSpLocks/>
            <a:stCxn id="39" idx="4"/>
            <a:endCxn id="40" idx="7"/>
          </p:cNvCxnSpPr>
          <p:nvPr/>
        </p:nvCxnSpPr>
        <p:spPr>
          <a:xfrm flipH="1">
            <a:off x="6879197" y="3741420"/>
            <a:ext cx="273443" cy="14921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F516376-1BCB-48E9-A7E7-4666A58FF22C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6229350" y="3573780"/>
            <a:ext cx="760730" cy="50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721D80D-4AD0-41B4-B8E7-229759DCDD25}"/>
              </a:ext>
            </a:extLst>
          </p:cNvPr>
          <p:cNvCxnSpPr>
            <a:cxnSpLocks/>
            <a:stCxn id="38" idx="4"/>
            <a:endCxn id="40" idx="1"/>
          </p:cNvCxnSpPr>
          <p:nvPr/>
        </p:nvCxnSpPr>
        <p:spPr>
          <a:xfrm>
            <a:off x="6066790" y="3736340"/>
            <a:ext cx="582513" cy="15429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D99FCC5-26DB-4CF3-8ED3-1C80D8671AF8}"/>
              </a:ext>
            </a:extLst>
          </p:cNvPr>
          <p:cNvCxnSpPr>
            <a:cxnSpLocks/>
            <a:stCxn id="31" idx="6"/>
            <a:endCxn id="38" idx="3"/>
          </p:cNvCxnSpPr>
          <p:nvPr/>
        </p:nvCxnSpPr>
        <p:spPr>
          <a:xfrm flipV="1">
            <a:off x="5107940" y="3688727"/>
            <a:ext cx="843903" cy="5269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C227D1D3-B1E7-455E-A47F-C57C7FA5F710}"/>
              </a:ext>
            </a:extLst>
          </p:cNvPr>
          <p:cNvCxnSpPr>
            <a:cxnSpLocks/>
            <a:stCxn id="7" idx="6"/>
            <a:endCxn id="30" idx="2"/>
          </p:cNvCxnSpPr>
          <p:nvPr/>
        </p:nvCxnSpPr>
        <p:spPr>
          <a:xfrm flipV="1">
            <a:off x="2905759" y="3538220"/>
            <a:ext cx="893434" cy="14224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8860CAF-57A1-4E6D-B299-D056C147556F}"/>
              </a:ext>
            </a:extLst>
          </p:cNvPr>
          <p:cNvSpPr txBox="1"/>
          <p:nvPr/>
        </p:nvSpPr>
        <p:spPr>
          <a:xfrm>
            <a:off x="517060" y="5359469"/>
            <a:ext cx="753982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Multiple very closely related roles are defined to achieve fine-grained access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Roles are limited in membership.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34" name="Explosion: 8 Points 133">
            <a:extLst>
              <a:ext uri="{FF2B5EF4-FFF2-40B4-BE49-F238E27FC236}">
                <a16:creationId xmlns:a16="http://schemas.microsoft.com/office/drawing/2014/main" id="{19D22ED0-D345-4BE6-BF17-C7F5B314C342}"/>
              </a:ext>
            </a:extLst>
          </p:cNvPr>
          <p:cNvSpPr/>
          <p:nvPr/>
        </p:nvSpPr>
        <p:spPr>
          <a:xfrm>
            <a:off x="4548100" y="5594741"/>
            <a:ext cx="1995170" cy="855124"/>
          </a:xfrm>
          <a:prstGeom prst="irregularSeal1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Role explosion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5" name="Explosion: 8 Points 134">
            <a:extLst>
              <a:ext uri="{FF2B5EF4-FFF2-40B4-BE49-F238E27FC236}">
                <a16:creationId xmlns:a16="http://schemas.microsoft.com/office/drawing/2014/main" id="{E02BF96F-0BEB-477B-A09D-18E3CE25F215}"/>
              </a:ext>
            </a:extLst>
          </p:cNvPr>
          <p:cNvSpPr/>
          <p:nvPr/>
        </p:nvSpPr>
        <p:spPr>
          <a:xfrm>
            <a:off x="6619215" y="5542737"/>
            <a:ext cx="2177441" cy="907128"/>
          </a:xfrm>
          <a:prstGeom prst="irregularSeal1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Permission explosion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D1251C7-FB87-4872-80E1-95D45E9E5FEC}"/>
              </a:ext>
            </a:extLst>
          </p:cNvPr>
          <p:cNvSpPr txBox="1"/>
          <p:nvPr/>
        </p:nvSpPr>
        <p:spPr>
          <a:xfrm>
            <a:off x="7929880" y="3473688"/>
            <a:ext cx="563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…</a:t>
            </a:r>
            <a:endParaRPr lang="en-U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EE95767-F106-48E4-A750-9E45D69F329D}"/>
              </a:ext>
            </a:extLst>
          </p:cNvPr>
          <p:cNvSpPr txBox="1"/>
          <p:nvPr/>
        </p:nvSpPr>
        <p:spPr>
          <a:xfrm>
            <a:off x="7929880" y="1427226"/>
            <a:ext cx="563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…</a:t>
            </a:r>
            <a:endParaRPr lang="en-US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51B03ED-DA63-4CEB-99F3-D5469F4956E5}"/>
              </a:ext>
            </a:extLst>
          </p:cNvPr>
          <p:cNvSpPr txBox="1"/>
          <p:nvPr/>
        </p:nvSpPr>
        <p:spPr>
          <a:xfrm>
            <a:off x="7929880" y="4352028"/>
            <a:ext cx="563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…</a:t>
            </a:r>
            <a:endParaRPr 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5C0EBFD-BC96-44C8-B186-C5F6CADE7B67}"/>
              </a:ext>
            </a:extLst>
          </p:cNvPr>
          <p:cNvSpPr txBox="1"/>
          <p:nvPr/>
        </p:nvSpPr>
        <p:spPr>
          <a:xfrm>
            <a:off x="1880247" y="3177540"/>
            <a:ext cx="5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8F2FB7A-6026-48C2-86E8-CEDD6514C0B3}"/>
              </a:ext>
            </a:extLst>
          </p:cNvPr>
          <p:cNvSpPr txBox="1"/>
          <p:nvPr/>
        </p:nvSpPr>
        <p:spPr>
          <a:xfrm>
            <a:off x="4286873" y="3177540"/>
            <a:ext cx="5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CIS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3341BC9-42EA-44A5-BF7B-318EF0361521}"/>
              </a:ext>
            </a:extLst>
          </p:cNvPr>
          <p:cNvSpPr txBox="1"/>
          <p:nvPr/>
        </p:nvSpPr>
        <p:spPr>
          <a:xfrm>
            <a:off x="6478188" y="3177540"/>
            <a:ext cx="5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818632E7-75C5-48C1-A704-4E8AE36F07CD}"/>
              </a:ext>
            </a:extLst>
          </p:cNvPr>
          <p:cNvCxnSpPr>
            <a:cxnSpLocks/>
            <a:stCxn id="59" idx="2"/>
            <a:endCxn id="7" idx="7"/>
          </p:cNvCxnSpPr>
          <p:nvPr/>
        </p:nvCxnSpPr>
        <p:spPr>
          <a:xfrm rot="5400000">
            <a:off x="2381016" y="2217808"/>
            <a:ext cx="1824835" cy="870574"/>
          </a:xfrm>
          <a:prstGeom prst="curvedConnector3">
            <a:avLst>
              <a:gd name="adj1" fmla="val 21977"/>
            </a:avLst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3D75E2B-3BF4-4124-87BB-CEE8C6C7A3F9}"/>
              </a:ext>
            </a:extLst>
          </p:cNvPr>
          <p:cNvSpPr txBox="1"/>
          <p:nvPr/>
        </p:nvSpPr>
        <p:spPr>
          <a:xfrm>
            <a:off x="2728136" y="1628003"/>
            <a:ext cx="875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Requires restriction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7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  <p:bldP spid="45" grpId="0"/>
      <p:bldP spid="24" grpId="0"/>
      <p:bldP spid="36" grpId="0"/>
      <p:bldP spid="44" grpId="0"/>
      <p:bldP spid="131" grpId="0" animBg="1"/>
      <p:bldP spid="134" grpId="0" animBg="1"/>
      <p:bldP spid="135" grpId="0" animBg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loud 158">
            <a:extLst>
              <a:ext uri="{FF2B5EF4-FFF2-40B4-BE49-F238E27FC236}">
                <a16:creationId xmlns:a16="http://schemas.microsoft.com/office/drawing/2014/main" id="{5B09FB50-3943-4A32-8DD6-80E411CE4CBE}"/>
              </a:ext>
            </a:extLst>
          </p:cNvPr>
          <p:cNvSpPr/>
          <p:nvPr/>
        </p:nvSpPr>
        <p:spPr>
          <a:xfrm>
            <a:off x="5654040" y="3104888"/>
            <a:ext cx="2087880" cy="1371600"/>
          </a:xfrm>
          <a:prstGeom prst="cloud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933761-B148-46B9-A794-A68DA9D055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 Parameterized Roles and Permissions in SDN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FD8B0-6885-48B3-8D91-268262419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BC227-A296-4DA1-ADB2-BA9CC8616B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@ Abdullah Al-Alaj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AE7859-D433-42F9-A59D-C3FB384875B0}"/>
              </a:ext>
            </a:extLst>
          </p:cNvPr>
          <p:cNvSpPr txBox="1"/>
          <p:nvPr/>
        </p:nvSpPr>
        <p:spPr>
          <a:xfrm>
            <a:off x="3492249" y="4999464"/>
            <a:ext cx="1742942" cy="1107996"/>
          </a:xfrm>
          <a:prstGeom prst="rect">
            <a:avLst/>
          </a:prstGeom>
          <a:solidFill>
            <a:srgbClr val="FFFFB9"/>
          </a:solidFill>
        </p:spPr>
        <p:txBody>
          <a:bodyPr wrap="square">
            <a:spAutoFit/>
          </a:bodyPr>
          <a:lstStyle/>
          <a:p>
            <a:r>
              <a:rPr lang="en-US" sz="1100" b="1" dirty="0"/>
              <a:t>Role: </a:t>
            </a:r>
            <a:r>
              <a:rPr lang="en-US" sz="1100" dirty="0"/>
              <a:t>Flow Mod</a:t>
            </a:r>
          </a:p>
          <a:p>
            <a:r>
              <a:rPr lang="en-US" sz="1100" b="1" dirty="0"/>
              <a:t>Assigned Perms: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addFlow</a:t>
            </a:r>
            <a:r>
              <a:rPr lang="en-US" sz="1100" dirty="0"/>
              <a:t>, FLOW RULE)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deleteFlow</a:t>
            </a:r>
            <a:r>
              <a:rPr lang="en-US" sz="1100" dirty="0"/>
              <a:t>, FLOW RULE)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updateFlow</a:t>
            </a:r>
            <a:r>
              <a:rPr lang="en-US" sz="1100" dirty="0"/>
              <a:t>, FLOW RULE)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readFlow</a:t>
            </a:r>
            <a:r>
              <a:rPr lang="en-US" sz="1100" dirty="0"/>
              <a:t>, FLOW RULE)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51B03ED-DA63-4CEB-99F3-D5469F4956E5}"/>
              </a:ext>
            </a:extLst>
          </p:cNvPr>
          <p:cNvSpPr txBox="1"/>
          <p:nvPr/>
        </p:nvSpPr>
        <p:spPr>
          <a:xfrm>
            <a:off x="7929880" y="4352028"/>
            <a:ext cx="563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…</a:t>
            </a:r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3AAE8DA-F868-4A62-8761-74BD8FDE310C}"/>
              </a:ext>
            </a:extLst>
          </p:cNvPr>
          <p:cNvSpPr txBox="1"/>
          <p:nvPr/>
        </p:nvSpPr>
        <p:spPr>
          <a:xfrm>
            <a:off x="1705610" y="4460216"/>
            <a:ext cx="805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dept = CS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4BA2333-7CC0-4393-BB09-BE936EC80111}"/>
              </a:ext>
            </a:extLst>
          </p:cNvPr>
          <p:cNvSpPr txBox="1"/>
          <p:nvPr/>
        </p:nvSpPr>
        <p:spPr>
          <a:xfrm>
            <a:off x="3961753" y="4460216"/>
            <a:ext cx="805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dept = CIS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97A0207-8906-4C84-B9ED-49C1121046CC}"/>
              </a:ext>
            </a:extLst>
          </p:cNvPr>
          <p:cNvSpPr txBox="1"/>
          <p:nvPr/>
        </p:nvSpPr>
        <p:spPr>
          <a:xfrm>
            <a:off x="6425783" y="4460216"/>
            <a:ext cx="805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dept = 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3C56EE-13EC-429B-8C36-44C16027E084}"/>
              </a:ext>
            </a:extLst>
          </p:cNvPr>
          <p:cNvCxnSpPr>
            <a:cxnSpLocks/>
            <a:stCxn id="77" idx="2"/>
            <a:endCxn id="24" idx="1"/>
          </p:cNvCxnSpPr>
          <p:nvPr/>
        </p:nvCxnSpPr>
        <p:spPr>
          <a:xfrm>
            <a:off x="2108409" y="4721826"/>
            <a:ext cx="1383840" cy="831636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083623C-C86D-4DF8-A66C-6845A30B2A83}"/>
              </a:ext>
            </a:extLst>
          </p:cNvPr>
          <p:cNvCxnSpPr>
            <a:cxnSpLocks/>
            <a:stCxn id="88" idx="2"/>
            <a:endCxn id="24" idx="0"/>
          </p:cNvCxnSpPr>
          <p:nvPr/>
        </p:nvCxnSpPr>
        <p:spPr>
          <a:xfrm flipH="1">
            <a:off x="4363720" y="4721826"/>
            <a:ext cx="832" cy="27763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E821D76-8577-4290-9997-2686766054B3}"/>
              </a:ext>
            </a:extLst>
          </p:cNvPr>
          <p:cNvCxnSpPr>
            <a:cxnSpLocks/>
            <a:stCxn id="89" idx="2"/>
            <a:endCxn id="24" idx="3"/>
          </p:cNvCxnSpPr>
          <p:nvPr/>
        </p:nvCxnSpPr>
        <p:spPr>
          <a:xfrm flipH="1">
            <a:off x="5235191" y="4721826"/>
            <a:ext cx="1593391" cy="831636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9" name="Cloud 78">
            <a:extLst>
              <a:ext uri="{FF2B5EF4-FFF2-40B4-BE49-F238E27FC236}">
                <a16:creationId xmlns:a16="http://schemas.microsoft.com/office/drawing/2014/main" id="{FFDD83F9-477A-4053-A77D-4FB9A02CB19C}"/>
              </a:ext>
            </a:extLst>
          </p:cNvPr>
          <p:cNvSpPr/>
          <p:nvPr/>
        </p:nvSpPr>
        <p:spPr>
          <a:xfrm>
            <a:off x="3380740" y="3055620"/>
            <a:ext cx="2087880" cy="1371600"/>
          </a:xfrm>
          <a:prstGeom prst="cloud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loud 84">
            <a:extLst>
              <a:ext uri="{FF2B5EF4-FFF2-40B4-BE49-F238E27FC236}">
                <a16:creationId xmlns:a16="http://schemas.microsoft.com/office/drawing/2014/main" id="{55D64DB1-0F5B-40A2-A660-5045750AB315}"/>
              </a:ext>
            </a:extLst>
          </p:cNvPr>
          <p:cNvSpPr/>
          <p:nvPr/>
        </p:nvSpPr>
        <p:spPr>
          <a:xfrm>
            <a:off x="1012190" y="3002927"/>
            <a:ext cx="2087880" cy="1371600"/>
          </a:xfrm>
          <a:prstGeom prst="cloud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ED13D27-15E3-4487-ADB3-F023AF668EB0}"/>
              </a:ext>
            </a:extLst>
          </p:cNvPr>
          <p:cNvSpPr/>
          <p:nvPr/>
        </p:nvSpPr>
        <p:spPr>
          <a:xfrm>
            <a:off x="1353820" y="341630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0x1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3D5FF32-98EB-4785-921C-6A14308436AC}"/>
              </a:ext>
            </a:extLst>
          </p:cNvPr>
          <p:cNvSpPr/>
          <p:nvPr/>
        </p:nvSpPr>
        <p:spPr>
          <a:xfrm>
            <a:off x="2580639" y="351790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0x2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5521E223-8CD4-4D28-A7F9-75D216E86F1F}"/>
              </a:ext>
            </a:extLst>
          </p:cNvPr>
          <p:cNvSpPr/>
          <p:nvPr/>
        </p:nvSpPr>
        <p:spPr>
          <a:xfrm>
            <a:off x="1602740" y="384302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0x3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F003100-17F1-43D5-873B-3B5C5E5BE3E1}"/>
              </a:ext>
            </a:extLst>
          </p:cNvPr>
          <p:cNvSpPr/>
          <p:nvPr/>
        </p:nvSpPr>
        <p:spPr>
          <a:xfrm>
            <a:off x="101219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a1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94F3659-3A0A-4390-9629-971017B2F161}"/>
              </a:ext>
            </a:extLst>
          </p:cNvPr>
          <p:cNvSpPr/>
          <p:nvPr/>
        </p:nvSpPr>
        <p:spPr>
          <a:xfrm>
            <a:off x="151130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a2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59BF940-1204-4534-A166-5A929FD22325}"/>
              </a:ext>
            </a:extLst>
          </p:cNvPr>
          <p:cNvSpPr/>
          <p:nvPr/>
        </p:nvSpPr>
        <p:spPr>
          <a:xfrm>
            <a:off x="200279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a3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CF8632FE-7283-4BC6-8E42-FECAEA505FA8}"/>
              </a:ext>
            </a:extLst>
          </p:cNvPr>
          <p:cNvSpPr/>
          <p:nvPr/>
        </p:nvSpPr>
        <p:spPr>
          <a:xfrm>
            <a:off x="3799193" y="337566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0x4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D492ADD-C731-465E-A9B8-1477A198BC97}"/>
              </a:ext>
            </a:extLst>
          </p:cNvPr>
          <p:cNvSpPr/>
          <p:nvPr/>
        </p:nvSpPr>
        <p:spPr>
          <a:xfrm>
            <a:off x="4782820" y="357886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0x5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B8870ED-E18B-4814-B104-61800D08B466}"/>
              </a:ext>
            </a:extLst>
          </p:cNvPr>
          <p:cNvSpPr/>
          <p:nvPr/>
        </p:nvSpPr>
        <p:spPr>
          <a:xfrm>
            <a:off x="3961753" y="3930973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0x6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4551AA4-6B77-4B5A-B3DB-0655CB7AAE90}"/>
              </a:ext>
            </a:extLst>
          </p:cNvPr>
          <p:cNvSpPr/>
          <p:nvPr/>
        </p:nvSpPr>
        <p:spPr>
          <a:xfrm>
            <a:off x="5904230" y="341122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0x7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D2195607-B747-4123-A91A-4855989A7AEC}"/>
              </a:ext>
            </a:extLst>
          </p:cNvPr>
          <p:cNvSpPr/>
          <p:nvPr/>
        </p:nvSpPr>
        <p:spPr>
          <a:xfrm>
            <a:off x="6990080" y="341630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0x8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7C8E468-1226-42CE-984C-D53C5D599093}"/>
              </a:ext>
            </a:extLst>
          </p:cNvPr>
          <p:cNvSpPr/>
          <p:nvPr/>
        </p:nvSpPr>
        <p:spPr>
          <a:xfrm>
            <a:off x="6601690" y="384302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25884E1-B082-4D4E-96B8-7F09C0A8506A}"/>
              </a:ext>
            </a:extLst>
          </p:cNvPr>
          <p:cNvSpPr/>
          <p:nvPr/>
        </p:nvSpPr>
        <p:spPr>
          <a:xfrm>
            <a:off x="805228" y="2202180"/>
            <a:ext cx="6769052" cy="441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Controller (Floodlight)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2A1C586-5492-42E4-BBEE-D59FEC201C50}"/>
              </a:ext>
            </a:extLst>
          </p:cNvPr>
          <p:cNvCxnSpPr>
            <a:stCxn id="96" idx="2"/>
          </p:cNvCxnSpPr>
          <p:nvPr/>
        </p:nvCxnSpPr>
        <p:spPr>
          <a:xfrm>
            <a:off x="122428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A30FEF6-8BA3-4B74-8382-5ABBB6BFD49D}"/>
              </a:ext>
            </a:extLst>
          </p:cNvPr>
          <p:cNvCxnSpPr/>
          <p:nvPr/>
        </p:nvCxnSpPr>
        <p:spPr>
          <a:xfrm>
            <a:off x="122428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43E5B47-F4E9-42E7-84E0-214FE6D9758C}"/>
              </a:ext>
            </a:extLst>
          </p:cNvPr>
          <p:cNvCxnSpPr/>
          <p:nvPr/>
        </p:nvCxnSpPr>
        <p:spPr>
          <a:xfrm>
            <a:off x="167894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BBD802AD-EA09-4EC5-940E-508C07D1C63D}"/>
              </a:ext>
            </a:extLst>
          </p:cNvPr>
          <p:cNvCxnSpPr/>
          <p:nvPr/>
        </p:nvCxnSpPr>
        <p:spPr>
          <a:xfrm>
            <a:off x="167894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5162026-49D2-453A-913C-112F7F96E1A1}"/>
              </a:ext>
            </a:extLst>
          </p:cNvPr>
          <p:cNvCxnSpPr/>
          <p:nvPr/>
        </p:nvCxnSpPr>
        <p:spPr>
          <a:xfrm>
            <a:off x="217678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F22A5A4-E795-4AC3-B495-70536F82A1AC}"/>
              </a:ext>
            </a:extLst>
          </p:cNvPr>
          <p:cNvCxnSpPr/>
          <p:nvPr/>
        </p:nvCxnSpPr>
        <p:spPr>
          <a:xfrm>
            <a:off x="217678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E817C53-9C49-4E7B-8B2C-3C955CAB81E8}"/>
              </a:ext>
            </a:extLst>
          </p:cNvPr>
          <p:cNvSpPr/>
          <p:nvPr/>
        </p:nvSpPr>
        <p:spPr>
          <a:xfrm>
            <a:off x="351663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a4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E483001-878F-4190-B45F-DC490109061D}"/>
              </a:ext>
            </a:extLst>
          </p:cNvPr>
          <p:cNvSpPr/>
          <p:nvPr/>
        </p:nvSpPr>
        <p:spPr>
          <a:xfrm>
            <a:off x="401574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a5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43A31FC-4912-4984-A8D4-32B897349254}"/>
              </a:ext>
            </a:extLst>
          </p:cNvPr>
          <p:cNvSpPr/>
          <p:nvPr/>
        </p:nvSpPr>
        <p:spPr>
          <a:xfrm>
            <a:off x="450723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a6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96E0C6C-D278-47FB-8B27-81C63BA61122}"/>
              </a:ext>
            </a:extLst>
          </p:cNvPr>
          <p:cNvCxnSpPr>
            <a:stCxn id="115" idx="2"/>
          </p:cNvCxnSpPr>
          <p:nvPr/>
        </p:nvCxnSpPr>
        <p:spPr>
          <a:xfrm>
            <a:off x="372872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6800B9F-325F-40CF-BFCE-A56149E53D24}"/>
              </a:ext>
            </a:extLst>
          </p:cNvPr>
          <p:cNvCxnSpPr/>
          <p:nvPr/>
        </p:nvCxnSpPr>
        <p:spPr>
          <a:xfrm>
            <a:off x="372872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00A03D6D-55F0-4106-AE33-257D33D46EFB}"/>
              </a:ext>
            </a:extLst>
          </p:cNvPr>
          <p:cNvCxnSpPr/>
          <p:nvPr/>
        </p:nvCxnSpPr>
        <p:spPr>
          <a:xfrm>
            <a:off x="418338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DD7307E3-28C5-4FF7-AA8F-9A9A89DAB834}"/>
              </a:ext>
            </a:extLst>
          </p:cNvPr>
          <p:cNvCxnSpPr/>
          <p:nvPr/>
        </p:nvCxnSpPr>
        <p:spPr>
          <a:xfrm>
            <a:off x="418338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5E84EF63-D479-45FB-BF26-364D8F359E21}"/>
              </a:ext>
            </a:extLst>
          </p:cNvPr>
          <p:cNvCxnSpPr/>
          <p:nvPr/>
        </p:nvCxnSpPr>
        <p:spPr>
          <a:xfrm>
            <a:off x="468122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9FFC91D-5329-4CBB-BB28-7BABA70F95D7}"/>
              </a:ext>
            </a:extLst>
          </p:cNvPr>
          <p:cNvCxnSpPr/>
          <p:nvPr/>
        </p:nvCxnSpPr>
        <p:spPr>
          <a:xfrm>
            <a:off x="468122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601417B-B9E1-4B14-A3FD-7CDF8ADEB2CA}"/>
              </a:ext>
            </a:extLst>
          </p:cNvPr>
          <p:cNvSpPr/>
          <p:nvPr/>
        </p:nvSpPr>
        <p:spPr>
          <a:xfrm>
            <a:off x="606679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a7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B4C076D-8470-4D1B-AB76-AC03A98717DA}"/>
              </a:ext>
            </a:extLst>
          </p:cNvPr>
          <p:cNvSpPr/>
          <p:nvPr/>
        </p:nvSpPr>
        <p:spPr>
          <a:xfrm>
            <a:off x="656590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a8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D6B8A70-BB42-4CFC-867D-3890F80AEE1F}"/>
              </a:ext>
            </a:extLst>
          </p:cNvPr>
          <p:cNvSpPr/>
          <p:nvPr/>
        </p:nvSpPr>
        <p:spPr>
          <a:xfrm>
            <a:off x="705739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a9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BEAED26A-3888-413A-B688-772779840D79}"/>
              </a:ext>
            </a:extLst>
          </p:cNvPr>
          <p:cNvCxnSpPr>
            <a:stCxn id="125" idx="2"/>
          </p:cNvCxnSpPr>
          <p:nvPr/>
        </p:nvCxnSpPr>
        <p:spPr>
          <a:xfrm>
            <a:off x="627888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38A9D9D-5013-4A40-A912-BFBE2F6B60DD}"/>
              </a:ext>
            </a:extLst>
          </p:cNvPr>
          <p:cNvCxnSpPr/>
          <p:nvPr/>
        </p:nvCxnSpPr>
        <p:spPr>
          <a:xfrm>
            <a:off x="627888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7683E9B-FE3F-4513-8B69-A813577CA175}"/>
              </a:ext>
            </a:extLst>
          </p:cNvPr>
          <p:cNvCxnSpPr/>
          <p:nvPr/>
        </p:nvCxnSpPr>
        <p:spPr>
          <a:xfrm>
            <a:off x="673354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B8F0B463-1EA6-4D28-A62F-2A687CAE94E6}"/>
              </a:ext>
            </a:extLst>
          </p:cNvPr>
          <p:cNvCxnSpPr/>
          <p:nvPr/>
        </p:nvCxnSpPr>
        <p:spPr>
          <a:xfrm>
            <a:off x="673354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FCF2D66-9BFF-408E-8F5A-ED26B0339D30}"/>
              </a:ext>
            </a:extLst>
          </p:cNvPr>
          <p:cNvCxnSpPr/>
          <p:nvPr/>
        </p:nvCxnSpPr>
        <p:spPr>
          <a:xfrm>
            <a:off x="723138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514A0F46-D46B-4D17-ACC0-24031B400523}"/>
              </a:ext>
            </a:extLst>
          </p:cNvPr>
          <p:cNvCxnSpPr/>
          <p:nvPr/>
        </p:nvCxnSpPr>
        <p:spPr>
          <a:xfrm>
            <a:off x="723138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61A3700-EADC-4DE0-B464-A9E90998F5D1}"/>
              </a:ext>
            </a:extLst>
          </p:cNvPr>
          <p:cNvCxnSpPr>
            <a:stCxn id="87" idx="4"/>
            <a:endCxn id="95" idx="7"/>
          </p:cNvCxnSpPr>
          <p:nvPr/>
        </p:nvCxnSpPr>
        <p:spPr>
          <a:xfrm flipH="1">
            <a:off x="1880247" y="3843020"/>
            <a:ext cx="862952" cy="4761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0ED88B20-3F18-44DE-B8EB-62DE816C34DB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1678940" y="3578860"/>
            <a:ext cx="901699" cy="10160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FCA6E0B-3A74-4D70-A0E0-EFB6A402B12D}"/>
              </a:ext>
            </a:extLst>
          </p:cNvPr>
          <p:cNvCxnSpPr>
            <a:cxnSpLocks/>
            <a:stCxn id="86" idx="4"/>
            <a:endCxn id="95" idx="1"/>
          </p:cNvCxnSpPr>
          <p:nvPr/>
        </p:nvCxnSpPr>
        <p:spPr>
          <a:xfrm>
            <a:off x="1516380" y="3741420"/>
            <a:ext cx="133973" cy="14921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9A3B7FB-B65A-4A4C-AB97-4C5695F8C0D5}"/>
              </a:ext>
            </a:extLst>
          </p:cNvPr>
          <p:cNvCxnSpPr>
            <a:cxnSpLocks/>
            <a:stCxn id="103" idx="4"/>
            <a:endCxn id="104" idx="6"/>
          </p:cNvCxnSpPr>
          <p:nvPr/>
        </p:nvCxnSpPr>
        <p:spPr>
          <a:xfrm flipH="1">
            <a:off x="4286873" y="3903980"/>
            <a:ext cx="658507" cy="18955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E3AA8B0-8E27-498A-8E3F-0146CEA187A2}"/>
              </a:ext>
            </a:extLst>
          </p:cNvPr>
          <p:cNvCxnSpPr>
            <a:cxnSpLocks/>
            <a:stCxn id="102" idx="6"/>
            <a:endCxn id="103" idx="2"/>
          </p:cNvCxnSpPr>
          <p:nvPr/>
        </p:nvCxnSpPr>
        <p:spPr>
          <a:xfrm>
            <a:off x="4124313" y="3538220"/>
            <a:ext cx="658507" cy="20320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E286DD6-4E8E-4E5C-9330-29CC16748A1D}"/>
              </a:ext>
            </a:extLst>
          </p:cNvPr>
          <p:cNvCxnSpPr>
            <a:cxnSpLocks/>
            <a:stCxn id="102" idx="4"/>
            <a:endCxn id="104" idx="1"/>
          </p:cNvCxnSpPr>
          <p:nvPr/>
        </p:nvCxnSpPr>
        <p:spPr>
          <a:xfrm>
            <a:off x="3961753" y="3700780"/>
            <a:ext cx="47613" cy="277806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787C665-A6E3-4F3E-B085-3C2100607A70}"/>
              </a:ext>
            </a:extLst>
          </p:cNvPr>
          <p:cNvCxnSpPr>
            <a:cxnSpLocks/>
            <a:stCxn id="106" idx="4"/>
            <a:endCxn id="107" idx="7"/>
          </p:cNvCxnSpPr>
          <p:nvPr/>
        </p:nvCxnSpPr>
        <p:spPr>
          <a:xfrm flipH="1">
            <a:off x="6879197" y="3741420"/>
            <a:ext cx="273443" cy="14921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FA0DF1A-5AF6-477D-8AB6-B3AB5F75B1F4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>
          <a:xfrm>
            <a:off x="6229350" y="3573780"/>
            <a:ext cx="760730" cy="50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B400482-7CC3-44A1-9EAB-1EB0C1B22E18}"/>
              </a:ext>
            </a:extLst>
          </p:cNvPr>
          <p:cNvCxnSpPr>
            <a:cxnSpLocks/>
            <a:stCxn id="105" idx="4"/>
            <a:endCxn id="107" idx="1"/>
          </p:cNvCxnSpPr>
          <p:nvPr/>
        </p:nvCxnSpPr>
        <p:spPr>
          <a:xfrm>
            <a:off x="6066790" y="3736340"/>
            <a:ext cx="582513" cy="15429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C47DC41-EDD4-46FB-BF1D-04DCA2B765C0}"/>
              </a:ext>
            </a:extLst>
          </p:cNvPr>
          <p:cNvCxnSpPr>
            <a:cxnSpLocks/>
            <a:stCxn id="103" idx="6"/>
            <a:endCxn id="105" idx="3"/>
          </p:cNvCxnSpPr>
          <p:nvPr/>
        </p:nvCxnSpPr>
        <p:spPr>
          <a:xfrm flipV="1">
            <a:off x="5107940" y="3688727"/>
            <a:ext cx="843903" cy="5269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FF7DFC4-FD55-46BB-AE73-3BBAE2E5092A}"/>
              </a:ext>
            </a:extLst>
          </p:cNvPr>
          <p:cNvCxnSpPr>
            <a:cxnSpLocks/>
            <a:stCxn id="87" idx="6"/>
            <a:endCxn id="102" idx="2"/>
          </p:cNvCxnSpPr>
          <p:nvPr/>
        </p:nvCxnSpPr>
        <p:spPr>
          <a:xfrm flipV="1">
            <a:off x="2905759" y="3538220"/>
            <a:ext cx="893434" cy="14224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D9FE6291-1E6F-4A02-8408-55775BEC7E27}"/>
              </a:ext>
            </a:extLst>
          </p:cNvPr>
          <p:cNvSpPr txBox="1"/>
          <p:nvPr/>
        </p:nvSpPr>
        <p:spPr>
          <a:xfrm>
            <a:off x="7929880" y="3473688"/>
            <a:ext cx="563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…</a:t>
            </a:r>
            <a:endParaRPr lang="en-US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B1E2654-E542-41A5-9E1A-EEC60FB89306}"/>
              </a:ext>
            </a:extLst>
          </p:cNvPr>
          <p:cNvSpPr txBox="1"/>
          <p:nvPr/>
        </p:nvSpPr>
        <p:spPr>
          <a:xfrm>
            <a:off x="7929880" y="1427226"/>
            <a:ext cx="563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…</a:t>
            </a:r>
            <a:endParaRPr lang="en-US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DB97B41-B3B0-47B2-9018-65E783A8F3DE}"/>
              </a:ext>
            </a:extLst>
          </p:cNvPr>
          <p:cNvSpPr txBox="1"/>
          <p:nvPr/>
        </p:nvSpPr>
        <p:spPr>
          <a:xfrm>
            <a:off x="1880247" y="3177540"/>
            <a:ext cx="5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92BC8D7-988B-4C40-A774-E34A62C8785F}"/>
              </a:ext>
            </a:extLst>
          </p:cNvPr>
          <p:cNvSpPr txBox="1"/>
          <p:nvPr/>
        </p:nvSpPr>
        <p:spPr>
          <a:xfrm>
            <a:off x="4286873" y="3177540"/>
            <a:ext cx="5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3187D2D-E573-44AC-A632-D248D736411F}"/>
              </a:ext>
            </a:extLst>
          </p:cNvPr>
          <p:cNvSpPr txBox="1"/>
          <p:nvPr/>
        </p:nvSpPr>
        <p:spPr>
          <a:xfrm>
            <a:off x="6478188" y="3177540"/>
            <a:ext cx="5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</a:t>
            </a:r>
          </a:p>
        </p:txBody>
      </p:sp>
      <p:cxnSp>
        <p:nvCxnSpPr>
          <p:cNvPr id="157" name="Connector: Curved 156">
            <a:extLst>
              <a:ext uri="{FF2B5EF4-FFF2-40B4-BE49-F238E27FC236}">
                <a16:creationId xmlns:a16="http://schemas.microsoft.com/office/drawing/2014/main" id="{EBB48E29-2565-4E82-875F-32D9D86C2C84}"/>
              </a:ext>
            </a:extLst>
          </p:cNvPr>
          <p:cNvCxnSpPr>
            <a:cxnSpLocks/>
            <a:stCxn id="115" idx="2"/>
            <a:endCxn id="87" idx="7"/>
          </p:cNvCxnSpPr>
          <p:nvPr/>
        </p:nvCxnSpPr>
        <p:spPr>
          <a:xfrm rot="5400000">
            <a:off x="2381016" y="2217808"/>
            <a:ext cx="1824835" cy="870574"/>
          </a:xfrm>
          <a:prstGeom prst="curvedConnector3">
            <a:avLst>
              <a:gd name="adj1" fmla="val 21977"/>
            </a:avLst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7D10E0FB-817A-41D6-9959-87468FB526BF}"/>
              </a:ext>
            </a:extLst>
          </p:cNvPr>
          <p:cNvSpPr txBox="1"/>
          <p:nvPr/>
        </p:nvSpPr>
        <p:spPr>
          <a:xfrm>
            <a:off x="2728136" y="1628003"/>
            <a:ext cx="875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Requires restriction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72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E67702-8917-4E8D-BE3A-66E69F0DE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/>
              <a:t>Formal Access control model for SDN enhanced with role and permission parameters </a:t>
            </a:r>
          </a:p>
          <a:p>
            <a:r>
              <a:rPr lang="en-US" sz="2700" dirty="0"/>
              <a:t>Authorization Framework extended with parameter engine and enforcement in SDN controller.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A18107-2550-4277-879E-94567D93E5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Proposed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86494-6E2A-4A2A-9A1A-5AC2693B7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73CD3-C502-4DC3-B825-0842101877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@ Abdullah Al-Alaj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18D5D-0118-418B-B2A2-1444C93F36BF}"/>
              </a:ext>
            </a:extLst>
          </p:cNvPr>
          <p:cNvSpPr txBox="1"/>
          <p:nvPr/>
        </p:nvSpPr>
        <p:spPr>
          <a:xfrm>
            <a:off x="1429407" y="3426400"/>
            <a:ext cx="628518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Fine-Grained and Scalable Access Control for SDN</a:t>
            </a:r>
          </a:p>
        </p:txBody>
      </p:sp>
    </p:spTree>
    <p:extLst>
      <p:ext uri="{BB962C8B-B14F-4D97-AF65-F5344CB8AC3E}">
        <p14:creationId xmlns:p14="http://schemas.microsoft.com/office/powerpoint/2010/main" val="119024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B09B31-940A-4843-95BD-25252AF84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Parameterized Permissions and Roles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56C1C-7A12-4C62-8DC3-419488120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1F1F3-2169-40AA-8451-8A8206FDF9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86CA03-5738-4B08-BEB3-852ECF476499}"/>
              </a:ext>
            </a:extLst>
          </p:cNvPr>
          <p:cNvSpPr/>
          <p:nvPr/>
        </p:nvSpPr>
        <p:spPr>
          <a:xfrm>
            <a:off x="645160" y="2367558"/>
            <a:ext cx="2483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Parameterized Roles: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B5177-7F24-4B51-9AC9-C8C8990C913B}"/>
              </a:ext>
            </a:extLst>
          </p:cNvPr>
          <p:cNvSpPr txBox="1"/>
          <p:nvPr/>
        </p:nvSpPr>
        <p:spPr>
          <a:xfrm>
            <a:off x="863600" y="3100241"/>
            <a:ext cx="160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2121"/>
                </a:solidFill>
              </a:rPr>
              <a:t>Example: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58250-BD7E-4940-818C-62ADF305D9FE}"/>
              </a:ext>
            </a:extLst>
          </p:cNvPr>
          <p:cNvSpPr txBox="1"/>
          <p:nvPr/>
        </p:nvSpPr>
        <p:spPr>
          <a:xfrm>
            <a:off x="680720" y="1128375"/>
            <a:ext cx="77419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Parameters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name:value</a:t>
            </a:r>
            <a:r>
              <a:rPr lang="en-US" dirty="0"/>
              <a:t> pairs.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 restrictions on access to network resources.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753D30-D1AC-4FB4-B8A0-78CD48437D83}"/>
              </a:ext>
            </a:extLst>
          </p:cNvPr>
          <p:cNvSpPr txBox="1"/>
          <p:nvPr/>
        </p:nvSpPr>
        <p:spPr>
          <a:xfrm>
            <a:off x="1421739" y="34490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(Flow Mod, {(dept, ⊥), (traffic, ⊥)})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C1AE37-FA1C-4603-83F9-E6F8E496A8EE}"/>
              </a:ext>
            </a:extLst>
          </p:cNvPr>
          <p:cNvSpPr txBox="1"/>
          <p:nvPr/>
        </p:nvSpPr>
        <p:spPr>
          <a:xfrm>
            <a:off x="1421739" y="260838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(</a:t>
            </a:r>
            <a:r>
              <a:rPr lang="en-US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 , {(par</a:t>
            </a:r>
            <a:r>
              <a:rPr lang="en-US" baseline="-25000" dirty="0"/>
              <a:t>1</a:t>
            </a:r>
            <a:r>
              <a:rPr lang="en-US" dirty="0"/>
              <a:t> , val</a:t>
            </a:r>
            <a:r>
              <a:rPr lang="en-US" baseline="-25000" dirty="0"/>
              <a:t>1</a:t>
            </a:r>
            <a:r>
              <a:rPr lang="en-US" dirty="0"/>
              <a:t> ), (par</a:t>
            </a:r>
            <a:r>
              <a:rPr lang="en-US" baseline="-25000" dirty="0"/>
              <a:t>2</a:t>
            </a:r>
            <a:r>
              <a:rPr lang="en-US" dirty="0"/>
              <a:t> , val</a:t>
            </a:r>
            <a:r>
              <a:rPr lang="en-US" baseline="-25000" dirty="0"/>
              <a:t>2</a:t>
            </a:r>
            <a:r>
              <a:rPr lang="en-US" dirty="0"/>
              <a:t> ), ...})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E4D410-2137-4163-8AEA-88CC12A063E2}"/>
              </a:ext>
            </a:extLst>
          </p:cNvPr>
          <p:cNvSpPr txBox="1"/>
          <p:nvPr/>
        </p:nvSpPr>
        <p:spPr>
          <a:xfrm>
            <a:off x="863600" y="5068937"/>
            <a:ext cx="160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2121"/>
                </a:solidFill>
              </a:rPr>
              <a:t>Example: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DEB5B6-8700-45C4-8212-AF47864DAF5D}"/>
              </a:ext>
            </a:extLst>
          </p:cNvPr>
          <p:cNvSpPr/>
          <p:nvPr/>
        </p:nvSpPr>
        <p:spPr>
          <a:xfrm>
            <a:off x="645160" y="4209521"/>
            <a:ext cx="3108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Parameterized Permissions: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5FCD16-FA10-4220-9546-8D412C638740}"/>
              </a:ext>
            </a:extLst>
          </p:cNvPr>
          <p:cNvSpPr txBox="1"/>
          <p:nvPr/>
        </p:nvSpPr>
        <p:spPr>
          <a:xfrm>
            <a:off x="1421739" y="5367894"/>
            <a:ext cx="5471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((</a:t>
            </a:r>
            <a:r>
              <a:rPr lang="en-US" dirty="0" err="1"/>
              <a:t>addFlow</a:t>
            </a:r>
            <a:r>
              <a:rPr lang="en-US" dirty="0"/>
              <a:t>, FLOW-RULE), {(dept, ⊥), (traffic, ⊥)})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4FC912-6CA7-4C9B-9A67-D38B27FEB781}"/>
              </a:ext>
            </a:extLst>
          </p:cNvPr>
          <p:cNvSpPr txBox="1"/>
          <p:nvPr/>
        </p:nvSpPr>
        <p:spPr>
          <a:xfrm>
            <a:off x="1421738" y="4578853"/>
            <a:ext cx="4623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((</a:t>
            </a:r>
            <a:r>
              <a:rPr lang="en-US" dirty="0" err="1"/>
              <a:t>op</a:t>
            </a:r>
            <a:r>
              <a:rPr lang="en-US" i="1" baseline="-25000" dirty="0" err="1"/>
              <a:t>i</a:t>
            </a:r>
            <a:r>
              <a:rPr lang="en-US" i="1" dirty="0"/>
              <a:t>, </a:t>
            </a:r>
            <a:r>
              <a:rPr lang="en-US" dirty="0" err="1"/>
              <a:t>ot</a:t>
            </a:r>
            <a:r>
              <a:rPr lang="en-US" i="1" baseline="-25000" dirty="0" err="1"/>
              <a:t>i</a:t>
            </a:r>
            <a:r>
              <a:rPr lang="en-US" dirty="0"/>
              <a:t>), {(par</a:t>
            </a:r>
            <a:r>
              <a:rPr lang="en-US" baseline="-25000" dirty="0"/>
              <a:t>1</a:t>
            </a:r>
            <a:r>
              <a:rPr lang="en-US" dirty="0"/>
              <a:t> , val</a:t>
            </a:r>
            <a:r>
              <a:rPr lang="en-US" baseline="-25000" dirty="0"/>
              <a:t>1</a:t>
            </a:r>
            <a:r>
              <a:rPr lang="en-US" dirty="0"/>
              <a:t> ), (par</a:t>
            </a:r>
            <a:r>
              <a:rPr lang="en-US" baseline="-25000" dirty="0"/>
              <a:t>2</a:t>
            </a:r>
            <a:r>
              <a:rPr lang="en-US" dirty="0"/>
              <a:t> , val</a:t>
            </a:r>
            <a:r>
              <a:rPr lang="en-US" baseline="-25000" dirty="0"/>
              <a:t>2</a:t>
            </a:r>
            <a:r>
              <a:rPr lang="en-US" dirty="0"/>
              <a:t> ), ...})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2D30F0-7748-413B-8052-8F6BA93F12A9}"/>
              </a:ext>
            </a:extLst>
          </p:cNvPr>
          <p:cNvSpPr txBox="1"/>
          <p:nvPr/>
        </p:nvSpPr>
        <p:spPr>
          <a:xfrm>
            <a:off x="460234" y="6120629"/>
            <a:ext cx="17412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⊥ =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Unknown.</a:t>
            </a:r>
            <a:endParaRPr lang="en-US" sz="14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855DC44-23BA-4AF8-B560-00B0AC3FA886}"/>
                  </a:ext>
                </a:extLst>
              </p14:cNvPr>
              <p14:cNvContentPartPr/>
              <p14:nvPr/>
            </p14:nvContentPartPr>
            <p14:xfrm>
              <a:off x="305280" y="721080"/>
              <a:ext cx="138960" cy="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855DC44-23BA-4AF8-B560-00B0AC3FA88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5920" y="711720"/>
                <a:ext cx="157680" cy="23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8088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30" grpId="0"/>
      <p:bldP spid="34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5D0B28-4CE7-42C3-B6DB-76F06DF29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ParaSDN</a:t>
            </a:r>
            <a:r>
              <a:rPr lang="en-US" dirty="0"/>
              <a:t> Conceptual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799C8-2652-475D-AE87-00D8BD294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60E10-D0BE-4FDA-9C77-D351D4B56D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@ Abdullah Al-Alaj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E0ACC8-F3C0-41A2-AB77-8F42CFE08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70" y="1080136"/>
            <a:ext cx="7219860" cy="51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98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1|0.3|0.2"/>
</p:tagLst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prstDash val="solid"/>
          <a:tailEnd type="none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cs-template-final" id="{1EF59169-DF8D-9342-81E5-99D43CA67610}" vid="{F25DF2F7-3555-7B4C-881D-C8E18D2103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942</Words>
  <Application>Microsoft Office PowerPoint</Application>
  <PresentationFormat>Letter Paper (8.5x11 in)</PresentationFormat>
  <Paragraphs>265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ICS-Theme</vt:lpstr>
      <vt:lpstr>ParaSDN: An Access Control Model for SDN Applications based on Parameterized Roles and Permissions</vt:lpstr>
      <vt:lpstr>Agenda</vt:lpstr>
      <vt:lpstr>Introduction Traditional Networks</vt:lpstr>
      <vt:lpstr>Introduction Software Defined Networks (SDN)</vt:lpstr>
      <vt:lpstr>Motivation</vt:lpstr>
      <vt:lpstr>Introducing Parameterized Roles and Permissions in SDN</vt:lpstr>
      <vt:lpstr>Proposed work</vt:lpstr>
      <vt:lpstr>Parameterized Permissions and Roles</vt:lpstr>
      <vt:lpstr>ParaSDN Conceptual Model</vt:lpstr>
      <vt:lpstr>ParaSDN Formal Model Definition</vt:lpstr>
      <vt:lpstr>Parameter Value Assignment</vt:lpstr>
      <vt:lpstr>ParaSDN Framework Architucture</vt:lpstr>
      <vt:lpstr>  ParaSDN Parameter Engine</vt:lpstr>
      <vt:lpstr>ParaSDN Implementation</vt:lpstr>
      <vt:lpstr>Use-Case &amp; Security Configuration in ParaSDN Model</vt:lpstr>
      <vt:lpstr>Use-Case Security Configuration in ParaSDN Model</vt:lpstr>
      <vt:lpstr>ParaSDN Evaluation</vt:lpstr>
      <vt:lpstr>ParaSDN Evaluation</vt:lpstr>
      <vt:lpstr>Conclusion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Cyber Security (ICS) &amp; Center for Security and Privacy Enhanced  Cloud Computing (C-SPECC)</dc:title>
  <dc:creator>James Benson</dc:creator>
  <cp:lastModifiedBy>Abdullah Al-Alaj</cp:lastModifiedBy>
  <cp:revision>1998</cp:revision>
  <cp:lastPrinted>2019-09-09T15:27:46Z</cp:lastPrinted>
  <dcterms:created xsi:type="dcterms:W3CDTF">2017-09-29T21:23:01Z</dcterms:created>
  <dcterms:modified xsi:type="dcterms:W3CDTF">2020-12-15T20:16:23Z</dcterms:modified>
</cp:coreProperties>
</file>