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0" r:id="rId3"/>
    <p:sldId id="263" r:id="rId4"/>
    <p:sldId id="257" r:id="rId5"/>
    <p:sldId id="261" r:id="rId6"/>
    <p:sldId id="264" r:id="rId7"/>
    <p:sldId id="265" r:id="rId8"/>
    <p:sldId id="266" r:id="rId9"/>
    <p:sldId id="267" r:id="rId10"/>
    <p:sldId id="296" r:id="rId11"/>
    <p:sldId id="268" r:id="rId12"/>
    <p:sldId id="297" r:id="rId13"/>
    <p:sldId id="269" r:id="rId14"/>
    <p:sldId id="298" r:id="rId15"/>
    <p:sldId id="270" r:id="rId16"/>
    <p:sldId id="299" r:id="rId17"/>
    <p:sldId id="271" r:id="rId18"/>
    <p:sldId id="274" r:id="rId19"/>
    <p:sldId id="277" r:id="rId20"/>
    <p:sldId id="272" r:id="rId21"/>
    <p:sldId id="275" r:id="rId22"/>
    <p:sldId id="300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60"/>
  </p:normalViewPr>
  <p:slideViewPr>
    <p:cSldViewPr snapToGrid="0" snapToObjects="1"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A37B6-9B81-8445-8127-2AEDE3982850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DB433-1077-F848-9764-59FD8CEC4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2A33-927D-3C45-8B3E-F647370BF3DD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2F75E-7BA6-9740-B6C4-D9C4127BB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i="1"/>
            </a:lvl1pPr>
          </a:lstStyle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World-Leading Research with Real-World Impact!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D8D35-623B-ED44-833B-D161E980899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2010-02-17 ICS Master Log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949788"/>
            <a:ext cx="1410102" cy="457200"/>
          </a:xfrm>
          <a:prstGeom prst="rect">
            <a:avLst/>
          </a:prstGeom>
        </p:spPr>
      </p:pic>
      <p:pic>
        <p:nvPicPr>
          <p:cNvPr id="10" name="Picture 9" descr="UTSAVectorBlue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300912" y="933713"/>
            <a:ext cx="1385888" cy="457200"/>
          </a:xfrm>
          <a:prstGeom prst="rect">
            <a:avLst/>
          </a:prstGeom>
        </p:spPr>
      </p:pic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943100" y="1389326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48687" y="6107711"/>
            <a:ext cx="8238113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04" y="2130425"/>
            <a:ext cx="882700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Evaluating Detection &amp; Treatment Effectiveness </a:t>
            </a:r>
            <a:br>
              <a:rPr lang="en-US" b="1" dirty="0" smtClean="0"/>
            </a:br>
            <a:r>
              <a:rPr lang="en-US" b="1" dirty="0" smtClean="0"/>
              <a:t>of Commercial Anti-Malware Programs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304" y="3886200"/>
            <a:ext cx="8997696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Jose Andre Morales, Ravi </a:t>
            </a:r>
            <a:r>
              <a:rPr lang="en-US" dirty="0" err="1" smtClean="0">
                <a:solidFill>
                  <a:schemeClr val="tx1"/>
                </a:solidFill>
              </a:rPr>
              <a:t>Sandhu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Shouhuai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Xu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Institute for Cyber Security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University of Texas at San Antonio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dirty="0" smtClean="0">
                <a:sym typeface="Wingdings" pitchFamily="2" charset="2"/>
              </a:rPr>
              <a:t>TP</a:t>
            </a:r>
            <a:r>
              <a:rPr lang="en-US" baseline="-25000" dirty="0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, TP</a:t>
            </a:r>
            <a:r>
              <a:rPr lang="en-US" baseline="-25000" dirty="0" smtClean="0">
                <a:sym typeface="Wingdings" pitchFamily="2" charset="2"/>
              </a:rPr>
              <a:t>O,</a:t>
            </a:r>
            <a:r>
              <a:rPr lang="en-US" dirty="0" smtClean="0">
                <a:sym typeface="Wingdings" pitchFamily="2" charset="2"/>
              </a:rPr>
              <a:t>TP</a:t>
            </a:r>
            <a:r>
              <a:rPr lang="en-US" baseline="-25000" dirty="0" smtClean="0">
                <a:sym typeface="Wingdings" pitchFamily="2" charset="2"/>
              </a:rPr>
              <a:t>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13432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CAmp</a:t>
            </a:r>
            <a:r>
              <a:rPr lang="en-US" dirty="0" smtClean="0"/>
              <a:t> log file labels used to calculate results</a:t>
            </a:r>
          </a:p>
          <a:p>
            <a:r>
              <a:rPr lang="en-US" dirty="0" smtClean="0"/>
              <a:t>All labels in </a:t>
            </a:r>
            <a:r>
              <a:rPr lang="en-US" dirty="0" smtClean="0">
                <a:sym typeface="Wingdings" pitchFamily="2" charset="2"/>
              </a:rPr>
              <a:t>TP</a:t>
            </a:r>
            <a:r>
              <a:rPr lang="en-US" baseline="-25000" dirty="0" smtClean="0">
                <a:sym typeface="Wingdings" pitchFamily="2" charset="2"/>
              </a:rPr>
              <a:t>A </a:t>
            </a:r>
            <a:r>
              <a:rPr lang="en-US" dirty="0" smtClean="0">
                <a:sym typeface="Wingdings" pitchFamily="2" charset="2"/>
              </a:rPr>
              <a:t> verified to do what label suggests</a:t>
            </a:r>
          </a:p>
          <a:p>
            <a:r>
              <a:rPr lang="en-US" dirty="0" smtClean="0">
                <a:sym typeface="Wingdings" pitchFamily="2" charset="2"/>
              </a:rPr>
              <a:t>All labels in TP</a:t>
            </a:r>
            <a:r>
              <a:rPr lang="en-US" baseline="-25000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 verified as leaving malware active</a:t>
            </a:r>
          </a:p>
          <a:p>
            <a:r>
              <a:rPr lang="en-US" dirty="0" smtClean="0"/>
              <a:t>Misleading labels leave active malware on system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TP</a:t>
            </a:r>
            <a:r>
              <a:rPr lang="en-US" baseline="-25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 calculated by counting number of malware samples a user is asked to choose </a:t>
            </a:r>
            <a:r>
              <a:rPr lang="en-US" smtClean="0">
                <a:sym typeface="Wingdings" pitchFamily="2" charset="2"/>
              </a:rPr>
              <a:t>treatmen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" name="Picture 9" descr="labels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913632"/>
            <a:ext cx="8570976" cy="2048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27097"/>
          </a:xfrm>
        </p:spPr>
        <p:txBody>
          <a:bodyPr>
            <a:normAutofit/>
          </a:bodyPr>
          <a:lstStyle/>
          <a:p>
            <a:r>
              <a:rPr lang="en-US" dirty="0" smtClean="0"/>
              <a:t>A static file scan on a folder of 974 known malware samples, FN = 974 – TP</a:t>
            </a:r>
          </a:p>
          <a:p>
            <a:r>
              <a:rPr lang="en-US" dirty="0" smtClean="0"/>
              <a:t>TP rates higher than TP</a:t>
            </a:r>
            <a:r>
              <a:rPr lang="en-US" baseline="-25000" dirty="0" smtClean="0"/>
              <a:t>A</a:t>
            </a:r>
            <a:r>
              <a:rPr lang="en-US" dirty="0" smtClean="0"/>
              <a:t> meaning detection + treatment less effective then detection alone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pic>
        <p:nvPicPr>
          <p:cNvPr id="8" name="Picture 7" descr="test1-results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27297"/>
            <a:ext cx="8229600" cy="2091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used in Tests 2 &amp;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688" y="1600201"/>
            <a:ext cx="8827008" cy="1813560"/>
          </a:xfrm>
        </p:spPr>
        <p:txBody>
          <a:bodyPr/>
          <a:lstStyle/>
          <a:p>
            <a:r>
              <a:rPr lang="en-US" dirty="0" smtClean="0"/>
              <a:t>Used 3 sets of 4 malware samples, each set executes together harmoniously</a:t>
            </a:r>
          </a:p>
          <a:p>
            <a:r>
              <a:rPr lang="en-US" dirty="0" smtClean="0"/>
              <a:t>Active at time of testing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pic>
        <p:nvPicPr>
          <p:cNvPr id="7" name="Picture 6" descr="malware-tests-2-and-3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13760"/>
            <a:ext cx="9144000" cy="25295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a </a:t>
            </a:r>
            <a:r>
              <a:rPr lang="en-US" dirty="0" err="1" smtClean="0"/>
              <a:t>CAmp</a:t>
            </a:r>
            <a:r>
              <a:rPr lang="en-US" dirty="0" smtClean="0"/>
              <a:t> in a clean state, infect the system with malware for 3 minutes and perform detection and treatment, FN=TP-4</a:t>
            </a:r>
          </a:p>
          <a:p>
            <a:r>
              <a:rPr lang="en-US" dirty="0" smtClean="0"/>
              <a:t>Almost every case malware detected when attempting to execute, TP=TP</a:t>
            </a:r>
            <a:r>
              <a:rPr lang="en-US" baseline="-25000" dirty="0" smtClean="0"/>
              <a:t>A</a:t>
            </a:r>
            <a:r>
              <a:rPr lang="en-US" dirty="0" smtClean="0"/>
              <a:t> </a:t>
            </a:r>
          </a:p>
          <a:p>
            <a:r>
              <a:rPr lang="en-US" dirty="0" smtClean="0"/>
              <a:t>One case TP=12, a detected malware seems to have executed before treatment, newly infected objects not detected </a:t>
            </a:r>
            <a:endParaRPr lang="en-US" baseline="-25000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</a:t>
            </a:r>
            <a:endParaRPr lang="en-US" dirty="0"/>
          </a:p>
        </p:txBody>
      </p:sp>
      <p:pic>
        <p:nvPicPr>
          <p:cNvPr id="7" name="Content Placeholder 6" descr="test2-results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608" y="1584960"/>
            <a:ext cx="8394192" cy="441350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Execute malware for 3 minutes, then install a </a:t>
            </a:r>
            <a:r>
              <a:rPr lang="en-US" dirty="0" err="1" smtClean="0"/>
              <a:t>CAmp</a:t>
            </a:r>
            <a:r>
              <a:rPr lang="en-US" dirty="0" smtClean="0"/>
              <a:t> and perform detection and treatment in the infected state</a:t>
            </a:r>
          </a:p>
          <a:p>
            <a:r>
              <a:rPr lang="en-US" dirty="0" smtClean="0"/>
              <a:t>Most difficult for </a:t>
            </a:r>
            <a:r>
              <a:rPr lang="en-US" dirty="0" err="1" smtClean="0"/>
              <a:t>CAmps</a:t>
            </a:r>
            <a:r>
              <a:rPr lang="en-US" dirty="0" smtClean="0"/>
              <a:t> to handle, broad range of TP, TP</a:t>
            </a:r>
            <a:r>
              <a:rPr lang="en-US" baseline="-25000" dirty="0" smtClean="0"/>
              <a:t>A </a:t>
            </a:r>
            <a:r>
              <a:rPr lang="en-US" dirty="0" smtClean="0"/>
              <a:t> and FN rates</a:t>
            </a:r>
          </a:p>
          <a:p>
            <a:r>
              <a:rPr lang="en-US" dirty="0" smtClean="0"/>
              <a:t>FN calculated using Anubis and </a:t>
            </a:r>
            <a:r>
              <a:rPr lang="en-US" dirty="0" err="1" smtClean="0"/>
              <a:t>CWSandbox</a:t>
            </a:r>
            <a:endParaRPr lang="en-US" dirty="0" smtClean="0"/>
          </a:p>
          <a:p>
            <a:pPr lvl="1"/>
            <a:r>
              <a:rPr lang="en-US" dirty="0" smtClean="0"/>
              <a:t>Compared log files to Analysis reports</a:t>
            </a:r>
          </a:p>
          <a:p>
            <a:pPr lvl="1"/>
            <a:r>
              <a:rPr lang="en-US" dirty="0" smtClean="0"/>
              <a:t>.EXE files in report and not in log file marked FN</a:t>
            </a:r>
          </a:p>
          <a:p>
            <a:pPr lvl="1"/>
            <a:endParaRPr lang="en-US" dirty="0" smtClean="0"/>
          </a:p>
          <a:p>
            <a:endParaRPr lang="en-US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</a:t>
            </a:r>
            <a:endParaRPr lang="en-US" dirty="0"/>
          </a:p>
        </p:txBody>
      </p:sp>
      <p:pic>
        <p:nvPicPr>
          <p:cNvPr id="7" name="Content Placeholder 6" descr="test3-results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608" y="1572768"/>
            <a:ext cx="8558784" cy="435254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99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Many cases TP</a:t>
            </a:r>
            <a:r>
              <a:rPr lang="en-US" baseline="-25000" dirty="0" smtClean="0"/>
              <a:t>A</a:t>
            </a:r>
            <a:r>
              <a:rPr lang="en-US" dirty="0" smtClean="0"/>
              <a:t> lower than TP, implying detection + treatment not as effective as detection alone</a:t>
            </a:r>
          </a:p>
          <a:p>
            <a:r>
              <a:rPr lang="en-US" dirty="0" smtClean="0"/>
              <a:t>Infected state (Test 3) most difficult case</a:t>
            </a:r>
          </a:p>
          <a:p>
            <a:r>
              <a:rPr lang="en-US" dirty="0" smtClean="0"/>
              <a:t>FN, TP</a:t>
            </a:r>
            <a:r>
              <a:rPr lang="en-US" baseline="-25000" dirty="0" smtClean="0"/>
              <a:t>O</a:t>
            </a:r>
            <a:r>
              <a:rPr lang="en-US" dirty="0" smtClean="0"/>
              <a:t> in all 3 tests, TP</a:t>
            </a:r>
            <a:r>
              <a:rPr lang="en-US" baseline="-25000" dirty="0" smtClean="0"/>
              <a:t>N</a:t>
            </a:r>
            <a:r>
              <a:rPr lang="en-US" dirty="0" smtClean="0"/>
              <a:t> in only 2 tests</a:t>
            </a:r>
          </a:p>
          <a:p>
            <a:r>
              <a:rPr lang="en-US" dirty="0" smtClean="0"/>
              <a:t>Many malware left active on system, either not detected or detected &amp; not treated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pic>
        <p:nvPicPr>
          <p:cNvPr id="7" name="Picture 6" descr="overall-results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192588"/>
            <a:ext cx="8229600" cy="21637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Thing…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98406"/>
            <a:ext cx="8229600" cy="2578693"/>
          </a:xfrm>
        </p:spPr>
        <p:txBody>
          <a:bodyPr/>
          <a:lstStyle/>
          <a:p>
            <a:r>
              <a:rPr lang="en-US" dirty="0" err="1" smtClean="0"/>
              <a:t>CAmps</a:t>
            </a:r>
            <a:r>
              <a:rPr lang="en-US" dirty="0" smtClean="0"/>
              <a:t> G-Data, AVG results not included</a:t>
            </a:r>
          </a:p>
          <a:p>
            <a:pPr lvl="1"/>
            <a:r>
              <a:rPr lang="en-US" dirty="0" smtClean="0"/>
              <a:t>AVG did not install, improperly ran, BSOD</a:t>
            </a:r>
          </a:p>
          <a:p>
            <a:pPr lvl="1"/>
            <a:r>
              <a:rPr lang="en-US" dirty="0" smtClean="0"/>
              <a:t>G-Data only produced FN &amp; TP</a:t>
            </a:r>
            <a:r>
              <a:rPr lang="en-US" baseline="-25000" dirty="0" smtClean="0"/>
              <a:t>O </a:t>
            </a:r>
            <a:r>
              <a:rPr lang="en-US" dirty="0" smtClean="0"/>
              <a:t> &amp; no TP</a:t>
            </a:r>
            <a:r>
              <a:rPr lang="en-US" baseline="-25000" dirty="0" smtClean="0"/>
              <a:t>A</a:t>
            </a:r>
          </a:p>
          <a:p>
            <a:pPr lvl="2"/>
            <a:r>
              <a:rPr lang="en-US" baseline="-25000" dirty="0" smtClean="0"/>
              <a:t> </a:t>
            </a:r>
            <a:r>
              <a:rPr lang="en-US" dirty="0" smtClean="0"/>
              <a:t> Very high detection rate</a:t>
            </a:r>
          </a:p>
          <a:p>
            <a:pPr lvl="2"/>
            <a:r>
              <a:rPr lang="en-US" dirty="0" smtClean="0"/>
              <a:t>Automatic treatment disabled in trial version?</a:t>
            </a:r>
          </a:p>
          <a:p>
            <a:endParaRPr lang="en-US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5000 samples</a:t>
            </a:r>
          </a:p>
          <a:p>
            <a:pPr lvl="1"/>
            <a:r>
              <a:rPr lang="en-US" dirty="0" err="1" smtClean="0"/>
              <a:t>CWSandbox</a:t>
            </a:r>
            <a:r>
              <a:rPr lang="en-US" dirty="0" smtClean="0"/>
              <a:t>: Drew samples from 5 random dates</a:t>
            </a:r>
          </a:p>
          <a:p>
            <a:pPr lvl="2"/>
            <a:r>
              <a:rPr lang="en-US" dirty="0" smtClean="0"/>
              <a:t>2009: Nov 4, Dec 8; 2010: Jan 28, Jun 29, Aug 25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pic>
        <p:nvPicPr>
          <p:cNvPr id="8" name="Picture 7" descr="5000-samples-av-test-results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67" y="3749990"/>
            <a:ext cx="8067633" cy="2232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Evaluate </a:t>
            </a:r>
            <a:r>
              <a:rPr lang="en-US" dirty="0" err="1" smtClean="0"/>
              <a:t>CAmp’s</a:t>
            </a:r>
            <a:r>
              <a:rPr lang="en-US" dirty="0" smtClean="0"/>
              <a:t> detection and treatment effectiveness against malicious objects</a:t>
            </a:r>
          </a:p>
          <a:p>
            <a:r>
              <a:rPr lang="en-US" dirty="0" smtClean="0"/>
              <a:t>Redefine true positives (TP) to include treatment effectiveness</a:t>
            </a:r>
          </a:p>
          <a:p>
            <a:r>
              <a:rPr lang="en-US" dirty="0" smtClean="0"/>
              <a:t>Evaluate 4 current </a:t>
            </a:r>
            <a:r>
              <a:rPr lang="en-US" dirty="0" err="1" smtClean="0"/>
              <a:t>CAmp’s</a:t>
            </a:r>
            <a:r>
              <a:rPr lang="en-US" dirty="0" smtClean="0"/>
              <a:t> in three tests reflecting realistic scenarios</a:t>
            </a:r>
          </a:p>
          <a:p>
            <a:r>
              <a:rPr lang="en-US" dirty="0" smtClean="0"/>
              <a:t>Results suggest our approach is a more realistic evaluation of </a:t>
            </a:r>
            <a:r>
              <a:rPr lang="en-US" dirty="0" err="1" smtClean="0"/>
              <a:t>CAmp</a:t>
            </a:r>
            <a:r>
              <a:rPr lang="en-US" dirty="0" smtClean="0"/>
              <a:t> effectiveness than current trends.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approach to evaluate detection &amp; treatment effectiveness of a </a:t>
            </a:r>
            <a:r>
              <a:rPr lang="en-US" dirty="0" err="1" smtClean="0"/>
              <a:t>CAmp</a:t>
            </a:r>
            <a:r>
              <a:rPr lang="en-US" dirty="0" smtClean="0"/>
              <a:t> with standardized output</a:t>
            </a:r>
          </a:p>
          <a:p>
            <a:r>
              <a:rPr lang="en-US" dirty="0" smtClean="0"/>
              <a:t>Redefined TP to include treatment results</a:t>
            </a:r>
          </a:p>
          <a:p>
            <a:r>
              <a:rPr lang="en-US" dirty="0" smtClean="0"/>
              <a:t>Tests show detection &amp; treatment less effective than detection alone</a:t>
            </a:r>
          </a:p>
          <a:p>
            <a:r>
              <a:rPr lang="en-US" dirty="0" smtClean="0"/>
              <a:t>Misleading labels, malware left active</a:t>
            </a:r>
          </a:p>
          <a:p>
            <a:r>
              <a:rPr lang="en-US" dirty="0" smtClean="0"/>
              <a:t>Users unaware of system’s real security status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- 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CAmps</a:t>
            </a:r>
            <a:r>
              <a:rPr lang="en-US" dirty="0" smtClean="0"/>
              <a:t> need to improve detection &amp; treatment</a:t>
            </a:r>
          </a:p>
          <a:p>
            <a:r>
              <a:rPr lang="en-US" dirty="0" smtClean="0"/>
              <a:t>Should minimize TP</a:t>
            </a:r>
            <a:r>
              <a:rPr lang="en-US" baseline="-25000" dirty="0" smtClean="0"/>
              <a:t>O</a:t>
            </a:r>
            <a:r>
              <a:rPr lang="en-US" dirty="0" smtClean="0"/>
              <a:t> &amp; TP</a:t>
            </a:r>
            <a:r>
              <a:rPr lang="en-US" baseline="-25000" dirty="0" smtClean="0"/>
              <a:t>N</a:t>
            </a:r>
          </a:p>
          <a:p>
            <a:r>
              <a:rPr lang="en-US" baseline="-25000" dirty="0" smtClean="0"/>
              <a:t> </a:t>
            </a:r>
            <a:r>
              <a:rPr lang="en-US" dirty="0" smtClean="0"/>
              <a:t> Maximize TP</a:t>
            </a:r>
            <a:r>
              <a:rPr lang="en-US" baseline="-25000" dirty="0" smtClean="0"/>
              <a:t>A</a:t>
            </a:r>
          </a:p>
          <a:p>
            <a:r>
              <a:rPr lang="en-US" baseline="-25000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CAmps</a:t>
            </a:r>
            <a:r>
              <a:rPr lang="en-US" dirty="0" smtClean="0"/>
              <a:t> need to be tested rigorously and incorporate treatment resulting in a more realistic evaluation than current trends.</a:t>
            </a:r>
            <a:endParaRPr lang="en-US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Camp processes can be disabled and terminated with simple commands</a:t>
            </a:r>
          </a:p>
          <a:p>
            <a:r>
              <a:rPr lang="en-US" dirty="0" smtClean="0"/>
              <a:t>Poor self defense</a:t>
            </a:r>
          </a:p>
          <a:p>
            <a:r>
              <a:rPr lang="en-US" dirty="0" smtClean="0"/>
              <a:t>Leaves system vulnerable</a:t>
            </a:r>
          </a:p>
          <a:p>
            <a:r>
              <a:rPr lang="en-US" dirty="0" smtClean="0"/>
              <a:t>Not able to perform static or behavior based malware scans</a:t>
            </a:r>
          </a:p>
          <a:p>
            <a:r>
              <a:rPr lang="en-US" dirty="0" smtClean="0"/>
              <a:t>Gives malware the upper hand.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Self-Defense Mechanisms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sz="4400" b="1" dirty="0" smtClean="0"/>
              <a:t>THANK YOU!</a:t>
            </a:r>
          </a:p>
          <a:p>
            <a:pPr algn="ctr"/>
            <a:endParaRPr lang="en-US" sz="4400" b="1" dirty="0" smtClean="0"/>
          </a:p>
          <a:p>
            <a:pPr algn="ctr">
              <a:buNone/>
            </a:pPr>
            <a:r>
              <a:rPr lang="en-US" sz="4400" b="1" dirty="0" smtClean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Evaluation Trends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ranking </a:t>
            </a:r>
            <a:r>
              <a:rPr lang="en-US" dirty="0" err="1" smtClean="0"/>
              <a:t>CAmp’s</a:t>
            </a:r>
            <a:r>
              <a:rPr lang="en-US" dirty="0" smtClean="0"/>
              <a:t> for users to purchase</a:t>
            </a:r>
          </a:p>
          <a:p>
            <a:pPr lvl="1"/>
            <a:r>
              <a:rPr lang="en-US" dirty="0" smtClean="0"/>
              <a:t>Detection accuracy is king </a:t>
            </a:r>
          </a:p>
          <a:p>
            <a:pPr lvl="1"/>
            <a:r>
              <a:rPr lang="en-US" dirty="0" smtClean="0"/>
              <a:t>Treatment not rigorously tested</a:t>
            </a:r>
          </a:p>
          <a:p>
            <a:r>
              <a:rPr lang="en-US" dirty="0" smtClean="0"/>
              <a:t>More realistic approach is to evaluate both detection and treatment</a:t>
            </a:r>
          </a:p>
          <a:p>
            <a:pPr lvl="1"/>
            <a:r>
              <a:rPr lang="en-US" dirty="0" smtClean="0"/>
              <a:t>Treatment just as important as detection and must be equally measured</a:t>
            </a:r>
          </a:p>
          <a:p>
            <a:pPr lvl="1"/>
            <a:r>
              <a:rPr lang="en-US" dirty="0" smtClean="0"/>
              <a:t>Detection alone does not give the full picture of a </a:t>
            </a:r>
            <a:r>
              <a:rPr lang="en-US" dirty="0" err="1" smtClean="0"/>
              <a:t>CAmp’s</a:t>
            </a:r>
            <a:r>
              <a:rPr lang="en-US" dirty="0" smtClean="0"/>
              <a:t> effectiveness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Camp Should:</a:t>
            </a:r>
          </a:p>
          <a:p>
            <a:pPr lvl="1"/>
            <a:r>
              <a:rPr lang="en-US" dirty="0" smtClean="0"/>
              <a:t>Automatically detect and treat malware</a:t>
            </a:r>
          </a:p>
          <a:p>
            <a:pPr lvl="1"/>
            <a:r>
              <a:rPr lang="en-US" dirty="0" smtClean="0"/>
              <a:t>Correctly inform the user of system status</a:t>
            </a:r>
          </a:p>
          <a:p>
            <a:pPr lvl="1"/>
            <a:r>
              <a:rPr lang="en-US" dirty="0" smtClean="0"/>
              <a:t>Not leave active threats on a system</a:t>
            </a:r>
          </a:p>
          <a:p>
            <a:pPr lvl="1"/>
            <a:r>
              <a:rPr lang="en-US" dirty="0" smtClean="0"/>
              <a:t>Minimize treatment choices left up to the user</a:t>
            </a:r>
          </a:p>
          <a:p>
            <a:r>
              <a:rPr lang="en-US" dirty="0" smtClean="0"/>
              <a:t>From a user perspective, these are desirable characteristics making their life easier!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CAmp</a:t>
            </a:r>
            <a:r>
              <a:rPr lang="en-US" dirty="0" smtClean="0"/>
              <a:t>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CAmp</a:t>
            </a:r>
            <a:r>
              <a:rPr lang="en-US" dirty="0" smtClean="0"/>
              <a:t> A(S) where S is any input accepted by A for detection and treatment of malicious objects.  </a:t>
            </a:r>
          </a:p>
          <a:p>
            <a:r>
              <a:rPr lang="en-US" dirty="0" smtClean="0"/>
              <a:t>A( ) consists of two sub-components</a:t>
            </a:r>
          </a:p>
          <a:p>
            <a:pPr lvl="1"/>
            <a:r>
              <a:rPr lang="en-US" dirty="0" smtClean="0"/>
              <a:t>Detection A</a:t>
            </a:r>
            <a:r>
              <a:rPr lang="en-US" b="1" baseline="-25000" dirty="0" smtClean="0"/>
              <a:t>D</a:t>
            </a:r>
            <a:r>
              <a:rPr lang="en-US" dirty="0" smtClean="0"/>
              <a:t>( )</a:t>
            </a:r>
          </a:p>
          <a:p>
            <a:pPr lvl="1"/>
            <a:r>
              <a:rPr lang="en-US" dirty="0" smtClean="0"/>
              <a:t>Treatment A</a:t>
            </a:r>
            <a:r>
              <a:rPr lang="en-US" b="1" baseline="-25000" dirty="0" smtClean="0"/>
              <a:t>T</a:t>
            </a:r>
            <a:r>
              <a:rPr lang="en-US" dirty="0" smtClean="0"/>
              <a:t>( )</a:t>
            </a:r>
          </a:p>
          <a:p>
            <a:pPr lvl="1"/>
            <a:r>
              <a:rPr lang="en-US" dirty="0" smtClean="0"/>
              <a:t>Assumption: a malicious objects is always detected first then treated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Detection A</a:t>
            </a:r>
            <a:r>
              <a:rPr lang="en-US" b="1" baseline="-25000" dirty="0" smtClean="0"/>
              <a:t>D</a:t>
            </a:r>
            <a:r>
              <a:rPr lang="en-US" dirty="0" smtClean="0"/>
              <a:t>(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 measure of detection accuracy</a:t>
            </a:r>
          </a:p>
          <a:p>
            <a:r>
              <a:rPr lang="en-US" dirty="0" smtClean="0"/>
              <a:t>A</a:t>
            </a:r>
            <a:r>
              <a:rPr lang="en-US" b="1" baseline="-25000" dirty="0" smtClean="0"/>
              <a:t>D</a:t>
            </a:r>
            <a:r>
              <a:rPr lang="en-US" dirty="0" smtClean="0"/>
              <a:t>(S)</a:t>
            </a:r>
            <a:r>
              <a:rPr lang="en-US" dirty="0" smtClean="0">
                <a:sym typeface="Wingdings" pitchFamily="2" charset="2"/>
              </a:rPr>
              <a:t>(TP,TN,FP,FN)</a:t>
            </a:r>
          </a:p>
          <a:p>
            <a:pPr lvl="1"/>
            <a:r>
              <a:rPr lang="en-US" dirty="0" smtClean="0"/>
              <a:t>true positives (TP)</a:t>
            </a:r>
          </a:p>
          <a:p>
            <a:pPr lvl="1"/>
            <a:r>
              <a:rPr lang="en-US" dirty="0" smtClean="0"/>
              <a:t>true negatives (TN)</a:t>
            </a:r>
          </a:p>
          <a:p>
            <a:pPr lvl="1"/>
            <a:r>
              <a:rPr lang="en-US" dirty="0" smtClean="0"/>
              <a:t>false positives (FP)</a:t>
            </a:r>
          </a:p>
          <a:p>
            <a:pPr lvl="1"/>
            <a:r>
              <a:rPr lang="en-US" dirty="0" smtClean="0"/>
              <a:t>false negatives (FN)</a:t>
            </a:r>
          </a:p>
          <a:p>
            <a:pPr lvl="1"/>
            <a:r>
              <a:rPr lang="en-US" dirty="0" smtClean="0"/>
              <a:t>S can be a single object (file, process) or many objects (directory, or system in infected state)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3600" dirty="0" smtClean="0"/>
              <a:t>Treatment A</a:t>
            </a:r>
            <a:r>
              <a:rPr lang="en-US" sz="3600" b="1" baseline="-25000" dirty="0" smtClean="0"/>
              <a:t>T</a:t>
            </a:r>
            <a:r>
              <a:rPr lang="en-US" sz="3600" dirty="0" smtClean="0"/>
              <a:t>( 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treatment effectiveness</a:t>
            </a:r>
          </a:p>
          <a:p>
            <a:r>
              <a:rPr lang="en-US" dirty="0" smtClean="0"/>
              <a:t>Input comes from output of A</a:t>
            </a:r>
            <a:r>
              <a:rPr lang="en-US" b="1" baseline="-25000" dirty="0" smtClean="0"/>
              <a:t>D</a:t>
            </a:r>
            <a:r>
              <a:rPr lang="en-US" dirty="0" smtClean="0"/>
              <a:t>(S)</a:t>
            </a:r>
          </a:p>
          <a:p>
            <a:r>
              <a:rPr lang="en-US" dirty="0" smtClean="0"/>
              <a:t>A</a:t>
            </a:r>
            <a:r>
              <a:rPr lang="en-US" b="1" baseline="-25000" dirty="0" smtClean="0"/>
              <a:t>T</a:t>
            </a:r>
            <a:r>
              <a:rPr lang="en-US" dirty="0" smtClean="0"/>
              <a:t>(TP,FP)</a:t>
            </a:r>
            <a:r>
              <a:rPr lang="en-US" dirty="0" smtClean="0">
                <a:sym typeface="Wingdings" pitchFamily="2" charset="2"/>
              </a:rPr>
              <a:t>(TP</a:t>
            </a:r>
            <a:r>
              <a:rPr lang="en-US" baseline="-25000" dirty="0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,TP</a:t>
            </a:r>
            <a:r>
              <a:rPr lang="en-US" baseline="-25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,TP</a:t>
            </a:r>
            <a:r>
              <a:rPr lang="en-US" baseline="-25000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,FP)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TP</a:t>
            </a:r>
            <a:r>
              <a:rPr lang="en-US" baseline="-25000" dirty="0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 :TP with automatic treatment</a:t>
            </a:r>
            <a:endParaRPr lang="en-US" baseline="-25000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TP</a:t>
            </a:r>
            <a:r>
              <a:rPr lang="en-US" baseline="-25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 :TP with treatment chosen via user option</a:t>
            </a:r>
            <a:endParaRPr lang="en-US" baseline="-25000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TP</a:t>
            </a:r>
            <a:r>
              <a:rPr lang="en-US" baseline="-25000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 :TP which did not receive treatment</a:t>
            </a:r>
            <a:endParaRPr lang="en-US" baseline="-25000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Redefining TP incorporates treatment outcomes in a standardized form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8258"/>
          </a:xfrm>
        </p:spPr>
        <p:txBody>
          <a:bodyPr/>
          <a:lstStyle/>
          <a:p>
            <a:r>
              <a:rPr lang="en-US" dirty="0" smtClean="0"/>
              <a:t>Evaluating A(S)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A(S) </a:t>
            </a:r>
            <a:r>
              <a:rPr lang="en-US" dirty="0" smtClean="0">
                <a:sym typeface="Wingdings" pitchFamily="2" charset="2"/>
              </a:rPr>
              <a:t> (FN,FP,TN,TP</a:t>
            </a:r>
            <a:r>
              <a:rPr lang="en-US" baseline="-25000" dirty="0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,TP</a:t>
            </a:r>
            <a:r>
              <a:rPr lang="en-US" baseline="-25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,TP</a:t>
            </a:r>
            <a:r>
              <a:rPr lang="en-US" baseline="-25000" dirty="0" smtClean="0">
                <a:sym typeface="Wingdings" pitchFamily="2" charset="2"/>
              </a:rPr>
              <a:t>N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r>
              <a:rPr lang="en-US" dirty="0" smtClean="0">
                <a:sym typeface="Wingdings" pitchFamily="2" charset="2"/>
              </a:rPr>
              <a:t>Evaluates both detection and treatment effectiveness of a </a:t>
            </a:r>
            <a:r>
              <a:rPr lang="en-US" dirty="0" err="1" smtClean="0">
                <a:sym typeface="Wingdings" pitchFamily="2" charset="2"/>
              </a:rPr>
              <a:t>CAmp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Only interested in malicious objects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We set FP=0, TN=0 thus S = TP + FN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Tests designed to guarantee as much as possible</a:t>
            </a:r>
          </a:p>
          <a:p>
            <a:r>
              <a:rPr lang="en-US" dirty="0" smtClean="0">
                <a:sym typeface="Wingdings" pitchFamily="2" charset="2"/>
              </a:rPr>
              <a:t>Effective detection  high TP &amp; low FN</a:t>
            </a:r>
          </a:p>
          <a:p>
            <a:r>
              <a:rPr lang="en-US" dirty="0" smtClean="0">
                <a:sym typeface="Wingdings" pitchFamily="2" charset="2"/>
              </a:rPr>
              <a:t>Effective detection + treatment  high TP</a:t>
            </a:r>
            <a:r>
              <a:rPr lang="en-US" baseline="-25000" dirty="0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 &amp; low FN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CAmps</a:t>
            </a:r>
            <a:r>
              <a:rPr lang="en-US" dirty="0" smtClean="0"/>
              <a:t> (trial versions): </a:t>
            </a:r>
            <a:r>
              <a:rPr lang="en-US" dirty="0" err="1" smtClean="0"/>
              <a:t>Kaspersky</a:t>
            </a:r>
            <a:r>
              <a:rPr lang="en-US" dirty="0" smtClean="0"/>
              <a:t>, ESET, </a:t>
            </a:r>
            <a:r>
              <a:rPr lang="en-US" dirty="0" err="1" smtClean="0"/>
              <a:t>BitDefender</a:t>
            </a:r>
            <a:r>
              <a:rPr lang="en-US" dirty="0" smtClean="0"/>
              <a:t>, </a:t>
            </a:r>
            <a:r>
              <a:rPr lang="en-US" dirty="0" err="1" smtClean="0"/>
              <a:t>ZoneAlarm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Set of 974 malware samples</a:t>
            </a:r>
          </a:p>
          <a:p>
            <a:r>
              <a:rPr lang="en-US" dirty="0" err="1" smtClean="0"/>
              <a:t>CWSandbox</a:t>
            </a:r>
            <a:r>
              <a:rPr lang="en-US" dirty="0" smtClean="0"/>
              <a:t> 27 October 2009 upload</a:t>
            </a:r>
          </a:p>
          <a:p>
            <a:r>
              <a:rPr lang="en-US" dirty="0" smtClean="0"/>
              <a:t>3 tests emulating realistic scenarios a user may face when dealing with malware</a:t>
            </a:r>
          </a:p>
          <a:p>
            <a:r>
              <a:rPr lang="en-US" dirty="0" err="1" smtClean="0"/>
              <a:t>VMWare</a:t>
            </a:r>
            <a:r>
              <a:rPr lang="en-US" dirty="0" smtClean="0"/>
              <a:t> running Windows XP-SP2</a:t>
            </a:r>
          </a:p>
          <a:p>
            <a:r>
              <a:rPr lang="en-US" dirty="0" smtClean="0"/>
              <a:t>Snapshot scanned and assured malware free prior to testing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©2010 Institute for Cyber Security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D8D35-623B-ED44-833B-D161E980899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5072</TotalTime>
  <Words>1216</Words>
  <Application>Microsoft Office PowerPoint</Application>
  <PresentationFormat>On-screen Show (4:3)</PresentationFormat>
  <Paragraphs>194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Evaluating Detection &amp; Treatment Effectiveness  of Commercial Anti-Malware Programs</vt:lpstr>
      <vt:lpstr>Introduction</vt:lpstr>
      <vt:lpstr>Current Evaluation Trends </vt:lpstr>
      <vt:lpstr>Desired Characteristics</vt:lpstr>
      <vt:lpstr>CAmp Components</vt:lpstr>
      <vt:lpstr>Detection AD( )</vt:lpstr>
      <vt:lpstr>Treatment AT( )</vt:lpstr>
      <vt:lpstr>Evaluating A(S)</vt:lpstr>
      <vt:lpstr>Evaluation Tests</vt:lpstr>
      <vt:lpstr>Calculating TPA, TPO,TPN </vt:lpstr>
      <vt:lpstr>Test 1</vt:lpstr>
      <vt:lpstr>Malware used in Tests 2 &amp; 3</vt:lpstr>
      <vt:lpstr>Test 2</vt:lpstr>
      <vt:lpstr>Test 2</vt:lpstr>
      <vt:lpstr>Test 3</vt:lpstr>
      <vt:lpstr>Test 3</vt:lpstr>
      <vt:lpstr>Discussion</vt:lpstr>
      <vt:lpstr>One More Thing…</vt:lpstr>
      <vt:lpstr>New Results</vt:lpstr>
      <vt:lpstr>Conclusions - 1</vt:lpstr>
      <vt:lpstr>Conclusions -  2</vt:lpstr>
      <vt:lpstr>Self-Defense Mechanisms</vt:lpstr>
      <vt:lpstr>Slide 23</vt:lpstr>
    </vt:vector>
  </TitlesOfParts>
  <Company>UTSA - Institute for Cyber Security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Reich</dc:creator>
  <cp:lastModifiedBy>utsa</cp:lastModifiedBy>
  <cp:revision>97</cp:revision>
  <dcterms:created xsi:type="dcterms:W3CDTF">2010-07-02T17:58:27Z</dcterms:created>
  <dcterms:modified xsi:type="dcterms:W3CDTF">2011-08-09T21:52:46Z</dcterms:modified>
</cp:coreProperties>
</file>