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43891200" cy="32918400"/>
  <p:notesSz cx="7010400" cy="92964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64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6" d="100"/>
          <a:sy n="16" d="100"/>
        </p:scale>
        <p:origin x="1565" y="101"/>
      </p:cViewPr>
      <p:guideLst>
        <p:guide orient="horz" pos="10464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313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F962EE-3EDD-4D5B-AF7D-A1D71AAB5E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22880E-EE28-4F2F-A333-450105854C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FD268C6-16A8-47D7-9511-8E7F4F8DCC7B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CE9A5-C2BE-42F8-8752-CD088464EA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88EFB4-4C87-4F11-A274-5ACFE07313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9A04C07-B7FA-4974-B1C2-295D401F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20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DC06404-3046-400B-B903-B88EB4C86A9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930197-E7B2-42E5-87F5-E19FBE381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30197-E7B2-42E5-87F5-E19FBE3812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12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9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0" y="4630282"/>
            <a:ext cx="37856160" cy="250191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729895" y="1494643"/>
            <a:ext cx="23677546" cy="2218675"/>
          </a:xfrm>
        </p:spPr>
        <p:txBody>
          <a:bodyPr anchor="b"/>
          <a:lstStyle>
            <a:lvl1pPr algn="ctr">
              <a:defRPr sz="1152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5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4" y="4967907"/>
            <a:ext cx="9464040" cy="246815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4" y="4967899"/>
            <a:ext cx="27843480" cy="2468152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7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59ECB-803D-420F-B0F0-744248570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41C210-A351-4E13-B2F8-8470A8C64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89F9C8-DA82-47FC-B8B4-F16E8D0B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A034A0-837A-4850-9A5C-BC25CBFD5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57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158C6-78B7-4D3E-8593-6627347BF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9BC068-2732-437D-B4B0-AB640DAA7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76835-372B-4254-B75F-81A30CEDE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350DD-381F-4D26-A5AC-CF3CC563D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39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C0146-E5B2-424B-B2B4-6DB37E54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00D3C1-F709-4280-8A02-806D6478A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349746-576D-4C26-9235-3C46C320C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0ABDC5-B9E3-4539-BED7-8A5A356ED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5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0" y="5064370"/>
            <a:ext cx="37856160" cy="245850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729895" y="1494643"/>
            <a:ext cx="23677546" cy="2218675"/>
          </a:xfrm>
        </p:spPr>
        <p:txBody>
          <a:bodyPr anchor="b"/>
          <a:lstStyle>
            <a:lvl1pPr algn="ctr">
              <a:defRPr sz="1152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0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4" y="4630286"/>
            <a:ext cx="37856160" cy="25019136"/>
          </a:xfrm>
        </p:spPr>
        <p:txBody>
          <a:bodyPr/>
          <a:lstStyle>
            <a:lvl1pPr marL="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86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729895" y="1494643"/>
            <a:ext cx="23677546" cy="2218675"/>
          </a:xfrm>
        </p:spPr>
        <p:txBody>
          <a:bodyPr anchor="b"/>
          <a:lstStyle>
            <a:lvl1pPr algn="ctr">
              <a:defRPr sz="1152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4630289"/>
            <a:ext cx="18653760" cy="250191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4630289"/>
            <a:ext cx="18653760" cy="250191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8729895" y="1494643"/>
            <a:ext cx="23677546" cy="2218675"/>
          </a:xfrm>
        </p:spPr>
        <p:txBody>
          <a:bodyPr anchor="b"/>
          <a:lstStyle>
            <a:lvl1pPr algn="ctr">
              <a:defRPr sz="1152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8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4708819"/>
            <a:ext cx="18568033" cy="3954778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8663599"/>
            <a:ext cx="18568033" cy="210467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4" y="4708819"/>
            <a:ext cx="18659477" cy="3954778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4" y="8663599"/>
            <a:ext cx="18659477" cy="210467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8729895" y="1494643"/>
            <a:ext cx="23677546" cy="2218675"/>
          </a:xfrm>
        </p:spPr>
        <p:txBody>
          <a:bodyPr anchor="b"/>
          <a:lstStyle>
            <a:lvl1pPr algn="ctr">
              <a:defRPr sz="1152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7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729895" y="1494643"/>
            <a:ext cx="23677546" cy="2218675"/>
          </a:xfrm>
        </p:spPr>
        <p:txBody>
          <a:bodyPr anchor="b"/>
          <a:lstStyle>
            <a:lvl1pPr algn="ctr">
              <a:defRPr sz="1152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1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729895" y="1494643"/>
            <a:ext cx="23677546" cy="2218675"/>
          </a:xfrm>
        </p:spPr>
        <p:txBody>
          <a:bodyPr anchor="b"/>
          <a:lstStyle>
            <a:lvl1pPr algn="ctr">
              <a:defRPr sz="1152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2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52"/>
            <a:ext cx="22219920" cy="23393400"/>
          </a:xfrm>
        </p:spPr>
        <p:txBody>
          <a:bodyPr/>
          <a:lstStyle>
            <a:lvl1pPr>
              <a:defRPr sz="8640"/>
            </a:lvl1pPr>
            <a:lvl2pPr>
              <a:defRPr sz="7560"/>
            </a:lvl2pPr>
            <a:lvl3pPr>
              <a:defRPr sz="648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9" y="4739645"/>
            <a:ext cx="14156053" cy="23431498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8729895" y="1494643"/>
            <a:ext cx="23677546" cy="2218675"/>
          </a:xfrm>
        </p:spPr>
        <p:txBody>
          <a:bodyPr anchor="b"/>
          <a:lstStyle>
            <a:lvl1pPr algn="ctr">
              <a:defRPr sz="1152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659477" y="4739652"/>
            <a:ext cx="22219920" cy="23393400"/>
          </a:xfrm>
        </p:spPr>
        <p:txBody>
          <a:bodyPr/>
          <a:lstStyle>
            <a:lvl1pPr marL="0" indent="0">
              <a:buNone/>
              <a:defRPr sz="8640"/>
            </a:lvl1pPr>
            <a:lvl2pPr marL="1234440" indent="0">
              <a:buNone/>
              <a:defRPr sz="7560"/>
            </a:lvl2pPr>
            <a:lvl3pPr marL="2468880" indent="0">
              <a:buNone/>
              <a:defRPr sz="648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9" y="4630282"/>
            <a:ext cx="14156053" cy="23540861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8729895" y="1494643"/>
            <a:ext cx="23677546" cy="2218675"/>
          </a:xfrm>
        </p:spPr>
        <p:txBody>
          <a:bodyPr anchor="b"/>
          <a:lstStyle>
            <a:lvl1pPr algn="ctr">
              <a:defRPr sz="1152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6178896"/>
            <a:ext cx="37856160" cy="10010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16205981"/>
            <a:ext cx="37856160" cy="13443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9342" y="29788920"/>
            <a:ext cx="12058016" cy="1596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38E0-6CB0-407C-9BC6-700785661F8A}" type="datetimeFigureOut">
              <a:rPr lang="en-US" smtClean="0"/>
              <a:t>12/14/2017</a:t>
            </a:fld>
            <a:endParaRPr lang="en-US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9394" y="30563481"/>
            <a:ext cx="6093824" cy="219456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08" y="30250790"/>
            <a:ext cx="4759708" cy="2575366"/>
          </a:xfrm>
          <a:prstGeom prst="rect">
            <a:avLst/>
          </a:prstGeom>
        </p:spPr>
      </p:pic>
      <p:cxnSp>
        <p:nvCxnSpPr>
          <p:cNvPr id="22" name="Straight Connector 21"/>
          <p:cNvCxnSpPr>
            <a:cxnSpLocks/>
          </p:cNvCxnSpPr>
          <p:nvPr/>
        </p:nvCxnSpPr>
        <p:spPr>
          <a:xfrm>
            <a:off x="1175008" y="29872332"/>
            <a:ext cx="41597423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064604" y="31165807"/>
            <a:ext cx="176198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7D260-342A-494D-B496-6C7EC2CB84CB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67358" y="29938572"/>
            <a:ext cx="191617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1086A31-8819-492E-9238-74A8797047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97" b="32048"/>
          <a:stretch/>
        </p:blipFill>
        <p:spPr>
          <a:xfrm>
            <a:off x="1109342" y="254740"/>
            <a:ext cx="9058522" cy="279132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2D3DA06-C50F-42FB-A754-0B70C8051EF8}"/>
              </a:ext>
            </a:extLst>
          </p:cNvPr>
          <p:cNvCxnSpPr>
            <a:cxnSpLocks/>
          </p:cNvCxnSpPr>
          <p:nvPr userDrawn="1"/>
        </p:nvCxnSpPr>
        <p:spPr>
          <a:xfrm>
            <a:off x="1109342" y="4844726"/>
            <a:ext cx="41541184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33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60" r:id="rId12"/>
    <p:sldLayoutId id="2147483661" r:id="rId13"/>
    <p:sldLayoutId id="2147483662" r:id="rId14"/>
  </p:sldLayoutIdLst>
  <p:txStyles>
    <p:titleStyle>
      <a:lvl1pPr algn="ctr" defTabSz="2468880" rtl="0" eaLnBrk="1" latinLnBrk="0" hangingPunct="1">
        <a:lnSpc>
          <a:spcPct val="90000"/>
        </a:lnSpc>
        <a:spcBef>
          <a:spcPct val="0"/>
        </a:spcBef>
        <a:buNone/>
        <a:defRPr sz="1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B69B6CD-56BE-4CF2-A58C-601D5EF56574}"/>
              </a:ext>
            </a:extLst>
          </p:cNvPr>
          <p:cNvSpPr txBox="1"/>
          <p:nvPr/>
        </p:nvSpPr>
        <p:spPr>
          <a:xfrm>
            <a:off x="11121728" y="279239"/>
            <a:ext cx="3132245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NSF CREST Center for Security and </a:t>
            </a:r>
          </a:p>
          <a:p>
            <a:pPr algn="ctr"/>
            <a:r>
              <a:rPr lang="en-US" sz="10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Privacy Enhanced Cloud Computing (C-SPECC)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48B2F1-0C14-46AA-8218-A352FC2F9BBD}"/>
              </a:ext>
            </a:extLst>
          </p:cNvPr>
          <p:cNvSpPr txBox="1"/>
          <p:nvPr/>
        </p:nvSpPr>
        <p:spPr>
          <a:xfrm>
            <a:off x="10247554" y="3597538"/>
            <a:ext cx="3307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and Lead PI: Ravi Sandhu, University of Texas at San Antonio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CE07B8-2896-40E7-AC2F-6562119477E3}"/>
              </a:ext>
            </a:extLst>
          </p:cNvPr>
          <p:cNvSpPr txBox="1"/>
          <p:nvPr/>
        </p:nvSpPr>
        <p:spPr>
          <a:xfrm>
            <a:off x="11458612" y="30050174"/>
            <a:ext cx="23962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6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Excellence in Secure Cloud Computing Research and Education!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20">
            <a:extLst>
              <a:ext uri="{FF2B5EF4-FFF2-40B4-BE49-F238E27FC236}">
                <a16:creationId xmlns:a16="http://schemas.microsoft.com/office/drawing/2014/main" id="{62852DF3-8595-47E3-9922-4C6AEAA63F6E}"/>
              </a:ext>
            </a:extLst>
          </p:cNvPr>
          <p:cNvSpPr/>
          <p:nvPr/>
        </p:nvSpPr>
        <p:spPr>
          <a:xfrm>
            <a:off x="1251283" y="5193809"/>
            <a:ext cx="13090080" cy="24311119"/>
          </a:xfrm>
          <a:prstGeom prst="roundRect">
            <a:avLst>
              <a:gd name="adj" fmla="val 3462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2667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20">
            <a:extLst>
              <a:ext uri="{FF2B5EF4-FFF2-40B4-BE49-F238E27FC236}">
                <a16:creationId xmlns:a16="http://schemas.microsoft.com/office/drawing/2014/main" id="{759CA1E7-D8AB-42CD-B7DD-32838E8C6D97}"/>
              </a:ext>
            </a:extLst>
          </p:cNvPr>
          <p:cNvSpPr/>
          <p:nvPr/>
        </p:nvSpPr>
        <p:spPr>
          <a:xfrm>
            <a:off x="15388169" y="5193809"/>
            <a:ext cx="13324919" cy="24311119"/>
          </a:xfrm>
          <a:prstGeom prst="roundRect">
            <a:avLst>
              <a:gd name="adj" fmla="val 3462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2667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20">
            <a:extLst>
              <a:ext uri="{FF2B5EF4-FFF2-40B4-BE49-F238E27FC236}">
                <a16:creationId xmlns:a16="http://schemas.microsoft.com/office/drawing/2014/main" id="{C2E36FF5-A8BE-4A59-9257-2B540FA272A6}"/>
              </a:ext>
            </a:extLst>
          </p:cNvPr>
          <p:cNvSpPr/>
          <p:nvPr/>
        </p:nvSpPr>
        <p:spPr>
          <a:xfrm>
            <a:off x="29994727" y="5193809"/>
            <a:ext cx="12645190" cy="24311119"/>
          </a:xfrm>
          <a:prstGeom prst="roundRect">
            <a:avLst>
              <a:gd name="adj" fmla="val 3462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2667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AF514B-6179-4E57-B291-C23AE39F8E89}"/>
              </a:ext>
            </a:extLst>
          </p:cNvPr>
          <p:cNvSpPr txBox="1"/>
          <p:nvPr/>
        </p:nvSpPr>
        <p:spPr>
          <a:xfrm>
            <a:off x="1995442" y="5536392"/>
            <a:ext cx="11186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OVERVIEW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00C62D-4403-4F70-9748-FD2103666C7D}"/>
              </a:ext>
            </a:extLst>
          </p:cNvPr>
          <p:cNvSpPr txBox="1"/>
          <p:nvPr/>
        </p:nvSpPr>
        <p:spPr>
          <a:xfrm>
            <a:off x="1466239" y="6953617"/>
            <a:ext cx="12875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71500">
              <a:buFont typeface="Wingdings" panose="05000000000000000000" pitchFamily="2" charset="2"/>
              <a:buChar char="v"/>
            </a:pPr>
            <a:endParaRPr lang="en-US" sz="3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C5A4DB-F2D8-47B9-9360-6F2AA3438262}"/>
              </a:ext>
            </a:extLst>
          </p:cNvPr>
          <p:cNvSpPr txBox="1"/>
          <p:nvPr/>
        </p:nvSpPr>
        <p:spPr>
          <a:xfrm>
            <a:off x="1995441" y="24933680"/>
            <a:ext cx="11186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</a:rPr>
              <a:t>C-SPECC GOALS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B8B896-5BC7-4312-9536-A8ED44462F38}"/>
              </a:ext>
            </a:extLst>
          </p:cNvPr>
          <p:cNvSpPr txBox="1"/>
          <p:nvPr/>
        </p:nvSpPr>
        <p:spPr>
          <a:xfrm>
            <a:off x="1363283" y="25673848"/>
            <a:ext cx="128751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dirty="0"/>
              <a:t>pursue excellence in research, innovation and education in secure cloud computing,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dirty="0"/>
              <a:t>increase participation of underrepresented groups in high tech computing, and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dirty="0"/>
              <a:t>pursue innovative research-based educational strategies in this arena.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A515F4-7692-4FBF-91B6-DCD8C80402D4}"/>
              </a:ext>
            </a:extLst>
          </p:cNvPr>
          <p:cNvSpPr txBox="1"/>
          <p:nvPr/>
        </p:nvSpPr>
        <p:spPr>
          <a:xfrm>
            <a:off x="0" y="2905640"/>
            <a:ext cx="11186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NSF Award: 1736209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A7490A-76DE-46C0-8932-4D81FCC521BF}"/>
              </a:ext>
            </a:extLst>
          </p:cNvPr>
          <p:cNvSpPr txBox="1"/>
          <p:nvPr/>
        </p:nvSpPr>
        <p:spPr>
          <a:xfrm>
            <a:off x="16682441" y="23957028"/>
            <a:ext cx="11186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</a:rPr>
              <a:t>C-SPECC RESEARCH THRUSTS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1EF2EEE-3FC2-4BAB-9A9A-56E749D83E9A}"/>
              </a:ext>
            </a:extLst>
          </p:cNvPr>
          <p:cNvSpPr txBox="1"/>
          <p:nvPr/>
        </p:nvSpPr>
        <p:spPr>
          <a:xfrm>
            <a:off x="15623002" y="24708160"/>
            <a:ext cx="130900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b="1" dirty="0"/>
              <a:t>Protection: </a:t>
            </a:r>
            <a:r>
              <a:rPr lang="en-US" sz="3600" dirty="0"/>
              <a:t>access control, private and protected computing</a:t>
            </a:r>
            <a:endParaRPr lang="en-US" sz="36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b="1" dirty="0"/>
              <a:t>Detection: </a:t>
            </a:r>
            <a:r>
              <a:rPr lang="en-US" sz="3600" dirty="0"/>
              <a:t>system and host monitoring, anomaly detection and                                                          digital forensics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b="1" dirty="0"/>
              <a:t>Policy : </a:t>
            </a:r>
            <a:r>
              <a:rPr lang="en-US" sz="3600" dirty="0"/>
              <a:t>policy specification, composition and verification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b="1" dirty="0"/>
              <a:t>Education and Outreach: </a:t>
            </a:r>
            <a:r>
              <a:rPr lang="en-US" sz="3600" dirty="0"/>
              <a:t>mechanisms and protocols to</a:t>
            </a:r>
            <a:r>
              <a:rPr lang="en-US" sz="3600" b="1" dirty="0"/>
              <a:t> </a:t>
            </a:r>
            <a:r>
              <a:rPr lang="en-US" sz="3600" dirty="0"/>
              <a:t>increase participation of underrepresented groups</a:t>
            </a:r>
            <a:endParaRPr lang="en-US" sz="36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b="1" dirty="0"/>
              <a:t>Multi-Cloud Laboratory: </a:t>
            </a:r>
            <a:r>
              <a:rPr lang="en-US" sz="3600" dirty="0"/>
              <a:t>operates multiple instances of the open-source, and free OpenStack cloud platform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2FC294-D4D1-4B62-A371-C5850E17B53E}"/>
              </a:ext>
            </a:extLst>
          </p:cNvPr>
          <p:cNvSpPr txBox="1"/>
          <p:nvPr/>
        </p:nvSpPr>
        <p:spPr>
          <a:xfrm>
            <a:off x="16352517" y="5645231"/>
            <a:ext cx="11186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C-SPECC RESEARCH APPROACH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23949C-5DBF-48C7-B78D-FD15260AD257}"/>
              </a:ext>
            </a:extLst>
          </p:cNvPr>
          <p:cNvSpPr txBox="1"/>
          <p:nvPr/>
        </p:nvSpPr>
        <p:spPr>
          <a:xfrm>
            <a:off x="16622509" y="14925404"/>
            <a:ext cx="11186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</a:rPr>
              <a:t>SECURITY</a:t>
            </a:r>
            <a:r>
              <a:rPr 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>
                <a:solidFill>
                  <a:schemeClr val="accent2"/>
                </a:solidFill>
              </a:rPr>
              <a:t>TECHNOLOGIES HOLISTIC RESEARCH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09EA883-8549-4D98-90C2-B388AD65B1F1}"/>
              </a:ext>
            </a:extLst>
          </p:cNvPr>
          <p:cNvSpPr txBox="1"/>
          <p:nvPr/>
        </p:nvSpPr>
        <p:spPr>
          <a:xfrm>
            <a:off x="30352875" y="5645231"/>
            <a:ext cx="11186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AND OUTREACH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E589A6-5AB6-464F-852E-35201E8F8707}"/>
              </a:ext>
            </a:extLst>
          </p:cNvPr>
          <p:cNvSpPr txBox="1"/>
          <p:nvPr/>
        </p:nvSpPr>
        <p:spPr>
          <a:xfrm>
            <a:off x="30822108" y="6497499"/>
            <a:ext cx="1118616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00" b="1" dirty="0">
                <a:solidFill>
                  <a:schemeClr val="accent2"/>
                </a:solidFill>
              </a:rPr>
              <a:t>NORTHSIDE INDEPENDENT SCHOOL DISCTRICT (NISD)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C0E61FE-B4A8-4337-ADD8-F4A5A3A3EA19}"/>
              </a:ext>
            </a:extLst>
          </p:cNvPr>
          <p:cNvSpPr txBox="1"/>
          <p:nvPr/>
        </p:nvSpPr>
        <p:spPr>
          <a:xfrm>
            <a:off x="30724240" y="25974882"/>
            <a:ext cx="11186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</a:rPr>
              <a:t>BEYOND NISD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623A299-D8A2-468F-B2FA-BCD2F54BFFC5}"/>
              </a:ext>
            </a:extLst>
          </p:cNvPr>
          <p:cNvSpPr txBox="1"/>
          <p:nvPr/>
        </p:nvSpPr>
        <p:spPr>
          <a:xfrm>
            <a:off x="30190464" y="16862060"/>
            <a:ext cx="12449453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b="1" dirty="0"/>
              <a:t>About NISD</a:t>
            </a:r>
          </a:p>
          <a:p>
            <a:pPr marL="1104900" lvl="1" indent="-571500">
              <a:buFont typeface="Wingdings" panose="05000000000000000000" pitchFamily="2" charset="2"/>
              <a:buChar char="§"/>
            </a:pPr>
            <a:r>
              <a:rPr lang="en-US" sz="3600" dirty="0"/>
              <a:t>Established in year 1949</a:t>
            </a:r>
          </a:p>
          <a:p>
            <a:pPr marL="1104900" lvl="1" indent="-571500">
              <a:buFont typeface="Wingdings" panose="05000000000000000000" pitchFamily="2" charset="2"/>
              <a:buChar char="§"/>
            </a:pPr>
            <a:r>
              <a:rPr lang="en-US" sz="3600" dirty="0"/>
              <a:t>4</a:t>
            </a:r>
            <a:r>
              <a:rPr lang="en-US" sz="3600" baseline="30000" dirty="0"/>
              <a:t>th</a:t>
            </a:r>
            <a:r>
              <a:rPr lang="en-US" sz="3600" dirty="0"/>
              <a:t>  largest in Texas</a:t>
            </a:r>
          </a:p>
          <a:p>
            <a:pPr marL="1104900" lvl="1" indent="-571500">
              <a:buFont typeface="Wingdings" panose="05000000000000000000" pitchFamily="2" charset="2"/>
              <a:buChar char="§"/>
            </a:pPr>
            <a:r>
              <a:rPr lang="en-US" sz="3600" dirty="0"/>
              <a:t>Rapid growth: Adding 1500 students each year</a:t>
            </a:r>
          </a:p>
          <a:p>
            <a:pPr marL="1104900" lvl="1" indent="-571500">
              <a:buFont typeface="Wingdings" panose="05000000000000000000" pitchFamily="2" charset="2"/>
              <a:buChar char="§"/>
            </a:pPr>
            <a:r>
              <a:rPr lang="en-US" sz="3600" dirty="0"/>
              <a:t>Diverse population and communities</a:t>
            </a:r>
            <a:endParaRPr lang="en-US" sz="3600" b="1" dirty="0"/>
          </a:p>
          <a:p>
            <a:pPr marL="1104900" lvl="1" indent="-571500">
              <a:buFont typeface="Wingdings" panose="05000000000000000000" pitchFamily="2" charset="2"/>
              <a:buChar char="§"/>
            </a:pPr>
            <a:endParaRPr lang="en-US" sz="3600" b="1" dirty="0"/>
          </a:p>
          <a:p>
            <a:pPr marL="571500" lvl="1" indent="-571500">
              <a:buFont typeface="Wingdings" panose="05000000000000000000" pitchFamily="2" charset="2"/>
              <a:buChar char="v"/>
            </a:pPr>
            <a:r>
              <a:rPr lang="en-US" sz="3600" b="1" dirty="0"/>
              <a:t>Strategic Plan</a:t>
            </a:r>
          </a:p>
          <a:p>
            <a:pPr marL="1104900" lvl="2" indent="-571500">
              <a:buFont typeface="Wingdings" panose="05000000000000000000" pitchFamily="2" charset="2"/>
              <a:buChar char="§"/>
            </a:pPr>
            <a:r>
              <a:rPr lang="en-US" sz="3600" dirty="0"/>
              <a:t>Partner with 4 high schools</a:t>
            </a:r>
          </a:p>
          <a:p>
            <a:pPr marL="1104900" lvl="2" indent="-571500">
              <a:buFont typeface="Wingdings" panose="05000000000000000000" pitchFamily="2" charset="2"/>
              <a:buChar char="§"/>
            </a:pPr>
            <a:r>
              <a:rPr lang="en-US" sz="3600" dirty="0"/>
              <a:t>NISD high school teachers receive </a:t>
            </a:r>
            <a:r>
              <a:rPr lang="en-US" sz="3600" dirty="0" err="1"/>
              <a:t>iSTEM</a:t>
            </a:r>
            <a:r>
              <a:rPr lang="en-US" sz="3600" dirty="0"/>
              <a:t> Graduate Education Certificate at UTSA (4 courses)</a:t>
            </a:r>
          </a:p>
          <a:p>
            <a:pPr marL="1104900" lvl="2" indent="-571500">
              <a:buFont typeface="Wingdings" panose="05000000000000000000" pitchFamily="2" charset="2"/>
              <a:buChar char="§"/>
            </a:pPr>
            <a:r>
              <a:rPr lang="en-US" sz="3600" dirty="0"/>
              <a:t>Collaboratively develop cloud focused cyber security curriculum at high schools</a:t>
            </a:r>
          </a:p>
          <a:p>
            <a:pPr marL="1104900" lvl="2" indent="-571500">
              <a:buFont typeface="Wingdings" panose="05000000000000000000" pitchFamily="2" charset="2"/>
              <a:buChar char="§"/>
            </a:pPr>
            <a:r>
              <a:rPr lang="en-US" sz="3600" dirty="0"/>
              <a:t>First cohort of 5 teachers for 4 schools start in Spring 2018</a:t>
            </a:r>
          </a:p>
          <a:p>
            <a:pPr marL="1104900" lvl="2" indent="-571500">
              <a:buFont typeface="Wingdings" panose="05000000000000000000" pitchFamily="2" charset="2"/>
              <a:buChar char="§"/>
            </a:pPr>
            <a:endParaRPr lang="en-US" sz="3600" dirty="0"/>
          </a:p>
          <a:p>
            <a:pPr marL="571500" lvl="2" indent="-571500">
              <a:buFont typeface="Wingdings" panose="05000000000000000000" pitchFamily="2" charset="2"/>
              <a:buChar char="v"/>
            </a:pPr>
            <a:r>
              <a:rPr lang="en-US" sz="3600" b="1" dirty="0"/>
              <a:t>Biggest Challenge</a:t>
            </a:r>
          </a:p>
          <a:p>
            <a:pPr marL="1028700" lvl="2" indent="-571500">
              <a:buFont typeface="Wingdings" panose="05000000000000000000" pitchFamily="2" charset="2"/>
              <a:buChar char="§"/>
            </a:pPr>
            <a:r>
              <a:rPr lang="en-US" sz="3600" dirty="0"/>
              <a:t>Scalable, sustainable engagement within and beyond NISD</a:t>
            </a:r>
            <a:endParaRPr lang="en-US" sz="36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A7BAC29-E9B3-462F-9538-4A46BE44C460}"/>
              </a:ext>
            </a:extLst>
          </p:cNvPr>
          <p:cNvSpPr txBox="1"/>
          <p:nvPr/>
        </p:nvSpPr>
        <p:spPr>
          <a:xfrm>
            <a:off x="30352875" y="26456128"/>
            <a:ext cx="130900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n-US" sz="3600" b="1" dirty="0"/>
              <a:t>CyberTexas.org</a:t>
            </a:r>
          </a:p>
          <a:p>
            <a:pPr marL="914400" indent="-571500" algn="just">
              <a:buFont typeface="Wingdings" panose="05000000000000000000" pitchFamily="2" charset="2"/>
              <a:buChar char="§"/>
            </a:pPr>
            <a:r>
              <a:rPr lang="en-US" sz="3600" dirty="0"/>
              <a:t>San Antonio based non-profit organization</a:t>
            </a:r>
          </a:p>
          <a:p>
            <a:pPr marL="914400" indent="-571500" algn="just">
              <a:buFont typeface="Wingdings" panose="05000000000000000000" pitchFamily="2" charset="2"/>
              <a:buChar char="§"/>
            </a:pPr>
            <a:r>
              <a:rPr lang="en-US" sz="3600" dirty="0"/>
              <a:t>Mayor’s Cyber Cup</a:t>
            </a:r>
          </a:p>
          <a:p>
            <a:pPr marL="914400" indent="-571500" algn="just">
              <a:buFont typeface="Wingdings" panose="05000000000000000000" pitchFamily="2" charset="2"/>
              <a:buChar char="§"/>
            </a:pPr>
            <a:r>
              <a:rPr lang="en-US" sz="3600" dirty="0" err="1"/>
              <a:t>CyberPatriot</a:t>
            </a:r>
            <a:r>
              <a:rPr lang="en-US" sz="3600" dirty="0"/>
              <a:t> at local schools</a:t>
            </a:r>
          </a:p>
          <a:p>
            <a:pPr marL="914400" indent="-571500" algn="just">
              <a:buFont typeface="Wingdings" panose="05000000000000000000" pitchFamily="2" charset="2"/>
              <a:buChar char="§"/>
            </a:pPr>
            <a:r>
              <a:rPr lang="en-US" sz="3600" dirty="0"/>
              <a:t>Engaged with multiple school districts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en-US" sz="3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5BBA1A-C00A-4CE9-BF25-81C113B09FB0}"/>
              </a:ext>
            </a:extLst>
          </p:cNvPr>
          <p:cNvSpPr txBox="1"/>
          <p:nvPr/>
        </p:nvSpPr>
        <p:spPr>
          <a:xfrm>
            <a:off x="0" y="3976587"/>
            <a:ext cx="11186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Founded: September 2017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DB770C9-3389-4381-9970-352CA24F2EA1}"/>
              </a:ext>
            </a:extLst>
          </p:cNvPr>
          <p:cNvSpPr txBox="1"/>
          <p:nvPr/>
        </p:nvSpPr>
        <p:spPr>
          <a:xfrm>
            <a:off x="11121728" y="31333306"/>
            <a:ext cx="239623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US" sz="6000" u="sng" dirty="0">
                <a:solidFill>
                  <a:srgbClr val="002060"/>
                </a:solidFill>
              </a:rPr>
              <a:t>www.cspecc.ics.utsa.edu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AED754-F682-4C67-9ACD-0BD74897E9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2509" y="15778403"/>
            <a:ext cx="10856238" cy="79061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7BEBD69-EDE8-4C30-8A5B-A927485BE1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3498" y="7211267"/>
            <a:ext cx="12205212" cy="960253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3FB0FB7-FF7D-49D4-A338-FC8978F6AF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5216" y="6679807"/>
            <a:ext cx="9960768" cy="79731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C5EA972-717B-46FB-9B07-5A0C3A5BC5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685" y="6749355"/>
            <a:ext cx="12723400" cy="18074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394048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-template-final" id="{1EF59169-DF8D-9342-81E5-99D43CA67610}" vid="{F25DF2F7-3555-7B4C-881D-C8E18D2103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</TotalTime>
  <Words>266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ICS-Theme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maanakgupta</dc:creator>
  <cp:lastModifiedBy>maanakgupta</cp:lastModifiedBy>
  <cp:revision>45</cp:revision>
  <cp:lastPrinted>2017-12-14T20:03:51Z</cp:lastPrinted>
  <dcterms:created xsi:type="dcterms:W3CDTF">2017-12-12T04:49:19Z</dcterms:created>
  <dcterms:modified xsi:type="dcterms:W3CDTF">2017-12-14T20:56:56Z</dcterms:modified>
</cp:coreProperties>
</file>