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51" r:id="rId3"/>
    <p:sldId id="352" r:id="rId4"/>
    <p:sldId id="354" r:id="rId5"/>
    <p:sldId id="353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5" r:id="rId14"/>
    <p:sldId id="362" r:id="rId15"/>
    <p:sldId id="363" r:id="rId16"/>
    <p:sldId id="3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C21"/>
    <a:srgbClr val="F4B39B"/>
    <a:srgbClr val="C25A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3277-7F27-4BD7-AB3E-404A696E5EAA}" type="datetimeFigureOut">
              <a:rPr lang="en-US" smtClean="0"/>
              <a:pPr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F7AA-1020-4EBC-9FB7-CF83B9D04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0" y="6187986"/>
            <a:ext cx="340233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50" y="6187986"/>
            <a:ext cx="340233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aspy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 Comparison of Logical-Formula and</a:t>
            </a:r>
            <a:br>
              <a:rPr lang="en-US" sz="28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en-US" sz="28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Enumerated Authorization Policy ABAC Models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543800" cy="175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Prosunjit Biswas, Ravi Sandhu and Ram Krishnan</a:t>
            </a:r>
          </a:p>
          <a:p>
            <a:r>
              <a:rPr lang="en-US" sz="2400" dirty="0" smtClean="0"/>
              <a:t>The University of Texas at San Antonio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38200" y="4800600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DBSec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July 18, 2016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 Specification in LAP-ABAC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hape 243"/>
          <p:cNvSpPr/>
          <p:nvPr/>
        </p:nvSpPr>
        <p:spPr>
          <a:xfrm>
            <a:off x="419100" y="1935164"/>
            <a:ext cx="8054975" cy="763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44"/>
          <p:cNvSpPr txBox="1"/>
          <p:nvPr/>
        </p:nvSpPr>
        <p:spPr>
          <a:xfrm>
            <a:off x="266700" y="1931989"/>
            <a:ext cx="8626475" cy="6762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ways to set up a policy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</a:t>
            </a:r>
            <a:r>
              <a:rPr lang="en-US" sz="1600" b="1" i="1" u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 </a:t>
            </a: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manager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read </a:t>
            </a: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objects from </a:t>
            </a: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6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office)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" name="Shape 24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2743201"/>
            <a:ext cx="9105900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 Update in LAP-ABAC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hape 257"/>
          <p:cNvSpPr/>
          <p:nvPr/>
        </p:nvSpPr>
        <p:spPr>
          <a:xfrm>
            <a:off x="255588" y="1828800"/>
            <a:ext cx="8054975" cy="763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25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7463" y="2686050"/>
            <a:ext cx="9050337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59"/>
          <p:cNvSpPr txBox="1"/>
          <p:nvPr/>
        </p:nvSpPr>
        <p:spPr>
          <a:xfrm>
            <a:off x="103188" y="1825625"/>
            <a:ext cx="8626475" cy="7461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 </a:t>
            </a:r>
            <a:r>
              <a:rPr lang="en-US" sz="20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</a:t>
            </a:r>
            <a:r>
              <a:rPr lang="en-US" sz="2000" b="1" i="1" u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-US" sz="2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that</a:t>
            </a:r>
            <a:r>
              <a:rPr lang="en-US" sz="2000" b="1" i="1" u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manager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no longer read </a:t>
            </a:r>
            <a:r>
              <a:rPr lang="en-US" sz="2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objects from </a:t>
            </a:r>
            <a:r>
              <a:rPr lang="en-US" sz="2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 Update in EAP-ABAC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Shape 27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9050" y="1584325"/>
            <a:ext cx="9051925" cy="36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Canonicalization </a:t>
            </a:r>
            <a:r>
              <a:rPr lang="en-US" dirty="0" smtClean="0"/>
              <a:t>of </a:t>
            </a:r>
            <a:r>
              <a:rPr lang="en-US" dirty="0" smtClean="0"/>
              <a:t>EAP-ABAC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 err="1" smtClean="0"/>
              <a:t>Auth</a:t>
            </a:r>
            <a:r>
              <a:rPr lang="en-US" baseline="-25000" dirty="0" err="1" smtClean="0"/>
              <a:t>write</a:t>
            </a:r>
            <a:r>
              <a:rPr lang="en-US" dirty="0" smtClean="0"/>
              <a:t> = {({mgr},{TS}), ({</a:t>
            </a:r>
            <a:r>
              <a:rPr lang="en-US" dirty="0" err="1" smtClean="0"/>
              <a:t>mgr,Dir</a:t>
            </a:r>
            <a:r>
              <a:rPr lang="en-US" dirty="0" smtClean="0"/>
              <a:t>},{TS})}</a:t>
            </a:r>
          </a:p>
          <a:p>
            <a:r>
              <a:rPr lang="en-US" dirty="0" smtClean="0"/>
              <a:t>This can be reduced to </a:t>
            </a:r>
            <a:r>
              <a:rPr lang="en-US" dirty="0" err="1" smtClean="0"/>
              <a:t>Auth</a:t>
            </a:r>
            <a:r>
              <a:rPr lang="en-US" baseline="-25000" dirty="0" err="1" smtClean="0"/>
              <a:t>write</a:t>
            </a:r>
            <a:r>
              <a:rPr lang="en-US" dirty="0" smtClean="0"/>
              <a:t> = {({mgr},{TS})}</a:t>
            </a:r>
          </a:p>
          <a:p>
            <a:r>
              <a:rPr lang="en-US" dirty="0" smtClean="0"/>
              <a:t>EAP-ABAC auth policies can be efficiently </a:t>
            </a:r>
            <a:r>
              <a:rPr lang="en-US" dirty="0" err="1" smtClean="0"/>
              <a:t>canonicalized</a:t>
            </a:r>
            <a:r>
              <a:rPr lang="en-US" dirty="0" smtClean="0"/>
              <a:t> as per policy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Shape 280"/>
          <p:cNvSpPr/>
          <p:nvPr/>
        </p:nvSpPr>
        <p:spPr>
          <a:xfrm>
            <a:off x="4530725" y="6172200"/>
            <a:ext cx="1587" cy="346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83"/>
          <p:cNvSpPr txBox="1"/>
          <p:nvPr/>
        </p:nvSpPr>
        <p:spPr>
          <a:xfrm>
            <a:off x="533400" y="1541464"/>
            <a:ext cx="3186111" cy="1887536"/>
          </a:xfrm>
          <a:prstGeom prst="rect">
            <a:avLst/>
          </a:prstGeom>
          <a:solidFill>
            <a:srgbClr val="ADCAFF"/>
          </a:solidFill>
          <a:ln w="2555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noAutofit/>
          </a:bodyPr>
          <a:lstStyle/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setup</a:t>
            </a:r>
          </a:p>
          <a:p>
            <a:pPr marL="284162" indent="-284162"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Rich &amp; flexible </a:t>
            </a:r>
            <a:endParaRPr lang="en-US" sz="24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Concise</a:t>
            </a:r>
            <a:endParaRPr lang="en-US"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84"/>
          <p:cNvSpPr txBox="1"/>
          <p:nvPr/>
        </p:nvSpPr>
        <p:spPr>
          <a:xfrm>
            <a:off x="4495800" y="1541464"/>
            <a:ext cx="3186112" cy="1887536"/>
          </a:xfrm>
          <a:prstGeom prst="rect">
            <a:avLst/>
          </a:prstGeom>
          <a:solidFill>
            <a:srgbClr val="ADCAFF"/>
          </a:solidFill>
          <a:ln w="2555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noAutofit/>
          </a:bodyPr>
          <a:lstStyle/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Homogeneous</a:t>
            </a: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 policy</a:t>
            </a: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update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85"/>
          <p:cNvSpPr txBox="1"/>
          <p:nvPr/>
        </p:nvSpPr>
        <p:spPr>
          <a:xfrm>
            <a:off x="598487" y="4056063"/>
            <a:ext cx="3184525" cy="1887537"/>
          </a:xfrm>
          <a:prstGeom prst="rect">
            <a:avLst/>
          </a:prstGeom>
          <a:solidFill>
            <a:srgbClr val="FF7C80"/>
          </a:solidFill>
          <a:ln w="2555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noAutofit/>
          </a:bodyPr>
          <a:lstStyle/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i="0" u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 </a:t>
            </a:r>
            <a:r>
              <a:rPr lang="en-US" sz="240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update</a:t>
            </a: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Monolithic</a:t>
            </a: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Heterogeneous</a:t>
            </a:r>
            <a:endParaRPr lang="en-US" sz="240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86"/>
          <p:cNvSpPr txBox="1"/>
          <p:nvPr/>
        </p:nvSpPr>
        <p:spPr>
          <a:xfrm>
            <a:off x="4511675" y="4030663"/>
            <a:ext cx="3184525" cy="1887537"/>
          </a:xfrm>
          <a:prstGeom prst="rect">
            <a:avLst/>
          </a:prstGeom>
          <a:solidFill>
            <a:srgbClr val="FF7C80"/>
          </a:solidFill>
          <a:ln w="2555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noAutofit/>
          </a:bodyPr>
          <a:lstStyle/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size</a:t>
            </a: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 to setup</a:t>
            </a: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hape 287"/>
          <p:cNvCxnSpPr/>
          <p:nvPr/>
        </p:nvCxnSpPr>
        <p:spPr>
          <a:xfrm rot="10800000" flipH="1">
            <a:off x="8380412" y="2492375"/>
            <a:ext cx="1586" cy="1092200"/>
          </a:xfrm>
          <a:prstGeom prst="straightConnector1">
            <a:avLst/>
          </a:prstGeom>
          <a:noFill/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1" name="Shape 288"/>
          <p:cNvCxnSpPr/>
          <p:nvPr/>
        </p:nvCxnSpPr>
        <p:spPr>
          <a:xfrm>
            <a:off x="8380412" y="3908425"/>
            <a:ext cx="1586" cy="1106487"/>
          </a:xfrm>
          <a:prstGeom prst="straightConnector1">
            <a:avLst/>
          </a:prstGeom>
          <a:noFill/>
          <a:ln w="9525" cap="sq" cmpd="sng">
            <a:solidFill>
              <a:srgbClr val="00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2" name="Shape 289"/>
          <p:cNvSpPr txBox="1"/>
          <p:nvPr/>
        </p:nvSpPr>
        <p:spPr>
          <a:xfrm>
            <a:off x="7900987" y="1982787"/>
            <a:ext cx="1173161" cy="460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</a:t>
            </a:r>
          </a:p>
        </p:txBody>
      </p:sp>
      <p:sp>
        <p:nvSpPr>
          <p:cNvPr id="13" name="Shape 290"/>
          <p:cNvSpPr txBox="1"/>
          <p:nvPr/>
        </p:nvSpPr>
        <p:spPr>
          <a:xfrm>
            <a:off x="7926387" y="5014912"/>
            <a:ext cx="1173161" cy="460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</a:p>
        </p:txBody>
      </p:sp>
      <p:sp>
        <p:nvSpPr>
          <p:cNvPr id="14" name="Shape 291"/>
          <p:cNvSpPr txBox="1"/>
          <p:nvPr/>
        </p:nvSpPr>
        <p:spPr>
          <a:xfrm>
            <a:off x="566737" y="3498554"/>
            <a:ext cx="2790825" cy="46384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LAP-ABAC</a:t>
            </a:r>
            <a:endParaRPr lang="en-US"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292"/>
          <p:cNvSpPr txBox="1"/>
          <p:nvPr/>
        </p:nvSpPr>
        <p:spPr>
          <a:xfrm>
            <a:off x="4773611" y="3498554"/>
            <a:ext cx="2790824" cy="46384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EAP-ABAC</a:t>
            </a:r>
            <a:endParaRPr lang="en-US"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Shape 349"/>
          <p:cNvSpPr txBox="1"/>
          <p:nvPr/>
        </p:nvSpPr>
        <p:spPr>
          <a:xfrm>
            <a:off x="533400" y="1249362"/>
            <a:ext cx="8553450" cy="157184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ABAC should be designed with objectives that go beyond expressive power</a:t>
            </a:r>
          </a:p>
          <a:p>
            <a:pPr marL="798512" lvl="1" indent="-341312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E.g.: Administration 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authorization policy</a:t>
            </a:r>
          </a:p>
          <a:p>
            <a:pPr marL="887412" lvl="2" indent="-227012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 up new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policies, update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policies, etc</a:t>
            </a: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350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495550" y="4533901"/>
            <a:ext cx="4743450" cy="15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447800" y="3505200"/>
            <a:ext cx="62484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3576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LAP-ABAC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576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EAP-ABAC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0" y="3581400"/>
            <a:ext cx="0" cy="3048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3881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??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048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ABAC Auth Design Scale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90775"/>
            <a:ext cx="8305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0856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submitting your work to ACM CODASPY ’16</a:t>
            </a:r>
          </a:p>
          <a:p>
            <a:r>
              <a:rPr lang="en-US" sz="2400" dirty="0" smtClean="0"/>
              <a:t>Submission deadline: Sept 15, 2016</a:t>
            </a:r>
          </a:p>
          <a:p>
            <a:r>
              <a:rPr lang="en-US" sz="2400" dirty="0" smtClean="0">
                <a:hlinkClick r:id="rId3"/>
              </a:rPr>
              <a:t>http://www.codaspy.org/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ABAC model components</a:t>
            </a:r>
          </a:p>
          <a:p>
            <a:pPr lvl="1"/>
            <a:r>
              <a:rPr lang="en-US" sz="2400" dirty="0" smtClean="0"/>
              <a:t>Users (U), subjects (S), objects (O), their attributes (UA, SA, OA) </a:t>
            </a:r>
            <a:r>
              <a:rPr lang="en-US" sz="2400" smtClean="0"/>
              <a:t>and </a:t>
            </a:r>
            <a:r>
              <a:rPr lang="en-US" sz="2400" smtClean="0"/>
              <a:t>access rights </a:t>
            </a:r>
            <a:r>
              <a:rPr lang="en-US" sz="2400" dirty="0" smtClean="0"/>
              <a:t>(R)</a:t>
            </a:r>
          </a:p>
          <a:p>
            <a:pPr lvl="1"/>
            <a:r>
              <a:rPr lang="en-US" sz="2400" dirty="0" smtClean="0"/>
              <a:t>Authorization policies…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19237" y="3048000"/>
            <a:ext cx="6481763" cy="3048000"/>
            <a:chOff x="1519237" y="3048000"/>
            <a:chExt cx="6481763" cy="3048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237" y="3048000"/>
              <a:ext cx="6481763" cy="296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943600" y="390531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37908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001000" y="3048000"/>
              <a:ext cx="0" cy="3048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ABAC Auth Policies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Shape 22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96913" y="1451096"/>
            <a:ext cx="8066087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9"/>
          <p:cNvSpPr txBox="1"/>
          <p:nvPr/>
        </p:nvSpPr>
        <p:spPr>
          <a:xfrm>
            <a:off x="889001" y="3127496"/>
            <a:ext cx="3671887" cy="255672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spAutoFit/>
          </a:bodyPr>
          <a:lstStyle/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Boolean expression </a:t>
            </a: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lvl="0" indent="-284162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-US"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.: </a:t>
            </a:r>
            <a:r>
              <a:rPr lang="en-US" sz="20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auth(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u,o,read</a:t>
            </a:r>
            <a:r>
              <a:rPr lang="en-US" sz="20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↔ age(u)&gt;18 </a:t>
            </a:r>
            <a:r>
              <a:rPr lang="en-US" sz="20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Symbol"/>
              </a:rPr>
              <a:t></a:t>
            </a:r>
            <a:r>
              <a:rPr lang="en-US" sz="20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age(u) &lt;25</a:t>
            </a:r>
            <a:endParaRPr lang="en-US"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0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ABAC</a:t>
            </a:r>
            <a:r>
              <a:rPr lang="en-US" sz="2000" b="0" i="0" u="none" baseline="-2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lang="en-US" sz="20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(Jin et al,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DBSec</a:t>
            </a:r>
            <a:r>
              <a:rPr lang="en-US" sz="20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2012), HGABAC (Servos et al, FPS 2014)</a:t>
            </a:r>
            <a:endParaRPr lang="en-US"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30"/>
          <p:cNvSpPr txBox="1"/>
          <p:nvPr/>
        </p:nvSpPr>
        <p:spPr>
          <a:xfrm>
            <a:off x="5441951" y="3283071"/>
            <a:ext cx="3702049" cy="25567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spAutoFit/>
          </a:bodyPr>
          <a:lstStyle/>
          <a:p>
            <a:pPr marL="284162" marR="0" lvl="2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of </a:t>
            </a:r>
            <a:r>
              <a:rPr lang="en-US" sz="2000" b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authorizing </a:t>
            </a:r>
            <a:r>
              <a:rPr lang="en-US" sz="2000" b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tuples</a:t>
            </a:r>
            <a:endParaRPr lang="en-US" sz="2000" b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2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2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E.g.: {(</a:t>
            </a:r>
            <a:r>
              <a:rPr lang="en-US" sz="20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age(u),19), (age(u),20), </a:t>
            </a:r>
            <a:r>
              <a:rPr lang="en-US" sz="2000" b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…(</a:t>
            </a:r>
            <a:r>
              <a:rPr lang="en-US" sz="20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age(u</a:t>
            </a:r>
            <a:r>
              <a:rPr lang="en-US" sz="2000" b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),24)}</a:t>
            </a:r>
            <a:endParaRPr lang="en-US" sz="20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2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n-US" sz="2000" b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4162" marR="0" lvl="2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Machine (JSA 2011), 2-sorted-RBAC (</a:t>
            </a:r>
            <a:r>
              <a:rPr lang="en-US" sz="2000" b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Kuijper</a:t>
            </a:r>
            <a:r>
              <a:rPr lang="en-US" sz="2000" b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al, SACMAT 2014)</a:t>
            </a:r>
            <a:endParaRPr lang="en-US" sz="20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Gain insights into different forms of ABAC auth policy representations</a:t>
            </a:r>
          </a:p>
          <a:p>
            <a:pPr lvl="1"/>
            <a:r>
              <a:rPr lang="en-US" dirty="0" smtClean="0"/>
              <a:t>Logical Authorization Policy ABAC (LAP-ABAC)</a:t>
            </a:r>
          </a:p>
          <a:p>
            <a:pPr lvl="1"/>
            <a:r>
              <a:rPr lang="en-US" dirty="0" smtClean="0"/>
              <a:t>Enumerated Authorization Policy ABAC (EAP-ABAC)</a:t>
            </a:r>
          </a:p>
          <a:p>
            <a:r>
              <a:rPr lang="en-US" dirty="0" smtClean="0"/>
              <a:t>Quantitative and qualitative comparison</a:t>
            </a:r>
          </a:p>
          <a:p>
            <a:pPr lvl="1"/>
            <a:r>
              <a:rPr lang="en-US" dirty="0" smtClean="0"/>
              <a:t>Expressive power, ease of administration,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5486400"/>
            <a:ext cx="62484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5558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LAP-ABAC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5558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EAP-ABAC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0" y="5562600"/>
            <a:ext cx="0" cy="3048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5862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??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029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ABAC Auth Design Scale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Attribute Domain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attributes as functions</a:t>
            </a:r>
          </a:p>
          <a:p>
            <a:pPr lvl="1"/>
            <a:r>
              <a:rPr lang="en-US" dirty="0" smtClean="0"/>
              <a:t>UA = {</a:t>
            </a:r>
            <a:r>
              <a:rPr lang="en-US" dirty="0" err="1" smtClean="0"/>
              <a:t>age,clr,friends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Range(age) = {1…100}, Range(</a:t>
            </a:r>
            <a:r>
              <a:rPr lang="en-US" dirty="0" err="1" smtClean="0"/>
              <a:t>clr</a:t>
            </a:r>
            <a:r>
              <a:rPr lang="en-US" dirty="0" smtClean="0"/>
              <a:t>) = {H,L}, and Range(friends) = U</a:t>
            </a:r>
          </a:p>
          <a:p>
            <a:r>
              <a:rPr lang="en-US" dirty="0" smtClean="0"/>
              <a:t>Example finite domain attributes</a:t>
            </a:r>
          </a:p>
          <a:p>
            <a:pPr lvl="1"/>
            <a:r>
              <a:rPr lang="en-US" dirty="0" smtClean="0"/>
              <a:t>Age of user, roles of user, object classification, etc.</a:t>
            </a:r>
          </a:p>
          <a:p>
            <a:r>
              <a:rPr lang="en-US" dirty="0" smtClean="0"/>
              <a:t>Example unbounded domain attributes</a:t>
            </a:r>
          </a:p>
          <a:p>
            <a:pPr lvl="1"/>
            <a:r>
              <a:rPr lang="en-US" dirty="0" smtClean="0"/>
              <a:t>Friends of user, editors of objects, etc.</a:t>
            </a:r>
          </a:p>
          <a:p>
            <a:r>
              <a:rPr lang="en-US" dirty="0" smtClean="0"/>
              <a:t>We assume attribute domains to be finite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Contributions and Results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Candidate LAP-ABAC and EAP-ABAC models for the purpose of this investigation</a:t>
            </a:r>
          </a:p>
          <a:p>
            <a:r>
              <a:rPr lang="en-US" dirty="0" smtClean="0"/>
              <a:t>LAP-ABAC and EAP-ABAC are equally expressive (recall finite domain)</a:t>
            </a:r>
          </a:p>
          <a:p>
            <a:pPr lvl="1"/>
            <a:r>
              <a:rPr lang="en-US" dirty="0" smtClean="0"/>
              <a:t>Single (e.g. UA = {age}) and multi-attribute (e.g. UA = {</a:t>
            </a:r>
            <a:r>
              <a:rPr lang="en-US" dirty="0" err="1" smtClean="0"/>
              <a:t>age,group,clr</a:t>
            </a:r>
            <a:r>
              <a:rPr lang="en-US" dirty="0" smtClean="0"/>
              <a:t>}) ABACs are equally expressive</a:t>
            </a:r>
          </a:p>
          <a:p>
            <a:r>
              <a:rPr lang="en-US" dirty="0" smtClean="0"/>
              <a:t>However, LAP-ABACs and EAP-ABACs have their pros and cons on qualitative aspects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EAP-</a:t>
            </a:r>
            <a:r>
              <a:rPr lang="en-US" b="1" dirty="0" err="1" smtClean="0"/>
              <a:t>ABAC</a:t>
            </a:r>
            <a:r>
              <a:rPr lang="en-US" b="1" baseline="-25000" dirty="0" err="1" smtClean="0"/>
              <a:t>m,n</a:t>
            </a:r>
            <a:endParaRPr lang="en-US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676400"/>
            <a:ext cx="90011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LAP-</a:t>
            </a:r>
            <a:r>
              <a:rPr lang="en-US" b="1" dirty="0" err="1" smtClean="0"/>
              <a:t>ABAC</a:t>
            </a:r>
            <a:r>
              <a:rPr lang="en-US" b="1" baseline="-25000" dirty="0" err="1" smtClean="0"/>
              <a:t>m,n</a:t>
            </a:r>
            <a:endParaRPr lang="en-US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600200"/>
            <a:ext cx="8610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 Power 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63940" cy="416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791200" y="3657600"/>
            <a:ext cx="12954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57600"/>
            <a:ext cx="11430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4267200"/>
            <a:ext cx="0" cy="6858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5800" y="2286000"/>
            <a:ext cx="0" cy="6096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4876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Framework used:</a:t>
            </a:r>
          </a:p>
          <a:p>
            <a:r>
              <a:rPr lang="en-US" dirty="0" err="1" smtClean="0"/>
              <a:t>Tripunitara</a:t>
            </a:r>
            <a:r>
              <a:rPr lang="en-US" dirty="0" smtClean="0"/>
              <a:t> </a:t>
            </a:r>
            <a:r>
              <a:rPr lang="en-US" dirty="0" smtClean="0"/>
              <a:t>et al, </a:t>
            </a:r>
            <a:r>
              <a:rPr lang="en-US" i="1" dirty="0" smtClean="0"/>
              <a:t>A theory for comparing the expressive power of access control models</a:t>
            </a:r>
            <a:r>
              <a:rPr lang="en-US" dirty="0" smtClean="0"/>
              <a:t>, JCS 2007.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519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Comparison of Logical-Formula and Enumerated Authorization Policy ABAC Models</vt:lpstr>
      <vt:lpstr>ABAC</vt:lpstr>
      <vt:lpstr>ABAC Auth Policies</vt:lpstr>
      <vt:lpstr>Objective</vt:lpstr>
      <vt:lpstr>Attribute Domain</vt:lpstr>
      <vt:lpstr>Contributions and Results Summary</vt:lpstr>
      <vt:lpstr>EAP-ABACm,n</vt:lpstr>
      <vt:lpstr>LAP-ABACm,n</vt:lpstr>
      <vt:lpstr>Expressive Power Equivalence</vt:lpstr>
      <vt:lpstr>Auth Specification in LAP-ABAC</vt:lpstr>
      <vt:lpstr>Auth Update in LAP-ABAC</vt:lpstr>
      <vt:lpstr>Auth Update in EAP-ABAC</vt:lpstr>
      <vt:lpstr>Canonicalization of EAP-ABAC</vt:lpstr>
      <vt:lpstr>Comparison</vt:lpstr>
      <vt:lpstr>Conclusion</vt:lpstr>
      <vt:lpstr>Q&amp;A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UTSA-LMI Academic Partnership Group-Centric Secure Information Sharing Models for Cyber Response Teams</dc:title>
  <dc:creator>Ram Krishnan</dc:creator>
  <cp:lastModifiedBy>Ram Krishnan</cp:lastModifiedBy>
  <cp:revision>545</cp:revision>
  <dcterms:created xsi:type="dcterms:W3CDTF">2006-08-16T00:00:00Z</dcterms:created>
  <dcterms:modified xsi:type="dcterms:W3CDTF">2016-07-18T12:40:16Z</dcterms:modified>
</cp:coreProperties>
</file>