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49377600" cy="32918400"/>
  <p:notesSz cx="6858000" cy="9144000"/>
  <p:defaultTextStyle>
    <a:lvl1pPr>
      <a:defRPr sz="2400">
        <a:latin typeface="Times New Roman"/>
        <a:ea typeface="Times New Roman"/>
        <a:cs typeface="Times New Roman"/>
        <a:sym typeface="Times New Roman"/>
      </a:defRPr>
    </a:lvl1pPr>
    <a:lvl2pPr indent="457200">
      <a:defRPr sz="2400">
        <a:latin typeface="Times New Roman"/>
        <a:ea typeface="Times New Roman"/>
        <a:cs typeface="Times New Roman"/>
        <a:sym typeface="Times New Roman"/>
      </a:defRPr>
    </a:lvl2pPr>
    <a:lvl3pPr indent="914400">
      <a:defRPr sz="2400">
        <a:latin typeface="Times New Roman"/>
        <a:ea typeface="Times New Roman"/>
        <a:cs typeface="Times New Roman"/>
        <a:sym typeface="Times New Roman"/>
      </a:defRPr>
    </a:lvl3pPr>
    <a:lvl4pPr indent="1371600">
      <a:defRPr sz="2400">
        <a:latin typeface="Times New Roman"/>
        <a:ea typeface="Times New Roman"/>
        <a:cs typeface="Times New Roman"/>
        <a:sym typeface="Times New Roman"/>
      </a:defRPr>
    </a:lvl4pPr>
    <a:lvl5pPr indent="1828800">
      <a:defRPr sz="2400">
        <a:latin typeface="Times New Roman"/>
        <a:ea typeface="Times New Roman"/>
        <a:cs typeface="Times New Roman"/>
        <a:sym typeface="Times New Roman"/>
      </a:defRPr>
    </a:lvl5pPr>
    <a:lvl6pPr indent="2286000">
      <a:defRPr sz="2400">
        <a:latin typeface="Times New Roman"/>
        <a:ea typeface="Times New Roman"/>
        <a:cs typeface="Times New Roman"/>
        <a:sym typeface="Times New Roman"/>
      </a:defRPr>
    </a:lvl6pPr>
    <a:lvl7pPr indent="2743200">
      <a:defRPr sz="2400">
        <a:latin typeface="Times New Roman"/>
        <a:ea typeface="Times New Roman"/>
        <a:cs typeface="Times New Roman"/>
        <a:sym typeface="Times New Roman"/>
      </a:defRPr>
    </a:lvl7pPr>
    <a:lvl8pPr indent="3200400">
      <a:defRPr sz="2400">
        <a:latin typeface="Times New Roman"/>
        <a:ea typeface="Times New Roman"/>
        <a:cs typeface="Times New Roman"/>
        <a:sym typeface="Times New Roman"/>
      </a:defRPr>
    </a:lvl8pPr>
    <a:lvl9pPr indent="3657600">
      <a:defRPr sz="2400">
        <a:latin typeface="Times New Roman"/>
        <a:ea typeface="Times New Roman"/>
        <a:cs typeface="Times New Roman"/>
        <a:sym typeface="Times New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3" d="100"/>
          <a:sy n="23" d="100"/>
        </p:scale>
        <p:origin x="123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1820814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a:spLocks noGrp="1"/>
          </p:cNvSpPr>
          <p:nvPr>
            <p:ph type="title"/>
          </p:nvPr>
        </p:nvSpPr>
        <p:spPr>
          <a:xfrm>
            <a:off x="3703637" y="8855075"/>
            <a:ext cx="41970326" cy="9798050"/>
          </a:xfrm>
          <a:prstGeom prst="rect">
            <a:avLst/>
          </a:prstGeom>
        </p:spPr>
        <p:txBody>
          <a:bodyPr/>
          <a:lstStyle/>
          <a:p>
            <a:pPr lvl="0">
              <a:defRPr sz="1800"/>
            </a:pPr>
            <a:r>
              <a:rPr sz="23100"/>
              <a:t>Title Text</a:t>
            </a:r>
          </a:p>
        </p:txBody>
      </p:sp>
      <p:sp>
        <p:nvSpPr>
          <p:cNvPr id="7" name="Shape 7"/>
          <p:cNvSpPr>
            <a:spLocks noGrp="1"/>
          </p:cNvSpPr>
          <p:nvPr>
            <p:ph type="body" idx="1"/>
          </p:nvPr>
        </p:nvSpPr>
        <p:spPr>
          <a:xfrm>
            <a:off x="7407275" y="18653125"/>
            <a:ext cx="34563050" cy="14265275"/>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lvl="0">
              <a:defRPr sz="1800"/>
            </a:pPr>
            <a:r>
              <a:rPr sz="16800"/>
              <a:t>Body Level One</a:t>
            </a:r>
          </a:p>
          <a:p>
            <a:pPr lvl="1">
              <a:defRPr sz="1800"/>
            </a:pPr>
            <a:r>
              <a:rPr sz="16800"/>
              <a:t>Body Level Two</a:t>
            </a:r>
          </a:p>
          <a:p>
            <a:pPr lvl="2">
              <a:defRPr sz="1800"/>
            </a:pPr>
            <a:r>
              <a:rPr sz="16800"/>
              <a:t>Body Level Three</a:t>
            </a:r>
          </a:p>
          <a:p>
            <a:pPr lvl="3">
              <a:defRPr sz="1800"/>
            </a:pPr>
            <a:r>
              <a:rPr sz="16800"/>
              <a:t>Body Level Four</a:t>
            </a:r>
          </a:p>
          <a:p>
            <a:pPr lvl="4">
              <a:defRPr sz="1800"/>
            </a:pPr>
            <a:r>
              <a:rPr sz="16800"/>
              <a:t>Body Level Five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23100"/>
              <a:t>Title Text</a:t>
            </a:r>
          </a:p>
        </p:txBody>
      </p:sp>
      <p:sp>
        <p:nvSpPr>
          <p:cNvPr id="40" name="Shape 40"/>
          <p:cNvSpPr>
            <a:spLocks noGrp="1"/>
          </p:cNvSpPr>
          <p:nvPr>
            <p:ph type="body" idx="1"/>
          </p:nvPr>
        </p:nvSpPr>
        <p:spPr>
          <a:prstGeom prst="rect">
            <a:avLst/>
          </a:prstGeom>
        </p:spPr>
        <p:txBody>
          <a:bodyPr/>
          <a:lstStyle/>
          <a:p>
            <a:pPr lvl="0">
              <a:defRPr sz="1800"/>
            </a:pPr>
            <a:r>
              <a:rPr sz="16800"/>
              <a:t>Body Level One</a:t>
            </a:r>
          </a:p>
          <a:p>
            <a:pPr lvl="1">
              <a:defRPr sz="1800"/>
            </a:pPr>
            <a:r>
              <a:rPr sz="16800"/>
              <a:t>Body Level Two</a:t>
            </a:r>
          </a:p>
          <a:p>
            <a:pPr lvl="2">
              <a:defRPr sz="1800"/>
            </a:pPr>
            <a:r>
              <a:rPr sz="16800"/>
              <a:t>Body Level Three</a:t>
            </a:r>
          </a:p>
          <a:p>
            <a:pPr lvl="3">
              <a:defRPr sz="1800"/>
            </a:pPr>
            <a:r>
              <a:rPr sz="16800"/>
              <a:t>Body Level Four</a:t>
            </a:r>
          </a:p>
          <a:p>
            <a:pPr lvl="4">
              <a:defRPr sz="1800"/>
            </a:pPr>
            <a:r>
              <a:rPr sz="16800"/>
              <a:t>Body Level Five</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3" name="Shape 43"/>
          <p:cNvSpPr>
            <a:spLocks noGrp="1"/>
          </p:cNvSpPr>
          <p:nvPr>
            <p:ph type="title"/>
          </p:nvPr>
        </p:nvSpPr>
        <p:spPr>
          <a:xfrm>
            <a:off x="35182175" y="0"/>
            <a:ext cx="10491789" cy="32186563"/>
          </a:xfrm>
          <a:prstGeom prst="rect">
            <a:avLst/>
          </a:prstGeom>
        </p:spPr>
        <p:txBody>
          <a:bodyPr/>
          <a:lstStyle/>
          <a:p>
            <a:pPr lvl="0">
              <a:defRPr sz="1800"/>
            </a:pPr>
            <a:r>
              <a:rPr sz="23100"/>
              <a:t>Title Text</a:t>
            </a:r>
          </a:p>
        </p:txBody>
      </p:sp>
      <p:sp>
        <p:nvSpPr>
          <p:cNvPr id="44" name="Shape 44"/>
          <p:cNvSpPr>
            <a:spLocks noGrp="1"/>
          </p:cNvSpPr>
          <p:nvPr>
            <p:ph type="body" idx="1"/>
          </p:nvPr>
        </p:nvSpPr>
        <p:spPr>
          <a:xfrm>
            <a:off x="3703637" y="2925763"/>
            <a:ext cx="31326139" cy="29992638"/>
          </a:xfrm>
          <a:prstGeom prst="rect">
            <a:avLst/>
          </a:prstGeom>
        </p:spPr>
        <p:txBody>
          <a:bodyPr/>
          <a:lstStyle/>
          <a:p>
            <a:pPr lvl="0">
              <a:defRPr sz="1800"/>
            </a:pPr>
            <a:r>
              <a:rPr sz="16800"/>
              <a:t>Body Level One</a:t>
            </a:r>
          </a:p>
          <a:p>
            <a:pPr lvl="1">
              <a:defRPr sz="1800"/>
            </a:pPr>
            <a:r>
              <a:rPr sz="16800"/>
              <a:t>Body Level Two</a:t>
            </a:r>
          </a:p>
          <a:p>
            <a:pPr lvl="2">
              <a:defRPr sz="1800"/>
            </a:pPr>
            <a:r>
              <a:rPr sz="16800"/>
              <a:t>Body Level Three</a:t>
            </a:r>
          </a:p>
          <a:p>
            <a:pPr lvl="3">
              <a:defRPr sz="1800"/>
            </a:pPr>
            <a:r>
              <a:rPr sz="16800"/>
              <a:t>Body Level Four</a:t>
            </a:r>
          </a:p>
          <a:p>
            <a:pPr lvl="4">
              <a:defRPr sz="1800"/>
            </a:pPr>
            <a:r>
              <a:rPr sz="16800"/>
              <a:t>Body Level Five</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23100"/>
              <a:t>Title Text</a:t>
            </a:r>
          </a:p>
        </p:txBody>
      </p:sp>
      <p:sp>
        <p:nvSpPr>
          <p:cNvPr id="11" name="Shape 11"/>
          <p:cNvSpPr>
            <a:spLocks noGrp="1"/>
          </p:cNvSpPr>
          <p:nvPr>
            <p:ph type="body" idx="1"/>
          </p:nvPr>
        </p:nvSpPr>
        <p:spPr>
          <a:prstGeom prst="rect">
            <a:avLst/>
          </a:prstGeom>
        </p:spPr>
        <p:txBody>
          <a:bodyPr/>
          <a:lstStyle/>
          <a:p>
            <a:pPr lvl="0">
              <a:defRPr sz="1800"/>
            </a:pPr>
            <a:r>
              <a:rPr sz="16800"/>
              <a:t>Body Level One</a:t>
            </a:r>
          </a:p>
          <a:p>
            <a:pPr lvl="1">
              <a:defRPr sz="1800"/>
            </a:pPr>
            <a:r>
              <a:rPr sz="16800"/>
              <a:t>Body Level Two</a:t>
            </a:r>
          </a:p>
          <a:p>
            <a:pPr lvl="2">
              <a:defRPr sz="1800"/>
            </a:pPr>
            <a:r>
              <a:rPr sz="16800"/>
              <a:t>Body Level Three</a:t>
            </a:r>
          </a:p>
          <a:p>
            <a:pPr lvl="3">
              <a:defRPr sz="1800"/>
            </a:pPr>
            <a:r>
              <a:rPr sz="16800"/>
              <a:t>Body Level Four</a:t>
            </a:r>
          </a:p>
          <a:p>
            <a:pPr lvl="4">
              <a:defRPr sz="1800"/>
            </a:pPr>
            <a:r>
              <a:rPr sz="16800"/>
              <a:t>Body Level Five</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3900487" y="21153437"/>
            <a:ext cx="41970326" cy="11764963"/>
          </a:xfrm>
          <a:prstGeom prst="rect">
            <a:avLst/>
          </a:prstGeom>
        </p:spPr>
        <p:txBody>
          <a:bodyPr anchor="t"/>
          <a:lstStyle>
            <a:lvl1pPr algn="l">
              <a:defRPr sz="4000" cap="all">
                <a:latin typeface="Times New Roman Bold"/>
                <a:ea typeface="Times New Roman Bold"/>
                <a:cs typeface="Times New Roman Bold"/>
                <a:sym typeface="Times New Roman Bold"/>
              </a:defRPr>
            </a:lvl1pPr>
          </a:lstStyle>
          <a:p>
            <a:pPr lvl="0">
              <a:defRPr sz="1800" cap="none"/>
            </a:pPr>
            <a:r>
              <a:rPr sz="4000" cap="all"/>
              <a:t>Title Text</a:t>
            </a:r>
          </a:p>
        </p:txBody>
      </p:sp>
      <p:sp>
        <p:nvSpPr>
          <p:cNvPr id="15" name="Shape 15"/>
          <p:cNvSpPr>
            <a:spLocks noGrp="1"/>
          </p:cNvSpPr>
          <p:nvPr>
            <p:ph type="body" idx="1"/>
          </p:nvPr>
        </p:nvSpPr>
        <p:spPr>
          <a:xfrm>
            <a:off x="3900487" y="5722937"/>
            <a:ext cx="41970326" cy="15430501"/>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23100"/>
              <a:t>Title Text</a:t>
            </a:r>
          </a:p>
        </p:txBody>
      </p:sp>
      <p:sp>
        <p:nvSpPr>
          <p:cNvPr id="19" name="Shape 19"/>
          <p:cNvSpPr>
            <a:spLocks noGrp="1"/>
          </p:cNvSpPr>
          <p:nvPr>
            <p:ph type="body" idx="1"/>
          </p:nvPr>
        </p:nvSpPr>
        <p:spPr>
          <a:xfrm>
            <a:off x="3703637" y="9509125"/>
            <a:ext cx="20908964" cy="23409275"/>
          </a:xfrm>
          <a:prstGeom prst="rect">
            <a:avLst/>
          </a:prstGeom>
        </p:spPr>
        <p:txBody>
          <a:bodyPr/>
          <a:lstStyle>
            <a:lvl1pPr>
              <a:spcBef>
                <a:spcPts val="600"/>
              </a:spcBef>
              <a:defRPr sz="2800"/>
            </a:lvl1pPr>
            <a:lvl2pPr marL="4155545" indent="-1752070">
              <a:spcBef>
                <a:spcPts val="600"/>
              </a:spcBef>
              <a:defRPr sz="2800"/>
            </a:lvl2pPr>
            <a:lvl3pPr marL="6489382" indent="-1682432">
              <a:spcBef>
                <a:spcPts val="600"/>
              </a:spcBef>
              <a:defRPr sz="2800"/>
            </a:lvl3pPr>
            <a:lvl4pPr marL="9079796" indent="-1869371">
              <a:spcBef>
                <a:spcPts val="600"/>
              </a:spcBef>
              <a:defRPr sz="2800"/>
            </a:lvl4pPr>
            <a:lvl5pPr marL="11483271" indent="-1869371">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2" name="Shape 22"/>
          <p:cNvSpPr>
            <a:spLocks noGrp="1"/>
          </p:cNvSpPr>
          <p:nvPr>
            <p:ph type="title"/>
          </p:nvPr>
        </p:nvSpPr>
        <p:spPr>
          <a:xfrm>
            <a:off x="2468563" y="1231902"/>
            <a:ext cx="44440476" cy="5657846"/>
          </a:xfrm>
          <a:prstGeom prst="rect">
            <a:avLst/>
          </a:prstGeom>
        </p:spPr>
        <p:txBody>
          <a:bodyPr/>
          <a:lstStyle/>
          <a:p>
            <a:pPr lvl="0">
              <a:defRPr sz="1800"/>
            </a:pPr>
            <a:r>
              <a:rPr sz="23100"/>
              <a:t>Title Text</a:t>
            </a:r>
          </a:p>
        </p:txBody>
      </p:sp>
      <p:sp>
        <p:nvSpPr>
          <p:cNvPr id="23" name="Shape 23"/>
          <p:cNvSpPr>
            <a:spLocks noGrp="1"/>
          </p:cNvSpPr>
          <p:nvPr>
            <p:ph type="body" idx="1"/>
          </p:nvPr>
        </p:nvSpPr>
        <p:spPr>
          <a:xfrm>
            <a:off x="2468563" y="6889747"/>
            <a:ext cx="21817013" cy="3549653"/>
          </a:xfrm>
          <a:prstGeom prst="rect">
            <a:avLst/>
          </a:prstGeom>
        </p:spPr>
        <p:txBody>
          <a:bodyPr anchor="b"/>
          <a:lstStyle>
            <a:lvl1pPr marL="0" indent="0">
              <a:spcBef>
                <a:spcPts val="500"/>
              </a:spcBef>
              <a:buSzTx/>
              <a:buNone/>
              <a:defRPr sz="2400">
                <a:latin typeface="Times New Roman Bold"/>
                <a:ea typeface="Times New Roman Bold"/>
                <a:cs typeface="Times New Roman Bold"/>
                <a:sym typeface="Times New Roman Bold"/>
              </a:defRPr>
            </a:lvl1pPr>
            <a:lvl2pPr marL="0" indent="457200">
              <a:spcBef>
                <a:spcPts val="500"/>
              </a:spcBef>
              <a:buSzTx/>
              <a:buNone/>
              <a:defRPr sz="2400">
                <a:latin typeface="Times New Roman Bold"/>
                <a:ea typeface="Times New Roman Bold"/>
                <a:cs typeface="Times New Roman Bold"/>
                <a:sym typeface="Times New Roman Bold"/>
              </a:defRPr>
            </a:lvl2pPr>
            <a:lvl3pPr marL="0" indent="914400">
              <a:spcBef>
                <a:spcPts val="500"/>
              </a:spcBef>
              <a:buSzTx/>
              <a:buNone/>
              <a:defRPr sz="2400">
                <a:latin typeface="Times New Roman Bold"/>
                <a:ea typeface="Times New Roman Bold"/>
                <a:cs typeface="Times New Roman Bold"/>
                <a:sym typeface="Times New Roman Bold"/>
              </a:defRPr>
            </a:lvl3pPr>
            <a:lvl4pPr marL="0" indent="1371600">
              <a:spcBef>
                <a:spcPts val="500"/>
              </a:spcBef>
              <a:buSzTx/>
              <a:buNone/>
              <a:defRPr sz="2400">
                <a:latin typeface="Times New Roman Bold"/>
                <a:ea typeface="Times New Roman Bold"/>
                <a:cs typeface="Times New Roman Bold"/>
                <a:sym typeface="Times New Roman Bold"/>
              </a:defRPr>
            </a:lvl4pPr>
            <a:lvl5pPr marL="0" indent="1828800">
              <a:spcBef>
                <a:spcPts val="500"/>
              </a:spcBef>
              <a:buSzTx/>
              <a:buNone/>
              <a:defRPr sz="2400">
                <a:latin typeface="Times New Roman Bold"/>
                <a:ea typeface="Times New Roman Bold"/>
                <a:cs typeface="Times New Roman Bold"/>
                <a:sym typeface="Times New Roman Bold"/>
              </a:defRPr>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6" name="Shape 26"/>
          <p:cNvSpPr>
            <a:spLocks noGrp="1"/>
          </p:cNvSpPr>
          <p:nvPr>
            <p:ph type="title"/>
          </p:nvPr>
        </p:nvSpPr>
        <p:spPr>
          <a:xfrm>
            <a:off x="3703637" y="2925763"/>
            <a:ext cx="41970326" cy="5486401"/>
          </a:xfrm>
          <a:prstGeom prst="rect">
            <a:avLst/>
          </a:prstGeom>
        </p:spPr>
        <p:txBody>
          <a:bodyPr/>
          <a:lstStyle/>
          <a:p>
            <a:pPr lvl="0">
              <a:defRPr sz="1800"/>
            </a:pPr>
            <a:r>
              <a:rPr sz="23100"/>
              <a:t>Title Text</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 name="Shape 31"/>
          <p:cNvSpPr>
            <a:spLocks noGrp="1"/>
          </p:cNvSpPr>
          <p:nvPr>
            <p:ph type="title"/>
          </p:nvPr>
        </p:nvSpPr>
        <p:spPr>
          <a:xfrm>
            <a:off x="2468563" y="0"/>
            <a:ext cx="16244888" cy="6888163"/>
          </a:xfrm>
          <a:prstGeom prst="rect">
            <a:avLst/>
          </a:prstGeom>
        </p:spPr>
        <p:txBody>
          <a:bodyPr anchor="b"/>
          <a:lstStyle>
            <a:lvl1pPr algn="l">
              <a:defRPr sz="2000">
                <a:latin typeface="Times New Roman Bold"/>
                <a:ea typeface="Times New Roman Bold"/>
                <a:cs typeface="Times New Roman Bold"/>
                <a:sym typeface="Times New Roman Bold"/>
              </a:defRPr>
            </a:lvl1pPr>
          </a:lstStyle>
          <a:p>
            <a:pPr lvl="0">
              <a:defRPr sz="1800"/>
            </a:pPr>
            <a:r>
              <a:rPr sz="2000"/>
              <a:t>Title Text</a:t>
            </a:r>
          </a:p>
        </p:txBody>
      </p:sp>
      <p:sp>
        <p:nvSpPr>
          <p:cNvPr id="32" name="Shape 32"/>
          <p:cNvSpPr>
            <a:spLocks noGrp="1"/>
          </p:cNvSpPr>
          <p:nvPr>
            <p:ph type="body" idx="1"/>
          </p:nvPr>
        </p:nvSpPr>
        <p:spPr>
          <a:xfrm>
            <a:off x="19305587" y="1311275"/>
            <a:ext cx="27603451" cy="31607125"/>
          </a:xfrm>
          <a:prstGeom prst="rect">
            <a:avLst/>
          </a:prstGeom>
        </p:spPr>
        <p:txBody>
          <a:bodyPr/>
          <a:lstStyle>
            <a:lvl1pPr>
              <a:spcBef>
                <a:spcPts val="700"/>
              </a:spcBef>
              <a:defRPr sz="3200"/>
            </a:lvl1pPr>
            <a:lvl2pPr>
              <a:spcBef>
                <a:spcPts val="700"/>
              </a:spcBef>
              <a:defRPr sz="3200"/>
            </a:lvl2pPr>
            <a:lvl3pPr marL="6409267" indent="-1602317">
              <a:spcBef>
                <a:spcPts val="700"/>
              </a:spcBef>
              <a:defRPr sz="3200"/>
            </a:lvl3pPr>
            <a:lvl4pPr>
              <a:spcBef>
                <a:spcPts val="700"/>
              </a:spcBef>
              <a:defRPr sz="3200"/>
            </a:lvl4pPr>
            <a:lvl5pPr>
              <a:spcBef>
                <a:spcPts val="700"/>
              </a:spcBef>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9678988" y="14812962"/>
            <a:ext cx="29625926" cy="10950576"/>
          </a:xfrm>
          <a:prstGeom prst="rect">
            <a:avLst/>
          </a:prstGeom>
        </p:spPr>
        <p:txBody>
          <a:bodyPr anchor="b"/>
          <a:lstStyle>
            <a:lvl1pPr algn="l">
              <a:defRPr sz="2000">
                <a:latin typeface="Times New Roman Bold"/>
                <a:ea typeface="Times New Roman Bold"/>
                <a:cs typeface="Times New Roman Bold"/>
                <a:sym typeface="Times New Roman Bold"/>
              </a:defRPr>
            </a:lvl1pPr>
          </a:lstStyle>
          <a:p>
            <a:pPr lvl="0">
              <a:defRPr sz="1800"/>
            </a:pPr>
            <a:r>
              <a:rPr sz="2000"/>
              <a:t>Title Text</a:t>
            </a:r>
          </a:p>
        </p:txBody>
      </p:sp>
      <p:sp>
        <p:nvSpPr>
          <p:cNvPr id="36" name="Shape 36"/>
          <p:cNvSpPr>
            <a:spLocks noGrp="1"/>
          </p:cNvSpPr>
          <p:nvPr>
            <p:ph type="body" idx="1"/>
          </p:nvPr>
        </p:nvSpPr>
        <p:spPr>
          <a:xfrm>
            <a:off x="9678988" y="25763537"/>
            <a:ext cx="29625926" cy="715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3703637" y="1828801"/>
            <a:ext cx="41970326" cy="7680324"/>
          </a:xfrm>
          <a:prstGeom prst="rect">
            <a:avLst/>
          </a:prstGeom>
          <a:ln w="12700">
            <a:miter lim="400000"/>
          </a:ln>
          <a:extLst>
            <a:ext uri="{C572A759-6A51-4108-AA02-DFA0A04FC94B}">
              <ma14:wrappingTextBoxFlag xmlns:ma14="http://schemas.microsoft.com/office/mac/drawingml/2011/main" xmlns="" val="1"/>
            </a:ext>
          </a:extLst>
        </p:spPr>
        <p:txBody>
          <a:bodyPr lIns="240354" tIns="240354" rIns="240354" bIns="240354" anchor="ctr"/>
          <a:lstStyle/>
          <a:p>
            <a:pPr lvl="0">
              <a:defRPr sz="1800"/>
            </a:pPr>
            <a:r>
              <a:rPr sz="23100"/>
              <a:t>Title Text</a:t>
            </a:r>
          </a:p>
        </p:txBody>
      </p:sp>
      <p:sp>
        <p:nvSpPr>
          <p:cNvPr id="3" name="Shape 3"/>
          <p:cNvSpPr>
            <a:spLocks noGrp="1"/>
          </p:cNvSpPr>
          <p:nvPr>
            <p:ph type="body" idx="1"/>
          </p:nvPr>
        </p:nvSpPr>
        <p:spPr>
          <a:xfrm>
            <a:off x="3703637" y="9509125"/>
            <a:ext cx="41970326" cy="23409275"/>
          </a:xfrm>
          <a:prstGeom prst="rect">
            <a:avLst/>
          </a:prstGeom>
          <a:ln w="12700">
            <a:miter lim="400000"/>
          </a:ln>
          <a:extLst>
            <a:ext uri="{C572A759-6A51-4108-AA02-DFA0A04FC94B}">
              <ma14:wrappingTextBoxFlag xmlns:ma14="http://schemas.microsoft.com/office/mac/drawingml/2011/main" xmlns="" val="1"/>
            </a:ext>
          </a:extLst>
        </p:spPr>
        <p:txBody>
          <a:bodyPr lIns="240354" tIns="240354" rIns="240354" bIns="240354"/>
          <a:lstStyle/>
          <a:p>
            <a:pPr lvl="0">
              <a:defRPr sz="1800"/>
            </a:pPr>
            <a:r>
              <a:rPr sz="16800"/>
              <a:t>Body Level One</a:t>
            </a:r>
          </a:p>
          <a:p>
            <a:pPr lvl="1">
              <a:defRPr sz="1800"/>
            </a:pPr>
            <a:r>
              <a:rPr sz="16800"/>
              <a:t>Body Level Two</a:t>
            </a:r>
          </a:p>
          <a:p>
            <a:pPr lvl="2">
              <a:defRPr sz="1800"/>
            </a:pPr>
            <a:r>
              <a:rPr sz="16800"/>
              <a:t>Body Level Three</a:t>
            </a:r>
          </a:p>
          <a:p>
            <a:pPr lvl="3">
              <a:defRPr sz="1800"/>
            </a:pPr>
            <a:r>
              <a:rPr sz="16800"/>
              <a:t>Body Level Four</a:t>
            </a:r>
          </a:p>
          <a:p>
            <a:pPr lvl="4">
              <a:defRPr sz="1800"/>
            </a:pPr>
            <a:r>
              <a:rPr sz="16800"/>
              <a:t>Body Level Five</a:t>
            </a:r>
          </a:p>
        </p:txBody>
      </p:sp>
      <p:sp>
        <p:nvSpPr>
          <p:cNvPr id="4" name="Shape 4"/>
          <p:cNvSpPr>
            <a:spLocks noGrp="1"/>
          </p:cNvSpPr>
          <p:nvPr>
            <p:ph type="sldNum" sz="quarter" idx="2"/>
          </p:nvPr>
        </p:nvSpPr>
        <p:spPr>
          <a:xfrm>
            <a:off x="35386962" y="29992637"/>
            <a:ext cx="10287001" cy="1520288"/>
          </a:xfrm>
          <a:prstGeom prst="rect">
            <a:avLst/>
          </a:prstGeom>
          <a:ln w="12700">
            <a:miter lim="400000"/>
          </a:ln>
        </p:spPr>
        <p:txBody>
          <a:bodyPr lIns="240354" tIns="240354" rIns="240354" bIns="240354">
            <a:spAutoFit/>
          </a:bodyPr>
          <a:lstStyle>
            <a:lvl1pPr algn="r">
              <a:defRPr sz="7400"/>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defTabSz="4806950">
        <a:defRPr sz="23100">
          <a:latin typeface="Times New Roman"/>
          <a:ea typeface="Times New Roman"/>
          <a:cs typeface="Times New Roman"/>
          <a:sym typeface="Times New Roman"/>
        </a:defRPr>
      </a:lvl1pPr>
      <a:lvl2pPr algn="ctr" defTabSz="4806950">
        <a:defRPr sz="23100">
          <a:latin typeface="Times New Roman"/>
          <a:ea typeface="Times New Roman"/>
          <a:cs typeface="Times New Roman"/>
          <a:sym typeface="Times New Roman"/>
        </a:defRPr>
      </a:lvl2pPr>
      <a:lvl3pPr algn="ctr" defTabSz="4806950">
        <a:defRPr sz="23100">
          <a:latin typeface="Times New Roman"/>
          <a:ea typeface="Times New Roman"/>
          <a:cs typeface="Times New Roman"/>
          <a:sym typeface="Times New Roman"/>
        </a:defRPr>
      </a:lvl3pPr>
      <a:lvl4pPr algn="ctr" defTabSz="4806950">
        <a:defRPr sz="23100">
          <a:latin typeface="Times New Roman"/>
          <a:ea typeface="Times New Roman"/>
          <a:cs typeface="Times New Roman"/>
          <a:sym typeface="Times New Roman"/>
        </a:defRPr>
      </a:lvl4pPr>
      <a:lvl5pPr algn="ctr" defTabSz="4806950">
        <a:defRPr sz="23100">
          <a:latin typeface="Times New Roman"/>
          <a:ea typeface="Times New Roman"/>
          <a:cs typeface="Times New Roman"/>
          <a:sym typeface="Times New Roman"/>
        </a:defRPr>
      </a:lvl5pPr>
      <a:lvl6pPr indent="457200" algn="ctr" defTabSz="4806950">
        <a:defRPr sz="23100">
          <a:latin typeface="Times New Roman"/>
          <a:ea typeface="Times New Roman"/>
          <a:cs typeface="Times New Roman"/>
          <a:sym typeface="Times New Roman"/>
        </a:defRPr>
      </a:lvl6pPr>
      <a:lvl7pPr indent="914400" algn="ctr" defTabSz="4806950">
        <a:defRPr sz="23100">
          <a:latin typeface="Times New Roman"/>
          <a:ea typeface="Times New Roman"/>
          <a:cs typeface="Times New Roman"/>
          <a:sym typeface="Times New Roman"/>
        </a:defRPr>
      </a:lvl7pPr>
      <a:lvl8pPr indent="1371600" algn="ctr" defTabSz="4806950">
        <a:defRPr sz="23100">
          <a:latin typeface="Times New Roman"/>
          <a:ea typeface="Times New Roman"/>
          <a:cs typeface="Times New Roman"/>
          <a:sym typeface="Times New Roman"/>
        </a:defRPr>
      </a:lvl8pPr>
      <a:lvl9pPr indent="1828800" algn="ctr" defTabSz="4806950">
        <a:defRPr sz="23100">
          <a:latin typeface="Times New Roman"/>
          <a:ea typeface="Times New Roman"/>
          <a:cs typeface="Times New Roman"/>
          <a:sym typeface="Times New Roman"/>
        </a:defRPr>
      </a:lvl9pPr>
    </p:titleStyle>
    <p:bodyStyle>
      <a:lvl1pPr marL="1803400" indent="-1803400" defTabSz="4806950">
        <a:spcBef>
          <a:spcPts val="4000"/>
        </a:spcBef>
        <a:buSzPct val="100000"/>
        <a:buChar char="•"/>
        <a:defRPr sz="16800">
          <a:latin typeface="Times New Roman"/>
          <a:ea typeface="Times New Roman"/>
          <a:cs typeface="Times New Roman"/>
          <a:sym typeface="Times New Roman"/>
        </a:defRPr>
      </a:lvl1pPr>
      <a:lvl2pPr marL="4119789" indent="-1716314" defTabSz="4806950">
        <a:spcBef>
          <a:spcPts val="4000"/>
        </a:spcBef>
        <a:buSzPct val="100000"/>
        <a:buChar char="–"/>
        <a:defRPr sz="16800">
          <a:latin typeface="Times New Roman"/>
          <a:ea typeface="Times New Roman"/>
          <a:cs typeface="Times New Roman"/>
          <a:sym typeface="Times New Roman"/>
        </a:defRPr>
      </a:lvl2pPr>
      <a:lvl3pPr marL="6409266" indent="-1602316" defTabSz="4806950">
        <a:spcBef>
          <a:spcPts val="4000"/>
        </a:spcBef>
        <a:buSzPct val="100000"/>
        <a:buChar char="•"/>
        <a:defRPr sz="16800">
          <a:latin typeface="Times New Roman"/>
          <a:ea typeface="Times New Roman"/>
          <a:cs typeface="Times New Roman"/>
          <a:sym typeface="Times New Roman"/>
        </a:defRPr>
      </a:lvl3pPr>
      <a:lvl4pPr marL="9133206" indent="-1922781" defTabSz="4806950">
        <a:spcBef>
          <a:spcPts val="4000"/>
        </a:spcBef>
        <a:buSzPct val="100000"/>
        <a:buChar char="–"/>
        <a:defRPr sz="16800">
          <a:latin typeface="Times New Roman"/>
          <a:ea typeface="Times New Roman"/>
          <a:cs typeface="Times New Roman"/>
          <a:sym typeface="Times New Roman"/>
        </a:defRPr>
      </a:lvl4pPr>
      <a:lvl5pPr marL="11536681" indent="-1922781" defTabSz="4806950">
        <a:spcBef>
          <a:spcPts val="4000"/>
        </a:spcBef>
        <a:buSzPct val="100000"/>
        <a:buChar char="»"/>
        <a:defRPr sz="16800">
          <a:latin typeface="Times New Roman"/>
          <a:ea typeface="Times New Roman"/>
          <a:cs typeface="Times New Roman"/>
          <a:sym typeface="Times New Roman"/>
        </a:defRPr>
      </a:lvl5pPr>
      <a:lvl6pPr marL="11993881" indent="-1922781" defTabSz="4806950">
        <a:spcBef>
          <a:spcPts val="4000"/>
        </a:spcBef>
        <a:buSzPct val="100000"/>
        <a:buChar char="»"/>
        <a:defRPr sz="16800">
          <a:latin typeface="Times New Roman"/>
          <a:ea typeface="Times New Roman"/>
          <a:cs typeface="Times New Roman"/>
          <a:sym typeface="Times New Roman"/>
        </a:defRPr>
      </a:lvl6pPr>
      <a:lvl7pPr marL="12451081" indent="-1922781" defTabSz="4806950">
        <a:spcBef>
          <a:spcPts val="4000"/>
        </a:spcBef>
        <a:buSzPct val="100000"/>
        <a:buChar char="»"/>
        <a:defRPr sz="16800">
          <a:latin typeface="Times New Roman"/>
          <a:ea typeface="Times New Roman"/>
          <a:cs typeface="Times New Roman"/>
          <a:sym typeface="Times New Roman"/>
        </a:defRPr>
      </a:lvl7pPr>
      <a:lvl8pPr marL="12908281" indent="-1922781" defTabSz="4806950">
        <a:spcBef>
          <a:spcPts val="4000"/>
        </a:spcBef>
        <a:buSzPct val="100000"/>
        <a:buChar char="»"/>
        <a:defRPr sz="16800">
          <a:latin typeface="Times New Roman"/>
          <a:ea typeface="Times New Roman"/>
          <a:cs typeface="Times New Roman"/>
          <a:sym typeface="Times New Roman"/>
        </a:defRPr>
      </a:lvl8pPr>
      <a:lvl9pPr marL="13365481" indent="-1922781" defTabSz="4806950">
        <a:spcBef>
          <a:spcPts val="4000"/>
        </a:spcBef>
        <a:buSzPct val="100000"/>
        <a:buChar char="»"/>
        <a:defRPr sz="16800">
          <a:latin typeface="Times New Roman"/>
          <a:ea typeface="Times New Roman"/>
          <a:cs typeface="Times New Roman"/>
          <a:sym typeface="Times New Roman"/>
        </a:defRPr>
      </a:lvl9pPr>
    </p:bodyStyle>
    <p:otherStyle>
      <a:lvl1pPr algn="r">
        <a:defRPr sz="7400">
          <a:solidFill>
            <a:schemeClr val="tx1"/>
          </a:solidFill>
          <a:latin typeface="+mn-lt"/>
          <a:ea typeface="+mn-ea"/>
          <a:cs typeface="+mn-cs"/>
          <a:sym typeface="Times New Roman"/>
        </a:defRPr>
      </a:lvl1pPr>
      <a:lvl2pPr indent="457200" algn="r">
        <a:defRPr sz="7400">
          <a:solidFill>
            <a:schemeClr val="tx1"/>
          </a:solidFill>
          <a:latin typeface="+mn-lt"/>
          <a:ea typeface="+mn-ea"/>
          <a:cs typeface="+mn-cs"/>
          <a:sym typeface="Times New Roman"/>
        </a:defRPr>
      </a:lvl2pPr>
      <a:lvl3pPr indent="914400" algn="r">
        <a:defRPr sz="7400">
          <a:solidFill>
            <a:schemeClr val="tx1"/>
          </a:solidFill>
          <a:latin typeface="+mn-lt"/>
          <a:ea typeface="+mn-ea"/>
          <a:cs typeface="+mn-cs"/>
          <a:sym typeface="Times New Roman"/>
        </a:defRPr>
      </a:lvl3pPr>
      <a:lvl4pPr indent="1371600" algn="r">
        <a:defRPr sz="7400">
          <a:solidFill>
            <a:schemeClr val="tx1"/>
          </a:solidFill>
          <a:latin typeface="+mn-lt"/>
          <a:ea typeface="+mn-ea"/>
          <a:cs typeface="+mn-cs"/>
          <a:sym typeface="Times New Roman"/>
        </a:defRPr>
      </a:lvl4pPr>
      <a:lvl5pPr indent="1828800" algn="r">
        <a:defRPr sz="7400">
          <a:solidFill>
            <a:schemeClr val="tx1"/>
          </a:solidFill>
          <a:latin typeface="+mn-lt"/>
          <a:ea typeface="+mn-ea"/>
          <a:cs typeface="+mn-cs"/>
          <a:sym typeface="Times New Roman"/>
        </a:defRPr>
      </a:lvl5pPr>
      <a:lvl6pPr indent="2286000" algn="r">
        <a:defRPr sz="7400">
          <a:solidFill>
            <a:schemeClr val="tx1"/>
          </a:solidFill>
          <a:latin typeface="+mn-lt"/>
          <a:ea typeface="+mn-ea"/>
          <a:cs typeface="+mn-cs"/>
          <a:sym typeface="Times New Roman"/>
        </a:defRPr>
      </a:lvl6pPr>
      <a:lvl7pPr indent="2743200" algn="r">
        <a:defRPr sz="7400">
          <a:solidFill>
            <a:schemeClr val="tx1"/>
          </a:solidFill>
          <a:latin typeface="+mn-lt"/>
          <a:ea typeface="+mn-ea"/>
          <a:cs typeface="+mn-cs"/>
          <a:sym typeface="Times New Roman"/>
        </a:defRPr>
      </a:lvl7pPr>
      <a:lvl8pPr indent="3200400" algn="r">
        <a:defRPr sz="7400">
          <a:solidFill>
            <a:schemeClr val="tx1"/>
          </a:solidFill>
          <a:latin typeface="+mn-lt"/>
          <a:ea typeface="+mn-ea"/>
          <a:cs typeface="+mn-cs"/>
          <a:sym typeface="Times New Roman"/>
        </a:defRPr>
      </a:lvl8pPr>
      <a:lvl9pPr indent="3657600" algn="r">
        <a:defRPr sz="74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p:nvPr/>
        </p:nvSpPr>
        <p:spPr>
          <a:xfrm>
            <a:off x="923925" y="6896618"/>
            <a:ext cx="47548800" cy="24688801"/>
          </a:xfrm>
          <a:prstGeom prst="rect">
            <a:avLst/>
          </a:prstGeom>
          <a:solidFill>
            <a:srgbClr val="EAEAEA"/>
          </a:solidFill>
          <a:ln w="12700">
            <a:miter lim="400000"/>
          </a:ln>
        </p:spPr>
        <p:txBody>
          <a:bodyPr lIns="0" tIns="0" rIns="0" bIns="0" anchor="ctr"/>
          <a:lstStyle/>
          <a:p>
            <a:pPr lvl="0"/>
            <a:endParaRPr/>
          </a:p>
        </p:txBody>
      </p:sp>
      <p:grpSp>
        <p:nvGrpSpPr>
          <p:cNvPr id="52" name="Group 52"/>
          <p:cNvGrpSpPr/>
          <p:nvPr/>
        </p:nvGrpSpPr>
        <p:grpSpPr>
          <a:xfrm>
            <a:off x="7886700" y="1143000"/>
            <a:ext cx="33604200" cy="2590800"/>
            <a:chOff x="0" y="0"/>
            <a:chExt cx="33604200" cy="2590800"/>
          </a:xfrm>
        </p:grpSpPr>
        <p:sp>
          <p:nvSpPr>
            <p:cNvPr id="50" name="Shape 50"/>
            <p:cNvSpPr/>
            <p:nvPr/>
          </p:nvSpPr>
          <p:spPr>
            <a:xfrm>
              <a:off x="0" y="0"/>
              <a:ext cx="33604200" cy="2590800"/>
            </a:xfrm>
            <a:prstGeom prst="roundRect">
              <a:avLst>
                <a:gd name="adj" fmla="val 50000"/>
              </a:avLst>
            </a:prstGeom>
            <a:solidFill>
              <a:srgbClr val="000062"/>
            </a:solidFill>
            <a:ln w="12700" cap="flat">
              <a:noFill/>
              <a:miter lim="400000"/>
            </a:ln>
            <a:effectLst>
              <a:outerShdw blurRad="12700" dist="278822" dir="1804115" rotWithShape="0">
                <a:srgbClr val="000000">
                  <a:alpha val="50000"/>
                </a:srgbClr>
              </a:outerShdw>
            </a:effectLst>
          </p:spPr>
          <p:txBody>
            <a:bodyPr wrap="square" lIns="0" tIns="0" rIns="0" bIns="0" numCol="1" anchor="ctr">
              <a:noAutofit/>
            </a:bodyPr>
            <a:lstStyle/>
            <a:p>
              <a:pPr lvl="0" algn="ctr" defTabSz="4806950">
                <a:defRPr sz="8800">
                  <a:solidFill>
                    <a:srgbClr val="FFFFFF"/>
                  </a:solidFill>
                  <a:effectLst>
                    <a:outerShdw blurRad="50800" dist="38100" rotWithShape="0">
                      <a:srgbClr val="000000">
                        <a:alpha val="40000"/>
                      </a:srgbClr>
                    </a:outerShdw>
                  </a:effectLst>
                  <a:latin typeface="Verdana Bold"/>
                  <a:ea typeface="Verdana Bold"/>
                  <a:cs typeface="Verdana Bold"/>
                  <a:sym typeface="Verdana Bold"/>
                </a:defRPr>
              </a:pPr>
              <a:endParaRPr/>
            </a:p>
          </p:txBody>
        </p:sp>
        <p:sp>
          <p:nvSpPr>
            <p:cNvPr id="51" name="Shape 51"/>
            <p:cNvSpPr/>
            <p:nvPr/>
          </p:nvSpPr>
          <p:spPr>
            <a:xfrm>
              <a:off x="379409" y="521209"/>
              <a:ext cx="32845382" cy="154838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101091" tIns="101091" rIns="101091" bIns="101091" numCol="1" anchor="ctr">
              <a:spAutoFit/>
            </a:bodyPr>
            <a:lstStyle>
              <a:lvl1pPr algn="ctr" defTabSz="4806950">
                <a:defRPr sz="8800">
                  <a:solidFill>
                    <a:srgbClr val="FFFFFF"/>
                  </a:solidFill>
                  <a:effectLst>
                    <a:outerShdw blurRad="50800" dist="38100" rotWithShape="0">
                      <a:srgbClr val="000000">
                        <a:alpha val="40000"/>
                      </a:srgbClr>
                    </a:outerShdw>
                  </a:effectLst>
                  <a:latin typeface="Verdana Bold"/>
                  <a:ea typeface="Verdana Bold"/>
                  <a:cs typeface="Verdana Bold"/>
                  <a:sym typeface="Verdana Bold"/>
                </a:defRPr>
              </a:lvl1pPr>
            </a:lstStyle>
            <a:p>
              <a:pPr lvl="0">
                <a:defRPr sz="1800">
                  <a:solidFill>
                    <a:srgbClr val="000000"/>
                  </a:solidFill>
                  <a:effectLst/>
                </a:defRPr>
              </a:pPr>
              <a:r>
                <a:rPr sz="8800">
                  <a:solidFill>
                    <a:srgbClr val="FFFFFF"/>
                  </a:solidFill>
                  <a:effectLst>
                    <a:outerShdw blurRad="50800" dist="38100" rotWithShape="0">
                      <a:srgbClr val="000000">
                        <a:alpha val="40000"/>
                      </a:srgbClr>
                    </a:outerShdw>
                  </a:effectLst>
                </a:rPr>
                <a:t>Secure Information and Resource Sharing in Cloud </a:t>
              </a:r>
            </a:p>
          </p:txBody>
        </p:sp>
      </p:grpSp>
      <p:grpSp>
        <p:nvGrpSpPr>
          <p:cNvPr id="55" name="Group 55"/>
          <p:cNvGrpSpPr/>
          <p:nvPr/>
        </p:nvGrpSpPr>
        <p:grpSpPr>
          <a:xfrm>
            <a:off x="37391286" y="27839609"/>
            <a:ext cx="10969626" cy="810706"/>
            <a:chOff x="0" y="0"/>
            <a:chExt cx="10969625" cy="810705"/>
          </a:xfrm>
        </p:grpSpPr>
        <p:sp>
          <p:nvSpPr>
            <p:cNvPr id="53" name="Shape 53"/>
            <p:cNvSpPr/>
            <p:nvPr/>
          </p:nvSpPr>
          <p:spPr>
            <a:xfrm>
              <a:off x="0" y="0"/>
              <a:ext cx="10969625" cy="810706"/>
            </a:xfrm>
            <a:prstGeom prst="roundRect">
              <a:avLst>
                <a:gd name="adj" fmla="val 50000"/>
              </a:avLst>
            </a:prstGeom>
            <a:solidFill>
              <a:srgbClr val="000062"/>
            </a:solidFill>
            <a:ln w="12700" cap="flat">
              <a:noFill/>
              <a:miter lim="400000"/>
            </a:ln>
            <a:effectLst>
              <a:outerShdw blurRad="12700" dist="165100" dir="2700000" rotWithShape="0">
                <a:srgbClr val="000000">
                  <a:alpha val="50000"/>
                </a:srgbClr>
              </a:outerShdw>
            </a:effectLst>
          </p:spPr>
          <p:txBody>
            <a:bodyPr wrap="square" lIns="0" tIns="0" rIns="0" bIns="0" numCol="1" anchor="ctr">
              <a:noAutofit/>
            </a:bodyPr>
            <a:lstStyle/>
            <a:p>
              <a:pPr lvl="0" algn="just" defTabSz="412750"/>
              <a:endParaRPr/>
            </a:p>
          </p:txBody>
        </p:sp>
        <p:sp>
          <p:nvSpPr>
            <p:cNvPr id="54" name="Shape 54"/>
            <p:cNvSpPr/>
            <p:nvPr/>
          </p:nvSpPr>
          <p:spPr>
            <a:xfrm>
              <a:off x="118723" y="42087"/>
              <a:ext cx="3961287" cy="72653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21121" tIns="21121" rIns="21121" bIns="21121" numCol="1" anchor="ctr">
              <a:spAutoFit/>
            </a:bodyPr>
            <a:lstStyle/>
            <a:p>
              <a:pPr lvl="0" algn="just" defTabSz="412750">
                <a:defRPr sz="1800"/>
              </a:pPr>
              <a:r>
                <a:rPr sz="4400" b="1">
                  <a:solidFill>
                    <a:srgbClr val="FAFD00"/>
                  </a:solidFill>
                  <a:latin typeface="+mj-lt"/>
                  <a:ea typeface="+mj-ea"/>
                  <a:cs typeface="+mj-cs"/>
                  <a:sym typeface="Helvetica"/>
                </a:rPr>
                <a:t>	</a:t>
              </a:r>
              <a:r>
                <a:rPr sz="4400">
                  <a:solidFill>
                    <a:srgbClr val="FFFFFF"/>
                  </a:solidFill>
                  <a:effectLst>
                    <a:outerShdw blurRad="38100" dist="38100" dir="2700000" rotWithShape="0">
                      <a:srgbClr val="000000"/>
                    </a:outerShdw>
                  </a:effectLst>
                  <a:latin typeface="Verdana Bold"/>
                  <a:ea typeface="Verdana Bold"/>
                  <a:cs typeface="Verdana Bold"/>
                  <a:sym typeface="Verdana Bold"/>
                </a:rPr>
                <a:t>References</a:t>
              </a:r>
            </a:p>
          </p:txBody>
        </p:sp>
      </p:grpSp>
      <p:grpSp>
        <p:nvGrpSpPr>
          <p:cNvPr id="58" name="Group 58"/>
          <p:cNvGrpSpPr/>
          <p:nvPr/>
        </p:nvGrpSpPr>
        <p:grpSpPr>
          <a:xfrm>
            <a:off x="912812" y="27407238"/>
            <a:ext cx="10969626" cy="914401"/>
            <a:chOff x="0" y="0"/>
            <a:chExt cx="10969625" cy="914400"/>
          </a:xfrm>
        </p:grpSpPr>
        <p:sp>
          <p:nvSpPr>
            <p:cNvPr id="56" name="Shape 56"/>
            <p:cNvSpPr/>
            <p:nvPr/>
          </p:nvSpPr>
          <p:spPr>
            <a:xfrm>
              <a:off x="0" y="0"/>
              <a:ext cx="10969625" cy="914400"/>
            </a:xfrm>
            <a:prstGeom prst="roundRect">
              <a:avLst>
                <a:gd name="adj" fmla="val 50000"/>
              </a:avLst>
            </a:prstGeom>
            <a:solidFill>
              <a:srgbClr val="000062"/>
            </a:solidFill>
            <a:ln w="12700" cap="flat">
              <a:noFill/>
              <a:miter lim="400000"/>
            </a:ln>
            <a:effectLst>
              <a:outerShdw blurRad="12700" dist="165100" dir="2700000" rotWithShape="0">
                <a:srgbClr val="000000">
                  <a:alpha val="50000"/>
                </a:srgbClr>
              </a:outerShdw>
            </a:effectLst>
          </p:spPr>
          <p:txBody>
            <a:bodyPr wrap="square" lIns="0" tIns="0" rIns="0" bIns="0" numCol="1" anchor="ctr">
              <a:noAutofit/>
            </a:bodyPr>
            <a:lstStyle/>
            <a:p>
              <a:pPr lvl="0" algn="just" defTabSz="412750">
                <a:defRPr sz="4400">
                  <a:solidFill>
                    <a:srgbClr val="FFFFFF"/>
                  </a:solidFill>
                  <a:effectLst>
                    <a:outerShdw blurRad="38100" dist="38100" dir="2700000" rotWithShape="0">
                      <a:srgbClr val="000000"/>
                    </a:outerShdw>
                  </a:effectLst>
                  <a:latin typeface="Verdana Bold"/>
                  <a:ea typeface="Verdana Bold"/>
                  <a:cs typeface="Verdana Bold"/>
                  <a:sym typeface="Verdana Bold"/>
                </a:defRPr>
              </a:pPr>
              <a:endParaRPr/>
            </a:p>
          </p:txBody>
        </p:sp>
        <p:sp>
          <p:nvSpPr>
            <p:cNvPr id="57" name="Shape 57"/>
            <p:cNvSpPr/>
            <p:nvPr/>
          </p:nvSpPr>
          <p:spPr>
            <a:xfrm>
              <a:off x="133908" y="99527"/>
              <a:ext cx="5860061" cy="71534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21121" tIns="21121" rIns="21121" bIns="21121" numCol="1" anchor="ctr">
              <a:spAutoFit/>
            </a:bodyPr>
            <a:lstStyle/>
            <a:p>
              <a:pPr lvl="0" algn="just" defTabSz="412750">
                <a:defRPr sz="1800"/>
              </a:pPr>
              <a:r>
                <a:rPr sz="4400">
                  <a:solidFill>
                    <a:srgbClr val="FAFD00"/>
                  </a:solidFill>
                  <a:effectLst>
                    <a:outerShdw blurRad="38100" dist="38100" dir="2700000" rotWithShape="0">
                      <a:srgbClr val="000000"/>
                    </a:outerShdw>
                  </a:effectLst>
                  <a:latin typeface="Verdana Bold"/>
                  <a:ea typeface="Verdana Bold"/>
                  <a:cs typeface="Verdana Bold"/>
                  <a:sym typeface="Verdana Bold"/>
                </a:rPr>
                <a:t>	</a:t>
              </a:r>
              <a:r>
                <a:rPr sz="4400">
                  <a:solidFill>
                    <a:srgbClr val="FFFFFF"/>
                  </a:solidFill>
                  <a:effectLst>
                    <a:outerShdw blurRad="38100" dist="38100" dir="2700000" rotWithShape="0">
                      <a:srgbClr val="000000"/>
                    </a:outerShdw>
                  </a:effectLst>
                  <a:latin typeface="Verdana Bold"/>
                  <a:ea typeface="Verdana Bold"/>
                  <a:cs typeface="Verdana Bold"/>
                  <a:sym typeface="Verdana Bold"/>
                </a:rPr>
                <a:t>OSAC-SID Model </a:t>
              </a:r>
            </a:p>
          </p:txBody>
        </p:sp>
      </p:grpSp>
      <p:sp>
        <p:nvSpPr>
          <p:cNvPr id="59" name="Shape 59"/>
          <p:cNvSpPr/>
          <p:nvPr/>
        </p:nvSpPr>
        <p:spPr>
          <a:xfrm>
            <a:off x="912812" y="21183600"/>
            <a:ext cx="10969626" cy="76429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spcBef>
                <a:spcPts val="1600"/>
              </a:spcBef>
            </a:lvl1pPr>
          </a:lstStyle>
          <a:p>
            <a:pPr lvl="0">
              <a:defRPr sz="1800"/>
            </a:pPr>
            <a:r>
              <a:rPr sz="2400"/>
              <a:t/>
            </a:r>
            <a:br>
              <a:rPr sz="2400"/>
            </a:br>
            <a:endParaRPr sz="2400"/>
          </a:p>
        </p:txBody>
      </p:sp>
      <p:sp>
        <p:nvSpPr>
          <p:cNvPr id="60" name="Shape 60"/>
          <p:cNvSpPr/>
          <p:nvPr/>
        </p:nvSpPr>
        <p:spPr>
          <a:xfrm>
            <a:off x="37389699" y="28830872"/>
            <a:ext cx="10972801" cy="258586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457200" lvl="0" indent="-457200">
              <a:defRPr sz="1800"/>
            </a:pPr>
            <a:r>
              <a:rPr sz="1900">
                <a:latin typeface="Arial"/>
                <a:ea typeface="Arial"/>
                <a:cs typeface="Arial"/>
                <a:sym typeface="Arial"/>
              </a:rPr>
              <a:t>[1]	K. Harrison and G. White. Information sharing requirements and framework needed for community cyber incident detection and response. In Homeland Security (HST), 2012 IEEE Conference on Technologies for, pages 463–469, Nov 2012. </a:t>
            </a:r>
          </a:p>
          <a:p>
            <a:pPr marL="457200" lvl="0" indent="-457200">
              <a:defRPr sz="1800"/>
            </a:pPr>
            <a:r>
              <a:rPr sz="1900">
                <a:latin typeface="Arial"/>
                <a:ea typeface="Arial"/>
                <a:cs typeface="Arial"/>
                <a:sym typeface="Arial"/>
              </a:rPr>
              <a:t>[2]	K. Harrison and G. B. White. Anonymous and distributed community cyberincident detection. IEEE Security and Privacy, 11(5):20–27, 2013.</a:t>
            </a:r>
          </a:p>
          <a:p>
            <a:pPr marL="457200" lvl="0" indent="-457200">
              <a:defRPr sz="1800"/>
            </a:pPr>
            <a:r>
              <a:rPr sz="1900">
                <a:latin typeface="Arial"/>
                <a:ea typeface="Arial"/>
                <a:cs typeface="Arial"/>
                <a:sym typeface="Arial"/>
              </a:rPr>
              <a:t>[3]	http://openstack.org.</a:t>
            </a:r>
          </a:p>
          <a:p>
            <a:pPr marL="457200" lvl="0" indent="-457200">
              <a:defRPr sz="1800"/>
            </a:pPr>
            <a:r>
              <a:rPr sz="1900">
                <a:latin typeface="Arial"/>
                <a:ea typeface="Arial"/>
                <a:cs typeface="Arial"/>
                <a:sym typeface="Arial"/>
              </a:rPr>
              <a:t>[4]	B. Tang and R. Sandhu. Exteding openstack access control with domain trust. In Proceedings 8th International Conference on Network and System Security (NSS 2014), October 15-17 2014. </a:t>
            </a:r>
            <a:endParaRPr>
              <a:latin typeface="Arial"/>
              <a:ea typeface="Arial"/>
              <a:cs typeface="Arial"/>
              <a:sym typeface="Arial"/>
            </a:endParaRPr>
          </a:p>
        </p:txBody>
      </p:sp>
      <p:grpSp>
        <p:nvGrpSpPr>
          <p:cNvPr id="63" name="Group 63"/>
          <p:cNvGrpSpPr/>
          <p:nvPr/>
        </p:nvGrpSpPr>
        <p:grpSpPr>
          <a:xfrm>
            <a:off x="912812" y="7102821"/>
            <a:ext cx="10969626" cy="914401"/>
            <a:chOff x="0" y="0"/>
            <a:chExt cx="10969625" cy="914400"/>
          </a:xfrm>
        </p:grpSpPr>
        <p:sp>
          <p:nvSpPr>
            <p:cNvPr id="61" name="Shape 61"/>
            <p:cNvSpPr/>
            <p:nvPr/>
          </p:nvSpPr>
          <p:spPr>
            <a:xfrm>
              <a:off x="0" y="0"/>
              <a:ext cx="10969625" cy="914400"/>
            </a:xfrm>
            <a:prstGeom prst="roundRect">
              <a:avLst>
                <a:gd name="adj" fmla="val 50000"/>
              </a:avLst>
            </a:prstGeom>
            <a:solidFill>
              <a:srgbClr val="000062"/>
            </a:solidFill>
            <a:ln w="12700" cap="flat">
              <a:noFill/>
              <a:miter lim="400000"/>
            </a:ln>
            <a:effectLst>
              <a:outerShdw blurRad="12700" dist="165100" dir="2700000" rotWithShape="0">
                <a:srgbClr val="000000">
                  <a:alpha val="50000"/>
                </a:srgbClr>
              </a:outerShdw>
            </a:effectLst>
          </p:spPr>
          <p:txBody>
            <a:bodyPr wrap="square" lIns="0" tIns="0" rIns="0" bIns="0" numCol="1" anchor="ctr">
              <a:noAutofit/>
            </a:bodyPr>
            <a:lstStyle/>
            <a:p>
              <a:pPr lvl="0" algn="just" defTabSz="412750"/>
              <a:endParaRPr/>
            </a:p>
          </p:txBody>
        </p:sp>
        <p:sp>
          <p:nvSpPr>
            <p:cNvPr id="62" name="Shape 62"/>
            <p:cNvSpPr/>
            <p:nvPr/>
          </p:nvSpPr>
          <p:spPr>
            <a:xfrm>
              <a:off x="133908" y="93934"/>
              <a:ext cx="3112718" cy="72653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21121" tIns="21121" rIns="21121" bIns="21121" numCol="1" anchor="ctr">
              <a:spAutoFit/>
            </a:bodyPr>
            <a:lstStyle/>
            <a:p>
              <a:pPr lvl="0" algn="just" defTabSz="412750">
                <a:defRPr sz="1800"/>
              </a:pPr>
              <a:r>
                <a:rPr sz="4400" b="1">
                  <a:solidFill>
                    <a:srgbClr val="FFFFFF"/>
                  </a:solidFill>
                  <a:latin typeface="+mj-lt"/>
                  <a:ea typeface="+mj-ea"/>
                  <a:cs typeface="+mj-cs"/>
                  <a:sym typeface="Helvetica"/>
                </a:rPr>
                <a:t>	</a:t>
              </a:r>
              <a:r>
                <a:rPr sz="4400">
                  <a:solidFill>
                    <a:srgbClr val="FFFFFF"/>
                  </a:solidFill>
                  <a:effectLst>
                    <a:outerShdw blurRad="38100" dist="38100" dir="2700000" rotWithShape="0">
                      <a:srgbClr val="000000"/>
                    </a:outerShdw>
                  </a:effectLst>
                  <a:latin typeface="Verdana Bold"/>
                  <a:ea typeface="Verdana Bold"/>
                  <a:cs typeface="Verdana Bold"/>
                  <a:sym typeface="Verdana Bold"/>
                </a:rPr>
                <a:t>Abstract</a:t>
              </a:r>
            </a:p>
          </p:txBody>
        </p:sp>
      </p:grpSp>
      <p:sp>
        <p:nvSpPr>
          <p:cNvPr id="64" name="Shape 64"/>
          <p:cNvSpPr/>
          <p:nvPr/>
        </p:nvSpPr>
        <p:spPr>
          <a:xfrm>
            <a:off x="949474" y="8175256"/>
            <a:ext cx="11201401" cy="455020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2800">
                <a:latin typeface="Arial"/>
                <a:ea typeface="Arial"/>
                <a:cs typeface="Arial"/>
                <a:sym typeface="Arial"/>
              </a:defRPr>
            </a:lvl1pPr>
          </a:lstStyle>
          <a:p>
            <a:pPr lvl="0">
              <a:defRPr sz="1800"/>
            </a:pPr>
            <a:r>
              <a:rPr sz="2800"/>
              <a:t>The significant threats from information security breaches in cyber world is one of the most serious security problems. Organizations are facing growing number of sophisticated cyber-attacks every year. Efficient and securely share attack and security information during cyber incident response play more and more significant role in fixing the problems as well as helping organizations recover fast. While traditional systems are slow and inefficient in sharing information and resources securely, cloud platform provides us a great convenience to facilitate the sharing. In this paper, we propose access control models for secure information and resource sharing(IARS) in cloud of Infrastructure as a Service(IaaS).</a:t>
            </a:r>
          </a:p>
        </p:txBody>
      </p:sp>
      <p:sp>
        <p:nvSpPr>
          <p:cNvPr id="65" name="Shape 65"/>
          <p:cNvSpPr/>
          <p:nvPr/>
        </p:nvSpPr>
        <p:spPr>
          <a:xfrm>
            <a:off x="949474" y="14428244"/>
            <a:ext cx="11201401" cy="6582208"/>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800">
                <a:latin typeface="Arial"/>
                <a:ea typeface="Arial"/>
                <a:cs typeface="Arial"/>
                <a:sym typeface="Arial"/>
              </a:rPr>
              <a:t>The lacking of important attack and threat information sharing among organizations may lead to a big security breach. As organizations moving to cloud, we try to explore information sharing in cloud platforms. </a:t>
            </a: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endParaRPr sz="2800">
              <a:latin typeface="Arial"/>
              <a:ea typeface="Arial"/>
              <a:cs typeface="Arial"/>
              <a:sym typeface="Arial"/>
            </a:endParaRP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800">
                <a:latin typeface="Arial"/>
                <a:ea typeface="Arial"/>
                <a:cs typeface="Arial"/>
                <a:sym typeface="Arial"/>
              </a:rPr>
              <a:t>Our motivation to build up a IARS model in IaaS came from the case of response to cyber incident. Consider a community cyber incident response scenario where organizations that provide critical infrastructure to a community (such as a city, county or a state) share information related to a cyber incident in a controlled manner [1].  Sharing information amongst such organizations can greatly improve the resilience of increasingly cyber-dependent communities in case of co-ordinated cyber attacks [2]. A effective cyber incident response mechanism need to be build up to provide organizations technique support and services to handle the problems once the cyber incident happens.</a:t>
            </a:r>
          </a:p>
        </p:txBody>
      </p:sp>
      <p:grpSp>
        <p:nvGrpSpPr>
          <p:cNvPr id="68" name="Group 68"/>
          <p:cNvGrpSpPr/>
          <p:nvPr/>
        </p:nvGrpSpPr>
        <p:grpSpPr>
          <a:xfrm>
            <a:off x="37391286" y="25411509"/>
            <a:ext cx="10969626" cy="914401"/>
            <a:chOff x="0" y="0"/>
            <a:chExt cx="10969625" cy="914400"/>
          </a:xfrm>
        </p:grpSpPr>
        <p:sp>
          <p:nvSpPr>
            <p:cNvPr id="66" name="Shape 66"/>
            <p:cNvSpPr/>
            <p:nvPr/>
          </p:nvSpPr>
          <p:spPr>
            <a:xfrm>
              <a:off x="0" y="0"/>
              <a:ext cx="10969625" cy="914400"/>
            </a:xfrm>
            <a:prstGeom prst="roundRect">
              <a:avLst>
                <a:gd name="adj" fmla="val 50000"/>
              </a:avLst>
            </a:prstGeom>
            <a:solidFill>
              <a:srgbClr val="000062"/>
            </a:solidFill>
            <a:ln w="12700" cap="flat">
              <a:noFill/>
              <a:miter lim="400000"/>
            </a:ln>
            <a:effectLst>
              <a:outerShdw blurRad="12700" dist="165100" dir="2700000" rotWithShape="0">
                <a:srgbClr val="000000">
                  <a:alpha val="50000"/>
                </a:srgbClr>
              </a:outerShdw>
            </a:effectLst>
          </p:spPr>
          <p:txBody>
            <a:bodyPr wrap="square" lIns="0" tIns="0" rIns="0" bIns="0" numCol="1" anchor="ctr">
              <a:noAutofit/>
            </a:bodyPr>
            <a:lstStyle/>
            <a:p>
              <a:pPr lvl="0" algn="just" defTabSz="412750"/>
              <a:endParaRPr/>
            </a:p>
          </p:txBody>
        </p:sp>
        <p:sp>
          <p:nvSpPr>
            <p:cNvPr id="67" name="Shape 67"/>
            <p:cNvSpPr/>
            <p:nvPr/>
          </p:nvSpPr>
          <p:spPr>
            <a:xfrm>
              <a:off x="133908" y="99527"/>
              <a:ext cx="4398395" cy="71534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21121" tIns="21121" rIns="21121" bIns="21121" numCol="1" anchor="ctr">
              <a:spAutoFit/>
            </a:bodyPr>
            <a:lstStyle/>
            <a:p>
              <a:pPr lvl="0" algn="just" defTabSz="412750">
                <a:defRPr sz="1800"/>
              </a:pPr>
              <a:r>
                <a:rPr sz="4400">
                  <a:solidFill>
                    <a:srgbClr val="FAFD00"/>
                  </a:solidFill>
                  <a:effectLst>
                    <a:outerShdw blurRad="38100" dist="38100" dir="2700000" rotWithShape="0">
                      <a:srgbClr val="000000"/>
                    </a:outerShdw>
                  </a:effectLst>
                  <a:latin typeface="Verdana Bold"/>
                  <a:ea typeface="Verdana Bold"/>
                  <a:cs typeface="Verdana Bold"/>
                  <a:sym typeface="Verdana Bold"/>
                </a:rPr>
                <a:t>	 </a:t>
              </a:r>
              <a:r>
                <a:rPr sz="4400">
                  <a:solidFill>
                    <a:srgbClr val="FFFFFF"/>
                  </a:solidFill>
                  <a:effectLst>
                    <a:outerShdw blurRad="38100" dist="38100" dir="2700000" rotWithShape="0">
                      <a:srgbClr val="000000"/>
                    </a:outerShdw>
                  </a:effectLst>
                  <a:latin typeface="Verdana Bold"/>
                  <a:ea typeface="Verdana Bold"/>
                  <a:cs typeface="Verdana Bold"/>
                  <a:sym typeface="Verdana Bold"/>
                </a:rPr>
                <a:t>Conclusions</a:t>
              </a:r>
            </a:p>
          </p:txBody>
        </p:sp>
      </p:grpSp>
      <p:grpSp>
        <p:nvGrpSpPr>
          <p:cNvPr id="71" name="Group 71"/>
          <p:cNvGrpSpPr/>
          <p:nvPr/>
        </p:nvGrpSpPr>
        <p:grpSpPr>
          <a:xfrm>
            <a:off x="912812" y="13340697"/>
            <a:ext cx="10969626" cy="914401"/>
            <a:chOff x="0" y="0"/>
            <a:chExt cx="10969625" cy="914400"/>
          </a:xfrm>
        </p:grpSpPr>
        <p:sp>
          <p:nvSpPr>
            <p:cNvPr id="69" name="Shape 69"/>
            <p:cNvSpPr/>
            <p:nvPr/>
          </p:nvSpPr>
          <p:spPr>
            <a:xfrm>
              <a:off x="0" y="0"/>
              <a:ext cx="10969625" cy="914400"/>
            </a:xfrm>
            <a:prstGeom prst="roundRect">
              <a:avLst>
                <a:gd name="adj" fmla="val 50000"/>
              </a:avLst>
            </a:prstGeom>
            <a:solidFill>
              <a:srgbClr val="000062"/>
            </a:solidFill>
            <a:ln w="12700" cap="flat">
              <a:noFill/>
              <a:miter lim="400000"/>
            </a:ln>
            <a:effectLst>
              <a:outerShdw blurRad="12700" dist="165100" dir="2700000" rotWithShape="0">
                <a:srgbClr val="000000">
                  <a:alpha val="50000"/>
                </a:srgbClr>
              </a:outerShdw>
            </a:effectLst>
          </p:spPr>
          <p:txBody>
            <a:bodyPr wrap="square" lIns="0" tIns="0" rIns="0" bIns="0" numCol="1" anchor="ctr">
              <a:noAutofit/>
            </a:bodyPr>
            <a:lstStyle/>
            <a:p>
              <a:pPr lvl="0" algn="just" defTabSz="412750"/>
              <a:endParaRPr/>
            </a:p>
          </p:txBody>
        </p:sp>
        <p:sp>
          <p:nvSpPr>
            <p:cNvPr id="70" name="Shape 70"/>
            <p:cNvSpPr/>
            <p:nvPr/>
          </p:nvSpPr>
          <p:spPr>
            <a:xfrm>
              <a:off x="133908" y="99527"/>
              <a:ext cx="4431683" cy="71534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21121" tIns="21121" rIns="21121" bIns="21121" numCol="1" anchor="ctr">
              <a:spAutoFit/>
            </a:bodyPr>
            <a:lstStyle>
              <a:lvl1pPr algn="just" defTabSz="412750">
                <a:defRPr sz="4400">
                  <a:solidFill>
                    <a:srgbClr val="FFFFFF"/>
                  </a:solidFill>
                  <a:effectLst>
                    <a:outerShdw blurRad="38100" dist="38100" dir="2700000" rotWithShape="0">
                      <a:srgbClr val="000000"/>
                    </a:outerShdw>
                  </a:effectLst>
                  <a:latin typeface="Verdana Bold"/>
                  <a:ea typeface="Verdana Bold"/>
                  <a:cs typeface="Verdana Bold"/>
                  <a:sym typeface="Verdana Bold"/>
                </a:defRPr>
              </a:lvl1pPr>
            </a:lstStyle>
            <a:p>
              <a:pPr lvl="0">
                <a:defRPr sz="1800">
                  <a:solidFill>
                    <a:srgbClr val="000000"/>
                  </a:solidFill>
                  <a:effectLst/>
                </a:defRPr>
              </a:pPr>
              <a:r>
                <a:rPr sz="4400">
                  <a:solidFill>
                    <a:srgbClr val="FFFFFF"/>
                  </a:solidFill>
                  <a:effectLst>
                    <a:outerShdw blurRad="38100" dist="38100" dir="2700000" rotWithShape="0">
                      <a:srgbClr val="000000"/>
                    </a:outerShdw>
                  </a:effectLst>
                </a:rPr>
                <a:t>	Introduction</a:t>
              </a:r>
            </a:p>
          </p:txBody>
        </p:sp>
      </p:grpSp>
      <p:sp>
        <p:nvSpPr>
          <p:cNvPr id="72" name="Shape 72"/>
          <p:cNvSpPr/>
          <p:nvPr/>
        </p:nvSpPr>
        <p:spPr>
          <a:xfrm>
            <a:off x="949474" y="28497079"/>
            <a:ext cx="11201401" cy="292460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800">
                <a:latin typeface="Arial"/>
                <a:ea typeface="Arial"/>
                <a:cs typeface="Arial"/>
                <a:sym typeface="Arial"/>
              </a:defRPr>
            </a:lvl1pPr>
          </a:lstStyle>
          <a:p>
            <a:pPr lvl="0">
              <a:defRPr sz="1800"/>
            </a:pPr>
            <a:r>
              <a:rPr sz="2800"/>
              <a:t>We extend the OSAC model to include SID and SIP components, as shown in figure 2.  In the OSAC-SID model, we assume that a user can belong to only one organization, which is consistent with the user and home-domain concept in OpenStack.  For every possible combination of organizations in the cloud, we create a SID to include all SIPs that will be set up among these organizations. For each IARS event, we create a SIP.</a:t>
            </a:r>
          </a:p>
        </p:txBody>
      </p:sp>
      <p:sp>
        <p:nvSpPr>
          <p:cNvPr id="73" name="Shape 73"/>
          <p:cNvSpPr/>
          <p:nvPr/>
        </p:nvSpPr>
        <p:spPr>
          <a:xfrm>
            <a:off x="13905968" y="22859413"/>
            <a:ext cx="9632449" cy="1318450"/>
          </a:xfrm>
          <a:prstGeom prst="rect">
            <a:avLst/>
          </a:prstGeom>
          <a:solidFill>
            <a:srgbClr val="FFFFFF"/>
          </a:solidFill>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1400"/>
              </a:spcBef>
              <a:defRPr sz="1800"/>
            </a:pPr>
            <a:endParaRPr sz="2400"/>
          </a:p>
          <a:p>
            <a:pPr lvl="0" algn="ctr">
              <a:spcBef>
                <a:spcPts val="1400"/>
              </a:spcBef>
              <a:defRPr sz="1800"/>
            </a:pPr>
            <a:r>
              <a:rPr sz="2400">
                <a:latin typeface="Arial"/>
                <a:ea typeface="Arial"/>
                <a:cs typeface="Arial"/>
                <a:sym typeface="Arial"/>
              </a:rPr>
              <a:t>Figure 2. OpenStack Access Control (OSAC) model with SID extension(ignore group and token entities)</a:t>
            </a:r>
          </a:p>
        </p:txBody>
      </p:sp>
      <p:pic>
        <p:nvPicPr>
          <p:cNvPr id="74" name="pic_OSAC-SID.pdf"/>
          <p:cNvPicPr/>
          <p:nvPr/>
        </p:nvPicPr>
        <p:blipFill>
          <a:blip r:embed="rId2">
            <a:extLst/>
          </a:blip>
          <a:stretch>
            <a:fillRect/>
          </a:stretch>
        </p:blipFill>
        <p:spPr>
          <a:xfrm>
            <a:off x="13911913" y="16362860"/>
            <a:ext cx="9632449" cy="6898428"/>
          </a:xfrm>
          <a:prstGeom prst="rect">
            <a:avLst/>
          </a:prstGeom>
          <a:ln w="12700">
            <a:miter lim="400000"/>
          </a:ln>
        </p:spPr>
      </p:pic>
      <p:grpSp>
        <p:nvGrpSpPr>
          <p:cNvPr id="77" name="Group 77"/>
          <p:cNvGrpSpPr/>
          <p:nvPr/>
        </p:nvGrpSpPr>
        <p:grpSpPr>
          <a:xfrm>
            <a:off x="912812" y="21794176"/>
            <a:ext cx="10969626" cy="914401"/>
            <a:chOff x="0" y="0"/>
            <a:chExt cx="10969625" cy="914400"/>
          </a:xfrm>
        </p:grpSpPr>
        <p:sp>
          <p:nvSpPr>
            <p:cNvPr id="75" name="Shape 75"/>
            <p:cNvSpPr/>
            <p:nvPr/>
          </p:nvSpPr>
          <p:spPr>
            <a:xfrm>
              <a:off x="0" y="0"/>
              <a:ext cx="10969625" cy="914400"/>
            </a:xfrm>
            <a:prstGeom prst="roundRect">
              <a:avLst>
                <a:gd name="adj" fmla="val 50000"/>
              </a:avLst>
            </a:prstGeom>
            <a:solidFill>
              <a:srgbClr val="000062"/>
            </a:solidFill>
            <a:ln w="12700" cap="flat">
              <a:noFill/>
              <a:miter lim="400000"/>
            </a:ln>
            <a:effectLst>
              <a:outerShdw blurRad="12700" dist="165100" dir="2700000" rotWithShape="0">
                <a:srgbClr val="000000">
                  <a:alpha val="50000"/>
                </a:srgbClr>
              </a:outerShdw>
            </a:effectLst>
          </p:spPr>
          <p:txBody>
            <a:bodyPr wrap="square" lIns="0" tIns="0" rIns="0" bIns="0" numCol="1" anchor="ctr">
              <a:noAutofit/>
            </a:bodyPr>
            <a:lstStyle/>
            <a:p>
              <a:pPr lvl="0" algn="just" defTabSz="412750">
                <a:defRPr sz="4400">
                  <a:solidFill>
                    <a:srgbClr val="FFFFFF"/>
                  </a:solidFill>
                  <a:effectLst>
                    <a:outerShdw blurRad="38100" dist="38100" dir="2700000" rotWithShape="0">
                      <a:srgbClr val="000000"/>
                    </a:outerShdw>
                  </a:effectLst>
                  <a:latin typeface="Verdana Bold"/>
                  <a:ea typeface="Verdana Bold"/>
                  <a:cs typeface="Verdana Bold"/>
                  <a:sym typeface="Verdana Bold"/>
                </a:defRPr>
              </a:pPr>
              <a:endParaRPr/>
            </a:p>
          </p:txBody>
        </p:sp>
        <p:sp>
          <p:nvSpPr>
            <p:cNvPr id="76" name="Shape 76"/>
            <p:cNvSpPr/>
            <p:nvPr/>
          </p:nvSpPr>
          <p:spPr>
            <a:xfrm>
              <a:off x="133908" y="99527"/>
              <a:ext cx="4400305" cy="71534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21121" tIns="21121" rIns="21121" bIns="21121" numCol="1" anchor="ctr">
              <a:spAutoFit/>
            </a:bodyPr>
            <a:lstStyle/>
            <a:p>
              <a:pPr lvl="0" algn="just" defTabSz="412750">
                <a:defRPr sz="1800"/>
              </a:pPr>
              <a:r>
                <a:rPr sz="4400">
                  <a:solidFill>
                    <a:srgbClr val="FAFD00"/>
                  </a:solidFill>
                  <a:effectLst>
                    <a:outerShdw blurRad="38100" dist="38100" dir="2700000" rotWithShape="0">
                      <a:srgbClr val="000000"/>
                    </a:outerShdw>
                  </a:effectLst>
                  <a:latin typeface="Verdana Bold"/>
                  <a:ea typeface="Verdana Bold"/>
                  <a:cs typeface="Verdana Bold"/>
                  <a:sym typeface="Verdana Bold"/>
                </a:rPr>
                <a:t>	 </a:t>
              </a:r>
              <a:r>
                <a:rPr sz="4400">
                  <a:solidFill>
                    <a:srgbClr val="FFFFFF"/>
                  </a:solidFill>
                  <a:effectLst>
                    <a:outerShdw blurRad="38100" dist="38100" dir="2700000" rotWithShape="0">
                      <a:srgbClr val="000000"/>
                    </a:outerShdw>
                  </a:effectLst>
                  <a:latin typeface="Verdana Bold"/>
                  <a:ea typeface="Verdana Bold"/>
                  <a:cs typeface="Verdana Bold"/>
                  <a:sym typeface="Verdana Bold"/>
                </a:rPr>
                <a:t>Background</a:t>
              </a:r>
            </a:p>
          </p:txBody>
        </p:sp>
      </p:grpSp>
      <p:sp>
        <p:nvSpPr>
          <p:cNvPr id="78" name="Shape 78"/>
          <p:cNvSpPr/>
          <p:nvPr/>
        </p:nvSpPr>
        <p:spPr>
          <a:xfrm>
            <a:off x="13254437" y="13824635"/>
            <a:ext cx="10959293" cy="2014409"/>
          </a:xfrm>
          <a:prstGeom prst="rect">
            <a:avLst/>
          </a:prstGeom>
          <a:solidFill>
            <a:srgbClr val="FDFEFE"/>
          </a:solidFill>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1400"/>
              </a:spcBef>
              <a:defRPr sz="1800"/>
            </a:pPr>
            <a:endParaRPr sz="2400"/>
          </a:p>
          <a:p>
            <a:pPr lvl="0" algn="ctr">
              <a:spcBef>
                <a:spcPts val="1400"/>
              </a:spcBef>
              <a:defRPr sz="1800"/>
            </a:pPr>
            <a:endParaRPr sz="2400"/>
          </a:p>
          <a:p>
            <a:pPr lvl="0" algn="ctr">
              <a:spcBef>
                <a:spcPts val="1400"/>
              </a:spcBef>
              <a:defRPr sz="1800"/>
            </a:pPr>
            <a:endParaRPr sz="2400"/>
          </a:p>
          <a:p>
            <a:pPr lvl="0" algn="ctr">
              <a:spcBef>
                <a:spcPts val="1400"/>
              </a:spcBef>
              <a:defRPr sz="1800"/>
            </a:pPr>
            <a:r>
              <a:rPr sz="2400">
                <a:latin typeface="Arial"/>
                <a:ea typeface="Arial"/>
                <a:cs typeface="Arial"/>
                <a:sym typeface="Arial"/>
              </a:rPr>
              <a:t>Figure 1. OpenStack Access Control (OSAC) model [4]</a:t>
            </a:r>
          </a:p>
        </p:txBody>
      </p:sp>
      <p:sp>
        <p:nvSpPr>
          <p:cNvPr id="79" name="Shape 79"/>
          <p:cNvSpPr/>
          <p:nvPr/>
        </p:nvSpPr>
        <p:spPr>
          <a:xfrm>
            <a:off x="37273811" y="26501622"/>
            <a:ext cx="11201401" cy="892608"/>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just">
              <a:defRPr sz="2800">
                <a:latin typeface="Arial"/>
                <a:ea typeface="Arial"/>
                <a:cs typeface="Arial"/>
                <a:sym typeface="Arial"/>
              </a:defRPr>
            </a:lvl1pPr>
          </a:lstStyle>
          <a:p>
            <a:pPr lvl="0">
              <a:defRPr sz="1800"/>
            </a:pPr>
            <a:r>
              <a:rPr sz="2800"/>
              <a:t>We developed a model for IARS. For the future work, we plan to investigate fine-grained access control within a SIP.</a:t>
            </a:r>
          </a:p>
        </p:txBody>
      </p:sp>
      <p:sp>
        <p:nvSpPr>
          <p:cNvPr id="80" name="Shape 80"/>
          <p:cNvSpPr/>
          <p:nvPr/>
        </p:nvSpPr>
        <p:spPr>
          <a:xfrm>
            <a:off x="13069493" y="28061812"/>
            <a:ext cx="11201401" cy="3331008"/>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just" defTabSz="457200">
              <a:defRPr sz="2800">
                <a:latin typeface="Arial"/>
                <a:ea typeface="Arial"/>
                <a:cs typeface="Arial"/>
                <a:sym typeface="Arial"/>
              </a:defRPr>
            </a:lvl1pPr>
          </a:lstStyle>
          <a:p>
            <a:pPr lvl="0">
              <a:defRPr sz="1800"/>
            </a:pPr>
            <a:r>
              <a:rPr sz="2800"/>
              <a:t>A SIP provides a secure isolated space for secure IARS in the cloud. In other words, SIP is another type of resources container in OpenStack, which is restricted only for IARS among domains and projects. It means that users who are assigned to a SIP have similar access capability to request all services cloud provides like users who are assigned to a project. We define OSAC-SID model by inheriting  some of the attributes of OSAC model discussed earlier. For simplicity, we choose to ignore two entities in OSAC model: group and token, for</a:t>
            </a:r>
          </a:p>
        </p:txBody>
      </p:sp>
      <p:sp>
        <p:nvSpPr>
          <p:cNvPr id="81" name="Shape 81"/>
          <p:cNvSpPr/>
          <p:nvPr/>
        </p:nvSpPr>
        <p:spPr>
          <a:xfrm>
            <a:off x="13067906" y="24751696"/>
            <a:ext cx="11201401" cy="2924608"/>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just" defTabSz="457200">
              <a:defRPr sz="2800">
                <a:latin typeface="Arial"/>
                <a:ea typeface="Arial"/>
                <a:cs typeface="Arial"/>
                <a:sym typeface="Arial"/>
              </a:defRPr>
            </a:lvl1pPr>
          </a:lstStyle>
          <a:p>
            <a:pPr lvl="0">
              <a:defRPr sz="1800"/>
            </a:pPr>
            <a:r>
              <a:rPr sz="2800"/>
              <a:t>SID is an administrative concept to manage SIPs. SID and SIP entities are isolated from the regular domain and projects components. Unlike the concept of domains, there are no users that belong to a SID. A SID exists only for setting up SIPs. However, since a SID is formed and  associated with a group of domains, there are users who will be associated with the SID---but only under the constrains that they are from the group of domains which are associated with the SID.   </a:t>
            </a:r>
          </a:p>
        </p:txBody>
      </p:sp>
      <p:pic>
        <p:nvPicPr>
          <p:cNvPr id="82" name="blank.png"/>
          <p:cNvPicPr/>
          <p:nvPr/>
        </p:nvPicPr>
        <p:blipFill>
          <a:blip r:embed="rId3">
            <a:extLst/>
          </a:blip>
          <a:stretch>
            <a:fillRect/>
          </a:stretch>
        </p:blipFill>
        <p:spPr>
          <a:xfrm>
            <a:off x="13254437" y="7262497"/>
            <a:ext cx="10947401" cy="7333696"/>
          </a:xfrm>
          <a:prstGeom prst="rect">
            <a:avLst/>
          </a:prstGeom>
          <a:ln w="12700">
            <a:miter lim="400000"/>
          </a:ln>
        </p:spPr>
      </p:pic>
      <p:pic>
        <p:nvPicPr>
          <p:cNvPr id="83" name="pic_OSAC.pdf"/>
          <p:cNvPicPr/>
          <p:nvPr/>
        </p:nvPicPr>
        <p:blipFill>
          <a:blip r:embed="rId4">
            <a:extLst/>
          </a:blip>
          <a:stretch>
            <a:fillRect/>
          </a:stretch>
        </p:blipFill>
        <p:spPr>
          <a:xfrm>
            <a:off x="13054880" y="6752390"/>
            <a:ext cx="11346515" cy="8767762"/>
          </a:xfrm>
          <a:prstGeom prst="rect">
            <a:avLst/>
          </a:prstGeom>
          <a:ln w="12700">
            <a:miter lim="400000"/>
          </a:ln>
        </p:spPr>
      </p:pic>
      <p:grpSp>
        <p:nvGrpSpPr>
          <p:cNvPr id="86" name="Group 86"/>
          <p:cNvGrpSpPr/>
          <p:nvPr/>
        </p:nvGrpSpPr>
        <p:grpSpPr>
          <a:xfrm>
            <a:off x="25242708" y="15953311"/>
            <a:ext cx="10969626" cy="914401"/>
            <a:chOff x="0" y="0"/>
            <a:chExt cx="10969625" cy="914400"/>
          </a:xfrm>
        </p:grpSpPr>
        <p:sp>
          <p:nvSpPr>
            <p:cNvPr id="84" name="Shape 84"/>
            <p:cNvSpPr/>
            <p:nvPr/>
          </p:nvSpPr>
          <p:spPr>
            <a:xfrm>
              <a:off x="0" y="0"/>
              <a:ext cx="10969625" cy="914400"/>
            </a:xfrm>
            <a:prstGeom prst="roundRect">
              <a:avLst>
                <a:gd name="adj" fmla="val 50000"/>
              </a:avLst>
            </a:prstGeom>
            <a:solidFill>
              <a:srgbClr val="000062"/>
            </a:solidFill>
            <a:ln w="12700" cap="flat">
              <a:noFill/>
              <a:miter lim="400000"/>
            </a:ln>
            <a:effectLst>
              <a:outerShdw blurRad="12700" dist="165100" dir="2700000" rotWithShape="0">
                <a:srgbClr val="000000">
                  <a:alpha val="50000"/>
                </a:srgbClr>
              </a:outerShdw>
            </a:effectLst>
          </p:spPr>
          <p:txBody>
            <a:bodyPr wrap="square" lIns="0" tIns="0" rIns="0" bIns="0" numCol="1" anchor="ctr">
              <a:noAutofit/>
            </a:bodyPr>
            <a:lstStyle/>
            <a:p>
              <a:pPr lvl="0" algn="just" defTabSz="412750"/>
              <a:endParaRPr/>
            </a:p>
          </p:txBody>
        </p:sp>
        <p:sp>
          <p:nvSpPr>
            <p:cNvPr id="85" name="Shape 85"/>
            <p:cNvSpPr/>
            <p:nvPr/>
          </p:nvSpPr>
          <p:spPr>
            <a:xfrm>
              <a:off x="133908" y="99527"/>
              <a:ext cx="5532366" cy="71534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21121" tIns="21121" rIns="21121" bIns="21121" numCol="1" anchor="ctr">
              <a:spAutoFit/>
            </a:bodyPr>
            <a:lstStyle/>
            <a:p>
              <a:pPr lvl="0" algn="just" defTabSz="412750">
                <a:defRPr sz="1800"/>
              </a:pPr>
              <a:r>
                <a:rPr sz="4400">
                  <a:solidFill>
                    <a:srgbClr val="FAFD00"/>
                  </a:solidFill>
                  <a:effectLst>
                    <a:outerShdw blurRad="38100" dist="38100" dir="2700000" rotWithShape="0">
                      <a:srgbClr val="000000"/>
                    </a:outerShdw>
                  </a:effectLst>
                  <a:latin typeface="Verdana Bold"/>
                  <a:ea typeface="Verdana Bold"/>
                  <a:cs typeface="Verdana Bold"/>
                  <a:sym typeface="Verdana Bold"/>
                </a:rPr>
                <a:t>	</a:t>
              </a:r>
              <a:r>
                <a:rPr sz="4400">
                  <a:solidFill>
                    <a:srgbClr val="FFFFFF"/>
                  </a:solidFill>
                  <a:effectLst>
                    <a:outerShdw blurRad="38100" dist="38100" dir="2700000" rotWithShape="0">
                      <a:srgbClr val="000000"/>
                    </a:outerShdw>
                  </a:effectLst>
                  <a:latin typeface="Verdana Bold"/>
                  <a:ea typeface="Verdana Bold"/>
                  <a:cs typeface="Verdana Bold"/>
                  <a:sym typeface="Verdana Bold"/>
                </a:rPr>
                <a:t>Implementation</a:t>
              </a:r>
            </a:p>
          </p:txBody>
        </p:sp>
      </p:grpSp>
      <p:sp>
        <p:nvSpPr>
          <p:cNvPr id="87" name="Shape 87"/>
          <p:cNvSpPr/>
          <p:nvPr/>
        </p:nvSpPr>
        <p:spPr>
          <a:xfrm>
            <a:off x="25189513" y="17072785"/>
            <a:ext cx="11201401" cy="14303808"/>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800">
                <a:latin typeface="Arial"/>
                <a:ea typeface="Arial"/>
                <a:cs typeface="Arial"/>
                <a:sym typeface="Arial"/>
              </a:rPr>
              <a:t>In order to deploy the model in OpenStack platform, we need to modify Keystone entity to include SID and SIP functionality in OpenStack, which facilitate features of IARS. SID functionality include SID creation, updating and deletion, and so on. SIP functionality allows users bring in their data and utilize the cloud resources to process the data. It provides users full access to the resource inside a SIP, where a user can create, update, delete and copy an object.</a:t>
            </a: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endParaRPr sz="2800">
              <a:latin typeface="Arial"/>
              <a:ea typeface="Arial"/>
              <a:cs typeface="Arial"/>
              <a:sym typeface="Arial"/>
            </a:endParaRP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800">
                <a:latin typeface="Arial"/>
                <a:ea typeface="Arial"/>
                <a:cs typeface="Arial"/>
                <a:sym typeface="Arial"/>
              </a:rPr>
              <a:t>We assume that each domain represents an organization in OpenStack while projects inside a domain could represent a department or temporary project in the organization. In the case of collaboration, multiple organizations would form a group to create a SID. SIPs will be created inside the SID to facilitate collaboration for different reasons. Objects are exchanged among organizations and SIPs under restrains of policy of SID. Figure 3 gives a simple view of how SID is established among organizations, we assume we have Org1 and Org2.</a:t>
            </a: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endParaRPr sz="2800">
              <a:latin typeface="Arial"/>
              <a:ea typeface="Arial"/>
              <a:cs typeface="Arial"/>
              <a:sym typeface="Arial"/>
            </a:endParaRP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800">
                <a:latin typeface="Arial"/>
                <a:ea typeface="Arial"/>
                <a:cs typeface="Arial"/>
                <a:sym typeface="Arial"/>
              </a:rPr>
              <a:t>We implement the model in OpenStack icehouse release. To establish a sid, we need to modify two parts in OpenStack: Policy and Keystone. The sid/sip establishment steps: 1) A domain admin initiate a sid creation with parameter of uSet which includes itself; 2) Domain admins who belongs the uSet assign themselves the sid admin role to the sid; 3) Sid admins create sips and assign users from their home domains to any sips inside the sid. Figure 4 shows the whole sid/sip establishment process. After the sid/sip is established, users can start operation inside sid/sip as well as between sid/sip and their home projects.</a:t>
            </a: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endParaRPr sz="2800">
              <a:latin typeface="Arial"/>
              <a:ea typeface="Arial"/>
              <a:cs typeface="Arial"/>
              <a:sym typeface="Arial"/>
            </a:endParaRPr>
          </a:p>
          <a:p>
            <a:pPr lvl="0" algn="just"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a:pPr>
            <a:r>
              <a:rPr sz="2800">
                <a:latin typeface="Arial"/>
                <a:ea typeface="Arial"/>
                <a:cs typeface="Arial"/>
                <a:sym typeface="Arial"/>
              </a:rPr>
              <a:t>Figure 5 gives an example of establishing a sid with sips between two organizations: CPS and SAWS. We assume all these three organizations sitting in the same cloud IaaS platform. Organization SAPD is not participating the collaboration of cyber incidents. Organizations CPS and SAWS forms the collaboration group for working on projects: PortScanning and DOS attack.</a:t>
            </a:r>
          </a:p>
        </p:txBody>
      </p:sp>
      <p:sp>
        <p:nvSpPr>
          <p:cNvPr id="88" name="Shape 88"/>
          <p:cNvSpPr/>
          <p:nvPr/>
        </p:nvSpPr>
        <p:spPr>
          <a:xfrm>
            <a:off x="38046595" y="15038911"/>
            <a:ext cx="9684409" cy="962850"/>
          </a:xfrm>
          <a:prstGeom prst="rect">
            <a:avLst/>
          </a:prstGeom>
          <a:solidFill>
            <a:srgbClr val="FDFEFE"/>
          </a:solidFill>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1400"/>
              </a:spcBef>
              <a:defRPr sz="1800"/>
            </a:pPr>
            <a:endParaRPr sz="2400"/>
          </a:p>
          <a:p>
            <a:pPr lvl="0" algn="ctr">
              <a:spcBef>
                <a:spcPts val="1400"/>
              </a:spcBef>
              <a:defRPr sz="1800"/>
            </a:pPr>
            <a:r>
              <a:rPr sz="2400">
                <a:latin typeface="Arial"/>
                <a:ea typeface="Arial"/>
                <a:cs typeface="Arial"/>
                <a:sym typeface="Arial"/>
              </a:rPr>
              <a:t>Figure 4. Sid/Sip establishment Process [5]</a:t>
            </a:r>
          </a:p>
        </p:txBody>
      </p:sp>
      <p:sp>
        <p:nvSpPr>
          <p:cNvPr id="89" name="Shape 89"/>
          <p:cNvSpPr/>
          <p:nvPr/>
        </p:nvSpPr>
        <p:spPr>
          <a:xfrm>
            <a:off x="25305401" y="12866889"/>
            <a:ext cx="11201401" cy="962850"/>
          </a:xfrm>
          <a:prstGeom prst="rect">
            <a:avLst/>
          </a:prstGeom>
          <a:solidFill>
            <a:srgbClr val="FFFFFF"/>
          </a:solidFill>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1400"/>
              </a:spcBef>
              <a:defRPr sz="1800"/>
            </a:pPr>
            <a:endParaRPr sz="2400"/>
          </a:p>
          <a:p>
            <a:pPr lvl="0" algn="ctr">
              <a:spcBef>
                <a:spcPts val="1400"/>
              </a:spcBef>
              <a:defRPr sz="1800"/>
            </a:pPr>
            <a:r>
              <a:rPr sz="2400">
                <a:latin typeface="Arial"/>
                <a:ea typeface="Arial"/>
                <a:cs typeface="Arial"/>
                <a:sym typeface="Arial"/>
              </a:rPr>
              <a:t>Figure 3. Establish a SID</a:t>
            </a:r>
          </a:p>
        </p:txBody>
      </p:sp>
      <p:sp>
        <p:nvSpPr>
          <p:cNvPr id="90" name="Shape 90"/>
          <p:cNvSpPr/>
          <p:nvPr/>
        </p:nvSpPr>
        <p:spPr>
          <a:xfrm>
            <a:off x="949474" y="22885062"/>
            <a:ext cx="11201401" cy="373740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just">
              <a:defRPr sz="2800">
                <a:latin typeface="Arial"/>
                <a:ea typeface="Arial"/>
                <a:cs typeface="Arial"/>
                <a:sym typeface="Arial"/>
              </a:defRPr>
            </a:lvl1pPr>
          </a:lstStyle>
          <a:p>
            <a:pPr lvl="0">
              <a:defRPr sz="1800"/>
            </a:pPr>
            <a:r>
              <a:rPr sz="2800"/>
              <a:t>OpenStack is a open source cloud platform of IaaS. OpenStack software controls large pools of compute, storage, and networking resources throughout a datacenter [3]. It provides several services, including compute (Nova), identity (Keystone), block storage (Cinder), object storage (Swift), image (Glance), networking (Neutron) and Dashboard (Horizon). In paper [4], the authors present a core OpenStack Access Control (OSAC) model, as shown in figure 1. The OSAC model consists of eight entities: users, groups, projects, domains, roles, services, operations, and tokens.</a:t>
            </a:r>
          </a:p>
        </p:txBody>
      </p:sp>
      <p:sp>
        <p:nvSpPr>
          <p:cNvPr id="91" name="Shape 91"/>
          <p:cNvSpPr/>
          <p:nvPr/>
        </p:nvSpPr>
        <p:spPr>
          <a:xfrm>
            <a:off x="37264286" y="23489265"/>
            <a:ext cx="11067688" cy="962849"/>
          </a:xfrm>
          <a:prstGeom prst="rect">
            <a:avLst/>
          </a:prstGeom>
          <a:solidFill>
            <a:srgbClr val="FDFEFE"/>
          </a:solidFill>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1400"/>
              </a:spcBef>
              <a:defRPr sz="1800"/>
            </a:pPr>
            <a:endParaRPr sz="2400"/>
          </a:p>
          <a:p>
            <a:pPr lvl="0" algn="ctr">
              <a:spcBef>
                <a:spcPts val="1400"/>
              </a:spcBef>
              <a:defRPr sz="1800"/>
            </a:pPr>
            <a:r>
              <a:rPr sz="2400">
                <a:latin typeface="Arial"/>
                <a:ea typeface="Arial"/>
                <a:cs typeface="Arial"/>
                <a:sym typeface="Arial"/>
              </a:rPr>
              <a:t>Figure 5. Sid/Sip establishment Example [5]</a:t>
            </a:r>
          </a:p>
        </p:txBody>
      </p:sp>
      <p:pic>
        <p:nvPicPr>
          <p:cNvPr id="92" name="SID-pic.png"/>
          <p:cNvPicPr/>
          <p:nvPr/>
        </p:nvPicPr>
        <p:blipFill>
          <a:blip r:embed="rId5">
            <a:extLst/>
          </a:blip>
          <a:stretch>
            <a:fillRect/>
          </a:stretch>
        </p:blipFill>
        <p:spPr>
          <a:xfrm>
            <a:off x="25305401" y="7257252"/>
            <a:ext cx="11201401" cy="5955175"/>
          </a:xfrm>
          <a:prstGeom prst="rect">
            <a:avLst/>
          </a:prstGeom>
          <a:ln w="12700">
            <a:miter lim="400000"/>
          </a:ln>
        </p:spPr>
      </p:pic>
      <p:pic>
        <p:nvPicPr>
          <p:cNvPr id="93" name="implementation show.png"/>
          <p:cNvPicPr/>
          <p:nvPr/>
        </p:nvPicPr>
        <p:blipFill>
          <a:blip r:embed="rId6">
            <a:extLst/>
          </a:blip>
          <a:stretch>
            <a:fillRect/>
          </a:stretch>
        </p:blipFill>
        <p:spPr>
          <a:xfrm>
            <a:off x="37264286" y="16596883"/>
            <a:ext cx="11067688" cy="7137856"/>
          </a:xfrm>
          <a:prstGeom prst="rect">
            <a:avLst/>
          </a:prstGeom>
          <a:ln w="12700">
            <a:miter lim="400000"/>
          </a:ln>
        </p:spPr>
      </p:pic>
      <p:sp>
        <p:nvSpPr>
          <p:cNvPr id="94" name="Shape 94"/>
          <p:cNvSpPr/>
          <p:nvPr/>
        </p:nvSpPr>
        <p:spPr>
          <a:xfrm>
            <a:off x="25305401" y="14242022"/>
            <a:ext cx="11201401" cy="892607"/>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just" defTabSz="457200">
              <a:defRPr sz="2800">
                <a:latin typeface="Arial"/>
                <a:ea typeface="Arial"/>
                <a:cs typeface="Arial"/>
                <a:sym typeface="Arial"/>
              </a:defRPr>
            </a:lvl1pPr>
          </a:lstStyle>
          <a:p>
            <a:pPr lvl="0">
              <a:defRPr sz="1800"/>
            </a:pPr>
            <a:r>
              <a:rPr sz="2800"/>
              <a:t>reasons that group entity is just a set of users, and token is  used in the same way as for a domain/project and for a SID/SIP.</a:t>
            </a:r>
          </a:p>
        </p:txBody>
      </p:sp>
      <p:sp>
        <p:nvSpPr>
          <p:cNvPr id="95" name="Shape 95"/>
          <p:cNvSpPr/>
          <p:nvPr/>
        </p:nvSpPr>
        <p:spPr>
          <a:xfrm>
            <a:off x="9110250" y="3962400"/>
            <a:ext cx="31157129" cy="305054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p>
            <a:pPr lvl="0" algn="ctr">
              <a:defRPr sz="1800"/>
            </a:pPr>
            <a:r>
              <a:rPr sz="7200">
                <a:effectLst>
                  <a:outerShdw blurRad="38100" dist="38100" dir="2700000" rotWithShape="0">
                    <a:srgbClr val="DDDDDD"/>
                  </a:outerShdw>
                </a:effectLst>
                <a:latin typeface="Verdana"/>
                <a:ea typeface="Verdana"/>
                <a:cs typeface="Verdana"/>
                <a:sym typeface="Verdana"/>
              </a:rPr>
              <a:t>Yun Zhang, Ram Krishnan and Ravi Sandhu</a:t>
            </a:r>
            <a:endParaRPr sz="7200" baseline="30000">
              <a:effectLst>
                <a:outerShdw blurRad="38100" dist="38100" dir="2700000" rotWithShape="0">
                  <a:srgbClr val="DDDDDD"/>
                </a:outerShdw>
              </a:effectLst>
              <a:latin typeface="Verdana"/>
              <a:ea typeface="Verdana"/>
              <a:cs typeface="Verdana"/>
              <a:sym typeface="Verdana"/>
            </a:endParaRPr>
          </a:p>
          <a:p>
            <a:pPr lvl="0" algn="ctr">
              <a:defRPr sz="1800"/>
            </a:pPr>
            <a:r>
              <a:rPr sz="6000">
                <a:effectLst>
                  <a:outerShdw blurRad="38100" dist="38100" dir="2700000" rotWithShape="0">
                    <a:srgbClr val="DDDDDD"/>
                  </a:outerShdw>
                </a:effectLst>
                <a:latin typeface="Verdana"/>
                <a:ea typeface="Verdana"/>
                <a:cs typeface="Verdana"/>
                <a:sym typeface="Verdana"/>
              </a:rPr>
              <a:t>Institute for Cyber Security and Department of Computer Science</a:t>
            </a:r>
          </a:p>
          <a:p>
            <a:pPr lvl="0" algn="ctr">
              <a:defRPr sz="1800"/>
            </a:pPr>
            <a:r>
              <a:rPr sz="6000">
                <a:effectLst>
                  <a:outerShdw blurRad="38100" dist="38100" dir="2700000" rotWithShape="0">
                    <a:srgbClr val="DDDDDD"/>
                  </a:outerShdw>
                </a:effectLst>
                <a:latin typeface="Verdana"/>
                <a:ea typeface="Verdana"/>
                <a:cs typeface="Verdana"/>
                <a:sym typeface="Verdana"/>
              </a:rPr>
              <a:t>The University of Texas at San Antonio, One UTSA Circle, San Antonio, TX 78249</a:t>
            </a:r>
          </a:p>
        </p:txBody>
      </p:sp>
      <p:pic>
        <p:nvPicPr>
          <p:cNvPr id="96" name="pic_establishment.jpg"/>
          <p:cNvPicPr/>
          <p:nvPr/>
        </p:nvPicPr>
        <p:blipFill>
          <a:blip r:embed="rId7">
            <a:extLst/>
          </a:blip>
          <a:stretch>
            <a:fillRect/>
          </a:stretch>
        </p:blipFill>
        <p:spPr>
          <a:xfrm>
            <a:off x="38046595" y="7241540"/>
            <a:ext cx="9684409" cy="7875585"/>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Avenir Roman</vt:lpstr>
      <vt:lpstr>Helvetica</vt:lpstr>
      <vt:lpstr>Times New Roman</vt:lpstr>
      <vt:lpstr>Times New Roman Bold</vt:lpstr>
      <vt:lpstr>Verdana</vt:lpstr>
      <vt:lpstr>Verdana Bold</vt:lpstr>
      <vt:lpstr>Default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Sandhu</dc:creator>
  <cp:lastModifiedBy>Ravi Sandhu</cp:lastModifiedBy>
  <cp:revision>1</cp:revision>
  <dcterms:modified xsi:type="dcterms:W3CDTF">2015-03-25T20:24:32Z</dcterms:modified>
</cp:coreProperties>
</file>