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9" r:id="rId3"/>
    <p:sldId id="285" r:id="rId4"/>
    <p:sldId id="302" r:id="rId5"/>
    <p:sldId id="311" r:id="rId6"/>
    <p:sldId id="262" r:id="rId7"/>
    <p:sldId id="304" r:id="rId8"/>
    <p:sldId id="305" r:id="rId9"/>
    <p:sldId id="286" r:id="rId10"/>
    <p:sldId id="290" r:id="rId11"/>
    <p:sldId id="288" r:id="rId12"/>
    <p:sldId id="306" r:id="rId13"/>
    <p:sldId id="308" r:id="rId14"/>
    <p:sldId id="307" r:id="rId15"/>
    <p:sldId id="291" r:id="rId16"/>
    <p:sldId id="312" r:id="rId17"/>
    <p:sldId id="314" r:id="rId18"/>
    <p:sldId id="297" r:id="rId19"/>
    <p:sldId id="309" r:id="rId20"/>
    <p:sldId id="315" r:id="rId21"/>
    <p:sldId id="298" r:id="rId22"/>
    <p:sldId id="310" r:id="rId23"/>
    <p:sldId id="295" r:id="rId24"/>
    <p:sldId id="301" r:id="rId25"/>
    <p:sldId id="27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7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1B73"/>
    <a:srgbClr val="CC3300"/>
    <a:srgbClr val="CC1E81"/>
    <a:srgbClr val="990000"/>
    <a:srgbClr val="2525C5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8" autoAdjust="0"/>
    <p:restoredTop sz="94662" autoAdjust="0"/>
  </p:normalViewPr>
  <p:slideViewPr>
    <p:cSldViewPr>
      <p:cViewPr varScale="1">
        <p:scale>
          <a:sx n="64" d="100"/>
          <a:sy n="64" d="100"/>
        </p:scale>
        <p:origin x="1208" y="36"/>
      </p:cViewPr>
      <p:guideLst>
        <p:guide orient="horz" pos="1872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E1CAF-F6EB-4C41-BDDB-92E8872E6EC1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FAAA85-F35F-42B6-A565-C9ABDB2B7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77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both oa1 and oa2 are contained by oa20 and acquire the properties of oa20, and oa1, oa2, and oa20 are contained by oa21 and likewise acquire its properties.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Inverted inheritance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AAA85-F35F-42B6-A565-C9ABDB2B753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89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both oa1 and oa2 are contained by oa20 and acquire the properties of oa20, and oa1, oa2, and oa20 are contained by oa21 and likewise acquire its properties.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Inverted inheritance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AAA85-F35F-42B6-A565-C9ABDB2B753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71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Ravi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Ravi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Ravi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Ravi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Ravi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Ravi Sandhu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Ravi Sandhu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Ravi Sandhu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Ravi Sandhu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Ravi Sandhu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Ravi Sandhu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98082" y="6216097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95841" y="361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726" eaLnBrk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903" kern="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2306161" y="54050"/>
            <a:ext cx="471456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Institute for Cyber Security</a:t>
            </a:r>
          </a:p>
        </p:txBody>
      </p:sp>
      <p:sp>
        <p:nvSpPr>
          <p:cNvPr id="11" name="Date Placeholder 3"/>
          <p:cNvSpPr txBox="1">
            <a:spLocks noGrp="1"/>
          </p:cNvSpPr>
          <p:nvPr/>
        </p:nvSpPr>
        <p:spPr bwMode="auto">
          <a:xfrm>
            <a:off x="477956" y="6262921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lang="en-GB" sz="105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pic>
        <p:nvPicPr>
          <p:cNvPr id="10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60172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2283992" y="687108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210159"/>
            <a:ext cx="3810000" cy="365125"/>
          </a:xfrm>
        </p:spPr>
        <p:txBody>
          <a:bodyPr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1270" i="1" dirty="0">
                <a:solidFill>
                  <a:srgbClr val="131F49"/>
                </a:solidFill>
                <a:latin typeface="Arial" pitchFamily="34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4664" y="6247081"/>
            <a:ext cx="2133600" cy="365125"/>
          </a:xfrm>
        </p:spPr>
        <p:txBody>
          <a:bodyPr/>
          <a:lstStyle/>
          <a:p>
            <a:pPr algn="ctr"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1270" dirty="0">
                <a:solidFill>
                  <a:srgbClr val="131F49"/>
                </a:solidFill>
                <a:latin typeface="Arial" pitchFamily="34" charset="0"/>
                <a:ea typeface="ＭＳ Ｐゴシック" pitchFamily="34" charset="-128"/>
              </a:rPr>
              <a:t>				</a:t>
            </a:r>
            <a:fld id="{B6F15528-21DE-4FAA-801E-634DDDAF4B2B}" type="slidenum">
              <a:rPr lang="en-US" sz="1270" smtClean="0">
                <a:solidFill>
                  <a:srgbClr val="131F49"/>
                </a:solidFill>
                <a:latin typeface="Arial" pitchFamily="34" charset="0"/>
                <a:ea typeface="ＭＳ Ｐゴシック" pitchFamily="34" charset="-128"/>
              </a:rPr>
              <a:pPr algn="ctr" defTabSz="414683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defRPr/>
              </a:pPr>
              <a:t>1</a:t>
            </a:fld>
            <a:endParaRPr lang="en-US" sz="1270" dirty="0">
              <a:solidFill>
                <a:srgbClr val="131F49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365893" y="1371600"/>
            <a:ext cx="8459301" cy="479032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b="1" dirty="0">
                <a:solidFill>
                  <a:srgbClr val="131F49"/>
                </a:solidFill>
                <a:latin typeface="+mj-lt"/>
                <a:cs typeface="Arial" panose="020B0604020202020204" pitchFamily="34" charset="0"/>
              </a:rPr>
              <a:t>ABAC with Group Attributes and Attribute Hierarchies Utilizing the Policy Machine</a:t>
            </a: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800" b="1" dirty="0">
              <a:solidFill>
                <a:srgbClr val="131F49"/>
              </a:solidFill>
              <a:latin typeface="+mj-lt"/>
              <a:cs typeface="Arial" panose="020B060402020202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b="1" kern="0" dirty="0">
              <a:solidFill>
                <a:srgbClr val="1F497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b="1" kern="0" dirty="0">
                <a:solidFill>
                  <a:srgbClr val="CC3300"/>
                </a:solidFill>
                <a:latin typeface="Calibri" panose="020F0502020204030204" pitchFamily="34" charset="0"/>
              </a:rPr>
              <a:t>2nd ACM Workshop on Attribute-Based Access Control (ABAC)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b="1" kern="0" dirty="0">
                <a:solidFill>
                  <a:srgbClr val="CC3300"/>
                </a:solidFill>
                <a:latin typeface="Calibri" panose="020F0502020204030204" pitchFamily="34" charset="0"/>
              </a:rPr>
              <a:t> March 24, 2017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b="1" kern="0" dirty="0">
              <a:solidFill>
                <a:srgbClr val="CC3300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b="1" kern="0" dirty="0">
              <a:solidFill>
                <a:srgbClr val="CC3300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b="1" kern="0" dirty="0">
                <a:solidFill>
                  <a:srgbClr val="1F497D"/>
                </a:solidFill>
                <a:latin typeface="Calibri" panose="020F0502020204030204" pitchFamily="34" charset="0"/>
              </a:rPr>
              <a:t>By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b="1" kern="0" dirty="0">
                <a:solidFill>
                  <a:srgbClr val="1F497D"/>
                </a:solidFill>
                <a:latin typeface="Calibri" panose="020F0502020204030204" pitchFamily="34" charset="0"/>
              </a:rPr>
              <a:t>Smriti Bhatt, Farhan Patwa and Ravi Sandhu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b="1" kern="0" dirty="0">
                <a:solidFill>
                  <a:srgbClr val="1F497D"/>
                </a:solidFill>
                <a:latin typeface="Calibri" panose="020F0502020204030204" pitchFamily="34" charset="0"/>
              </a:rPr>
              <a:t>Department of Computer Science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b="1" kern="0" dirty="0">
                <a:solidFill>
                  <a:srgbClr val="1F497D"/>
                </a:solidFill>
                <a:latin typeface="Calibri" panose="020F0502020204030204" pitchFamily="34" charset="0"/>
              </a:rPr>
              <a:t>University of Texas at San Antonio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b="1" kern="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773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47103"/>
            <a:ext cx="7315200" cy="4448897"/>
          </a:xfrm>
        </p:spPr>
        <p:txBody>
          <a:bodyPr/>
          <a:lstStyle/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1925790" y="269199"/>
            <a:ext cx="5475301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b="1" i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rHGABAC</a:t>
            </a:r>
            <a:r>
              <a:rPr lang="en-US" sz="28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 Model with Attribute Hierarchy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62656" y="977487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Smriti Bhatt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449699" y="5469670"/>
            <a:ext cx="45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 4. </a:t>
            </a:r>
            <a:r>
              <a:rPr lang="en-US" i="1" dirty="0"/>
              <a:t>rHGABAC</a:t>
            </a:r>
            <a:r>
              <a:rPr lang="en-US" dirty="0"/>
              <a:t> Model with Attribute Hierarchy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677150"/>
            <a:ext cx="9144000" cy="35036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899238" y="1344033"/>
            <a:ext cx="3528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C3300"/>
                </a:solidFill>
              </a:rPr>
              <a:t>Attribute-Value Hierarchy</a:t>
            </a:r>
          </a:p>
        </p:txBody>
      </p:sp>
      <p:cxnSp>
        <p:nvCxnSpPr>
          <p:cNvPr id="16" name="Straight Arrow Connector 15"/>
          <p:cNvCxnSpPr>
            <a:cxnSpLocks/>
            <a:stCxn id="13" idx="0"/>
          </p:cNvCxnSpPr>
          <p:nvPr/>
        </p:nvCxnSpPr>
        <p:spPr>
          <a:xfrm flipH="1">
            <a:off x="3048000" y="1677150"/>
            <a:ext cx="1524000" cy="338553"/>
          </a:xfrm>
          <a:prstGeom prst="straightConnector1">
            <a:avLst/>
          </a:prstGeom>
          <a:ln>
            <a:solidFill>
              <a:srgbClr val="99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  <a:stCxn id="13" idx="0"/>
          </p:cNvCxnSpPr>
          <p:nvPr/>
        </p:nvCxnSpPr>
        <p:spPr>
          <a:xfrm>
            <a:off x="4572000" y="1677150"/>
            <a:ext cx="1600200" cy="339765"/>
          </a:xfrm>
          <a:prstGeom prst="straightConnector1">
            <a:avLst/>
          </a:prstGeom>
          <a:ln>
            <a:solidFill>
              <a:srgbClr val="99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35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 txBox="1">
            <a:spLocks/>
          </p:cNvSpPr>
          <p:nvPr/>
        </p:nvSpPr>
        <p:spPr>
          <a:xfrm>
            <a:off x="332232" y="968215"/>
            <a:ext cx="8244475" cy="482243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000" dirty="0"/>
              <a:t>Unified attribute-based access control framework</a:t>
            </a:r>
          </a:p>
          <a:p>
            <a:pPr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000" dirty="0"/>
              <a:t>Express and enforce variety of access control policies utilizing PM Policy Configuration Points </a:t>
            </a:r>
          </a:p>
          <a:p>
            <a:pPr lvl="1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1600" dirty="0"/>
              <a:t>Commonly known and implemented access control policies (DAC, MAC, RBAC)</a:t>
            </a:r>
          </a:p>
          <a:p>
            <a:pPr lvl="1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1600" dirty="0"/>
              <a:t>Combinations of policies</a:t>
            </a:r>
          </a:p>
          <a:p>
            <a:pPr lvl="1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1600" dirty="0"/>
              <a:t>New access control policies </a:t>
            </a:r>
          </a:p>
          <a:p>
            <a:pPr marL="457200" lvl="1" indent="0">
              <a:lnSpc>
                <a:spcPct val="150000"/>
              </a:lnSpc>
              <a:buSzPct val="90000"/>
              <a:buNone/>
              <a:defRPr/>
            </a:pPr>
            <a:endParaRPr lang="en-US" sz="2400" dirty="0"/>
          </a:p>
          <a:p>
            <a:pPr marL="0" indent="0">
              <a:lnSpc>
                <a:spcPct val="150000"/>
              </a:lnSpc>
              <a:buSzPct val="90000"/>
              <a:buNone/>
              <a:defRPr/>
            </a:pPr>
            <a:endParaRPr lang="en-US" sz="2400" dirty="0"/>
          </a:p>
          <a:p>
            <a:pPr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endParaRPr lang="en-US" sz="2400" dirty="0"/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209800" y="54050"/>
            <a:ext cx="49530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Policy Machine (PM)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684922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Smriti Bhatt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GB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94725" y="1129819"/>
            <a:ext cx="7954550" cy="488970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166300" y="3771610"/>
            <a:ext cx="2086999" cy="22686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CC3300"/>
                </a:solidFill>
              </a:rPr>
              <a:t>PM Core Elements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Users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Objects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User Attributes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Object Attributes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Operations, Access Rights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Processes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Policy Classes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669842" y="3962400"/>
            <a:ext cx="1804315" cy="16845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333399"/>
                </a:solidFill>
              </a:rPr>
              <a:t>PM Relations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Assignment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Association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Prohibition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Obligation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: Rounded Corners 11"/>
          <p:cNvSpPr/>
          <p:nvPr/>
        </p:nvSpPr>
        <p:spPr>
          <a:xfrm>
            <a:off x="3848099" y="4490051"/>
            <a:ext cx="1447800" cy="457200"/>
          </a:xfrm>
          <a:prstGeom prst="round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620196" y="3965542"/>
            <a:ext cx="3379941" cy="1687039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b="1" dirty="0">
                <a:solidFill>
                  <a:schemeClr val="tx2"/>
                </a:solidFill>
              </a:rPr>
              <a:t>assignment</a:t>
            </a:r>
            <a:r>
              <a:rPr lang="en-US" sz="1400" dirty="0">
                <a:solidFill>
                  <a:schemeClr val="tx2"/>
                </a:solidFill>
              </a:rPr>
              <a:t>—for specifying relationships between policies, users, and user attributes, objects and object attributes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b="1" dirty="0">
                <a:solidFill>
                  <a:schemeClr val="tx2"/>
                </a:solidFill>
              </a:rPr>
              <a:t>association</a:t>
            </a:r>
            <a:r>
              <a:rPr lang="en-US" sz="1400" dirty="0">
                <a:solidFill>
                  <a:schemeClr val="tx2"/>
                </a:solidFill>
              </a:rPr>
              <a:t> – for defining policies through associations between user attributes and object attributes or objects through some operations</a:t>
            </a:r>
          </a:p>
        </p:txBody>
      </p:sp>
    </p:spTree>
    <p:extLst>
      <p:ext uri="{BB962C8B-B14F-4D97-AF65-F5344CB8AC3E}">
        <p14:creationId xmlns:p14="http://schemas.microsoft.com/office/powerpoint/2010/main" val="866088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209800" y="54050"/>
            <a:ext cx="49530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PM Architectural Components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684922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Smriti Bhatt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GB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94725" y="1129819"/>
            <a:ext cx="7954550" cy="488970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7974" y="900465"/>
            <a:ext cx="4853420" cy="416242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828800" y="5266132"/>
            <a:ext cx="7391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 5. Architectural Components of PM Adapted from [*]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7923" y="5698729"/>
            <a:ext cx="8389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D. Ferraiolo, S. Gavrila, and W. Jansen, “Policy Machine:  Features, architecture, and specification,” National Institute of Standards and Technology Internal Report 7987, 2014.</a:t>
            </a:r>
          </a:p>
        </p:txBody>
      </p:sp>
    </p:spTree>
    <p:extLst>
      <p:ext uri="{BB962C8B-B14F-4D97-AF65-F5344CB8AC3E}">
        <p14:creationId xmlns:p14="http://schemas.microsoft.com/office/powerpoint/2010/main" val="1186629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209800" y="54050"/>
            <a:ext cx="49530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PM Architectural Components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684922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Smriti Bhatt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GB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94725" y="1129819"/>
            <a:ext cx="7954550" cy="488970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7974" y="815624"/>
            <a:ext cx="4853420" cy="416242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828801" y="5266132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 5. Architectural Components of PM Adapted from [*]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7923" y="5698729"/>
            <a:ext cx="8389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D. Ferraiolo, S. Gavrila, and W. Jansen, “Policy Machine:  Features, architecture, and specification,” National Institute of Standards and Technology Internal Report 7987, 2014.</a:t>
            </a:r>
          </a:p>
        </p:txBody>
      </p:sp>
      <p:sp>
        <p:nvSpPr>
          <p:cNvPr id="2" name="Rectangle: Rounded Corners 1"/>
          <p:cNvSpPr/>
          <p:nvPr/>
        </p:nvSpPr>
        <p:spPr>
          <a:xfrm>
            <a:off x="3580018" y="915267"/>
            <a:ext cx="3200400" cy="1156455"/>
          </a:xfrm>
          <a:prstGeom prst="roundRect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/>
          <p:cNvSpPr/>
          <p:nvPr/>
        </p:nvSpPr>
        <p:spPr>
          <a:xfrm>
            <a:off x="5789818" y="2444150"/>
            <a:ext cx="990600" cy="1888434"/>
          </a:xfrm>
          <a:prstGeom prst="roundRect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406673" y="1751236"/>
            <a:ext cx="13102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Applications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6881394" y="1493494"/>
            <a:ext cx="1063232" cy="182906"/>
          </a:xfrm>
          <a:prstGeom prst="straightConnector1">
            <a:avLst/>
          </a:prstGeom>
          <a:ln>
            <a:prstDash val="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stCxn id="12" idx="2"/>
          </p:cNvCxnSpPr>
          <p:nvPr/>
        </p:nvCxnSpPr>
        <p:spPr>
          <a:xfrm flipH="1">
            <a:off x="6881394" y="2089790"/>
            <a:ext cx="1180417" cy="1123244"/>
          </a:xfrm>
          <a:prstGeom prst="straightConnector1">
            <a:avLst/>
          </a:prstGeom>
          <a:ln>
            <a:prstDash val="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428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1729741" y="142696"/>
            <a:ext cx="58674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Authorization Architecture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78801" y="824350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Smriti Bhatt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52160" y="1143000"/>
            <a:ext cx="335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686166" y="1183469"/>
            <a:ext cx="8229234" cy="488970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v"/>
              <a:defRPr/>
            </a:pPr>
            <a:endParaRPr lang="en-US" sz="2800" dirty="0">
              <a:solidFill>
                <a:srgbClr val="CC33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447" y="1496540"/>
            <a:ext cx="8976386" cy="407176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905000" y="5681953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 6. Authorization Architecture Utilizing PM and AE</a:t>
            </a:r>
          </a:p>
        </p:txBody>
      </p:sp>
    </p:spTree>
    <p:extLst>
      <p:ext uri="{BB962C8B-B14F-4D97-AF65-F5344CB8AC3E}">
        <p14:creationId xmlns:p14="http://schemas.microsoft.com/office/powerpoint/2010/main" val="2859091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1729741" y="142696"/>
            <a:ext cx="58674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b="1" i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rHGABAC </a:t>
            </a:r>
            <a:r>
              <a:rPr lang="en-US" sz="28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Utilizing</a:t>
            </a:r>
            <a:r>
              <a:rPr lang="en-US" sz="2800" b="1" i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28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Policy Machine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78801" y="824350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Smriti Bhatt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GB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686166" y="1183469"/>
            <a:ext cx="8229234" cy="488970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v"/>
              <a:defRPr/>
            </a:pPr>
            <a:endParaRPr lang="en-US" sz="2800" dirty="0">
              <a:solidFill>
                <a:srgbClr val="CC3300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18282" y="1136809"/>
            <a:ext cx="8754360" cy="426885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Implementation</a:t>
            </a:r>
          </a:p>
          <a:p>
            <a:pPr lvl="1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000" dirty="0"/>
              <a:t>PM Version 1.5</a:t>
            </a:r>
          </a:p>
          <a:p>
            <a:pPr lvl="1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000" dirty="0"/>
              <a:t>Utilized PM Server (PAP + PDP) and PM Database (Active Directory)</a:t>
            </a:r>
          </a:p>
          <a:p>
            <a:pPr lvl="1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000" dirty="0">
                <a:sym typeface="Wingdings" panose="05000000000000000000" pitchFamily="2" charset="2"/>
              </a:rPr>
              <a:t>PM Agnostic </a:t>
            </a:r>
            <a:r>
              <a:rPr lang="en-US" sz="2000" dirty="0"/>
              <a:t>Applications </a:t>
            </a:r>
          </a:p>
          <a:p>
            <a:pPr lvl="1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000" dirty="0">
                <a:sym typeface="Wingdings" panose="05000000000000000000" pitchFamily="2" charset="2"/>
              </a:rPr>
              <a:t>Need support for RESTful API in order to communicate to our </a:t>
            </a:r>
            <a:r>
              <a:rPr lang="en-US" sz="2000" b="1" dirty="0">
                <a:sym typeface="Wingdings" panose="05000000000000000000" pitchFamily="2" charset="2"/>
              </a:rPr>
              <a:t>Authorization Engine (AE)*</a:t>
            </a:r>
          </a:p>
          <a:p>
            <a:pPr lvl="1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000" dirty="0">
                <a:sym typeface="Wingdings" panose="05000000000000000000" pitchFamily="2" charset="2"/>
              </a:rPr>
              <a:t>Resources and their access points are abstracted within applications</a:t>
            </a:r>
            <a:endParaRPr lang="en-US" sz="2000" dirty="0"/>
          </a:p>
          <a:p>
            <a:pPr marL="0" indent="0">
              <a:lnSpc>
                <a:spcPct val="150000"/>
              </a:lnSpc>
              <a:buSzPct val="90000"/>
              <a:buNone/>
              <a:defRPr/>
            </a:pP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47923" y="5584498"/>
            <a:ext cx="8389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 S. Bhatt, F. Patwa, and R. Sandhu, “An attribute-based access control extension for OpenStack and its enforcement utilizing the Policy Machine,” in IEEE 2nd International Conference on Collaboration and Internet Computing (CIC). IEEE, 2016, pp. 37–45.</a:t>
            </a:r>
          </a:p>
        </p:txBody>
      </p:sp>
    </p:spTree>
    <p:extLst>
      <p:ext uri="{BB962C8B-B14F-4D97-AF65-F5344CB8AC3E}">
        <p14:creationId xmlns:p14="http://schemas.microsoft.com/office/powerpoint/2010/main" val="2816896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1729741" y="142696"/>
            <a:ext cx="58674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b="1" i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rHGABAC </a:t>
            </a:r>
            <a:r>
              <a:rPr lang="en-US" sz="28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Utilizing</a:t>
            </a:r>
            <a:r>
              <a:rPr lang="en-US" sz="2800" b="1" i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28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Policy Machine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78801" y="824350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Smriti Bhatt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GB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686166" y="1183469"/>
            <a:ext cx="8229234" cy="488970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v"/>
              <a:defRPr/>
            </a:pPr>
            <a:endParaRPr lang="en-US" sz="2800" dirty="0">
              <a:solidFill>
                <a:srgbClr val="CC3300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13440" y="1049899"/>
            <a:ext cx="8830560" cy="512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</a:rPr>
              <a:t>rHGABAC</a:t>
            </a:r>
            <a:r>
              <a:rPr lang="en-US" sz="2400" dirty="0"/>
              <a:t>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Policy Configuration in PM</a:t>
            </a:r>
          </a:p>
          <a:p>
            <a:pPr lvl="1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1800" dirty="0"/>
              <a:t>User groups, user attributes and their values modeled as PM User Attributes</a:t>
            </a:r>
          </a:p>
          <a:p>
            <a:pPr lvl="1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1800" dirty="0"/>
              <a:t>Object groups, object attributes and their values modeled as PM Object Attributes</a:t>
            </a:r>
          </a:p>
          <a:p>
            <a:pPr lvl="1"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1800" dirty="0"/>
              <a:t>Hierarchical relationships represented using PM’s </a:t>
            </a:r>
            <a:r>
              <a:rPr lang="en-US" sz="1800" i="1" dirty="0"/>
              <a:t>assignment </a:t>
            </a:r>
            <a:r>
              <a:rPr lang="en-US" sz="1800" dirty="0"/>
              <a:t>relation and </a:t>
            </a:r>
            <a:r>
              <a:rPr lang="en-US" sz="1800" i="1" dirty="0"/>
              <a:t>containment</a:t>
            </a:r>
            <a:r>
              <a:rPr lang="en-US" sz="1800" dirty="0"/>
              <a:t> property</a:t>
            </a:r>
          </a:p>
          <a:p>
            <a:pPr marL="0" indent="0">
              <a:lnSpc>
                <a:spcPct val="150000"/>
              </a:lnSpc>
              <a:buSzPct val="90000"/>
              <a:buNone/>
              <a:defRPr/>
            </a:pP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/>
          <a:srcRect b="19800"/>
          <a:stretch/>
        </p:blipFill>
        <p:spPr>
          <a:xfrm>
            <a:off x="2580563" y="3747268"/>
            <a:ext cx="3519615" cy="206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57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1729741" y="142696"/>
            <a:ext cx="58674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b="1" i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rHGABAC </a:t>
            </a:r>
            <a:r>
              <a:rPr lang="en-US" sz="28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Utilizing</a:t>
            </a:r>
            <a:r>
              <a:rPr lang="en-US" sz="2800" b="1" i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28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Policy Machine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78801" y="824350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Smriti Bhatt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GB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686166" y="1183469"/>
            <a:ext cx="8229234" cy="488970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v"/>
              <a:defRPr/>
            </a:pPr>
            <a:endParaRPr lang="en-US" sz="2800" dirty="0">
              <a:solidFill>
                <a:srgbClr val="CC3300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13440" y="932306"/>
            <a:ext cx="8830560" cy="523933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A simplified Policy Element Diagram in Policy Machine</a:t>
            </a:r>
          </a:p>
          <a:p>
            <a:pPr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endParaRPr lang="en-US" sz="2400" dirty="0"/>
          </a:p>
        </p:txBody>
      </p:sp>
      <p:pic>
        <p:nvPicPr>
          <p:cNvPr id="13" name="Content Placeholder 6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1040137" y="1557816"/>
            <a:ext cx="6924675" cy="41992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4399" y="4114800"/>
            <a:ext cx="3048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</p:txBody>
      </p:sp>
      <p:sp>
        <p:nvSpPr>
          <p:cNvPr id="15" name="Arc 14"/>
          <p:cNvSpPr/>
          <p:nvPr/>
        </p:nvSpPr>
        <p:spPr>
          <a:xfrm>
            <a:off x="3429000" y="4284077"/>
            <a:ext cx="1181457" cy="592723"/>
          </a:xfrm>
          <a:prstGeom prst="arc">
            <a:avLst>
              <a:gd name="adj1" fmla="val 11376912"/>
              <a:gd name="adj2" fmla="val 0"/>
            </a:avLst>
          </a:prstGeom>
          <a:ln w="19050">
            <a:solidFill>
              <a:schemeClr val="accent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714928" y="3945523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rgbClr val="CC1E81"/>
                </a:solidFill>
              </a:rPr>
              <a:t>read</a:t>
            </a:r>
          </a:p>
        </p:txBody>
      </p:sp>
    </p:spTree>
    <p:extLst>
      <p:ext uri="{BB962C8B-B14F-4D97-AF65-F5344CB8AC3E}">
        <p14:creationId xmlns:p14="http://schemas.microsoft.com/office/powerpoint/2010/main" val="64568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4724400" cy="4953000"/>
          </a:xfrm>
        </p:spPr>
        <p:txBody>
          <a:bodyPr/>
          <a:lstStyle/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1957196" y="256849"/>
            <a:ext cx="5419957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Use Case – Group Attributes and Hierarchy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78801" y="977624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Smriti Bhatt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34942" y="1106871"/>
            <a:ext cx="335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50125" y="1026702"/>
            <a:ext cx="7733789" cy="517913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>
              <a:spcBef>
                <a:spcPts val="600"/>
              </a:spcBef>
              <a:buSzPct val="90000"/>
              <a:buFont typeface="Wingdings" panose="05000000000000000000" pitchFamily="2" charset="2"/>
              <a:buChar char="v"/>
              <a:defRPr/>
            </a:pPr>
            <a:endParaRPr lang="en-US" sz="1200" i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1666" b="15439"/>
          <a:stretch/>
        </p:blipFill>
        <p:spPr>
          <a:xfrm>
            <a:off x="132522" y="1909842"/>
            <a:ext cx="8991600" cy="225376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24617" y="4239173"/>
            <a:ext cx="41456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a. User Groups and their assigned user attributes and values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21563" y="4239173"/>
            <a:ext cx="4397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b. Object Groups and their assigned object attributes and values</a:t>
            </a:r>
          </a:p>
        </p:txBody>
      </p:sp>
      <p:sp>
        <p:nvSpPr>
          <p:cNvPr id="19" name="Rectangle: Rounded Corners 18"/>
          <p:cNvSpPr/>
          <p:nvPr/>
        </p:nvSpPr>
        <p:spPr>
          <a:xfrm>
            <a:off x="132522" y="1932698"/>
            <a:ext cx="8933565" cy="2720432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328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4724400" cy="4953000"/>
          </a:xfrm>
        </p:spPr>
        <p:txBody>
          <a:bodyPr/>
          <a:lstStyle/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1956957" y="197765"/>
            <a:ext cx="5419957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Use Case – PM Graph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78801" y="977624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Smriti Bhatt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34942" y="1106871"/>
            <a:ext cx="335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50125" y="1026702"/>
            <a:ext cx="7733789" cy="517913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>
              <a:spcBef>
                <a:spcPts val="600"/>
              </a:spcBef>
              <a:buSzPct val="90000"/>
              <a:buFont typeface="Wingdings" panose="05000000000000000000" pitchFamily="2" charset="2"/>
              <a:buChar char="v"/>
              <a:defRPr/>
            </a:pPr>
            <a:endParaRPr lang="en-US" sz="1200" i="1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476203"/>
            <a:ext cx="9144000" cy="412822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514243" y="5673120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 7. Group Hierarchy Policy Graph (Based on PM Graph Structure)</a:t>
            </a:r>
          </a:p>
        </p:txBody>
      </p:sp>
    </p:spTree>
    <p:extLst>
      <p:ext uri="{BB962C8B-B14F-4D97-AF65-F5344CB8AC3E}">
        <p14:creationId xmlns:p14="http://schemas.microsoft.com/office/powerpoint/2010/main" val="3831275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140" y="1295400"/>
            <a:ext cx="8001000" cy="4797230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v"/>
            </a:pPr>
            <a:endParaRPr lang="en-US" sz="20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  <a:p>
            <a:pPr lvl="1">
              <a:buFont typeface="Wingdings" pitchFamily="2" charset="2"/>
              <a:buChar char="v"/>
            </a:pPr>
            <a:r>
              <a:rPr lang="en-US" sz="20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Introduction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Motivation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Background &amp; Related Work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A Restricted HGABAC (</a:t>
            </a:r>
            <a:r>
              <a:rPr lang="en-US" sz="2000" b="1" i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rHGABAC</a:t>
            </a:r>
            <a:r>
              <a:rPr lang="en-US" sz="20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) Model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Policy Machine (PM) and its Architecture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Authorization Architecture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b="1" i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rHGABAC </a:t>
            </a:r>
            <a:r>
              <a:rPr lang="en-US" sz="20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Utilizing</a:t>
            </a:r>
            <a:r>
              <a:rPr lang="en-US" sz="2000" b="1" i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20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Policy Machine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Use Cases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Policy Evaluation in PM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Conclusion</a:t>
            </a:r>
            <a:endParaRPr lang="en-US" sz="2000" dirty="0"/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1901588" y="140741"/>
            <a:ext cx="5215681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3200" b="1" dirty="0"/>
              <a:t>Outline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876183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Smriti Bhatt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9764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1956957" y="197765"/>
            <a:ext cx="5419957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Use Case – Policy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78801" y="977624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Smriti Bhatt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34942" y="1106871"/>
            <a:ext cx="335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50125" y="1026702"/>
            <a:ext cx="7733789" cy="517913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>
              <a:spcBef>
                <a:spcPts val="600"/>
              </a:spcBef>
              <a:buSzPct val="90000"/>
              <a:buFont typeface="Wingdings" panose="05000000000000000000" pitchFamily="2" charset="2"/>
              <a:buChar char="v"/>
              <a:defRPr/>
            </a:pPr>
            <a:endParaRPr lang="en-US" sz="1200" i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435" y="1106213"/>
            <a:ext cx="4870727" cy="279572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76257" y="3906555"/>
            <a:ext cx="4971165" cy="197547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093338" y="5740492"/>
            <a:ext cx="3396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Authorization Policy Request and Response</a:t>
            </a:r>
          </a:p>
        </p:txBody>
      </p:sp>
      <p:sp>
        <p:nvSpPr>
          <p:cNvPr id="20" name="Rectangle: Rounded Corners 19"/>
          <p:cNvSpPr/>
          <p:nvPr/>
        </p:nvSpPr>
        <p:spPr>
          <a:xfrm>
            <a:off x="4114800" y="3901933"/>
            <a:ext cx="4932622" cy="2168009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169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4724400" cy="4953000"/>
          </a:xfrm>
        </p:spPr>
        <p:txBody>
          <a:bodyPr/>
          <a:lstStyle/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186941" y="253052"/>
            <a:ext cx="49530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Use Case Extended with Attribute Hierarchy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79938" y="987509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Smriti Bhatt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34942" y="1106871"/>
            <a:ext cx="335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b="12980"/>
          <a:stretch/>
        </p:blipFill>
        <p:spPr>
          <a:xfrm>
            <a:off x="0" y="1630254"/>
            <a:ext cx="9144000" cy="354801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4840" y="5485237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lphaLcPeriod"/>
            </a:pPr>
            <a:r>
              <a:rPr lang="en-US" sz="1400" b="1" dirty="0"/>
              <a:t>Subgraph Showing Attribute Hierarchy in </a:t>
            </a:r>
          </a:p>
          <a:p>
            <a:pPr algn="ctr"/>
            <a:r>
              <a:rPr lang="en-US" sz="1400" b="1" i="1" dirty="0"/>
              <a:t>skills</a:t>
            </a:r>
            <a:r>
              <a:rPr lang="en-US" sz="1400" b="1" dirty="0"/>
              <a:t> Attribute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0" y="5487049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b. Subgraph Showing Attribute Hierarchy in </a:t>
            </a:r>
          </a:p>
          <a:p>
            <a:pPr algn="ctr"/>
            <a:r>
              <a:rPr lang="en-US" sz="1400" b="1" i="1" dirty="0"/>
              <a:t>type</a:t>
            </a:r>
            <a:r>
              <a:rPr lang="en-US" sz="1400" b="1" dirty="0"/>
              <a:t> Attribute</a:t>
            </a:r>
          </a:p>
        </p:txBody>
      </p:sp>
    </p:spTree>
    <p:extLst>
      <p:ext uri="{BB962C8B-B14F-4D97-AF65-F5344CB8AC3E}">
        <p14:creationId xmlns:p14="http://schemas.microsoft.com/office/powerpoint/2010/main" val="21418088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4724400" cy="4953000"/>
          </a:xfrm>
        </p:spPr>
        <p:txBody>
          <a:bodyPr/>
          <a:lstStyle/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186940" y="233895"/>
            <a:ext cx="49530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Use Case Extended with Attribute Hierarchy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79938" y="987509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Smriti Bhatt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34942" y="1106871"/>
            <a:ext cx="335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4743" y="3763260"/>
            <a:ext cx="4440433" cy="194784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0382" y="1167506"/>
            <a:ext cx="4340258" cy="2502126"/>
          </a:xfrm>
          <a:prstGeom prst="rect">
            <a:avLst/>
          </a:prstGeom>
        </p:spPr>
      </p:pic>
      <p:sp>
        <p:nvSpPr>
          <p:cNvPr id="13" name="Arrow: Down 12"/>
          <p:cNvSpPr/>
          <p:nvPr/>
        </p:nvSpPr>
        <p:spPr>
          <a:xfrm rot="18558168">
            <a:off x="4848137" y="3046996"/>
            <a:ext cx="381000" cy="6578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21168" y="2514600"/>
            <a:ext cx="2743200" cy="635752"/>
          </a:xfrm>
          <a:prstGeom prst="rect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04387" y="3648956"/>
            <a:ext cx="3751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990000"/>
                </a:solidFill>
              </a:rPr>
              <a:t>Policy Without Attribute Hierarchy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86538" y="5613700"/>
            <a:ext cx="351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990000"/>
                </a:solidFill>
              </a:rPr>
              <a:t>Policy With Attribute Hierarchy</a:t>
            </a:r>
          </a:p>
        </p:txBody>
      </p:sp>
    </p:spTree>
    <p:extLst>
      <p:ext uri="{BB962C8B-B14F-4D97-AF65-F5344CB8AC3E}">
        <p14:creationId xmlns:p14="http://schemas.microsoft.com/office/powerpoint/2010/main" val="15881977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209800" y="54050"/>
            <a:ext cx="49530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Policy Evaluation in PM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684922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Smriti Bhatt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GB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606482" y="968215"/>
            <a:ext cx="8159635" cy="488970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v"/>
              <a:defRPr/>
            </a:pP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729047" y="3173468"/>
            <a:ext cx="1099753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47923" y="1282410"/>
            <a:ext cx="8423278" cy="213169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400" dirty="0"/>
              <a:t>Comparison of policy evaluation times for different ABAC policies in PM using our authorization architecture with AE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14660" y="2792003"/>
            <a:ext cx="65696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Average Policy Evaluation Time for ABAC Policies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5671" y="3297338"/>
            <a:ext cx="6629400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9812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382000" cy="4953000"/>
          </a:xfrm>
        </p:spPr>
        <p:txBody>
          <a:bodyPr/>
          <a:lstStyle/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209800" y="54050"/>
            <a:ext cx="49530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Conclusion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684922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Smriti Bhatt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52160" y="1143000"/>
            <a:ext cx="335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3400" y="1143000"/>
            <a:ext cx="7954550" cy="488970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v"/>
              <a:defRPr/>
            </a:pPr>
            <a:endParaRPr lang="en-US" sz="24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36561" y="1041770"/>
            <a:ext cx="8423278" cy="530523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400" dirty="0"/>
              <a:t>A  restricted HGABAC model (</a:t>
            </a:r>
            <a:r>
              <a:rPr lang="en-US" sz="2400" i="1" dirty="0"/>
              <a:t>rHGABAC</a:t>
            </a:r>
            <a:r>
              <a:rPr lang="en-US" sz="2400" dirty="0"/>
              <a:t>) presented and formalized as a single-value EAP</a:t>
            </a:r>
          </a:p>
          <a:p>
            <a:pPr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400" dirty="0"/>
              <a:t>Employed group attributes and group hierarchies, as well as attribute hierarchies in an ABAC model</a:t>
            </a:r>
          </a:p>
          <a:p>
            <a:pPr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400" dirty="0"/>
              <a:t>Presented a generalized authorization architecture for enforcement of ABAC policies</a:t>
            </a:r>
          </a:p>
          <a:p>
            <a:pPr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400" i="1" dirty="0"/>
              <a:t>rHGABAC</a:t>
            </a:r>
            <a:r>
              <a:rPr lang="en-US" sz="2400" dirty="0"/>
              <a:t> simplifies Policy and Attribute management and administration in ABAC policies</a:t>
            </a:r>
          </a:p>
          <a:p>
            <a:pPr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400" dirty="0"/>
              <a:t>New versions of PM tool would provide better insights in new ways of expressing and enforcing ABAC policies</a:t>
            </a:r>
          </a:p>
        </p:txBody>
      </p:sp>
    </p:spTree>
    <p:extLst>
      <p:ext uri="{BB962C8B-B14F-4D97-AF65-F5344CB8AC3E}">
        <p14:creationId xmlns:p14="http://schemas.microsoft.com/office/powerpoint/2010/main" val="8871203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953000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you!!!</a:t>
            </a:r>
          </a:p>
          <a:p>
            <a:pPr marL="0" indent="0" algn="ctr">
              <a:buNone/>
            </a:pPr>
            <a:r>
              <a:rPr lang="en-US" sz="3600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Questions???</a:t>
            </a:r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306161" y="54050"/>
            <a:ext cx="471456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9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Institute for Cyber Security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684922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715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953000"/>
          </a:xfrm>
        </p:spPr>
        <p:txBody>
          <a:bodyPr/>
          <a:lstStyle/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209800" y="54050"/>
            <a:ext cx="49530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Introduction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301660" y="777200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52160" y="1143000"/>
            <a:ext cx="335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94725" y="1147539"/>
            <a:ext cx="7954550" cy="488970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Attribute-Based Access Control (ABAC)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ea typeface="ＭＳ Ｐゴシック" pitchFamily="34" charset="-128"/>
              </a:rPr>
              <a:t> </a:t>
            </a:r>
            <a:r>
              <a:rPr lang="en-US" sz="2400" dirty="0">
                <a:ea typeface="ＭＳ Ｐゴシック" pitchFamily="34" charset="-128"/>
              </a:rPr>
              <a:t>Access control based on attributes of users and objects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400" dirty="0">
                <a:ea typeface="ＭＳ Ｐゴシック" pitchFamily="34" charset="-128"/>
              </a:rPr>
              <a:t> Flexible</a:t>
            </a:r>
            <a:r>
              <a:rPr lang="en-US" sz="2400" dirty="0"/>
              <a:t> and fine grained access control model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400" dirty="0">
                <a:ea typeface="ＭＳ Ｐゴシック" pitchFamily="34" charset="-128"/>
              </a:rPr>
              <a:t> Core Entities:</a:t>
            </a:r>
            <a:endParaRPr lang="en-US" dirty="0">
              <a:ea typeface="ＭＳ Ｐゴシック" pitchFamily="34" charset="-128"/>
            </a:endParaRPr>
          </a:p>
          <a:p>
            <a:pPr lvl="2">
              <a:lnSpc>
                <a:spcPct val="150000"/>
              </a:lnSpc>
              <a:spcBef>
                <a:spcPts val="0"/>
              </a:spcBef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000" dirty="0">
                <a:ea typeface="ＭＳ Ｐゴシック" pitchFamily="34" charset="-128"/>
              </a:rPr>
              <a:t> Users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000" dirty="0">
                <a:ea typeface="ＭＳ Ｐゴシック" pitchFamily="34" charset="-128"/>
              </a:rPr>
              <a:t> Objects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000" dirty="0">
                <a:ea typeface="ＭＳ Ｐゴシック" pitchFamily="34" charset="-128"/>
              </a:rPr>
              <a:t> Attributes (Users &amp; Objects)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000" dirty="0">
                <a:ea typeface="ＭＳ Ｐゴシック" pitchFamily="34" charset="-128"/>
              </a:rPr>
              <a:t> Permissions/Actions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000" dirty="0">
                <a:ea typeface="ＭＳ Ｐゴシック" pitchFamily="34" charset="-128"/>
              </a:rPr>
              <a:t> Authorization Policy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SzPct val="90000"/>
              <a:buNone/>
              <a:defRPr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Smriti Bhatt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087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953000"/>
          </a:xfrm>
        </p:spPr>
        <p:txBody>
          <a:bodyPr/>
          <a:lstStyle/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209800" y="54050"/>
            <a:ext cx="49530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Introduction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684922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Smriti Bhatt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52160" y="1143000"/>
            <a:ext cx="335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34009" y="1143000"/>
            <a:ext cx="8591641" cy="561516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400" dirty="0">
                <a:ea typeface="ＭＳ Ｐゴシック" pitchFamily="34" charset="-128"/>
              </a:rPr>
              <a:t>Many different ABAC models</a:t>
            </a: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400" dirty="0">
                <a:ea typeface="ＭＳ Ｐゴシック" pitchFamily="34" charset="-128"/>
              </a:rPr>
              <a:t>Authorization policy specification in ABAC Models</a:t>
            </a: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endParaRPr lang="en-US" sz="2400" dirty="0">
              <a:ea typeface="ＭＳ Ｐゴシック" pitchFamily="34" charset="-128"/>
            </a:endParaRPr>
          </a:p>
          <a:p>
            <a:pPr marL="0" indent="0">
              <a:buSzPct val="90000"/>
              <a:buNone/>
              <a:defRPr/>
            </a:pPr>
            <a:endParaRPr lang="en-US" sz="2400" dirty="0">
              <a:ea typeface="ＭＳ Ｐゴシック" pitchFamily="34" charset="-128"/>
            </a:endParaRPr>
          </a:p>
          <a:p>
            <a:pPr marL="0" indent="0">
              <a:buSzPct val="90000"/>
              <a:buNone/>
              <a:defRPr/>
            </a:pPr>
            <a:endParaRPr lang="en-US" sz="2400" dirty="0">
              <a:ea typeface="ＭＳ Ｐゴシック" pitchFamily="34" charset="-128"/>
            </a:endParaRPr>
          </a:p>
          <a:p>
            <a:pPr marL="0" indent="0">
              <a:buSzPct val="90000"/>
              <a:buNone/>
              <a:defRPr/>
            </a:pPr>
            <a:endParaRPr lang="en-US" sz="2400" b="1" dirty="0">
              <a:solidFill>
                <a:schemeClr val="tx2">
                  <a:lumMod val="75000"/>
                </a:schemeClr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400" dirty="0">
                <a:ea typeface="ＭＳ Ｐゴシック" pitchFamily="34" charset="-128"/>
              </a:rPr>
              <a:t>Additional components and capabilities in ABAC</a:t>
            </a:r>
            <a:endParaRPr lang="en-US" sz="2400" b="1" dirty="0">
              <a:solidFill>
                <a:schemeClr val="tx2">
                  <a:lumMod val="75000"/>
                </a:schemeClr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400" dirty="0">
                <a:ea typeface="ＭＳ Ｐゴシック" pitchFamily="34" charset="-128"/>
              </a:rPr>
              <a:t> User and Object Groups</a:t>
            </a: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400" dirty="0">
                <a:ea typeface="ＭＳ Ｐゴシック" pitchFamily="34" charset="-128"/>
              </a:rPr>
              <a:t> Group Attributes and Group Hierarchy </a:t>
            </a: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400" dirty="0">
                <a:ea typeface="ＭＳ Ｐゴシック" pitchFamily="34" charset="-128"/>
              </a:rPr>
              <a:t> Attribute Hierarchy </a:t>
            </a:r>
          </a:p>
        </p:txBody>
      </p:sp>
      <p:sp>
        <p:nvSpPr>
          <p:cNvPr id="13" name="Oval 12"/>
          <p:cNvSpPr/>
          <p:nvPr/>
        </p:nvSpPr>
        <p:spPr>
          <a:xfrm>
            <a:off x="2370267" y="2037984"/>
            <a:ext cx="1589667" cy="7674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ABAC Models</a:t>
            </a:r>
          </a:p>
        </p:txBody>
      </p:sp>
      <p:sp>
        <p:nvSpPr>
          <p:cNvPr id="18" name="Oval 17"/>
          <p:cNvSpPr/>
          <p:nvPr/>
        </p:nvSpPr>
        <p:spPr>
          <a:xfrm>
            <a:off x="943013" y="2987423"/>
            <a:ext cx="1288920" cy="7531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LAPs</a:t>
            </a:r>
          </a:p>
        </p:txBody>
      </p:sp>
      <p:sp>
        <p:nvSpPr>
          <p:cNvPr id="19" name="Oval 18"/>
          <p:cNvSpPr/>
          <p:nvPr/>
        </p:nvSpPr>
        <p:spPr>
          <a:xfrm>
            <a:off x="4126340" y="2992136"/>
            <a:ext cx="1239676" cy="7531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EAPs</a:t>
            </a:r>
          </a:p>
        </p:txBody>
      </p:sp>
      <p:cxnSp>
        <p:nvCxnSpPr>
          <p:cNvPr id="15" name="Straight Arrow Connector 14"/>
          <p:cNvCxnSpPr>
            <a:cxnSpLocks/>
            <a:stCxn id="13" idx="4"/>
            <a:endCxn id="18" idx="0"/>
          </p:cNvCxnSpPr>
          <p:nvPr/>
        </p:nvCxnSpPr>
        <p:spPr>
          <a:xfrm flipH="1">
            <a:off x="1587473" y="2805414"/>
            <a:ext cx="1577628" cy="1820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stCxn id="13" idx="4"/>
            <a:endCxn id="19" idx="0"/>
          </p:cNvCxnSpPr>
          <p:nvPr/>
        </p:nvCxnSpPr>
        <p:spPr>
          <a:xfrm>
            <a:off x="3165101" y="2805414"/>
            <a:ext cx="1581077" cy="186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685098" y="3199925"/>
            <a:ext cx="34589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LAPs</a:t>
            </a:r>
            <a:r>
              <a:rPr lang="en-US" sz="1400" dirty="0"/>
              <a:t> – Logical-Formula Authorization Policy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60766" y="3509088"/>
            <a:ext cx="32448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EAPs</a:t>
            </a:r>
            <a:r>
              <a:rPr lang="en-US" sz="1400" dirty="0"/>
              <a:t> – Enumerated Authorization Policy</a:t>
            </a:r>
          </a:p>
        </p:txBody>
      </p:sp>
      <p:sp>
        <p:nvSpPr>
          <p:cNvPr id="36" name="Oval 35"/>
          <p:cNvSpPr/>
          <p:nvPr/>
        </p:nvSpPr>
        <p:spPr>
          <a:xfrm>
            <a:off x="4042317" y="2884111"/>
            <a:ext cx="1407722" cy="973222"/>
          </a:xfrm>
          <a:prstGeom prst="ellipse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762249" y="3149648"/>
            <a:ext cx="3286592" cy="712691"/>
          </a:xfrm>
          <a:prstGeom prst="rect">
            <a:avLst/>
          </a:prstGeom>
          <a:noFill/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24240" y="3863186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( ua</a:t>
            </a:r>
            <a:r>
              <a:rPr lang="en-US" i="1" baseline="-25000" dirty="0"/>
              <a:t>i </a:t>
            </a:r>
            <a:r>
              <a:rPr lang="en-US" i="1" dirty="0"/>
              <a:t>, oa</a:t>
            </a:r>
            <a:r>
              <a:rPr lang="en-US" i="1" baseline="-25000" dirty="0"/>
              <a:t>j </a:t>
            </a:r>
            <a:r>
              <a:rPr lang="en-US" i="1" dirty="0"/>
              <a:t>)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3835473"/>
            <a:ext cx="3248025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13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209800" y="54050"/>
            <a:ext cx="49530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Motivation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684922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Smriti Bhatt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GB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93104" y="1178209"/>
            <a:ext cx="8379538" cy="532797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ea typeface="ＭＳ Ｐゴシック" pitchFamily="34" charset="-128"/>
              </a:rPr>
              <a:t> ABAC models and policies in real-world applications </a:t>
            </a:r>
          </a:p>
          <a:p>
            <a:pPr>
              <a:lnSpc>
                <a:spcPct val="150000"/>
              </a:lnSpc>
              <a:spcBef>
                <a:spcPts val="0"/>
              </a:spcBef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ea typeface="ＭＳ Ｐゴシック" pitchFamily="34" charset="-128"/>
              </a:rPr>
              <a:t> Enforcement of ABAC policies through existing ABAC frameworks and tools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dirty="0"/>
              <a:t> XACML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dirty="0"/>
              <a:t> Policy Machine</a:t>
            </a:r>
            <a:r>
              <a:rPr lang="en-US" dirty="0">
                <a:ea typeface="ＭＳ Ｐゴシック" pitchFamily="34" charset="-128"/>
              </a:rPr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ea typeface="ＭＳ Ｐゴシック" pitchFamily="34" charset="-128"/>
              </a:rPr>
              <a:t>  Ease of policy and attribute administration and management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79737" y="305857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LAP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94137" y="364214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2525C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EAP</a:t>
            </a:r>
          </a:p>
        </p:txBody>
      </p:sp>
      <p:sp>
        <p:nvSpPr>
          <p:cNvPr id="2" name="Arrow: Left 1"/>
          <p:cNvSpPr/>
          <p:nvPr/>
        </p:nvSpPr>
        <p:spPr>
          <a:xfrm rot="21221937">
            <a:off x="2779366" y="3321336"/>
            <a:ext cx="1113401" cy="180955"/>
          </a:xfrm>
          <a:prstGeom prst="lef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row: Left 26"/>
          <p:cNvSpPr/>
          <p:nvPr/>
        </p:nvSpPr>
        <p:spPr>
          <a:xfrm rot="21221937">
            <a:off x="3816568" y="3857920"/>
            <a:ext cx="1113401" cy="180955"/>
          </a:xfrm>
          <a:prstGeom prst="leftArrow">
            <a:avLst/>
          </a:prstGeom>
          <a:solidFill>
            <a:srgbClr val="2525C5"/>
          </a:solidFill>
          <a:ln>
            <a:solidFill>
              <a:srgbClr val="2525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15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953000"/>
          </a:xfrm>
        </p:spPr>
        <p:txBody>
          <a:bodyPr/>
          <a:lstStyle/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209800" y="54050"/>
            <a:ext cx="49530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Background &amp; Related Work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684922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Smriti Bhatt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GB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174648"/>
            <a:ext cx="8197195" cy="488970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v"/>
              <a:defRPr/>
            </a:pPr>
            <a:endParaRPr lang="en-US" sz="2000" dirty="0"/>
          </a:p>
          <a:p>
            <a:pPr marL="457200" lvl="1" indent="0">
              <a:lnSpc>
                <a:spcPct val="150000"/>
              </a:lnSpc>
              <a:spcBef>
                <a:spcPts val="600"/>
              </a:spcBef>
              <a:buSzPct val="90000"/>
              <a:buNone/>
              <a:defRPr/>
            </a:pPr>
            <a:r>
              <a:rPr lang="en-US" sz="2000" dirty="0"/>
              <a:t>  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23921" y="1105726"/>
            <a:ext cx="8448721" cy="50739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800" i="1" dirty="0"/>
              <a:t>HGABAC</a:t>
            </a:r>
            <a:r>
              <a:rPr lang="en-US" sz="2800" dirty="0"/>
              <a:t> – A hierarchical attribute-based access control model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400" dirty="0"/>
              <a:t>User and Object Groups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400" dirty="0"/>
              <a:t>Group Attributes and Hierarchies </a:t>
            </a:r>
          </a:p>
          <a:p>
            <a:pPr>
              <a:lnSpc>
                <a:spcPct val="150000"/>
              </a:lnSpc>
              <a:spcBef>
                <a:spcPts val="0"/>
              </a:spcBef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800" i="1" dirty="0"/>
              <a:t>HABE</a:t>
            </a:r>
            <a:r>
              <a:rPr lang="en-US" sz="2800" dirty="0"/>
              <a:t> – A hierarchical attribute-based encryption mechanism</a:t>
            </a:r>
          </a:p>
          <a:p>
            <a:pPr>
              <a:lnSpc>
                <a:spcPct val="150000"/>
              </a:lnSpc>
              <a:spcBef>
                <a:spcPts val="0"/>
              </a:spcBef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800" i="1" dirty="0"/>
              <a:t>LaBAC</a:t>
            </a:r>
            <a:r>
              <a:rPr lang="en-US" sz="2800" i="1" baseline="-25000" dirty="0"/>
              <a:t>H</a:t>
            </a:r>
            <a:r>
              <a:rPr lang="en-US" sz="2800" dirty="0"/>
              <a:t> – Label-based access control model with hierarchy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400" dirty="0"/>
              <a:t>Hierarchical relationship among attribute values</a:t>
            </a:r>
          </a:p>
        </p:txBody>
      </p:sp>
    </p:spTree>
    <p:extLst>
      <p:ext uri="{BB962C8B-B14F-4D97-AF65-F5344CB8AC3E}">
        <p14:creationId xmlns:p14="http://schemas.microsoft.com/office/powerpoint/2010/main" val="1147976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186941" y="186972"/>
            <a:ext cx="49530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Group Attributes and Hierarchies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79" y="798384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Smriti Bhatt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GB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174648"/>
            <a:ext cx="8197195" cy="488970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v"/>
              <a:defRPr/>
            </a:pPr>
            <a:endParaRPr lang="en-US" sz="2000" dirty="0"/>
          </a:p>
          <a:p>
            <a:pPr marL="457200" lvl="1" indent="0">
              <a:lnSpc>
                <a:spcPct val="150000"/>
              </a:lnSpc>
              <a:spcBef>
                <a:spcPts val="600"/>
              </a:spcBef>
              <a:buSzPct val="90000"/>
              <a:buNone/>
              <a:defRPr/>
            </a:pPr>
            <a:r>
              <a:rPr lang="en-US" sz="2000" dirty="0"/>
              <a:t> 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5921" y="2159446"/>
            <a:ext cx="6052583" cy="295751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707939" y="5116958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 1. An Example of User Group Hierarchy Adapted from [*]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2397" y="5665983"/>
            <a:ext cx="83894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Gupta, Maanak, and Ravi Sandhu. "The GURA_G Administrative Model for User and Group Attribute Assignment." </a:t>
            </a:r>
            <a:r>
              <a:rPr lang="en-US" sz="1200" i="1" dirty="0"/>
              <a:t>International Conference on Network and System Security</a:t>
            </a:r>
            <a:r>
              <a:rPr lang="en-US" sz="1200" dirty="0"/>
              <a:t>. Springer International Publishing, 2016.</a:t>
            </a:r>
          </a:p>
          <a:p>
            <a:endParaRPr lang="en-US" sz="1200" dirty="0"/>
          </a:p>
        </p:txBody>
      </p:sp>
      <p:cxnSp>
        <p:nvCxnSpPr>
          <p:cNvPr id="21" name="Straight Arrow Connector 20"/>
          <p:cNvCxnSpPr>
            <a:cxnSpLocks/>
          </p:cNvCxnSpPr>
          <p:nvPr/>
        </p:nvCxnSpPr>
        <p:spPr>
          <a:xfrm flipV="1">
            <a:off x="7727040" y="2362200"/>
            <a:ext cx="0" cy="243722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767937" y="3143317"/>
            <a:ext cx="8287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2525C5"/>
                </a:solidFill>
              </a:rPr>
              <a:t>Group Attribute Inheritance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374785" y="4439778"/>
            <a:ext cx="828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Junior Group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2011" y="3014871"/>
            <a:ext cx="828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Senior</a:t>
            </a:r>
          </a:p>
          <a:p>
            <a:pPr algn="ctr"/>
            <a:r>
              <a:rPr lang="en-US" sz="1200" b="1" dirty="0">
                <a:solidFill>
                  <a:srgbClr val="C00000"/>
                </a:solidFill>
              </a:rPr>
              <a:t>Group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200" y="1104286"/>
            <a:ext cx="8229600" cy="45033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 Group attributes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 Hierarchy among groups</a:t>
            </a:r>
          </a:p>
        </p:txBody>
      </p:sp>
    </p:spTree>
    <p:extLst>
      <p:ext uri="{BB962C8B-B14F-4D97-AF65-F5344CB8AC3E}">
        <p14:creationId xmlns:p14="http://schemas.microsoft.com/office/powerpoint/2010/main" val="4158832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2423"/>
            <a:ext cx="8229600" cy="5083578"/>
          </a:xfrm>
        </p:spPr>
        <p:txBody>
          <a:bodyPr/>
          <a:lstStyle/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223654" y="112376"/>
            <a:ext cx="49530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Attribute Hierarchy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301659" y="756554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Smriti Bhatt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GB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174648"/>
            <a:ext cx="8197195" cy="488970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v"/>
              <a:defRPr/>
            </a:pPr>
            <a:endParaRPr lang="en-US" sz="2000" dirty="0"/>
          </a:p>
          <a:p>
            <a:pPr marL="457200" lvl="1" indent="0">
              <a:lnSpc>
                <a:spcPct val="150000"/>
              </a:lnSpc>
              <a:spcBef>
                <a:spcPts val="600"/>
              </a:spcBef>
              <a:buSzPct val="90000"/>
              <a:buNone/>
              <a:defRPr/>
            </a:pPr>
            <a:r>
              <a:rPr lang="en-US" sz="2000" dirty="0"/>
              <a:t>  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47923" y="1146820"/>
            <a:ext cx="8591641" cy="487356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ea typeface="ＭＳ Ｐゴシック" pitchFamily="34" charset="-128"/>
              </a:rPr>
              <a:t> A partial ordering of </a:t>
            </a:r>
            <a:r>
              <a:rPr lang="en-US" sz="2800" i="1" dirty="0">
                <a:solidFill>
                  <a:srgbClr val="C00000"/>
                </a:solidFill>
                <a:ea typeface="ＭＳ Ｐゴシック" pitchFamily="34" charset="-128"/>
              </a:rPr>
              <a:t>Range</a:t>
            </a:r>
            <a:r>
              <a:rPr lang="en-US" sz="2800" dirty="0">
                <a:ea typeface="ＭＳ Ｐゴシック" pitchFamily="34" charset="-128"/>
              </a:rPr>
              <a:t> of attribute values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613462" y="5513639"/>
            <a:ext cx="4083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 2. An Example of Attribute Hierarchy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/>
          <a:srcRect b="16335"/>
          <a:stretch/>
        </p:blipFill>
        <p:spPr>
          <a:xfrm>
            <a:off x="1251054" y="2242395"/>
            <a:ext cx="6659171" cy="226166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310641" y="4687440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a. User Attribute-value Hierarchy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20323" y="4687440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b. Object Attribute-value Hierarchy</a:t>
            </a:r>
          </a:p>
        </p:txBody>
      </p:sp>
    </p:spTree>
    <p:extLst>
      <p:ext uri="{BB962C8B-B14F-4D97-AF65-F5344CB8AC3E}">
        <p14:creationId xmlns:p14="http://schemas.microsoft.com/office/powerpoint/2010/main" val="2139181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47103"/>
            <a:ext cx="7315200" cy="4448897"/>
          </a:xfrm>
        </p:spPr>
        <p:txBody>
          <a:bodyPr/>
          <a:lstStyle/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Smriti Bhatt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52160" y="1143000"/>
            <a:ext cx="335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94725" y="1129819"/>
            <a:ext cx="7954550" cy="488970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90000"/>
              <a:buFont typeface="Wingdings" panose="05000000000000000000" pitchFamily="2" charset="2"/>
              <a:buChar char="v"/>
              <a:defRPr/>
            </a:pP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50067" y="4938618"/>
            <a:ext cx="5012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 3. </a:t>
            </a:r>
            <a:r>
              <a:rPr lang="en-US" i="1" dirty="0"/>
              <a:t>rHGABAC</a:t>
            </a:r>
            <a:r>
              <a:rPr lang="en-US" dirty="0"/>
              <a:t> Model Adapted from [1,2]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2573" y="5375335"/>
            <a:ext cx="8389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Servos, Daniel, and Sylvia L. Osborn. "HGABAC: Towards a formal model of hierarchical attribute-based access control." </a:t>
            </a:r>
            <a:r>
              <a:rPr lang="en-US" sz="1200" i="1" dirty="0"/>
              <a:t>International Symposium on Foundations and Practice of Security</a:t>
            </a:r>
            <a:r>
              <a:rPr lang="en-US" sz="1200" dirty="0"/>
              <a:t>. Springer International Publishing, 2014.</a:t>
            </a:r>
          </a:p>
          <a:p>
            <a:pPr marL="228600" indent="-228600">
              <a:buFontTx/>
              <a:buAutoNum type="arabicPeriod"/>
            </a:pPr>
            <a:r>
              <a:rPr lang="en-US" sz="1200" dirty="0"/>
              <a:t>Gupta, Maanak, and Ravi Sandhu. "The GURA_G Administrative Model for User and Group Attribute Assignment." </a:t>
            </a:r>
            <a:r>
              <a:rPr lang="en-US" sz="1200" i="1" dirty="0"/>
              <a:t>International Conference on Network and System Security</a:t>
            </a:r>
            <a:r>
              <a:rPr lang="en-US" sz="1200" dirty="0"/>
              <a:t>. Springer International Publishing, 2016.</a:t>
            </a: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62656" y="977487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5" name="Title 1"/>
          <p:cNvSpPr>
            <a:spLocks/>
          </p:cNvSpPr>
          <p:nvPr/>
        </p:nvSpPr>
        <p:spPr bwMode="auto">
          <a:xfrm>
            <a:off x="1925791" y="217926"/>
            <a:ext cx="5465610" cy="705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A Restricted HGABAC (</a:t>
            </a:r>
            <a:r>
              <a:rPr lang="en-US" sz="2800" b="1" i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rHGABAC</a:t>
            </a:r>
            <a:r>
              <a:rPr lang="en-US" sz="28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) Model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45259"/>
            <a:ext cx="9144000" cy="296764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758726" y="4284427"/>
            <a:ext cx="3083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sym typeface="Wingdings" panose="05000000000000000000" pitchFamily="2" charset="2"/>
              </a:rPr>
              <a:t> F</a:t>
            </a:r>
            <a:r>
              <a:rPr lang="en-US" sz="1400" dirty="0">
                <a:solidFill>
                  <a:srgbClr val="C00000"/>
                </a:solidFill>
              </a:rPr>
              <a:t>ormalized as Single-Value EAP</a:t>
            </a:r>
          </a:p>
          <a:p>
            <a:r>
              <a:rPr lang="en-US" sz="1400" dirty="0">
                <a:solidFill>
                  <a:srgbClr val="2525C5"/>
                </a:solidFill>
              </a:rPr>
              <a:t>e.g</a:t>
            </a:r>
            <a:r>
              <a:rPr lang="en-US" sz="1400" i="1" dirty="0">
                <a:solidFill>
                  <a:srgbClr val="2525C5"/>
                </a:solidFill>
              </a:rPr>
              <a:t>. Policy</a:t>
            </a:r>
            <a:r>
              <a:rPr lang="en-US" sz="1400" i="1" baseline="-25000" dirty="0">
                <a:solidFill>
                  <a:srgbClr val="2525C5"/>
                </a:solidFill>
              </a:rPr>
              <a:t>read</a:t>
            </a:r>
            <a:r>
              <a:rPr lang="en-US" sz="1400" i="1" dirty="0">
                <a:solidFill>
                  <a:srgbClr val="2525C5"/>
                </a:solidFill>
              </a:rPr>
              <a:t> = (Manager, Private)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62800" y="4676933"/>
            <a:ext cx="4572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/>
              <a:t>uav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809993" y="4676934"/>
            <a:ext cx="4572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/>
              <a:t>oav</a:t>
            </a:r>
          </a:p>
        </p:txBody>
      </p:sp>
    </p:spTree>
    <p:extLst>
      <p:ext uri="{BB962C8B-B14F-4D97-AF65-F5344CB8AC3E}">
        <p14:creationId xmlns:p14="http://schemas.microsoft.com/office/powerpoint/2010/main" val="1422914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10150</TotalTime>
  <Words>1368</Words>
  <Application>Microsoft Office PowerPoint</Application>
  <PresentationFormat>On-screen Show (4:3)</PresentationFormat>
  <Paragraphs>300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ＭＳ Ｐゴシック</vt:lpstr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gmaanakg</dc:creator>
  <cp:lastModifiedBy>Smriti</cp:lastModifiedBy>
  <cp:revision>400</cp:revision>
  <dcterms:created xsi:type="dcterms:W3CDTF">2006-08-16T00:00:00Z</dcterms:created>
  <dcterms:modified xsi:type="dcterms:W3CDTF">2017-03-24T15:53:17Z</dcterms:modified>
</cp:coreProperties>
</file>