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67275" cy="42794238"/>
  <p:notesSz cx="7315200" cy="96012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>
        <p:scale>
          <a:sx n="16" d="100"/>
          <a:sy n="16" d="100"/>
        </p:scale>
        <p:origin x="-2261" y="-62"/>
      </p:cViewPr>
      <p:guideLst>
        <p:guide orient="horz" pos="13478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73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349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367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774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44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22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6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04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346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3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5ECB8-8940-43B8-AE1A-D0B04D3B208E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8A2C3-BA23-47E0-AB88-8D9F470E5E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946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13"/>
          <p:cNvSpPr>
            <a:spLocks noGrp="1" noChangeArrowheads="1"/>
          </p:cNvSpPr>
          <p:nvPr>
            <p:ph type="title"/>
          </p:nvPr>
        </p:nvSpPr>
        <p:spPr bwMode="auto">
          <a:xfrm>
            <a:off x="1891704" y="2422785"/>
            <a:ext cx="26105525" cy="4748035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>
            <a:normAutofit/>
          </a:bodyPr>
          <a:lstStyle>
            <a:lvl1pPr defTabSz="4389438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8000" b="1" dirty="0"/>
              <a:t>Security Enhanced Administrative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8000" b="1" dirty="0"/>
              <a:t>Role </a:t>
            </a:r>
            <a:r>
              <a:rPr lang="en-US" altLang="en-US" sz="8000" b="1" dirty="0" smtClean="0"/>
              <a:t>Based </a:t>
            </a:r>
            <a:r>
              <a:rPr lang="en-US" altLang="en-US" sz="8000" b="1" dirty="0"/>
              <a:t>Access Control Models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5400" b="1" i="1" dirty="0"/>
              <a:t>Rajkumar </a:t>
            </a:r>
            <a:r>
              <a:rPr lang="en-US" altLang="en-US" sz="5400" b="1" i="1" dirty="0" smtClean="0"/>
              <a:t>P V  and Ravi Sandhu</a:t>
            </a:r>
            <a:endParaRPr lang="en-US" altLang="en-US" sz="5400" b="1" i="1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 bwMode="auto">
          <a:xfrm>
            <a:off x="1891704" y="10831556"/>
            <a:ext cx="12863592" cy="11208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n-US" altLang="en-US" sz="6600" b="1" dirty="0" smtClean="0"/>
              <a:t>System Security Administration</a:t>
            </a:r>
            <a:endParaRPr lang="en-US" altLang="en-US" sz="6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91704" y="12512843"/>
            <a:ext cx="12863592" cy="21467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Security Abstractions in RBAC</a:t>
            </a:r>
          </a:p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6000" dirty="0" smtClean="0"/>
              <a:t>Role Based Access Control (RBAC) provides application level security abstractions: </a:t>
            </a:r>
            <a:r>
              <a:rPr lang="en-US" sz="6000" i="1" dirty="0" smtClean="0"/>
              <a:t>roles, permissions</a:t>
            </a:r>
            <a:r>
              <a:rPr lang="en-US" sz="6000" dirty="0" smtClean="0"/>
              <a:t>, and </a:t>
            </a:r>
            <a:r>
              <a:rPr lang="en-US" sz="6000" i="1" dirty="0" smtClean="0"/>
              <a:t>users</a:t>
            </a:r>
            <a:r>
              <a:rPr lang="en-US" sz="6000" dirty="0" smtClean="0"/>
              <a:t>.</a:t>
            </a:r>
          </a:p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6000" dirty="0" smtClean="0"/>
              <a:t>Naturally fits in administration of organizational information systems.</a:t>
            </a:r>
          </a:p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6000" dirty="0" smtClean="0"/>
              <a:t>Practically implemented in </a:t>
            </a:r>
            <a:r>
              <a:rPr lang="en-US" sz="6000" dirty="0"/>
              <a:t>O</a:t>
            </a:r>
            <a:r>
              <a:rPr lang="en-US" sz="6000" dirty="0" smtClean="0"/>
              <a:t>perating </a:t>
            </a:r>
            <a:r>
              <a:rPr lang="en-US" sz="6000" dirty="0"/>
              <a:t>S</a:t>
            </a:r>
            <a:r>
              <a:rPr lang="en-US" sz="6000" dirty="0" smtClean="0"/>
              <a:t>ystems, Database Management Systems, Enterprise Resources Planning Applications, and Cloud Services.  </a:t>
            </a:r>
          </a:p>
          <a:p>
            <a:r>
              <a:rPr lang="en-US" sz="6000" b="1" dirty="0" smtClean="0"/>
              <a:t>Accountability in RBAC Administration</a:t>
            </a:r>
          </a:p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6000" dirty="0" smtClean="0"/>
              <a:t>Accountability of system administrators is an important factor in system security.</a:t>
            </a:r>
          </a:p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6000" dirty="0" smtClean="0"/>
              <a:t>Most of the existing administrative models for RBAC does not have sufficient </a:t>
            </a:r>
            <a:r>
              <a:rPr lang="en-US" sz="6000" i="1" dirty="0" smtClean="0"/>
              <a:t>monitoring</a:t>
            </a:r>
            <a:r>
              <a:rPr lang="en-US" sz="6000" dirty="0" smtClean="0"/>
              <a:t> features.</a:t>
            </a:r>
          </a:p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6000" dirty="0" smtClean="0"/>
              <a:t>Enforcing accountability of RBAC administrators requires additional mechanisms.</a:t>
            </a:r>
          </a:p>
          <a:p>
            <a:pPr marL="857250" indent="-85725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12" name="Content Placeholder 8"/>
          <p:cNvSpPr txBox="1">
            <a:spLocks/>
          </p:cNvSpPr>
          <p:nvPr/>
        </p:nvSpPr>
        <p:spPr bwMode="auto">
          <a:xfrm>
            <a:off x="1762103" y="33420279"/>
            <a:ext cx="12863592" cy="11208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756689" indent="-756689" algn="l" defTabSz="3026755" rtl="0" eaLnBrk="1" latinLnBrk="0" hangingPunct="1">
              <a:lnSpc>
                <a:spcPct val="90000"/>
              </a:lnSpc>
              <a:spcBef>
                <a:spcPts val="3310"/>
              </a:spcBef>
              <a:buFont typeface="Arial" panose="020B0604020202020204" pitchFamily="34" charset="0"/>
              <a:buChar char="•"/>
              <a:defRPr sz="926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2270067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3783444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5296822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6810200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8323577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836955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1350333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2863711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6600" b="1" dirty="0" smtClean="0"/>
              <a:t>Administrative Obligations</a:t>
            </a:r>
            <a:endParaRPr lang="en-US" altLang="en-US" sz="6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762103" y="35014264"/>
            <a:ext cx="128635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Preliminary Idea</a:t>
            </a:r>
          </a:p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6000" dirty="0" smtClean="0"/>
              <a:t>Systematic integration of obligations into RBAC administration would help in enforcing accountability of RBAC administrators and enhancing overall system security.</a:t>
            </a:r>
            <a:endParaRPr lang="en-US" sz="6000" dirty="0"/>
          </a:p>
        </p:txBody>
      </p:sp>
      <p:sp>
        <p:nvSpPr>
          <p:cNvPr id="18" name="Content Placeholder 8"/>
          <p:cNvSpPr txBox="1">
            <a:spLocks/>
          </p:cNvSpPr>
          <p:nvPr/>
        </p:nvSpPr>
        <p:spPr bwMode="auto">
          <a:xfrm>
            <a:off x="15322808" y="10831555"/>
            <a:ext cx="12863592" cy="11208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756689" indent="-756689" algn="l" defTabSz="3026755" rtl="0" eaLnBrk="1" latinLnBrk="0" hangingPunct="1">
              <a:lnSpc>
                <a:spcPct val="90000"/>
              </a:lnSpc>
              <a:spcBef>
                <a:spcPts val="3310"/>
              </a:spcBef>
              <a:buFont typeface="Arial" panose="020B0604020202020204" pitchFamily="34" charset="0"/>
              <a:buChar char="•"/>
              <a:defRPr sz="926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2270067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3783444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5296822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6810200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8323577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836955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1350333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2863711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6600" b="1" dirty="0" smtClean="0"/>
              <a:t>An Example</a:t>
            </a:r>
            <a:endParaRPr lang="en-US" altLang="en-US" sz="6600" b="1" dirty="0"/>
          </a:p>
        </p:txBody>
      </p:sp>
      <p:sp>
        <p:nvSpPr>
          <p:cNvPr id="20" name="Content Placeholder 8"/>
          <p:cNvSpPr txBox="1">
            <a:spLocks/>
          </p:cNvSpPr>
          <p:nvPr/>
        </p:nvSpPr>
        <p:spPr bwMode="auto">
          <a:xfrm>
            <a:off x="15890319" y="30457816"/>
            <a:ext cx="12863592" cy="11208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756689" indent="-756689" algn="l" defTabSz="3026755" rtl="0" eaLnBrk="1" latinLnBrk="0" hangingPunct="1">
              <a:lnSpc>
                <a:spcPct val="90000"/>
              </a:lnSpc>
              <a:spcBef>
                <a:spcPts val="3310"/>
              </a:spcBef>
              <a:buFont typeface="Arial" panose="020B0604020202020204" pitchFamily="34" charset="0"/>
              <a:buChar char="•"/>
              <a:defRPr sz="926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2270067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3783444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5296822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6810200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8323577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836955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1350333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2863711" indent="-756689" algn="l" defTabSz="3026755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6600" b="1" dirty="0" smtClean="0"/>
              <a:t>Importance and Future Directions</a:t>
            </a:r>
            <a:endParaRPr lang="en-US" altLang="en-US" sz="66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TextBox 20"/>
              <p:cNvSpPr txBox="1"/>
              <p:nvPr/>
            </p:nvSpPr>
            <p:spPr>
              <a:xfrm>
                <a:off x="15322807" y="12512843"/>
                <a:ext cx="12863593" cy="17635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 smtClean="0"/>
                  <a:t>Policy</a:t>
                </a:r>
              </a:p>
              <a:p>
                <a:pPr marL="857250" indent="-857250">
                  <a:buFont typeface="Wingdings" panose="05000000000000000000" pitchFamily="2" charset="2"/>
                  <a:buChar char="ü"/>
                </a:pPr>
                <a:r>
                  <a:rPr lang="en-US" sz="6000" dirty="0" smtClean="0"/>
                  <a:t>Whenever an administrator adds a new user to “</a:t>
                </a:r>
                <a:r>
                  <a:rPr lang="en-US" sz="6000" i="1" dirty="0" err="1" smtClean="0"/>
                  <a:t>Backup_and_Recovery</a:t>
                </a:r>
                <a:r>
                  <a:rPr lang="en-US" sz="6000" i="1" dirty="0" smtClean="0"/>
                  <a:t>”</a:t>
                </a:r>
                <a:r>
                  <a:rPr lang="en-US" sz="6000" dirty="0" smtClean="0"/>
                  <a:t> role he must report to his co-admins</a:t>
                </a:r>
              </a:p>
              <a:p>
                <a:r>
                  <a:rPr lang="en-US" sz="6000" b="1" dirty="0" smtClean="0"/>
                  <a:t>SE-ARBAC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6000" b="1" dirty="0" smtClean="0"/>
                        <m:t>assign</m:t>
                      </m:r>
                      <m:r>
                        <m:rPr>
                          <m:nor/>
                        </m:rPr>
                        <a:rPr lang="en-US" sz="6000" dirty="0" smtClean="0"/>
                        <m:t> = </m:t>
                      </m:r>
                      <m:r>
                        <m:rPr>
                          <m:nor/>
                        </m:rPr>
                        <a:rPr lang="en-US" sz="6000" b="1" dirty="0" smtClean="0"/>
                        <m:t>&lt;</m:t>
                      </m:r>
                      <m:r>
                        <m:rPr>
                          <m:nor/>
                        </m:rPr>
                        <a:rPr lang="en-US" sz="6000" dirty="0" smtClean="0"/>
                        <m:t> </m:t>
                      </m:r>
                      <m:r>
                        <m:rPr>
                          <m:nor/>
                        </m:rPr>
                        <a:rPr lang="en-US" sz="6000" dirty="0" smtClean="0"/>
                        <m:t>au</m:t>
                      </m:r>
                      <m:r>
                        <m:rPr>
                          <m:nor/>
                        </m:rPr>
                        <a:rPr lang="en-US" sz="6000" dirty="0" smtClean="0"/>
                        <m:t>,</m:t>
                      </m:r>
                      <m:r>
                        <m:rPr>
                          <m:nor/>
                        </m:rPr>
                        <a:rPr lang="en-US" sz="6000" dirty="0" smtClean="0"/>
                        <m:t>u</m:t>
                      </m:r>
                      <m:r>
                        <m:rPr>
                          <m:nor/>
                        </m:rPr>
                        <a:rPr lang="en-US" sz="6000" dirty="0" smtClean="0"/>
                        <m:t>, “</m:t>
                      </m:r>
                      <m:r>
                        <m:rPr>
                          <m:nor/>
                        </m:rPr>
                        <a:rPr lang="en-US" sz="6000" i="1" dirty="0" smtClean="0"/>
                        <m:t>Ba</m:t>
                      </m:r>
                      <m:r>
                        <m:rPr>
                          <m:nor/>
                        </m:rPr>
                        <a:rPr lang="en-US" sz="6000" b="0" i="1" dirty="0" smtClean="0"/>
                        <m:t>c</m:t>
                      </m:r>
                      <m:r>
                        <m:rPr>
                          <m:nor/>
                        </m:rPr>
                        <a:rPr lang="en-US" sz="6000" i="1" dirty="0" smtClean="0"/>
                        <m:t>kup</m:t>
                      </m:r>
                      <m:r>
                        <m:rPr>
                          <m:nor/>
                        </m:rPr>
                        <a:rPr lang="en-US" sz="6000" i="1" dirty="0" smtClean="0"/>
                        <m:t>_</m:t>
                      </m:r>
                      <m:r>
                        <m:rPr>
                          <m:nor/>
                        </m:rPr>
                        <a:rPr lang="en-US" sz="6000" i="1" dirty="0" smtClean="0"/>
                        <m:t>and</m:t>
                      </m:r>
                      <m:r>
                        <m:rPr>
                          <m:nor/>
                        </m:rPr>
                        <a:rPr lang="en-US" sz="6000" i="1" dirty="0" smtClean="0"/>
                        <m:t>_</m:t>
                      </m:r>
                      <m:r>
                        <m:rPr>
                          <m:nor/>
                        </m:rPr>
                        <a:rPr lang="en-US" sz="6000" i="1" dirty="0" smtClean="0"/>
                        <m:t>Recovery</m:t>
                      </m:r>
                      <m:r>
                        <m:rPr>
                          <m:nor/>
                        </m:rPr>
                        <a:rPr lang="en-US" sz="6000" i="1" dirty="0" smtClean="0"/>
                        <m:t>”,</m:t>
                      </m:r>
                    </m:oMath>
                  </m:oMathPara>
                </a14:m>
                <a:endParaRPr lang="en-US" sz="6000" i="1" dirty="0" smtClean="0"/>
              </a:p>
              <a:p>
                <a:r>
                  <a:rPr lang="en-US" sz="6000" dirty="0" smtClean="0"/>
                  <a:t>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6000" i="1" dirty="0" smtClean="0"/>
                      <m:t>Report</m:t>
                    </m:r>
                    <m:r>
                      <m:rPr>
                        <m:nor/>
                      </m:rPr>
                      <a:rPr lang="en-US" sz="6000" i="1" dirty="0" smtClean="0"/>
                      <m:t>(</m:t>
                    </m:r>
                    <m:r>
                      <m:rPr>
                        <m:nor/>
                      </m:rPr>
                      <a:rPr lang="en-US" sz="6000" i="1" dirty="0" err="1" smtClean="0"/>
                      <m:t>au</m:t>
                    </m:r>
                    <m:r>
                      <m:rPr>
                        <m:nor/>
                      </m:rPr>
                      <a:rPr lang="en-US" sz="6000" i="1" dirty="0" err="1" smtClean="0"/>
                      <m:t>,</m:t>
                    </m:r>
                    <m:r>
                      <m:rPr>
                        <m:nor/>
                      </m:rPr>
                      <a:rPr lang="en-US" sz="6000" i="1" dirty="0" err="1" smtClean="0"/>
                      <m:t>u</m:t>
                    </m:r>
                    <m:r>
                      <m:rPr>
                        <m:nor/>
                      </m:rPr>
                      <a:rPr lang="en-US" sz="6000" i="1" dirty="0" smtClean="0"/>
                      <m:t> </m:t>
                    </m:r>
                    <m:r>
                      <m:rPr>
                        <m:nor/>
                      </m:rPr>
                      <a:rPr lang="en-US" sz="6000" i="1" dirty="0" smtClean="0"/>
                      <m:t>x</m:t>
                    </m:r>
                    <m:r>
                      <m:rPr>
                        <m:nor/>
                      </m:rPr>
                      <a:rPr lang="en-US" sz="6000" i="1" dirty="0" smtClean="0"/>
                      <m:t> </m:t>
                    </m:r>
                    <m:r>
                      <m:rPr>
                        <m:nor/>
                      </m:rPr>
                      <a:rPr lang="en-US" sz="6000" i="1" dirty="0" err="1" smtClean="0"/>
                      <m:t>Ba</m:t>
                    </m:r>
                    <m:r>
                      <m:rPr>
                        <m:nor/>
                      </m:rPr>
                      <a:rPr lang="en-US" sz="6000" b="0" i="1" dirty="0" smtClean="0"/>
                      <m:t>c</m:t>
                    </m:r>
                    <m:r>
                      <m:rPr>
                        <m:nor/>
                      </m:rPr>
                      <a:rPr lang="en-US" sz="6000" i="1" dirty="0" err="1" smtClean="0"/>
                      <m:t>kup</m:t>
                    </m:r>
                    <m:r>
                      <m:rPr>
                        <m:nor/>
                      </m:rPr>
                      <a:rPr lang="en-US" sz="6000" i="1" dirty="0" err="1" smtClean="0"/>
                      <m:t>_</m:t>
                    </m:r>
                    <m:r>
                      <m:rPr>
                        <m:nor/>
                      </m:rPr>
                      <a:rPr lang="en-US" sz="6000" i="1" dirty="0" err="1" smtClean="0"/>
                      <m:t>and</m:t>
                    </m:r>
                    <m:r>
                      <m:rPr>
                        <m:nor/>
                      </m:rPr>
                      <a:rPr lang="en-US" sz="6000" i="1" dirty="0" err="1" smtClean="0"/>
                      <m:t>_</m:t>
                    </m:r>
                    <m:r>
                      <m:rPr>
                        <m:nor/>
                      </m:rPr>
                      <a:rPr lang="en-US" sz="6000" i="1" dirty="0" err="1" smtClean="0"/>
                      <m:t>Recovery</m:t>
                    </m:r>
                    <m:r>
                      <m:rPr>
                        <m:nor/>
                      </m:rPr>
                      <a:rPr lang="en-US" sz="6000" i="1" dirty="0" smtClean="0"/>
                      <m:t>,</m:t>
                    </m:r>
                  </m:oMath>
                </a14:m>
                <a:endParaRPr lang="en-US" sz="6000" i="1" dirty="0" smtClean="0"/>
              </a:p>
              <a:p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en-US" sz="6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∈{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𝑆𝐴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𝑎𝑢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6000" dirty="0" smtClean="0"/>
                  <a:t>)</a:t>
                </a:r>
                <a:r>
                  <a:rPr lang="en-US" sz="6000" b="1" dirty="0" smtClean="0"/>
                  <a:t>&gt;</a:t>
                </a:r>
              </a:p>
              <a:p>
                <a:pPr marL="857250" indent="-857250">
                  <a:buFont typeface="Wingdings" panose="05000000000000000000" pitchFamily="2" charset="2"/>
                  <a:buChar char="ü"/>
                </a:pPr>
                <a:r>
                  <a:rPr lang="en-US" sz="6000" i="1" dirty="0" smtClean="0"/>
                  <a:t>Report</a:t>
                </a:r>
                <a:r>
                  <a:rPr lang="en-US" sz="6000" dirty="0" smtClean="0"/>
                  <a:t> is an administrative obligation</a:t>
                </a:r>
              </a:p>
              <a:p>
                <a:pPr marL="857250" indent="-857250">
                  <a:buFont typeface="Wingdings" panose="05000000000000000000" pitchFamily="2" charset="2"/>
                  <a:buChar char="ü"/>
                </a:pPr>
                <a:r>
                  <a:rPr lang="en-US" sz="6000" i="1" dirty="0" smtClean="0"/>
                  <a:t>au, u, SA </a:t>
                </a:r>
                <a:r>
                  <a:rPr lang="en-US" sz="6000" dirty="0" smtClean="0"/>
                  <a:t>are administrative user, application user, and set of System Administrators respectively.</a:t>
                </a:r>
              </a:p>
              <a:p>
                <a:pPr marL="857250" indent="-857250">
                  <a:buFont typeface="Wingdings" panose="05000000000000000000" pitchFamily="2" charset="2"/>
                  <a:buChar char="ü"/>
                </a:pPr>
                <a:r>
                  <a:rPr lang="en-US" sz="6000" dirty="0" smtClean="0"/>
                  <a:t>“</a:t>
                </a:r>
                <a:r>
                  <a:rPr lang="en-US" sz="6000" i="1" dirty="0" err="1" smtClean="0"/>
                  <a:t>Backup_and_Recovery</a:t>
                </a:r>
                <a:r>
                  <a:rPr lang="en-US" sz="6000" i="1" dirty="0" smtClean="0"/>
                  <a:t>” </a:t>
                </a:r>
                <a:r>
                  <a:rPr lang="en-US" sz="6000" dirty="0"/>
                  <a:t> </a:t>
                </a:r>
                <a:r>
                  <a:rPr lang="en-US" sz="6000" dirty="0" smtClean="0"/>
                  <a:t>is a role name.</a:t>
                </a:r>
              </a:p>
              <a:p>
                <a:pPr marL="857250" indent="-857250">
                  <a:buFont typeface="Wingdings" panose="05000000000000000000" pitchFamily="2" charset="2"/>
                  <a:buChar char="ü"/>
                </a:pPr>
                <a:r>
                  <a:rPr lang="en-US" sz="6000" dirty="0" smtClean="0"/>
                  <a:t>Segregates having administrative rights over roles and executing them.</a:t>
                </a:r>
              </a:p>
              <a:p>
                <a:pPr marL="857250" indent="-857250">
                  <a:buFont typeface="Wingdings" panose="05000000000000000000" pitchFamily="2" charset="2"/>
                  <a:buChar char="ü"/>
                </a:pPr>
                <a:r>
                  <a:rPr lang="en-US" sz="6000" dirty="0" smtClean="0"/>
                  <a:t>In a decentralized administration of RBAC, Co-admins may be from different organizations.</a:t>
                </a:r>
                <a:endParaRPr lang="en-US" sz="6000" i="1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2807" y="12512843"/>
                <a:ext cx="12863593" cy="17635597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891" t="-1072" r="-521" b="-1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5890319" y="31894191"/>
            <a:ext cx="12863592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6000" dirty="0" smtClean="0"/>
              <a:t>Co-admin accountability checking gains importance as the cloud and mobile services increase their presence in practical business applications.</a:t>
            </a:r>
          </a:p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6000" dirty="0" smtClean="0"/>
              <a:t>Further study is required on designing precise administrative obligations for different application contexts.</a:t>
            </a:r>
          </a:p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6000" dirty="0" smtClean="0"/>
              <a:t>Development of supportive tools for accountability checking.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1500561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181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Security Enhanced Administrative  Role Based Access Control Models Rajkumar P V  and Ravi Sandhu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Enhanced Administrative  Role Based Access Control Models Rajkumar P V and Ravi Sandhu</dc:title>
  <dc:creator>raj raj</dc:creator>
  <cp:lastModifiedBy>Ravi Sandhu</cp:lastModifiedBy>
  <cp:revision>24</cp:revision>
  <dcterms:created xsi:type="dcterms:W3CDTF">2016-10-24T13:56:54Z</dcterms:created>
  <dcterms:modified xsi:type="dcterms:W3CDTF">2016-10-30T16:17:33Z</dcterms:modified>
</cp:coreProperties>
</file>