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85" r:id="rId4"/>
    <p:sldId id="262" r:id="rId5"/>
    <p:sldId id="286" r:id="rId6"/>
    <p:sldId id="290" r:id="rId7"/>
    <p:sldId id="291" r:id="rId8"/>
    <p:sldId id="288" r:id="rId9"/>
    <p:sldId id="292" r:id="rId10"/>
    <p:sldId id="293" r:id="rId11"/>
    <p:sldId id="289" r:id="rId12"/>
    <p:sldId id="294" r:id="rId13"/>
    <p:sldId id="296" r:id="rId14"/>
    <p:sldId id="297" r:id="rId15"/>
    <p:sldId id="298" r:id="rId16"/>
    <p:sldId id="299" r:id="rId17"/>
    <p:sldId id="300" r:id="rId18"/>
    <p:sldId id="295" r:id="rId19"/>
    <p:sldId id="301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C5"/>
    <a:srgbClr val="CC3300"/>
    <a:srgbClr val="990000"/>
    <a:srgbClr val="CC1E81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2" autoAdjust="0"/>
  </p:normalViewPr>
  <p:slideViewPr>
    <p:cSldViewPr>
      <p:cViewPr varScale="1">
        <p:scale>
          <a:sx n="116" d="100"/>
          <a:sy n="116" d="100"/>
        </p:scale>
        <p:origin x="1440" y="108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E1CAF-F6EB-4C41-BDDB-92E8872E6EC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AAA85-F35F-42B6-A565-C9ABDB2B7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7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98082" y="6216097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3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2306161" y="54050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Institute for Cyber Security</a:t>
            </a:r>
          </a:p>
        </p:txBody>
      </p:sp>
      <p:sp>
        <p:nvSpPr>
          <p:cNvPr id="11" name="Date Placeholder 3"/>
          <p:cNvSpPr txBox="1">
            <a:spLocks noGrp="1"/>
          </p:cNvSpPr>
          <p:nvPr/>
        </p:nvSpPr>
        <p:spPr bwMode="auto">
          <a:xfrm>
            <a:off x="477956" y="626292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pic>
        <p:nvPicPr>
          <p:cNvPr id="10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60172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283992" y="687108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58437" y="6181130"/>
            <a:ext cx="2133600" cy="365125"/>
          </a:xfrm>
        </p:spPr>
        <p:txBody>
          <a:bodyPr/>
          <a:lstStyle/>
          <a:p>
            <a:pPr algn="ctr"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90" dirty="0">
                <a:solidFill>
                  <a:srgbClr val="131F49"/>
                </a:solidFill>
                <a:latin typeface="Arial" pitchFamily="34" charset="0"/>
                <a:ea typeface="ＭＳ Ｐゴシック" pitchFamily="34" charset="-128"/>
              </a:rPr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210159"/>
            <a:ext cx="3810000" cy="365125"/>
          </a:xfrm>
        </p:spPr>
        <p:txBody>
          <a:bodyPr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270" i="1" dirty="0">
                <a:solidFill>
                  <a:srgbClr val="131F49"/>
                </a:solidFill>
                <a:latin typeface="Arial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4664" y="6247081"/>
            <a:ext cx="2133600" cy="365125"/>
          </a:xfrm>
        </p:spPr>
        <p:txBody>
          <a:bodyPr/>
          <a:lstStyle/>
          <a:p>
            <a:pPr algn="ctr"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270" dirty="0">
                <a:solidFill>
                  <a:srgbClr val="131F49"/>
                </a:solidFill>
                <a:latin typeface="Arial" pitchFamily="34" charset="0"/>
                <a:ea typeface="ＭＳ Ｐゴシック" pitchFamily="34" charset="-128"/>
              </a:rPr>
              <a:t>				</a:t>
            </a:r>
            <a:fld id="{B6F15528-21DE-4FAA-801E-634DDDAF4B2B}" type="slidenum">
              <a:rPr lang="en-US" sz="1270" smtClean="0">
                <a:solidFill>
                  <a:srgbClr val="131F49"/>
                </a:solidFill>
                <a:latin typeface="Arial" pitchFamily="34" charset="0"/>
                <a:ea typeface="ＭＳ Ｐゴシック" pitchFamily="34" charset="-128"/>
              </a:rPr>
              <a:pPr algn="ctr" defTabSz="41468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defRPr/>
              </a:pPr>
              <a:t>1</a:t>
            </a:fld>
            <a:endParaRPr lang="en-US" sz="1270" dirty="0">
              <a:solidFill>
                <a:srgbClr val="131F4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1299" y="1073853"/>
            <a:ext cx="8796959" cy="5067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400" b="1" dirty="0">
                <a:solidFill>
                  <a:srgbClr val="131F49"/>
                </a:solidFill>
                <a:latin typeface="+mj-lt"/>
                <a:cs typeface="Arial" panose="020B0604020202020204" pitchFamily="34" charset="0"/>
              </a:rPr>
              <a:t>An Attribute-Based Access Control Extension for OpenStack</a:t>
            </a: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400" b="1" dirty="0">
                <a:solidFill>
                  <a:srgbClr val="131F49"/>
                </a:solidFill>
                <a:latin typeface="+mj-lt"/>
                <a:cs typeface="Arial" panose="020B0604020202020204" pitchFamily="34" charset="0"/>
              </a:rPr>
              <a:t> and its Enforcement Utilizing the Policy Machine </a:t>
            </a: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3200" dirty="0"/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kern="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Ravi Sandhu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kern="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Director and Endowed Chair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kern="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kern="0" dirty="0">
                <a:solidFill>
                  <a:srgbClr val="CC3300"/>
                </a:solidFill>
                <a:latin typeface="Calibri" panose="020F0502020204030204" pitchFamily="34" charset="0"/>
              </a:rPr>
              <a:t>2nd IEEE International Conference on Collaboration and Internet Computing (CIC)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kern="0" dirty="0">
                <a:solidFill>
                  <a:srgbClr val="CC3300"/>
                </a:solidFill>
                <a:latin typeface="Calibri" panose="020F0502020204030204" pitchFamily="34" charset="0"/>
              </a:rPr>
              <a:t>November 1-3, 2016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b="1" kern="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Smriti Bhatt, Farhan Patwa and Ravi Sandhu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Department of Computer Science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ravi.sandhu@utsa.edu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www.profsandhu.com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www.ics.utsa.edu</a:t>
            </a:r>
          </a:p>
        </p:txBody>
      </p:sp>
    </p:spTree>
    <p:extLst>
      <p:ext uri="{BB962C8B-B14F-4D97-AF65-F5344CB8AC3E}">
        <p14:creationId xmlns:p14="http://schemas.microsoft.com/office/powerpoint/2010/main" val="11267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332232" y="900945"/>
            <a:ext cx="8244475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sz="24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048876" y="34754"/>
            <a:ext cx="5257800" cy="706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ABAC Enforcement Architecture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5094297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ABAC Enforcement Architecture for OpenStack using PM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66" y="1012648"/>
            <a:ext cx="6686550" cy="3933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4083" y="1512332"/>
            <a:ext cx="196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3300"/>
                </a:solidFill>
              </a:rPr>
              <a:t>Active Directory (AD)</a:t>
            </a:r>
            <a:r>
              <a:rPr lang="en-US" sz="1200" dirty="0">
                <a:solidFill>
                  <a:srgbClr val="CC3300"/>
                </a:solidFill>
              </a:rPr>
              <a:t>: stores all the users and their associated user attributes in the system (the same AD also to be Identity backend for OpenStack)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62600" y="1676400"/>
            <a:ext cx="991483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819620" y="90915"/>
            <a:ext cx="5715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Authorization Sequence Diagram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435" y="984634"/>
            <a:ext cx="6311395" cy="48464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2799" y="5575245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OpenStack Authorization using AE and PM</a:t>
            </a:r>
          </a:p>
        </p:txBody>
      </p:sp>
    </p:spTree>
    <p:extLst>
      <p:ext uri="{BB962C8B-B14F-4D97-AF65-F5344CB8AC3E}">
        <p14:creationId xmlns:p14="http://schemas.microsoft.com/office/powerpoint/2010/main" val="2437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47244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Case I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4942" y="1106871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1291537"/>
            <a:ext cx="3672456" cy="51791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 Simplified OSAC RBAC Policy</a:t>
            </a:r>
          </a:p>
          <a:p>
            <a:pPr lvl="1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Roles: </a:t>
            </a:r>
            <a:r>
              <a:rPr lang="en-US" sz="2400" i="1" dirty="0"/>
              <a:t>{Admin, Manager}</a:t>
            </a:r>
          </a:p>
          <a:p>
            <a:pPr lvl="1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Commands (c): 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i="1" dirty="0"/>
              <a:t> compute extension-keypair-index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i="1" dirty="0"/>
              <a:t> compute extension-keypair-create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i="1" dirty="0"/>
              <a:t> compute extension-keypair-delete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i="1" dirty="0"/>
              <a:t> compute extension-keypair-show</a:t>
            </a:r>
            <a:endParaRPr lang="en-US" sz="2000" b="1" i="1" dirty="0"/>
          </a:p>
          <a:p>
            <a:pPr lvl="1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Authorization rules for any user u: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i="1" dirty="0"/>
              <a:t>compute extension-keypair-create </a:t>
            </a:r>
            <a:r>
              <a:rPr lang="en-US" sz="2000" i="1" dirty="0">
                <a:sym typeface="Wingdings" panose="05000000000000000000" pitchFamily="2" charset="2"/>
              </a:rPr>
              <a:t></a:t>
            </a:r>
            <a:r>
              <a:rPr lang="en-US" sz="2000" i="1" dirty="0"/>
              <a:t> Role(u) = Admin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i="1" dirty="0"/>
              <a:t>compute extension-keypair-delete </a:t>
            </a:r>
            <a:r>
              <a:rPr lang="en-US" sz="2000" i="1" dirty="0">
                <a:sym typeface="Wingdings" panose="05000000000000000000" pitchFamily="2" charset="2"/>
              </a:rPr>
              <a:t> </a:t>
            </a:r>
            <a:r>
              <a:rPr lang="en-US" sz="2000" i="1" dirty="0"/>
              <a:t>Role(u) = Admin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i="1" dirty="0"/>
              <a:t>compute extension-keypair-index </a:t>
            </a:r>
            <a:r>
              <a:rPr lang="en-US" sz="2000" i="1" dirty="0">
                <a:sym typeface="Wingdings" panose="05000000000000000000" pitchFamily="2" charset="2"/>
              </a:rPr>
              <a:t></a:t>
            </a:r>
            <a:r>
              <a:rPr lang="en-US" sz="2000" i="1" dirty="0"/>
              <a:t> (Role(u) = Admin ˅ Role(u) = Manager)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i="1" dirty="0"/>
              <a:t>compute extension-keypair-show </a:t>
            </a:r>
            <a:r>
              <a:rPr lang="en-US" sz="2000" i="1" dirty="0">
                <a:sym typeface="Wingdings" panose="05000000000000000000" pitchFamily="2" charset="2"/>
              </a:rPr>
              <a:t></a:t>
            </a:r>
            <a:r>
              <a:rPr lang="en-US" sz="2000" i="1" dirty="0"/>
              <a:t> (Role(u) = Admin ˅ Role(u) = Manager)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246669"/>
            <a:ext cx="5486400" cy="3928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0221" y="5278687"/>
            <a:ext cx="367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Role-Based Access Control Policy in PM</a:t>
            </a:r>
          </a:p>
        </p:txBody>
      </p:sp>
    </p:spTree>
    <p:extLst>
      <p:ext uri="{BB962C8B-B14F-4D97-AF65-F5344CB8AC3E}">
        <p14:creationId xmlns:p14="http://schemas.microsoft.com/office/powerpoint/2010/main" val="18918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47244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Case I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4942" y="1106871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5476479"/>
            <a:ext cx="367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OpenStack Enforcement Results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" y="1487536"/>
            <a:ext cx="7477125" cy="3705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20224" y="1130771"/>
            <a:ext cx="15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3300"/>
                </a:solidFill>
              </a:rPr>
              <a:t> Role = Admin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8109" y="3292212"/>
            <a:ext cx="1857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3300"/>
                </a:solidFill>
              </a:rPr>
              <a:t> Role = Manager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115210" y="1420000"/>
            <a:ext cx="342900" cy="45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97316" y="3574605"/>
            <a:ext cx="505110" cy="495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3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47244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Case II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4942" y="1106871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0125" y="1026702"/>
            <a:ext cx="7733789" cy="51791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 Role-Centric ABAC Policy</a:t>
            </a:r>
          </a:p>
          <a:p>
            <a:pPr lvl="1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Roles: </a:t>
            </a:r>
            <a:r>
              <a:rPr lang="en-US" sz="2000" i="1" dirty="0"/>
              <a:t>{Admin, Manager} </a:t>
            </a:r>
          </a:p>
          <a:p>
            <a:pPr lvl="1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Department: </a:t>
            </a:r>
            <a:r>
              <a:rPr lang="en-US" sz="2000" i="1" dirty="0"/>
              <a:t>{IT, OPS} </a:t>
            </a:r>
          </a:p>
          <a:p>
            <a:pPr lvl="1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Commands (c): 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i="1" dirty="0"/>
              <a:t>compute extension-keypair-index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i="1" dirty="0"/>
              <a:t>compute extension-keypair-create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i="1" dirty="0"/>
              <a:t>compute extension-keypair-delete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i="1" dirty="0"/>
              <a:t>compute extension-keypair-show</a:t>
            </a:r>
          </a:p>
          <a:p>
            <a:pPr lvl="1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Authorization rules for any user u</a:t>
            </a:r>
            <a:r>
              <a:rPr lang="en-US" sz="1800" dirty="0"/>
              <a:t>: 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i="1" dirty="0"/>
              <a:t>compute extension-keypair-create </a:t>
            </a:r>
            <a:r>
              <a:rPr lang="en-US" sz="1600" i="1" dirty="0">
                <a:sym typeface="Wingdings" panose="05000000000000000000" pitchFamily="2" charset="2"/>
              </a:rPr>
              <a:t> </a:t>
            </a:r>
            <a:r>
              <a:rPr lang="en-US" sz="1600" i="1" dirty="0"/>
              <a:t>(Role(u) = Admin ˄ Dep(u) = IT)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i="1" dirty="0"/>
              <a:t>compute extension-keypair-delete </a:t>
            </a:r>
            <a:r>
              <a:rPr lang="en-US" sz="1600" i="1" dirty="0">
                <a:sym typeface="Wingdings" panose="05000000000000000000" pitchFamily="2" charset="2"/>
              </a:rPr>
              <a:t></a:t>
            </a:r>
            <a:r>
              <a:rPr lang="en-US" sz="1600" i="1" dirty="0"/>
              <a:t> (Role(u) = Admin ˄ Dep(u) = IT)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i="1" dirty="0"/>
              <a:t>compute extension-keypair-index </a:t>
            </a:r>
            <a:r>
              <a:rPr lang="en-US" sz="1600" i="1" dirty="0">
                <a:sym typeface="Wingdings" panose="05000000000000000000" pitchFamily="2" charset="2"/>
              </a:rPr>
              <a:t></a:t>
            </a:r>
            <a:r>
              <a:rPr lang="en-US" sz="1600" i="1" dirty="0"/>
              <a:t> ((Role(u) = Admin ˅ Role(u) = Manager) ˄ (Dep(u) = IT  ˅ Dep(u) = OPS))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i="1" dirty="0"/>
              <a:t>compute extension-keypair-show </a:t>
            </a:r>
            <a:r>
              <a:rPr lang="en-US" sz="1600" i="1" dirty="0">
                <a:sym typeface="Wingdings" panose="05000000000000000000" pitchFamily="2" charset="2"/>
              </a:rPr>
              <a:t></a:t>
            </a:r>
            <a:r>
              <a:rPr lang="en-US" sz="1600" i="1" dirty="0"/>
              <a:t> ((Role(u) = Admin ˅ Role(u) = Manager) ˄ (Dep(u) = IT  ˅ Dep(u) = OPS))</a:t>
            </a:r>
          </a:p>
          <a:p>
            <a:pPr lvl="2"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613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47244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Case II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4942" y="1106871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557563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User-Attribute Enhanced OSAC Policy in PM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807" y="1219417"/>
            <a:ext cx="6289748" cy="41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47244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Case II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4942" y="1106871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5476479"/>
            <a:ext cx="367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OpenStack Enforcement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53" y="1467059"/>
            <a:ext cx="7305675" cy="3781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29885" y="873101"/>
            <a:ext cx="18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3300"/>
                </a:solidFill>
              </a:rPr>
              <a:t> Role = Admin and Department = OPS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16155" y="3090077"/>
            <a:ext cx="18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3300"/>
                </a:solidFill>
              </a:rPr>
              <a:t> Role = Admin and Department = IT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68169" y="1306497"/>
            <a:ext cx="533400" cy="494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152968" y="2686546"/>
            <a:ext cx="410827" cy="54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47244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Evaluation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4942" y="1106871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62" y="862846"/>
            <a:ext cx="4520938" cy="33951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640" y="2724151"/>
            <a:ext cx="4507757" cy="33718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9931" y="485114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</a:rPr>
              <a:t>Network latency</a:t>
            </a:r>
          </a:p>
          <a:p>
            <a:r>
              <a:rPr lang="en-US" sz="1600" dirty="0">
                <a:solidFill>
                  <a:srgbClr val="CC3300"/>
                </a:solidFill>
              </a:rPr>
              <a:t>Proof-of-concept implementation</a:t>
            </a:r>
          </a:p>
          <a:p>
            <a:r>
              <a:rPr lang="en-US" sz="1600" dirty="0">
                <a:solidFill>
                  <a:srgbClr val="CC3300"/>
                </a:solidFill>
              </a:rPr>
              <a:t>Need for Optimization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7528" y="148746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</a:rPr>
              <a:t>Indications of cost of implementing our ABAC extension in OpenStack using PM</a:t>
            </a:r>
          </a:p>
        </p:txBody>
      </p:sp>
    </p:spTree>
    <p:extLst>
      <p:ext uri="{BB962C8B-B14F-4D97-AF65-F5344CB8AC3E}">
        <p14:creationId xmlns:p14="http://schemas.microsoft.com/office/powerpoint/2010/main" val="19001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Discussion and Analysis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6482" y="968215"/>
            <a:ext cx="8159635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Advantages of an ABAC extension with user attributes: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define more fine-grained access control policies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significantly reduce number of  roles required in a policy 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avoid problems such as role explosion and role-permission explosion</a:t>
            </a:r>
          </a:p>
          <a:p>
            <a:pPr>
              <a:lnSpc>
                <a:spcPct val="17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/>
              <a:t>Trade-off between performance and enhanced functionality/capability</a:t>
            </a:r>
          </a:p>
          <a:p>
            <a:pPr>
              <a:lnSpc>
                <a:spcPct val="17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Performance improvement techniques: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high-performance server to host PM and AE to improve policy evaluation time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cache policy evaluation results locally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Install PM, AE, and OpenStack services on an isolated subnet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09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820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Conclusion and Future Work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33400" y="1143000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Proposed an ABAC extension with user attributes for OpenStack 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Enforced our model in OpenStack utilizing the PM and AE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An initial attempt to facilitate transition towards ABAC models in real world applications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Future Work: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00" dirty="0"/>
              <a:t>Explore other capabilities of PM – combination of access control polices, attribute and role hierarchy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00" dirty="0"/>
              <a:t>Apply performance enhancements to enforcement framework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00" dirty="0"/>
              <a:t>Include object attributes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71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40" y="1139630"/>
            <a:ext cx="8001000" cy="49530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endParaRPr lang="en-US" sz="20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Introduction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RBAC and ABAC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Simplified OpenStack Access Control (OSAC) Model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An ABAC Extension for OpenStack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Policy Machine (PM) and its Architecture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ABAC Enforcement Architecture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Authorization using AE and PM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Cases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Evaluation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Discussion and Analysis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Conclusion and Future Work</a:t>
            </a:r>
          </a:p>
          <a:p>
            <a:pPr lvl="1">
              <a:buFont typeface="Wingdings" pitchFamily="2" charset="2"/>
              <a:buChar char="v"/>
            </a:pPr>
            <a:endParaRPr lang="en-US" sz="20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901588" y="140741"/>
            <a:ext cx="521568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b="1" dirty="0"/>
              <a:t>Outline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876183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9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you!!</a:t>
            </a:r>
          </a:p>
          <a:p>
            <a:pPr marL="0" indent="0" algn="ctr">
              <a:buNone/>
            </a:pPr>
            <a:r>
              <a:rPr lang="en-US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</a:t>
            </a:r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306161" y="54050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Institute for Cyber Security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7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Introduction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32250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RBAC: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 Most dominant access control model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 Major cloud computing platforms:</a:t>
            </a:r>
          </a:p>
          <a:p>
            <a:pPr lvl="2"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ea typeface="ＭＳ Ｐゴシック" pitchFamily="34" charset="-128"/>
              </a:rPr>
              <a:t> OpenStack</a:t>
            </a:r>
          </a:p>
          <a:p>
            <a:pPr lvl="2"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ea typeface="ＭＳ Ｐゴシック" pitchFamily="34" charset="-128"/>
              </a:rPr>
              <a:t> AWS</a:t>
            </a:r>
          </a:p>
          <a:p>
            <a:pPr lvl="2"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ea typeface="ＭＳ Ｐゴシック" pitchFamily="34" charset="-128"/>
              </a:rPr>
              <a:t> Microsoft Azure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 Limitations: </a:t>
            </a:r>
          </a:p>
          <a:p>
            <a:pPr lvl="2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ea typeface="ＭＳ Ｐゴシック" pitchFamily="34" charset="-128"/>
              </a:rPr>
              <a:t> Role explosion</a:t>
            </a: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ABAC: 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Access control based on attributes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/>
              <a:t>Enhanced flexibility and fine grained access control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 Implement ABAC models in real-world applications</a:t>
            </a: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A </a:t>
            </a:r>
            <a:r>
              <a:rPr lang="en-US" i="1" dirty="0">
                <a:solidFill>
                  <a:srgbClr val="CC3300"/>
                </a:solidFill>
                <a:ea typeface="ＭＳ Ｐゴシック" pitchFamily="34" charset="-128"/>
              </a:rPr>
              <a:t>gradual</a:t>
            </a:r>
            <a:r>
              <a:rPr lang="en-US" dirty="0">
                <a:ea typeface="ＭＳ Ｐゴシック" pitchFamily="34" charset="-128"/>
              </a:rPr>
              <a:t> shift from RBAC to ABAC models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419600" y="2286000"/>
            <a:ext cx="280857" cy="821075"/>
          </a:xfrm>
          <a:prstGeom prst="rightBrace">
            <a:avLst>
              <a:gd name="adj1" fmla="val 34910"/>
              <a:gd name="adj2" fmla="val 50000"/>
            </a:avLst>
          </a:prstGeom>
          <a:ln>
            <a:solidFill>
              <a:srgbClr val="131F4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5929" y="2286000"/>
            <a:ext cx="2575015" cy="6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</a:rPr>
              <a:t>Authorization based on RBAC model</a:t>
            </a:r>
          </a:p>
        </p:txBody>
      </p:sp>
    </p:spTree>
    <p:extLst>
      <p:ext uri="{BB962C8B-B14F-4D97-AF65-F5344CB8AC3E}">
        <p14:creationId xmlns:p14="http://schemas.microsoft.com/office/powerpoint/2010/main" val="24830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RBAC and ABAC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174648"/>
            <a:ext cx="8197195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Three different ways of combining RBAC and ABAC by NIST –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 </a:t>
            </a:r>
            <a:r>
              <a:rPr lang="en-US" sz="2000" i="1" dirty="0">
                <a:solidFill>
                  <a:srgbClr val="CC3300"/>
                </a:solidFill>
              </a:rPr>
              <a:t>dynamic roles: </a:t>
            </a:r>
            <a:r>
              <a:rPr lang="en-US" sz="2000" dirty="0"/>
              <a:t>uses user and context attributes to dynamically assign roles to users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 </a:t>
            </a:r>
            <a:r>
              <a:rPr lang="en-US" sz="2000" i="1" dirty="0">
                <a:solidFill>
                  <a:srgbClr val="CC3300"/>
                </a:solidFill>
              </a:rPr>
              <a:t>attribute-centric: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/>
              <a:t>roles just another attribute of users with no special semantics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 </a:t>
            </a:r>
            <a:r>
              <a:rPr lang="en-US" sz="2000" i="1" dirty="0">
                <a:solidFill>
                  <a:srgbClr val="CC3300"/>
                </a:solidFill>
              </a:rPr>
              <a:t>role-centric: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smtClean="0"/>
              <a:t>constrains </a:t>
            </a:r>
            <a:r>
              <a:rPr lang="en-US" sz="2000" dirty="0"/>
              <a:t>role permissions based on user </a:t>
            </a:r>
            <a:r>
              <a:rPr lang="en-US" sz="2000" dirty="0" smtClean="0"/>
              <a:t>attributes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Proposed a role-centric ABAC extension for OpenStack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Combining advantages of both RBAC and ABAC</a:t>
            </a:r>
          </a:p>
        </p:txBody>
      </p:sp>
    </p:spTree>
    <p:extLst>
      <p:ext uri="{BB962C8B-B14F-4D97-AF65-F5344CB8AC3E}">
        <p14:creationId xmlns:p14="http://schemas.microsoft.com/office/powerpoint/2010/main" val="11479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37" y="875586"/>
            <a:ext cx="7718405" cy="4786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04675" y="530870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Simplified OSAC Model (Adapted from [*])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732384"/>
            <a:ext cx="838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B. Tang and R. Sandhu, “Extending OpenStack access control with domain trust,” in International Conference on Network and System Security. Springer, 2014, pp. 54–69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7285" y="5356957"/>
            <a:ext cx="3528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C1E81"/>
                </a:solidFill>
              </a:rPr>
              <a:t>Groups and Domains removed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4137" y="4900569"/>
            <a:ext cx="23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525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of role permissions based on the token of a user 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Simplified OpenStack Access Control (OSAC) Model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5257800" y="1981200"/>
            <a:ext cx="838201" cy="506335"/>
          </a:xfrm>
          <a:prstGeom prst="straightConnector1">
            <a:avLst/>
          </a:prstGeom>
          <a:ln>
            <a:solidFill>
              <a:srgbClr val="252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86400" y="4572000"/>
            <a:ext cx="0" cy="382787"/>
          </a:xfrm>
          <a:prstGeom prst="straightConnector1">
            <a:avLst/>
          </a:prstGeom>
          <a:ln>
            <a:solidFill>
              <a:srgbClr val="252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52436" y="1677025"/>
            <a:ext cx="3528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525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of role permissions</a:t>
            </a:r>
          </a:p>
        </p:txBody>
      </p:sp>
    </p:spTree>
    <p:extLst>
      <p:ext uri="{BB962C8B-B14F-4D97-AF65-F5344CB8AC3E}">
        <p14:creationId xmlns:p14="http://schemas.microsoft.com/office/powerpoint/2010/main" val="14229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74124"/>
            <a:ext cx="8510587" cy="4722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An ABAC Extension for OpenStack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5686168"/>
            <a:ext cx="581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User-Attribute Enhanced OSAC in Single Tenant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2687" y="1331092"/>
            <a:ext cx="3528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525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of attribute-value permissions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111851" y="1577175"/>
            <a:ext cx="525038" cy="327419"/>
          </a:xfrm>
          <a:prstGeom prst="straightConnector1">
            <a:avLst/>
          </a:prstGeom>
          <a:ln>
            <a:solidFill>
              <a:srgbClr val="2525C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715000" y="4458684"/>
            <a:ext cx="468802" cy="297089"/>
          </a:xfrm>
          <a:prstGeom prst="straightConnector1">
            <a:avLst/>
          </a:prstGeom>
          <a:ln>
            <a:solidFill>
              <a:srgbClr val="2525C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7143540" y="5331393"/>
            <a:ext cx="1033987" cy="431331"/>
          </a:xfrm>
          <a:prstGeom prst="roundRect">
            <a:avLst/>
          </a:prstGeom>
          <a:noFill/>
          <a:ln w="12700">
            <a:solidFill>
              <a:srgbClr val="252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Role-Centric ABAC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709" y="4722460"/>
            <a:ext cx="3088533" cy="5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729741" y="142696"/>
            <a:ext cx="58674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An ABAC Extension for OpenStack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78801" y="824350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86166" y="1183469"/>
            <a:ext cx="8229234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/>
              <a:t>Extended simplified OSAC with user attributes –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 </a:t>
            </a:r>
            <a:r>
              <a:rPr lang="en-US" sz="2400" i="1" dirty="0"/>
              <a:t>UAtt</a:t>
            </a:r>
            <a:r>
              <a:rPr lang="en-US" sz="2400" dirty="0"/>
              <a:t> – a finite set of user attribute functions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 For each </a:t>
            </a:r>
            <a:r>
              <a:rPr lang="en-US" sz="2400" i="1" dirty="0"/>
              <a:t>uatt</a:t>
            </a:r>
            <a:r>
              <a:rPr lang="en-US" sz="2400" dirty="0"/>
              <a:t> in </a:t>
            </a:r>
            <a:r>
              <a:rPr lang="en-US" sz="2400" i="1" dirty="0"/>
              <a:t>Uatt</a:t>
            </a:r>
            <a:r>
              <a:rPr lang="en-US" sz="2400" dirty="0"/>
              <a:t>, </a:t>
            </a:r>
            <a:r>
              <a:rPr lang="en-US" sz="2400" i="1" dirty="0"/>
              <a:t>Range(uatt) </a:t>
            </a:r>
            <a:r>
              <a:rPr lang="en-US" sz="2400" dirty="0"/>
              <a:t>is a finite set of atomic value	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 </a:t>
            </a:r>
            <a:r>
              <a:rPr lang="en-US" sz="2400" i="1" dirty="0"/>
              <a:t>UAPA </a:t>
            </a:r>
            <a:r>
              <a:rPr lang="en-US" sz="2400" dirty="0"/>
              <a:t>– user-attribute value permission assignment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 For any user –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maximum permissions determined based on roles in the token,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further constrained by permissions associated to its user-attribute values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 Currently, model designed for atomic valued attributes only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 Object attributes next challenge to explore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 Enforced this model in OpenStack utilizing the </a:t>
            </a:r>
            <a:r>
              <a:rPr lang="en-US" sz="2800" dirty="0">
                <a:solidFill>
                  <a:srgbClr val="CC3300"/>
                </a:solidFill>
              </a:rPr>
              <a:t>Policy Machine (PM)</a:t>
            </a:r>
          </a:p>
        </p:txBody>
      </p:sp>
    </p:spTree>
    <p:extLst>
      <p:ext uri="{BB962C8B-B14F-4D97-AF65-F5344CB8AC3E}">
        <p14:creationId xmlns:p14="http://schemas.microsoft.com/office/powerpoint/2010/main" val="28168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332232" y="900945"/>
            <a:ext cx="8244475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General-purpose attribute-based access control framework</a:t>
            </a:r>
          </a:p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Express and enforce arbitrary access control policies</a:t>
            </a:r>
          </a:p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Provide a unified platform supporting: </a:t>
            </a:r>
          </a:p>
          <a:p>
            <a:pPr lvl="1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/>
              <a:t>Commonly known and implemented access control policies</a:t>
            </a:r>
          </a:p>
          <a:p>
            <a:pPr lvl="1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/>
              <a:t>Combinations of policies</a:t>
            </a:r>
          </a:p>
          <a:p>
            <a:pPr lvl="1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/>
              <a:t>New access control policies </a:t>
            </a:r>
          </a:p>
          <a:p>
            <a:pPr marL="457200" lvl="1" indent="0">
              <a:lnSpc>
                <a:spcPct val="150000"/>
              </a:lnSpc>
              <a:buSzPct val="90000"/>
              <a:buNone/>
              <a:defRPr/>
            </a:pPr>
            <a:endParaRPr lang="en-US" sz="2400" dirty="0"/>
          </a:p>
          <a:p>
            <a:pPr marL="0" indent="0">
              <a:lnSpc>
                <a:spcPct val="150000"/>
              </a:lnSpc>
              <a:buSzPct val="90000"/>
              <a:buNone/>
              <a:defRPr/>
            </a:pPr>
            <a:endParaRPr lang="en-US" sz="2400" dirty="0"/>
          </a:p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sz="24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Policy Machine (PM)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66300" y="3784520"/>
            <a:ext cx="2086999" cy="2268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C3300"/>
                </a:solidFill>
              </a:rPr>
              <a:t>PM Core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User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Object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Operations, Access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Policy Classes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9842" y="3962400"/>
            <a:ext cx="1804315" cy="1684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333399"/>
                </a:solidFill>
              </a:rPr>
              <a:t>PM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Prohibition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Obligation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3848099" y="4490051"/>
            <a:ext cx="1447800" cy="4572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20196" y="3965542"/>
            <a:ext cx="3379941" cy="168703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2"/>
                </a:solidFill>
              </a:rPr>
              <a:t>assignment</a:t>
            </a:r>
            <a:r>
              <a:rPr lang="en-US" sz="1400" dirty="0">
                <a:solidFill>
                  <a:schemeClr val="tx2"/>
                </a:solidFill>
              </a:rPr>
              <a:t>—for specifying relationships between policies, users, and user attributes, objects and object attributes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2"/>
                </a:solidFill>
              </a:rPr>
              <a:t>association</a:t>
            </a:r>
            <a:r>
              <a:rPr lang="en-US" sz="1400" dirty="0">
                <a:solidFill>
                  <a:schemeClr val="tx2"/>
                </a:solidFill>
              </a:rPr>
              <a:t> – for defining policies through associations between user attributes and object attributes or objects through some operations</a:t>
            </a:r>
          </a:p>
        </p:txBody>
      </p:sp>
    </p:spTree>
    <p:extLst>
      <p:ext uri="{BB962C8B-B14F-4D97-AF65-F5344CB8AC3E}">
        <p14:creationId xmlns:p14="http://schemas.microsoft.com/office/powerpoint/2010/main" val="8660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332232" y="900945"/>
            <a:ext cx="8244475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sz="24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PM Architecture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Ravi 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14" y="1037932"/>
            <a:ext cx="6343411" cy="40916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38400" y="5092654"/>
            <a:ext cx="488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 Machine Architecture (Adapted from [*])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502" y="5698729"/>
            <a:ext cx="838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D. Ferraiolo, V. Atluri, and S. Gavrila, “The Policy Machine: A novel architecture and framework for access control policy specification and enforcement,” J. of Sys. Architecture, vol. 57, no. 4, pp. 412–424, 2011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6496" y="1525513"/>
            <a:ext cx="279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CC3300"/>
                </a:solidFill>
              </a:rPr>
              <a:t>PAP</a:t>
            </a:r>
            <a:r>
              <a:rPr lang="en-US" sz="1200" dirty="0">
                <a:solidFill>
                  <a:srgbClr val="CC3300"/>
                </a:solidFill>
              </a:rPr>
              <a:t> - Policy Administration Point</a:t>
            </a:r>
          </a:p>
          <a:p>
            <a:pPr algn="just"/>
            <a:r>
              <a:rPr lang="en-US" sz="1200" b="1" dirty="0">
                <a:solidFill>
                  <a:srgbClr val="CC3300"/>
                </a:solidFill>
              </a:rPr>
              <a:t>PDP</a:t>
            </a:r>
            <a:r>
              <a:rPr lang="en-US" sz="1200" dirty="0">
                <a:solidFill>
                  <a:srgbClr val="CC3300"/>
                </a:solidFill>
              </a:rPr>
              <a:t> - Policy Decision Point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148" y="4160608"/>
            <a:ext cx="279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CC3300"/>
                </a:solidFill>
              </a:rPr>
              <a:t>PEP</a:t>
            </a:r>
            <a:r>
              <a:rPr lang="en-US" sz="1200" dirty="0">
                <a:solidFill>
                  <a:srgbClr val="CC3300"/>
                </a:solidFill>
              </a:rPr>
              <a:t> – Policy Enforcement Point</a:t>
            </a:r>
          </a:p>
        </p:txBody>
      </p:sp>
    </p:spTree>
    <p:extLst>
      <p:ext uri="{BB962C8B-B14F-4D97-AF65-F5344CB8AC3E}">
        <p14:creationId xmlns:p14="http://schemas.microsoft.com/office/powerpoint/2010/main" val="14086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1200</Words>
  <Application>Microsoft Office PowerPoint</Application>
  <PresentationFormat>On-screen Show (4:3)</PresentationFormat>
  <Paragraphs>280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gmaanakg</dc:creator>
  <cp:lastModifiedBy>Ravi Sandhu</cp:lastModifiedBy>
  <cp:revision>319</cp:revision>
  <dcterms:created xsi:type="dcterms:W3CDTF">2006-08-16T00:00:00Z</dcterms:created>
  <dcterms:modified xsi:type="dcterms:W3CDTF">2016-10-19T21:26:45Z</dcterms:modified>
</cp:coreProperties>
</file>