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62" r:id="rId4"/>
    <p:sldId id="263" r:id="rId5"/>
    <p:sldId id="267" r:id="rId6"/>
    <p:sldId id="266" r:id="rId7"/>
    <p:sldId id="270" r:id="rId8"/>
    <p:sldId id="272" r:id="rId9"/>
    <p:sldId id="273" r:id="rId10"/>
    <p:sldId id="274" r:id="rId11"/>
    <p:sldId id="275" r:id="rId12"/>
    <p:sldId id="282" r:id="rId13"/>
    <p:sldId id="276" r:id="rId14"/>
    <p:sldId id="277" r:id="rId15"/>
    <p:sldId id="278" r:id="rId16"/>
    <p:sldId id="280" r:id="rId17"/>
    <p:sldId id="281" r:id="rId18"/>
    <p:sldId id="268" r:id="rId19"/>
    <p:sldId id="269" r:id="rId20"/>
    <p:sldId id="279" r:id="rId21"/>
    <p:sldId id="265" r:id="rId22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B1"/>
    <a:srgbClr val="F15A22"/>
    <a:srgbClr val="FF9002"/>
    <a:srgbClr val="2800F2"/>
    <a:srgbClr val="FF950E"/>
    <a:srgbClr val="FF8B02"/>
    <a:srgbClr val="FFD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5856"/>
  </p:normalViewPr>
  <p:slideViewPr>
    <p:cSldViewPr snapToGrid="0" snapToObjects="1">
      <p:cViewPr varScale="1">
        <p:scale>
          <a:sx n="63" d="100"/>
          <a:sy n="63" d="100"/>
        </p:scale>
        <p:origin x="162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56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5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9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5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44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2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560" y="1005840"/>
            <a:ext cx="7513320" cy="5059680"/>
          </a:xfrm>
        </p:spPr>
        <p:txBody>
          <a:bodyPr/>
          <a:lstStyle/>
          <a:p>
            <a:pPr eaLnBrk="0" hangingPunct="0">
              <a:buClr>
                <a:srgbClr val="000000"/>
              </a:buClr>
              <a:buSzPct val="45000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An Access Control Framework for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Cloud-Enabled Wearable Internet of Things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b="1" kern="0" dirty="0">
                <a:solidFill>
                  <a:srgbClr val="CC3300"/>
                </a:solidFill>
                <a:latin typeface="Calibri" panose="020F0502020204030204" pitchFamily="34" charset="0"/>
              </a:rPr>
              <a:t/>
            </a:r>
            <a:br>
              <a:rPr lang="en-US" sz="1800" b="1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Smriti Bhatt, Farhan Patwa and Ravi </a:t>
            </a:r>
            <a:r>
              <a:rPr lang="en-US" sz="1800" b="1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Sandhu</a:t>
            </a:r>
            <a:br>
              <a:rPr lang="en-US" sz="1800" b="1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Institute for Cyber Security (ICS)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/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Center for Security and Privacy Enhanced Cloud Computing (C-SPECC)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Department of Computer Science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 University of Texas at San </a:t>
            </a:r>
            <a:r>
              <a:rPr lang="en-US" sz="1800" b="1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Antonio</a:t>
            </a:r>
            <a:r>
              <a:rPr lang="en-US" sz="1600" b="1" kern="0" dirty="0">
                <a:solidFill>
                  <a:srgbClr val="CC3300"/>
                </a:solidFill>
                <a:latin typeface="Calibri" panose="020F0502020204030204" pitchFamily="34" charset="0"/>
              </a:rPr>
              <a:t/>
            </a:r>
            <a:br>
              <a:rPr lang="en-US" sz="1600" b="1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800" b="1" kern="0" dirty="0">
                <a:solidFill>
                  <a:srgbClr val="CC3300"/>
                </a:solidFill>
                <a:latin typeface="Calibri" panose="020F0502020204030204" pitchFamily="34" charset="0"/>
              </a:rPr>
              <a:t/>
            </a:r>
            <a:br>
              <a:rPr lang="en-US" sz="1800" b="1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800" b="1" kern="0" dirty="0">
                <a:solidFill>
                  <a:srgbClr val="CC3300"/>
                </a:solidFill>
                <a:latin typeface="Calibri" panose="020F0502020204030204" pitchFamily="34" charset="0"/>
              </a:rPr>
              <a:t>3rd IEEE International Conference on Collaboration and Internet Computing</a:t>
            </a:r>
            <a:br>
              <a:rPr lang="en-US" sz="1800" b="1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800" b="1" kern="0" dirty="0">
                <a:solidFill>
                  <a:srgbClr val="CC3300"/>
                </a:solidFill>
                <a:latin typeface="Calibri" panose="020F0502020204030204" pitchFamily="34" charset="0"/>
              </a:rPr>
              <a:t>San Jose, California, USA, October 15 - 17, 2017</a:t>
            </a:r>
            <a:br>
              <a:rPr lang="en-US" sz="1800" b="1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800" b="1" kern="0" dirty="0" smtClean="0">
                <a:solidFill>
                  <a:srgbClr val="CC3300"/>
                </a:solidFill>
                <a:latin typeface="Calibri" panose="020F0502020204030204" pitchFamily="34" charset="0"/>
              </a:rPr>
              <a:t/>
            </a:r>
            <a:br>
              <a:rPr lang="en-US" sz="1800" b="1" kern="0" dirty="0" smtClean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/>
            </a:r>
            <a:b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600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ravi.sandhu@utsa.edu</a:t>
            </a: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/>
            </a:r>
            <a:b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600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www.ics.utsa.edu</a:t>
            </a:r>
            <a:br>
              <a:rPr lang="en-US" sz="1600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www.cspecc.utsa.edu</a:t>
            </a:r>
            <a:b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www.profsandhu.com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8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643" y="1055689"/>
            <a:ext cx="7256714" cy="47253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22048" y="0"/>
            <a:ext cx="4932822" cy="927240"/>
          </a:xfrm>
        </p:spPr>
        <p:txBody>
          <a:bodyPr/>
          <a:lstStyle/>
          <a:p>
            <a:r>
              <a:rPr lang="en-US" sz="2800" dirty="0"/>
              <a:t>Enhanced ACO Architecture for WIoT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083563" y="1740007"/>
            <a:ext cx="0" cy="33429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6806317" y="3066002"/>
            <a:ext cx="3122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Interactions across the ACO Layers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699703" y="5770810"/>
            <a:ext cx="4111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 </a:t>
            </a:r>
            <a:r>
              <a:rPr lang="en-US" sz="1600" dirty="0"/>
              <a:t>5</a:t>
            </a:r>
            <a:r>
              <a:rPr lang="en-US" sz="1600" dirty="0" smtClean="0"/>
              <a:t>: Enhanced ACO Architecture for WIoT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52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232" y="1130853"/>
            <a:ext cx="5211094" cy="43613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8368" y="110084"/>
            <a:ext cx="4932822" cy="846856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Access Control (AC) Framework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199" y="5666131"/>
            <a:ext cx="3573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 </a:t>
            </a:r>
            <a:r>
              <a:rPr lang="en-US" sz="1600" dirty="0"/>
              <a:t>6</a:t>
            </a:r>
            <a:r>
              <a:rPr lang="en-US" sz="1600" dirty="0" smtClean="0"/>
              <a:t>: </a:t>
            </a:r>
            <a:r>
              <a:rPr lang="en-US" sz="1600" dirty="0"/>
              <a:t>Interactions Between ACO Layers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22720" y="2299588"/>
            <a:ext cx="1940560" cy="850012"/>
          </a:xfrm>
          <a:prstGeom prst="roundRect">
            <a:avLst/>
          </a:prstGeom>
          <a:noFill/>
          <a:ln w="19050">
            <a:solidFill>
              <a:srgbClr val="28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Each layer can interact with itself and up to two adjacent layers in each direction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11520" y="3078480"/>
            <a:ext cx="619760" cy="782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841190" y="4175760"/>
            <a:ext cx="2072640" cy="1828925"/>
          </a:xfrm>
          <a:prstGeom prst="roundRect">
            <a:avLst/>
          </a:prstGeom>
          <a:noFill/>
          <a:ln w="19050">
            <a:solidFill>
              <a:srgbClr val="28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Two types of interactions: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Direct Interaction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(Interactions with itself and direct adjacent layers)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Indirect Interaction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(Interactions with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second level of adjacent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layers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8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247761"/>
            <a:ext cx="4932822" cy="743693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Access Control (AC) Framework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(Contd.)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The access control (AC) </a:t>
            </a:r>
            <a:r>
              <a:rPr lang="en-US" dirty="0" smtClean="0"/>
              <a:t>framework –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 A </a:t>
            </a:r>
            <a:r>
              <a:rPr lang="en-US" dirty="0" smtClean="0"/>
              <a:t>set of access control models categorized into three main access control categories: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Object Access Control models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 Object Layer and Object Abstraction Layer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 Virtual Object Access Control models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 Virtual Object Layer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 Cloud Access Control models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 Cloud Services Layer and Applications Layer 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 Suitable access control models: Role-Based Access Control (RBAC), Attribute-Based Access Control (ABAC), Relationship-Based Access Control (ReBAC)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14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135" y="1039790"/>
            <a:ext cx="7272545" cy="47509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22048" y="100704"/>
            <a:ext cx="4932822" cy="826536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Access Control (AC)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Framework (Contd.)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3551" y="5826549"/>
            <a:ext cx="8023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 </a:t>
            </a:r>
            <a:r>
              <a:rPr lang="en-US" sz="1400" dirty="0"/>
              <a:t>7</a:t>
            </a:r>
            <a:r>
              <a:rPr lang="en-US" sz="1400" dirty="0" smtClean="0"/>
              <a:t>: </a:t>
            </a:r>
            <a:r>
              <a:rPr lang="en-US" sz="1400" dirty="0" smtClean="0"/>
              <a:t>Access </a:t>
            </a:r>
            <a:r>
              <a:rPr lang="en-US" sz="1400" dirty="0"/>
              <a:t>Control Framework Based on Interactions Between Different Layers of the ACO Architecture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6339" y="1157548"/>
            <a:ext cx="2293592" cy="11392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28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AWS-IoTAC Model [3]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Policy-based access control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ABAC in limited form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   - Client Attributes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   - Target Attributes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2489931" y="1727168"/>
            <a:ext cx="862869" cy="809632"/>
          </a:xfrm>
          <a:prstGeom prst="straightConnector1">
            <a:avLst/>
          </a:prstGeom>
          <a:ln w="12700">
            <a:solidFill>
              <a:srgbClr val="EC1C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22366" y="4228679"/>
            <a:ext cx="2441537" cy="12916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28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Alshehri and Sandhu [2]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VO-VO communications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Operational and Administrative Access Control Models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  - ACLs, CapBAC, RBAC, ABAC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 flipV="1">
            <a:off x="2563903" y="4519332"/>
            <a:ext cx="360052" cy="355167"/>
          </a:xfrm>
          <a:prstGeom prst="straightConnector1">
            <a:avLst/>
          </a:prstGeom>
          <a:ln w="12700">
            <a:solidFill>
              <a:srgbClr val="F15A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</p:cNvCxnSpPr>
          <p:nvPr/>
        </p:nvCxnSpPr>
        <p:spPr>
          <a:xfrm>
            <a:off x="2489931" y="1727168"/>
            <a:ext cx="964469" cy="1663125"/>
          </a:xfrm>
          <a:prstGeom prst="straightConnector1">
            <a:avLst/>
          </a:prstGeom>
          <a:ln w="12700">
            <a:solidFill>
              <a:srgbClr val="EC1C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6200000" flipH="1">
            <a:off x="2200315" y="2443909"/>
            <a:ext cx="2304968" cy="1940566"/>
          </a:xfrm>
          <a:prstGeom prst="curvedConnector3">
            <a:avLst>
              <a:gd name="adj1" fmla="val 55289"/>
            </a:avLst>
          </a:prstGeom>
          <a:ln w="12700">
            <a:solidFill>
              <a:srgbClr val="EC1C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2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22047" y="311384"/>
            <a:ext cx="4932822" cy="462224"/>
          </a:xfrm>
        </p:spPr>
        <p:txBody>
          <a:bodyPr/>
          <a:lstStyle/>
          <a:p>
            <a:r>
              <a:rPr lang="en-US" sz="2400" dirty="0" smtClean="0"/>
              <a:t>Types of Access Control Models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496" y="1531937"/>
            <a:ext cx="5495925" cy="3286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5667" y="5391725"/>
            <a:ext cx="382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8: </a:t>
            </a:r>
            <a:r>
              <a:rPr lang="en-US" dirty="0" smtClean="0"/>
              <a:t>Types of Access Control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Use Case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728" y="1029282"/>
            <a:ext cx="5052901" cy="44957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6264" y="5636439"/>
            <a:ext cx="611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9: Remote </a:t>
            </a:r>
            <a:r>
              <a:rPr lang="en-US" dirty="0"/>
              <a:t>Health and Fitness </a:t>
            </a:r>
            <a:r>
              <a:rPr lang="en-US" dirty="0" smtClean="0"/>
              <a:t>Monitoring (RHFM) </a:t>
            </a:r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8920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549" y="1368784"/>
            <a:ext cx="7886700" cy="38727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Use </a:t>
            </a:r>
            <a:r>
              <a:rPr lang="en-US" sz="2800" dirty="0" smtClean="0"/>
              <a:t>Case (Contd.)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01023" y="5612195"/>
            <a:ext cx="508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</a:t>
            </a:r>
            <a:r>
              <a:rPr lang="en-US" dirty="0" smtClean="0"/>
              <a:t>10</a:t>
            </a:r>
            <a:r>
              <a:rPr lang="en-US" dirty="0" smtClean="0"/>
              <a:t>: </a:t>
            </a:r>
            <a:r>
              <a:rPr lang="en-US" dirty="0" smtClean="0"/>
              <a:t>A sequential view of the RHFM Use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61989"/>
            <a:ext cx="7886700" cy="46195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Based on our previous work [3], we propose a possible enforcement of our use case utilizing AWS IoT platform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 [3], we configured a smart home use case (with smart sensors, lights, and thermostat) in AWS IoT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22048" y="311384"/>
            <a:ext cx="4932822" cy="462224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Proposed Enforcement in AWS 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1922" y="3245766"/>
            <a:ext cx="1107440" cy="5486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1922" y="3310029"/>
            <a:ext cx="1107440" cy="5486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8650" y="3374292"/>
            <a:ext cx="1107440" cy="5486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1922" y="3438555"/>
            <a:ext cx="1107440" cy="5486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Wearable Devices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44642" y="3213406"/>
            <a:ext cx="1107440" cy="5486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44642" y="3277669"/>
            <a:ext cx="1107440" cy="5486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41370" y="3341932"/>
            <a:ext cx="1107440" cy="5486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44642" y="3406195"/>
            <a:ext cx="1107440" cy="5486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Virtual Things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5454" y="3398166"/>
            <a:ext cx="843280" cy="4843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Device Gateway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84517" y="3004875"/>
            <a:ext cx="1615440" cy="13512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Cloud 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Authorization Policies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Storage and Analysis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…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2392" y="3438555"/>
            <a:ext cx="1361440" cy="4843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Applications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2312" y="4643120"/>
            <a:ext cx="923778" cy="3663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Auth Policy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Snip Single Corner Rectangle 22"/>
          <p:cNvSpPr/>
          <p:nvPr/>
        </p:nvSpPr>
        <p:spPr>
          <a:xfrm>
            <a:off x="812800" y="4268664"/>
            <a:ext cx="926562" cy="374456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9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X.509 Certificates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5202" y="4643120"/>
            <a:ext cx="929986" cy="3922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Auth Policy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Snip Single Corner Rectangle 25"/>
          <p:cNvSpPr/>
          <p:nvPr/>
        </p:nvSpPr>
        <p:spPr>
          <a:xfrm>
            <a:off x="3455670" y="4277236"/>
            <a:ext cx="932789" cy="400955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9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X.509 Certificates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10" idx="6"/>
            <a:endCxn id="20" idx="1"/>
          </p:cNvCxnSpPr>
          <p:nvPr/>
        </p:nvCxnSpPr>
        <p:spPr>
          <a:xfrm flipV="1">
            <a:off x="1736090" y="3640355"/>
            <a:ext cx="379364" cy="82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3"/>
            <a:endCxn id="17" idx="2"/>
          </p:cNvCxnSpPr>
          <p:nvPr/>
        </p:nvCxnSpPr>
        <p:spPr>
          <a:xfrm flipV="1">
            <a:off x="2958734" y="3616252"/>
            <a:ext cx="382636" cy="241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6"/>
            <a:endCxn id="21" idx="1"/>
          </p:cNvCxnSpPr>
          <p:nvPr/>
        </p:nvCxnSpPr>
        <p:spPr>
          <a:xfrm>
            <a:off x="4452082" y="3680515"/>
            <a:ext cx="4324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3"/>
            <a:endCxn id="22" idx="1"/>
          </p:cNvCxnSpPr>
          <p:nvPr/>
        </p:nvCxnSpPr>
        <p:spPr>
          <a:xfrm>
            <a:off x="6499957" y="3680515"/>
            <a:ext cx="432435" cy="2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ket 45"/>
          <p:cNvSpPr/>
          <p:nvPr/>
        </p:nvSpPr>
        <p:spPr>
          <a:xfrm rot="5400000" flipH="1">
            <a:off x="4479124" y="1247334"/>
            <a:ext cx="182305" cy="8090811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573961" y="5430523"/>
            <a:ext cx="1992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2800F2"/>
                </a:solidFill>
              </a:rPr>
              <a:t>Within a </a:t>
            </a:r>
            <a:r>
              <a:rPr lang="en-US" sz="1400" i="1" dirty="0">
                <a:solidFill>
                  <a:srgbClr val="2800F2"/>
                </a:solidFill>
              </a:rPr>
              <a:t>S</a:t>
            </a:r>
            <a:r>
              <a:rPr lang="en-US" sz="1400" i="1" dirty="0" smtClean="0">
                <a:solidFill>
                  <a:srgbClr val="2800F2"/>
                </a:solidFill>
              </a:rPr>
              <a:t>ingle Account</a:t>
            </a:r>
            <a:endParaRPr lang="en-US" sz="1400" i="1" dirty="0">
              <a:solidFill>
                <a:srgbClr val="2800F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85273" y="5697065"/>
            <a:ext cx="3140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Inter-Account models required!!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101940"/>
            <a:ext cx="4803112" cy="90134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AC Framework Objectives </a:t>
            </a:r>
            <a:r>
              <a:rPr lang="en-US" sz="28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&amp; </a:t>
            </a:r>
            <a:r>
              <a:rPr lang="en-US" sz="28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Research Problems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4725" y="1309653"/>
            <a:ext cx="7569589" cy="47685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User-Based Device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Authentication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User-Centric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Data Security and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Privacy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Edge Computing in WIoT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(Cloudlets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Multi-Cloud Architecture for WIoT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Collaboration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Edge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Computing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Conclusion and Future Work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76078" y="1118296"/>
            <a:ext cx="8163829" cy="48632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Developed a conceptual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AC framework for cloud-enabled wearable IoT (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CEWIoT)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Enable development of a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family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AC models with fine-grained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access control for specific interactions in CEWIoT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Discussed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suitable access control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models (e.g., RBAC, ABAC, ReBAC) for different AC categories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Presented a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WIoT use case and its possible implementation in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AWS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IoT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Future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Work: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Develop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Cloud Access Control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models (cross-tenant/account, multi-cloud models) – ABAC and other combinations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 smtClean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Outline</a:t>
            </a:r>
            <a:endParaRPr lang="en-US" sz="3200" dirty="0">
              <a:solidFill>
                <a:srgbClr val="131F49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4283" y="1516777"/>
            <a:ext cx="74883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Introduction</a:t>
            </a:r>
            <a:endParaRPr lang="en-US" sz="20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Background</a:t>
            </a:r>
            <a:endParaRPr lang="en-US" sz="20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Contributions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Classification of IoT </a:t>
            </a: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Devices </a:t>
            </a:r>
            <a:endParaRPr lang="en-US" sz="2000" kern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Wearable Internet of Things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Domains and </a:t>
            </a: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Devices</a:t>
            </a:r>
            <a:endParaRPr lang="en-US" sz="2000" kern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Access Control (AC) </a:t>
            </a: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Framework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Use Case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rgbClr val="131F4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AC Framework Objectives &amp; Research Problems</a:t>
            </a:r>
            <a:endParaRPr lang="en-US" sz="20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Conclusion </a:t>
            </a:r>
            <a:r>
              <a:rPr lang="en-US" sz="20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6043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[1]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Alshehri, Asma, and Ravi Sandhu. "Access control models for cloud-enabled internet of things: A proposed architecture and research agenda."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IEEE 2nd International Conference 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</a:rPr>
              <a:t>on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Collaboration and Internet Computing (CIC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pp. 530-538. IEEE, 2016.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[2]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Alshehri, Asma, and Ravi Sandhu. "Access Control Models for Virtual Object Communication in Cloud-Enabled IoT." 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In 18th International Conference on Information Reuse and Integration (IRI).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IEEE. 2017.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[3]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Bhatt, Smriti, Farhan Patwa, and Ravi Sandhu. "Access Control Model for AWS Internet of Things." In 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International Conference on Network and System Security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, pp. 721-736. Springer, Cham, 2017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(…More in the paper)</a:t>
            </a:r>
            <a:endParaRPr lang="en-US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you!</a:t>
            </a: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en-US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3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kern="0" dirty="0" smtClean="0">
                <a:solidFill>
                  <a:srgbClr val="131F4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Introduction</a:t>
            </a:r>
            <a:endParaRPr lang="en-US" kern="0" dirty="0">
              <a:solidFill>
                <a:srgbClr val="131F49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231112" y="6269648"/>
            <a:ext cx="2512087" cy="332678"/>
          </a:xfrm>
        </p:spPr>
        <p:txBody>
          <a:bodyPr>
            <a:normAutofit/>
          </a:bodyPr>
          <a:lstStyle/>
          <a:p>
            <a:pPr marL="0" indent="0" defTabSz="914400">
              <a:buNone/>
            </a:pPr>
            <a:r>
              <a:rPr lang="en-US" sz="900" dirty="0">
                <a:solidFill>
                  <a:schemeClr val="tx1">
                    <a:tint val="75000"/>
                  </a:schemeClr>
                </a:solidFill>
              </a:rPr>
              <a:t>© </a:t>
            </a:r>
            <a:r>
              <a:rPr lang="en-US" sz="900" dirty="0" smtClean="0">
                <a:solidFill>
                  <a:schemeClr val="tx1">
                    <a:tint val="75000"/>
                  </a:schemeClr>
                </a:solidFill>
              </a:rPr>
              <a:t>Bhatt et al</a:t>
            </a:r>
            <a:endParaRPr lang="en-US" sz="9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3133" y="1023884"/>
            <a:ext cx="8335588" cy="52457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Internet of Things (IoT)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Interconnection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of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Internet-enabled smart devices/things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Enabling technologies – </a:t>
            </a: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Internet, Cloud and Mobile computing, Big Data and Analytics, M2M technologies and communication protocols, … 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Diverse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and pervasive concept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Numerous IoT applications and services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various subfields of IoT</a:t>
            </a:r>
            <a:endParaRPr lang="en-US" sz="220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Wearable Internet of Things (WIoT)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Revolutionizing industries like healthcare, and sports and fitness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Enabling technologies – </a:t>
            </a: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Internet, Smart phones, WSNs, and WBANs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Generally, IoT devices are resource constraint by nature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Limited storage, power, and computation</a:t>
            </a:r>
          </a:p>
          <a:p>
            <a:pPr marL="914400" lvl="2" indent="0">
              <a:lnSpc>
                <a:spcPct val="160000"/>
              </a:lnSpc>
              <a:spcBef>
                <a:spcPts val="0"/>
              </a:spcBef>
              <a:buSzPct val="90000"/>
              <a:buNone/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kern="0" dirty="0">
                <a:solidFill>
                  <a:srgbClr val="131F4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Introduction </a:t>
            </a:r>
            <a:r>
              <a:rPr lang="en-US" kern="0" dirty="0" smtClean="0">
                <a:solidFill>
                  <a:srgbClr val="131F4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(Contd.)</a:t>
            </a:r>
            <a:endParaRPr lang="en-US" kern="0" dirty="0">
              <a:solidFill>
                <a:srgbClr val="131F49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36574" y="1168050"/>
            <a:ext cx="8499452" cy="49413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Cloud-Enabled Internet of Things (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CEIoT)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Integration of Cloud and IoT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Major cloud services providers (e.g., AWS, Azure) utilize their cloud infrastructure to provide IoT solutions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Virtually unlimited resources with analysis and visualization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capabilities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Security and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privacy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are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primary concerns for IoT</a:t>
            </a:r>
            <a:endParaRPr lang="en-US" sz="280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Here, we present an Access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Control (AC) framework for CEIoT in context of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WIoT (i.e. CEWIoT)</a:t>
            </a:r>
            <a:endParaRPr lang="en-US" sz="280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v"/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5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161191"/>
            <a:ext cx="4803112" cy="73688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kern="0" dirty="0" smtClean="0">
                <a:solidFill>
                  <a:srgbClr val="131F4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Background</a:t>
            </a:r>
            <a:endParaRPr lang="en-US" kern="0" dirty="0">
              <a:solidFill>
                <a:srgbClr val="131F49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9492" y="5600014"/>
            <a:ext cx="689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</a:t>
            </a:r>
            <a:r>
              <a:rPr lang="en-US" dirty="0"/>
              <a:t>1</a:t>
            </a:r>
            <a:r>
              <a:rPr lang="en-US" dirty="0" smtClean="0"/>
              <a:t>: An Access Control Oriented (ACO) Architecture for the CEIoT [1]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139" y="1193869"/>
            <a:ext cx="3797720" cy="427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kern="0" dirty="0">
                <a:solidFill>
                  <a:srgbClr val="131F4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Contributions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7200" y="1300731"/>
            <a:ext cx="8197195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Present a general classification of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IoT devices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realize different sub-fields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of IoT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Enhance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the ACO architecture for CEWIoT by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adding an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Object Abstraction Layer 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Develop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Access Control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(AC) framework for CEWIoT based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on our enhanced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ACO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architecture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Develop a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use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case to capture different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interactions between ACO layers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and propose its possible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enforcement in a commercial CEIoT platform, viz., AWS IoT</a:t>
            </a:r>
          </a:p>
        </p:txBody>
      </p:sp>
    </p:spTree>
    <p:extLst>
      <p:ext uri="{BB962C8B-B14F-4D97-AF65-F5344CB8AC3E}">
        <p14:creationId xmlns:p14="http://schemas.microsoft.com/office/powerpoint/2010/main" val="18447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10500"/>
            <a:ext cx="4803112" cy="995340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800" dirty="0" smtClean="0">
                <a:solidFill>
                  <a:srgbClr val="131F49"/>
                </a:solidFill>
                <a:ea typeface="ＭＳ Ｐゴシック" pitchFamily="34" charset="-128"/>
                <a:cs typeface="+mn-cs"/>
              </a:rPr>
              <a:t>Classification of IoT Devices</a:t>
            </a:r>
            <a:endParaRPr lang="en-US" sz="280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706880"/>
            <a:ext cx="7788807" cy="3163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9335" y="5029671"/>
            <a:ext cx="495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</a:t>
            </a:r>
            <a:r>
              <a:rPr lang="en-US" dirty="0"/>
              <a:t>2</a:t>
            </a:r>
            <a:r>
              <a:rPr lang="en-US" dirty="0" smtClean="0"/>
              <a:t>: </a:t>
            </a:r>
            <a:r>
              <a:rPr lang="en-US" dirty="0"/>
              <a:t>A General Classification of IoT Devices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848" y="2670250"/>
            <a:ext cx="785066" cy="34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Mobility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978733" y="2372846"/>
            <a:ext cx="149026" cy="943946"/>
          </a:xfrm>
          <a:prstGeom prst="leftBrace">
            <a:avLst>
              <a:gd name="adj1" fmla="val 12387"/>
              <a:gd name="adj2" fmla="val 52152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978733" y="3410022"/>
            <a:ext cx="149025" cy="516083"/>
          </a:xfrm>
          <a:prstGeom prst="leftBrace">
            <a:avLst>
              <a:gd name="adj1" fmla="val 20495"/>
              <a:gd name="adj2" fmla="val 52152"/>
            </a:avLst>
          </a:prstGeom>
          <a:ln w="19050">
            <a:solidFill>
              <a:srgbClr val="FF9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7466" y="3493494"/>
            <a:ext cx="785066" cy="34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950E"/>
                </a:solidFill>
              </a:rPr>
              <a:t>Size</a:t>
            </a:r>
            <a:endParaRPr lang="en-US" sz="1200" b="1" dirty="0">
              <a:solidFill>
                <a:srgbClr val="FF950E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978735" y="4037679"/>
            <a:ext cx="149024" cy="676651"/>
          </a:xfrm>
          <a:prstGeom prst="leftBrace">
            <a:avLst>
              <a:gd name="adj1" fmla="val 12387"/>
              <a:gd name="adj2" fmla="val 52152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5786" y="4201435"/>
            <a:ext cx="785066" cy="34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</a:rPr>
              <a:t>Nature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0880" y="5571908"/>
            <a:ext cx="7863840" cy="37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4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4294967295"/>
          </p:nvPr>
        </p:nvSpPr>
        <p:spPr>
          <a:xfrm>
            <a:off x="476078" y="1330859"/>
            <a:ext cx="8163829" cy="4531462"/>
          </a:xfrm>
        </p:spPr>
        <p:txBody>
          <a:bodyPr/>
          <a:lstStyle/>
          <a:p>
            <a:pPr marL="576206" lvl="1" indent="0">
              <a:buSzPct val="90000"/>
              <a:buNone/>
            </a:pPr>
            <a:endParaRPr lang="en-US" sz="3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0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 smtClean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IoT Domains</a:t>
            </a:r>
            <a:endParaRPr lang="en-US" sz="3200" dirty="0">
              <a:solidFill>
                <a:srgbClr val="131F49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2" y="1781175"/>
            <a:ext cx="6619875" cy="3295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9076" y="5342475"/>
            <a:ext cx="310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</a:t>
            </a:r>
            <a:r>
              <a:rPr lang="en-US" dirty="0"/>
              <a:t>3</a:t>
            </a:r>
            <a:r>
              <a:rPr lang="en-US" dirty="0" smtClean="0"/>
              <a:t>: IoT Application 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0108" y="1154001"/>
            <a:ext cx="3953509" cy="399476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Wearable Devices: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 smart watches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smart </a:t>
            </a:r>
            <a:r>
              <a:rPr lang="en-US" dirty="0"/>
              <a:t>clothing and </a:t>
            </a:r>
            <a:r>
              <a:rPr lang="en-US" dirty="0" smtClean="0"/>
              <a:t>accessories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wireless </a:t>
            </a:r>
            <a:r>
              <a:rPr lang="en-US" dirty="0"/>
              <a:t>body </a:t>
            </a:r>
            <a:r>
              <a:rPr lang="en-US" dirty="0" smtClean="0"/>
              <a:t>sensors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 …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Types </a:t>
            </a:r>
            <a:r>
              <a:rPr lang="en-US" dirty="0"/>
              <a:t>of Wearable Devices</a:t>
            </a:r>
            <a:r>
              <a:rPr lang="en-US" dirty="0" smtClean="0"/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 In-Body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On-Body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Around-Body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22048" y="311384"/>
            <a:ext cx="4932822" cy="462224"/>
          </a:xfrm>
        </p:spPr>
        <p:txBody>
          <a:bodyPr/>
          <a:lstStyle/>
          <a:p>
            <a:r>
              <a:rPr lang="en-US" sz="2800" dirty="0" smtClean="0"/>
              <a:t>WIoT Domains and Devices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Bhatt et al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21" y="1743222"/>
            <a:ext cx="4347387" cy="2439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6757" y="4438384"/>
            <a:ext cx="2927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 </a:t>
            </a:r>
            <a:r>
              <a:rPr lang="en-US" sz="1600" dirty="0"/>
              <a:t>4</a:t>
            </a:r>
            <a:r>
              <a:rPr lang="en-US" sz="1600" dirty="0" smtClean="0"/>
              <a:t>: </a:t>
            </a:r>
            <a:r>
              <a:rPr lang="en-US" sz="1600" dirty="0" smtClean="0"/>
              <a:t>WIoT Application Domains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41373" y="5185520"/>
            <a:ext cx="8228332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i="1" dirty="0" smtClean="0"/>
              <a:t>Wearable devices data – </a:t>
            </a:r>
            <a:r>
              <a:rPr lang="en-US" i="1" dirty="0" smtClean="0">
                <a:solidFill>
                  <a:srgbClr val="C00000"/>
                </a:solidFill>
              </a:rPr>
              <a:t>highly </a:t>
            </a:r>
            <a:r>
              <a:rPr lang="en-US" i="1" dirty="0">
                <a:solidFill>
                  <a:srgbClr val="C00000"/>
                </a:solidFill>
              </a:rPr>
              <a:t>privacy </a:t>
            </a:r>
            <a:r>
              <a:rPr lang="en-US" i="1" dirty="0" smtClean="0">
                <a:solidFill>
                  <a:srgbClr val="C00000"/>
                </a:solidFill>
              </a:rPr>
              <a:t>sensitive and confidential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i="1" dirty="0"/>
              <a:t>A unified access control framework for CEWIoT </a:t>
            </a:r>
            <a:r>
              <a:rPr lang="en-US" i="1" dirty="0" smtClean="0"/>
              <a:t>securing IoT components and their interactions (communication and data exchange) is </a:t>
            </a:r>
            <a:r>
              <a:rPr lang="en-US" i="1" dirty="0"/>
              <a:t>still lacking</a:t>
            </a:r>
          </a:p>
        </p:txBody>
      </p:sp>
    </p:spTree>
    <p:extLst>
      <p:ext uri="{BB962C8B-B14F-4D97-AF65-F5344CB8AC3E}">
        <p14:creationId xmlns:p14="http://schemas.microsoft.com/office/powerpoint/2010/main" val="3755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ICS-Template</Template>
  <TotalTime>2812</TotalTime>
  <Words>1148</Words>
  <Application>Microsoft Office PowerPoint</Application>
  <PresentationFormat>Letter Paper (8.5x11 in)</PresentationFormat>
  <Paragraphs>214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Wingdings</vt:lpstr>
      <vt:lpstr>ICS-Theme</vt:lpstr>
      <vt:lpstr>An Access Control Framework for Cloud-Enabled Wearable Internet of Things   Smriti Bhatt, Farhan Patwa and Ravi Sandhu Institute for Cyber Security (ICS) Center for Security and Privacy Enhanced Cloud Computing (C-SPECC) Department of Computer Science  University of Texas at San Antonio  3rd IEEE International Conference on Collaboration and Internet Computing San Jose, California, USA, October 15 - 17, 2017   ravi.sandhu@utsa.edu www.ics.utsa.edu www.cspecc.utsa.edu www.profsandhu.com</vt:lpstr>
      <vt:lpstr>Outline</vt:lpstr>
      <vt:lpstr>Introduction</vt:lpstr>
      <vt:lpstr>Introduction (Contd.)</vt:lpstr>
      <vt:lpstr>Background</vt:lpstr>
      <vt:lpstr>Contributions</vt:lpstr>
      <vt:lpstr>Classification of IoT Devices</vt:lpstr>
      <vt:lpstr>IoT Domains</vt:lpstr>
      <vt:lpstr>WIoT Domains and Devices</vt:lpstr>
      <vt:lpstr>Enhanced ACO Architecture for WIoT</vt:lpstr>
      <vt:lpstr>Access Control (AC) Framework</vt:lpstr>
      <vt:lpstr>Access Control (AC) Framework (Contd.)</vt:lpstr>
      <vt:lpstr>Access Control (AC) Framework (Contd.)</vt:lpstr>
      <vt:lpstr>Types of Access Control Models</vt:lpstr>
      <vt:lpstr>Use Case</vt:lpstr>
      <vt:lpstr>Use Case (Contd.)</vt:lpstr>
      <vt:lpstr>Proposed Enforcement in AWS IoT</vt:lpstr>
      <vt:lpstr>AC Framework Objectives &amp; Research Problems</vt:lpstr>
      <vt:lpstr>Conclusion and Future Work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Cyber Security (ICS) &amp; Center for Security and Privacy Enhanced  Cloud Computing (C-SPECC)</dc:title>
  <dc:creator>James Benson</dc:creator>
  <cp:lastModifiedBy>Smriti</cp:lastModifiedBy>
  <cp:revision>89</cp:revision>
  <cp:lastPrinted>2017-10-05T18:32:30Z</cp:lastPrinted>
  <dcterms:created xsi:type="dcterms:W3CDTF">2017-09-29T21:23:01Z</dcterms:created>
  <dcterms:modified xsi:type="dcterms:W3CDTF">2017-10-25T15:11:24Z</dcterms:modified>
</cp:coreProperties>
</file>