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84" r:id="rId4"/>
    <p:sldMasterId id="2147483685" r:id="rId5"/>
    <p:sldMasterId id="2147483686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y="6858000" cx="9144000"/>
  <p:notesSz cx="7023100" cy="93091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355BF0C8-3665-4BE7-AD60-0B825899C91E}">
  <a:tblStyle styleId="{355BF0C8-3665-4BE7-AD60-0B825899C91E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22" Type="http://schemas.openxmlformats.org/officeDocument/2006/relationships/slide" Target="slides/slide15.xml"/><Relationship Id="rId10" Type="http://schemas.openxmlformats.org/officeDocument/2006/relationships/slide" Target="slides/slide3.xml"/><Relationship Id="rId21" Type="http://schemas.openxmlformats.org/officeDocument/2006/relationships/slide" Target="slides/slide14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23" Type="http://schemas.openxmlformats.org/officeDocument/2006/relationships/slide" Target="slides/slide16.xml"/><Relationship Id="rId1" Type="http://schemas.openxmlformats.org/officeDocument/2006/relationships/theme" Target="theme/theme4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3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70750" y="698175"/>
            <a:ext cx="4682300" cy="3490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idx="1" type="body"/>
          </p:nvPr>
        </p:nvSpPr>
        <p:spPr>
          <a:xfrm>
            <a:off x="702360" y="4421880"/>
            <a:ext cx="5618160" cy="418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Shape 177"/>
          <p:cNvSpPr txBox="1"/>
          <p:nvPr/>
        </p:nvSpPr>
        <p:spPr>
          <a:xfrm>
            <a:off x="3978000" y="8841960"/>
            <a:ext cx="3043079" cy="465119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78" name="Shape 178"/>
          <p:cNvSpPr/>
          <p:nvPr>
            <p:ph idx="2" type="sldImg"/>
          </p:nvPr>
        </p:nvSpPr>
        <p:spPr>
          <a:xfrm>
            <a:off x="1170750" y="698175"/>
            <a:ext cx="4682300" cy="3490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Shape 276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77" name="Shape 277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Shape 287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88" name="Shape 288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Shape 297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98" name="Shape 298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Shape 308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309" name="Shape 309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Shape 321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322" name="Shape 322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Shape 335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336" name="Shape 336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/>
          <p:nvPr>
            <p:ph idx="1" type="body"/>
          </p:nvPr>
        </p:nvSpPr>
        <p:spPr>
          <a:xfrm>
            <a:off x="702300" y="4421800"/>
            <a:ext cx="5618400" cy="418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" name="Shape 345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89" name="Shape 189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Shape 211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12" name="Shape 212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Shape 223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24" name="Shape 224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Shape 234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35" name="Shape 235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Shape 244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45" name="Shape 245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Shape 254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55" name="Shape 255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idx="1" type="body"/>
          </p:nvPr>
        </p:nvSpPr>
        <p:spPr>
          <a:xfrm>
            <a:off x="702360" y="4421880"/>
            <a:ext cx="5618100" cy="41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3225" rIns="93225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Shape 265"/>
          <p:cNvSpPr txBox="1"/>
          <p:nvPr/>
        </p:nvSpPr>
        <p:spPr>
          <a:xfrm>
            <a:off x="3978000" y="8841960"/>
            <a:ext cx="30432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3225" rIns="93225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66" name="Shape 266"/>
          <p:cNvSpPr/>
          <p:nvPr>
            <p:ph idx="2" type="sldImg"/>
          </p:nvPr>
        </p:nvSpPr>
        <p:spPr>
          <a:xfrm>
            <a:off x="1170750" y="698175"/>
            <a:ext cx="4682400" cy="349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457200" y="1600200"/>
            <a:ext cx="8229239" cy="4525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OverTx">
  <p:cSld name="Title, Content over Conten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457200" y="1600200"/>
            <a:ext cx="8229239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48" name="Shape 48"/>
          <p:cNvSpPr txBox="1"/>
          <p:nvPr>
            <p:ph idx="2" type="body"/>
          </p:nvPr>
        </p:nvSpPr>
        <p:spPr>
          <a:xfrm>
            <a:off x="457200" y="3964319"/>
            <a:ext cx="8229239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fourObj">
  <p:cSld name="Title, 4 Conten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457200" y="1600200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52" name="Shape 52"/>
          <p:cNvSpPr txBox="1"/>
          <p:nvPr>
            <p:ph idx="2" type="body"/>
          </p:nvPr>
        </p:nvSpPr>
        <p:spPr>
          <a:xfrm>
            <a:off x="4674239" y="1600200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53" name="Shape 53"/>
          <p:cNvSpPr txBox="1"/>
          <p:nvPr>
            <p:ph idx="3" type="body"/>
          </p:nvPr>
        </p:nvSpPr>
        <p:spPr>
          <a:xfrm>
            <a:off x="4674239" y="3964319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54" name="Shape 54"/>
          <p:cNvSpPr txBox="1"/>
          <p:nvPr>
            <p:ph idx="4" type="body"/>
          </p:nvPr>
        </p:nvSpPr>
        <p:spPr>
          <a:xfrm>
            <a:off x="457200" y="3964319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, 6 Conte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457200" y="1600200"/>
            <a:ext cx="8229239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58" name="Shape 58"/>
          <p:cNvSpPr txBox="1"/>
          <p:nvPr>
            <p:ph idx="2" type="body"/>
          </p:nvPr>
        </p:nvSpPr>
        <p:spPr>
          <a:xfrm>
            <a:off x="457200" y="1600200"/>
            <a:ext cx="8229239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pic>
        <p:nvPicPr>
          <p:cNvPr id="59" name="Shape 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35559" y="1599840"/>
            <a:ext cx="5671799" cy="4525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35559" y="1599840"/>
            <a:ext cx="5671799" cy="4525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 Slide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Slid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74" name="Shape 74"/>
          <p:cNvSpPr txBox="1"/>
          <p:nvPr>
            <p:ph idx="1" type="subTitle"/>
          </p:nvPr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, Conten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itle, 2 Conten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457200" y="1600200"/>
            <a:ext cx="40158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81" name="Shape 81"/>
          <p:cNvSpPr txBox="1"/>
          <p:nvPr>
            <p:ph idx="2" type="body"/>
          </p:nvPr>
        </p:nvSpPr>
        <p:spPr>
          <a:xfrm>
            <a:off x="4674239" y="1600200"/>
            <a:ext cx="40158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Only">
  <p:cSld name="Centered 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1" type="subTitle"/>
          </p:nvPr>
        </p:nvSpPr>
        <p:spPr>
          <a:xfrm>
            <a:off x="457200" y="274680"/>
            <a:ext cx="8229300" cy="52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AndObj">
  <p:cSld name="Title, 2 Content and Conten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57200" y="1600200"/>
            <a:ext cx="4015800" cy="2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89" name="Shape 89"/>
          <p:cNvSpPr txBox="1"/>
          <p:nvPr>
            <p:ph idx="2" type="body"/>
          </p:nvPr>
        </p:nvSpPr>
        <p:spPr>
          <a:xfrm>
            <a:off x="457200" y="3964319"/>
            <a:ext cx="4015800" cy="2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90" name="Shape 90"/>
          <p:cNvSpPr txBox="1"/>
          <p:nvPr>
            <p:ph idx="3" type="body"/>
          </p:nvPr>
        </p:nvSpPr>
        <p:spPr>
          <a:xfrm>
            <a:off x="4674239" y="1600200"/>
            <a:ext cx="40158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 Slid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AndTwoObj">
  <p:cSld name="Title Content and 2 Conten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457200" y="1600200"/>
            <a:ext cx="40158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94" name="Shape 94"/>
          <p:cNvSpPr txBox="1"/>
          <p:nvPr>
            <p:ph idx="2" type="body"/>
          </p:nvPr>
        </p:nvSpPr>
        <p:spPr>
          <a:xfrm>
            <a:off x="4674239" y="1600200"/>
            <a:ext cx="4015800" cy="2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95" name="Shape 95"/>
          <p:cNvSpPr txBox="1"/>
          <p:nvPr>
            <p:ph idx="3" type="body"/>
          </p:nvPr>
        </p:nvSpPr>
        <p:spPr>
          <a:xfrm>
            <a:off x="4674239" y="3964319"/>
            <a:ext cx="4015800" cy="2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OverTx">
  <p:cSld name="Title, 2 Content over Conten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457200" y="1600200"/>
            <a:ext cx="4015800" cy="2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99" name="Shape 99"/>
          <p:cNvSpPr txBox="1"/>
          <p:nvPr>
            <p:ph idx="2" type="body"/>
          </p:nvPr>
        </p:nvSpPr>
        <p:spPr>
          <a:xfrm>
            <a:off x="4674239" y="1600200"/>
            <a:ext cx="4015800" cy="2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00" name="Shape 100"/>
          <p:cNvSpPr txBox="1"/>
          <p:nvPr>
            <p:ph idx="3" type="body"/>
          </p:nvPr>
        </p:nvSpPr>
        <p:spPr>
          <a:xfrm>
            <a:off x="457200" y="3964319"/>
            <a:ext cx="8229300" cy="2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OverTx">
  <p:cSld name="Title, Content over Conten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457200" y="1600200"/>
            <a:ext cx="8229300" cy="2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04" name="Shape 104"/>
          <p:cNvSpPr txBox="1"/>
          <p:nvPr>
            <p:ph idx="2" type="body"/>
          </p:nvPr>
        </p:nvSpPr>
        <p:spPr>
          <a:xfrm>
            <a:off x="457200" y="3964319"/>
            <a:ext cx="8229300" cy="2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fourObj">
  <p:cSld name="Title, 4 Conten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457200" y="1600200"/>
            <a:ext cx="4015800" cy="2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08" name="Shape 108"/>
          <p:cNvSpPr txBox="1"/>
          <p:nvPr>
            <p:ph idx="2" type="body"/>
          </p:nvPr>
        </p:nvSpPr>
        <p:spPr>
          <a:xfrm>
            <a:off x="4674239" y="1600200"/>
            <a:ext cx="4015800" cy="2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09" name="Shape 109"/>
          <p:cNvSpPr txBox="1"/>
          <p:nvPr>
            <p:ph idx="3" type="body"/>
          </p:nvPr>
        </p:nvSpPr>
        <p:spPr>
          <a:xfrm>
            <a:off x="4674239" y="3964319"/>
            <a:ext cx="4015800" cy="2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10" name="Shape 110"/>
          <p:cNvSpPr txBox="1"/>
          <p:nvPr>
            <p:ph idx="4" type="body"/>
          </p:nvPr>
        </p:nvSpPr>
        <p:spPr>
          <a:xfrm>
            <a:off x="457200" y="3964319"/>
            <a:ext cx="4015800" cy="21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, 6 Conten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pic>
        <p:nvPicPr>
          <p:cNvPr id="115" name="Shape 1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35559" y="1599840"/>
            <a:ext cx="5671800" cy="452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Shape 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35559" y="1599840"/>
            <a:ext cx="5671800" cy="452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 Slide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Slide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32" name="Shape 132"/>
          <p:cNvSpPr txBox="1"/>
          <p:nvPr>
            <p:ph idx="1" type="subTitle"/>
          </p:nvPr>
        </p:nvSpPr>
        <p:spPr>
          <a:xfrm>
            <a:off x="457200" y="1600200"/>
            <a:ext cx="8229239" cy="4525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, Conten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457200" y="1600200"/>
            <a:ext cx="8229239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itle, 2 Conten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39" name="Shape 139"/>
          <p:cNvSpPr txBox="1"/>
          <p:nvPr>
            <p:ph idx="2" type="body"/>
          </p:nvPr>
        </p:nvSpPr>
        <p:spPr>
          <a:xfrm>
            <a:off x="4674239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, Conten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1600200"/>
            <a:ext cx="8229239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Only">
  <p:cSld name="Centered Text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idx="1" type="subTitle"/>
          </p:nvPr>
        </p:nvSpPr>
        <p:spPr>
          <a:xfrm>
            <a:off x="457200" y="274680"/>
            <a:ext cx="8229239" cy="5297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AndObj">
  <p:cSld name="Title, 2 Content and Conten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457200" y="1600200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47" name="Shape 147"/>
          <p:cNvSpPr txBox="1"/>
          <p:nvPr>
            <p:ph idx="2" type="body"/>
          </p:nvPr>
        </p:nvSpPr>
        <p:spPr>
          <a:xfrm>
            <a:off x="457200" y="3964319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48" name="Shape 148"/>
          <p:cNvSpPr txBox="1"/>
          <p:nvPr>
            <p:ph idx="3" type="body"/>
          </p:nvPr>
        </p:nvSpPr>
        <p:spPr>
          <a:xfrm>
            <a:off x="4674239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AndTwoObj">
  <p:cSld name="Title Content and 2 Conten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52" name="Shape 152"/>
          <p:cNvSpPr txBox="1"/>
          <p:nvPr>
            <p:ph idx="2" type="body"/>
          </p:nvPr>
        </p:nvSpPr>
        <p:spPr>
          <a:xfrm>
            <a:off x="4674239" y="1600200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53" name="Shape 153"/>
          <p:cNvSpPr txBox="1"/>
          <p:nvPr>
            <p:ph idx="3" type="body"/>
          </p:nvPr>
        </p:nvSpPr>
        <p:spPr>
          <a:xfrm>
            <a:off x="4674239" y="3964319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OverTx">
  <p:cSld name="Title, 2 Content over Conten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457200" y="1600200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57" name="Shape 157"/>
          <p:cNvSpPr txBox="1"/>
          <p:nvPr>
            <p:ph idx="2" type="body"/>
          </p:nvPr>
        </p:nvSpPr>
        <p:spPr>
          <a:xfrm>
            <a:off x="4674239" y="1600200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58" name="Shape 158"/>
          <p:cNvSpPr txBox="1"/>
          <p:nvPr>
            <p:ph idx="3" type="body"/>
          </p:nvPr>
        </p:nvSpPr>
        <p:spPr>
          <a:xfrm>
            <a:off x="457200" y="3964319"/>
            <a:ext cx="8229239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OverTx">
  <p:cSld name="Title, Content over Content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457200" y="1600200"/>
            <a:ext cx="8229239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62" name="Shape 162"/>
          <p:cNvSpPr txBox="1"/>
          <p:nvPr>
            <p:ph idx="2" type="body"/>
          </p:nvPr>
        </p:nvSpPr>
        <p:spPr>
          <a:xfrm>
            <a:off x="457200" y="3964319"/>
            <a:ext cx="8229239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fourObj">
  <p:cSld name="Title, 4 Content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457200" y="1600200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66" name="Shape 166"/>
          <p:cNvSpPr txBox="1"/>
          <p:nvPr>
            <p:ph idx="2" type="body"/>
          </p:nvPr>
        </p:nvSpPr>
        <p:spPr>
          <a:xfrm>
            <a:off x="4674239" y="1600200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67" name="Shape 167"/>
          <p:cNvSpPr txBox="1"/>
          <p:nvPr>
            <p:ph idx="3" type="body"/>
          </p:nvPr>
        </p:nvSpPr>
        <p:spPr>
          <a:xfrm>
            <a:off x="4674239" y="3964319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68" name="Shape 168"/>
          <p:cNvSpPr txBox="1"/>
          <p:nvPr>
            <p:ph idx="4" type="body"/>
          </p:nvPr>
        </p:nvSpPr>
        <p:spPr>
          <a:xfrm>
            <a:off x="457200" y="3964319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, 6 Content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457200" y="1600200"/>
            <a:ext cx="8229239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72" name="Shape 172"/>
          <p:cNvSpPr txBox="1"/>
          <p:nvPr>
            <p:ph idx="2" type="body"/>
          </p:nvPr>
        </p:nvSpPr>
        <p:spPr>
          <a:xfrm>
            <a:off x="457200" y="1600200"/>
            <a:ext cx="8229239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pic>
        <p:nvPicPr>
          <p:cNvPr id="173" name="Shape 1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35559" y="1599840"/>
            <a:ext cx="5671799" cy="4525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Shape 1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35559" y="1599840"/>
            <a:ext cx="5671799" cy="4525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itle, 2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x="4674239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Only">
  <p:cSld name="Centered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" type="subTitle"/>
          </p:nvPr>
        </p:nvSpPr>
        <p:spPr>
          <a:xfrm>
            <a:off x="457200" y="274680"/>
            <a:ext cx="8229239" cy="5297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AndObj">
  <p:cSld name="Title, 2 Content and Conten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457200" y="1600200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33" name="Shape 33"/>
          <p:cNvSpPr txBox="1"/>
          <p:nvPr>
            <p:ph idx="2" type="body"/>
          </p:nvPr>
        </p:nvSpPr>
        <p:spPr>
          <a:xfrm>
            <a:off x="457200" y="3964319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34" name="Shape 34"/>
          <p:cNvSpPr txBox="1"/>
          <p:nvPr>
            <p:ph idx="3" type="body"/>
          </p:nvPr>
        </p:nvSpPr>
        <p:spPr>
          <a:xfrm>
            <a:off x="4674239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AndTwoObj">
  <p:cSld name="Title Content and 2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74239" y="1600200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x="4674239" y="3964319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OverTx">
  <p:cSld name="Title, 2 Content over Conten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74680"/>
            <a:ext cx="8229239" cy="1142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57200" y="1600200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674239" y="1600200"/>
            <a:ext cx="4015800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44" name="Shape 44"/>
          <p:cNvSpPr txBox="1"/>
          <p:nvPr>
            <p:ph idx="3" type="body"/>
          </p:nvPr>
        </p:nvSpPr>
        <p:spPr>
          <a:xfrm>
            <a:off x="457200" y="3964319"/>
            <a:ext cx="8229239" cy="2158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4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4.xml"/><Relationship Id="rId1" Type="http://schemas.openxmlformats.org/officeDocument/2006/relationships/image" Target="../media/image3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3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685800" y="2130480"/>
            <a:ext cx="7772039" cy="1469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x="457200" y="6356519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3124080" y="6356519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6553080" y="6356519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10" name="Shape 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00800" y="914400"/>
            <a:ext cx="1385639" cy="4568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Shape 11"/>
          <p:cNvCxnSpPr/>
          <p:nvPr/>
        </p:nvCxnSpPr>
        <p:spPr>
          <a:xfrm>
            <a:off x="1942919" y="1388879"/>
            <a:ext cx="5257799" cy="1439"/>
          </a:xfrm>
          <a:prstGeom prst="straightConnector1">
            <a:avLst/>
          </a:prstGeom>
          <a:noFill/>
          <a:ln cap="flat" cmpd="sng" w="54700">
            <a:solidFill>
              <a:srgbClr val="FF950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x="448920" y="6107039"/>
            <a:ext cx="8237879" cy="359"/>
          </a:xfrm>
          <a:prstGeom prst="straightConnector1">
            <a:avLst/>
          </a:prstGeom>
          <a:noFill/>
          <a:ln cap="flat" cmpd="sng" w="54700">
            <a:solidFill>
              <a:srgbClr val="FF950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3" name="Shape 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3679" y="681479"/>
            <a:ext cx="1479239" cy="91871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604520"/>
            <a:ext cx="8229239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457200" y="1600200"/>
            <a:ext cx="8229300" cy="4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519"/>
            <a:ext cx="2133300" cy="364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080" y="6356519"/>
            <a:ext cx="2894999" cy="364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080" y="6356519"/>
            <a:ext cx="2133300" cy="364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67" name="Shape 6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984800" y="6240600"/>
            <a:ext cx="701700" cy="231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8" name="Shape 68"/>
          <p:cNvCxnSpPr/>
          <p:nvPr/>
        </p:nvCxnSpPr>
        <p:spPr>
          <a:xfrm>
            <a:off x="448920" y="1390320"/>
            <a:ext cx="8238000" cy="300"/>
          </a:xfrm>
          <a:prstGeom prst="straightConnector1">
            <a:avLst/>
          </a:prstGeom>
          <a:noFill/>
          <a:ln cap="flat" cmpd="sng" w="54700">
            <a:solidFill>
              <a:srgbClr val="FF950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Shape 69"/>
          <p:cNvCxnSpPr/>
          <p:nvPr/>
        </p:nvCxnSpPr>
        <p:spPr>
          <a:xfrm>
            <a:off x="448920" y="6126119"/>
            <a:ext cx="8238000" cy="300"/>
          </a:xfrm>
          <a:prstGeom prst="straightConnector1">
            <a:avLst/>
          </a:prstGeom>
          <a:noFill/>
          <a:ln cap="flat" cmpd="sng" w="54700">
            <a:solidFill>
              <a:srgbClr val="FF950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70" name="Shape 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49279" y="6183719"/>
            <a:ext cx="555900" cy="3453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Shape 11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662239" y="276480"/>
            <a:ext cx="1310039" cy="42876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9" name="Shape 119"/>
          <p:cNvCxnSpPr/>
          <p:nvPr/>
        </p:nvCxnSpPr>
        <p:spPr>
          <a:xfrm>
            <a:off x="2292480" y="776879"/>
            <a:ext cx="4769279" cy="1439"/>
          </a:xfrm>
          <a:prstGeom prst="straightConnector1">
            <a:avLst/>
          </a:prstGeom>
          <a:noFill/>
          <a:ln cap="flat" cmpd="sng" w="54700">
            <a:solidFill>
              <a:srgbClr val="FF950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0" name="Shape 120"/>
          <p:cNvCxnSpPr/>
          <p:nvPr/>
        </p:nvCxnSpPr>
        <p:spPr>
          <a:xfrm>
            <a:off x="452160" y="6179400"/>
            <a:ext cx="8256960" cy="1439"/>
          </a:xfrm>
          <a:prstGeom prst="straightConnector1">
            <a:avLst/>
          </a:prstGeom>
          <a:noFill/>
          <a:ln cap="flat" cmpd="sng" w="54700">
            <a:solidFill>
              <a:srgbClr val="FF950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21" name="Shape 1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7639" y="97920"/>
            <a:ext cx="1184039" cy="73547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2" name="Shape 122"/>
          <p:cNvCxnSpPr/>
          <p:nvPr/>
        </p:nvCxnSpPr>
        <p:spPr>
          <a:xfrm>
            <a:off x="452160" y="6179400"/>
            <a:ext cx="8256960" cy="1439"/>
          </a:xfrm>
          <a:prstGeom prst="straightConnector1">
            <a:avLst/>
          </a:prstGeom>
          <a:noFill/>
          <a:ln cap="flat" cmpd="sng" w="54700">
            <a:solidFill>
              <a:srgbClr val="FF950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23" name="Shape 12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662239" y="276480"/>
            <a:ext cx="1310039" cy="42876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 txBox="1"/>
          <p:nvPr>
            <p:ph type="title"/>
          </p:nvPr>
        </p:nvSpPr>
        <p:spPr>
          <a:xfrm>
            <a:off x="2088719" y="51840"/>
            <a:ext cx="5176800" cy="626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457920" y="1092959"/>
            <a:ext cx="8229239" cy="48254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26" name="Shape 126"/>
          <p:cNvSpPr txBox="1"/>
          <p:nvPr>
            <p:ph idx="10" type="dt"/>
          </p:nvPr>
        </p:nvSpPr>
        <p:spPr>
          <a:xfrm>
            <a:off x="457920" y="6345000"/>
            <a:ext cx="2132279" cy="363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27" name="Shape 127"/>
          <p:cNvSpPr txBox="1"/>
          <p:nvPr>
            <p:ph idx="11" type="ftr"/>
          </p:nvPr>
        </p:nvSpPr>
        <p:spPr>
          <a:xfrm>
            <a:off x="2772000" y="6344280"/>
            <a:ext cx="3781080" cy="363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128" name="Shape 128"/>
          <p:cNvSpPr txBox="1"/>
          <p:nvPr>
            <p:ph idx="12" type="sldNum"/>
          </p:nvPr>
        </p:nvSpPr>
        <p:spPr>
          <a:xfrm>
            <a:off x="6723360" y="6344280"/>
            <a:ext cx="1963800" cy="363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Relationship Id="rId4" Type="http://schemas.openxmlformats.org/officeDocument/2006/relationships/hyperlink" Target="https://aws.amazon.com/architecture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/>
        </p:nvSpPr>
        <p:spPr>
          <a:xfrm>
            <a:off x="685950" y="1647119"/>
            <a:ext cx="7772100" cy="14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Clustering-Based IaaS Cloud Monitoring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465500" y="4386975"/>
            <a:ext cx="8220900" cy="12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lang="en-US" sz="24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10th IEEE International Conference on Cloud Computing (CLOUD)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lang="en-US" sz="24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June</a:t>
            </a:r>
            <a:r>
              <a:rPr b="0" i="0" lang="en-US" sz="2400" u="none" cap="none" strike="noStrike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25-30,</a:t>
            </a:r>
            <a:r>
              <a:rPr b="0" i="0" lang="en-US" sz="2400" u="none" cap="none" strike="noStrike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2017</a:t>
            </a:r>
          </a:p>
        </p:txBody>
      </p:sp>
      <p:sp>
        <p:nvSpPr>
          <p:cNvPr id="182" name="Shape 182"/>
          <p:cNvSpPr txBox="1"/>
          <p:nvPr/>
        </p:nvSpPr>
        <p:spPr>
          <a:xfrm>
            <a:off x="6553080" y="6356519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83" name="Shape 183"/>
          <p:cNvSpPr/>
          <p:nvPr/>
        </p:nvSpPr>
        <p:spPr>
          <a:xfrm>
            <a:off x="2521025" y="914325"/>
            <a:ext cx="4101600" cy="4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i="0" lang="en-US" sz="2400" u="none" cap="none" strike="noStrike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Institute for Cyber Security</a:t>
            </a:r>
          </a:p>
        </p:txBody>
      </p:sp>
      <p:sp>
        <p:nvSpPr>
          <p:cNvPr id="184" name="Shape 184"/>
          <p:cNvSpPr/>
          <p:nvPr/>
        </p:nvSpPr>
        <p:spPr>
          <a:xfrm>
            <a:off x="2112119" y="6129719"/>
            <a:ext cx="4637159" cy="333719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1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185" name="Shape 185"/>
          <p:cNvSpPr/>
          <p:nvPr/>
        </p:nvSpPr>
        <p:spPr>
          <a:xfrm>
            <a:off x="1245750" y="2976225"/>
            <a:ext cx="6597900" cy="9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Mahmoud Abdelsalam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Ram Krishnan✝ and </a:t>
            </a:r>
            <a:r>
              <a:rPr b="1" i="0" lang="en-US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Ravi Sandhu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Department of Computer Science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✝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Department of Electrical and Computer Engineering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Testbed Setup</a:t>
            </a:r>
          </a:p>
        </p:txBody>
      </p:sp>
      <p:sp>
        <p:nvSpPr>
          <p:cNvPr id="280" name="Shape 280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281" name="Shape 281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83" name="Shape 283"/>
          <p:cNvSpPr/>
          <p:nvPr/>
        </p:nvSpPr>
        <p:spPr>
          <a:xfrm>
            <a:off x="457925" y="1342800"/>
            <a:ext cx="7678800" cy="43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4" name="Shape 2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0625" y="1082250"/>
            <a:ext cx="6562725" cy="487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Traffic Generation</a:t>
            </a:r>
          </a:p>
        </p:txBody>
      </p:sp>
      <p:sp>
        <p:nvSpPr>
          <p:cNvPr id="291" name="Shape 291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292" name="Shape 292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94" name="Shape 294"/>
          <p:cNvSpPr/>
          <p:nvPr/>
        </p:nvSpPr>
        <p:spPr>
          <a:xfrm>
            <a:off x="457925" y="1342800"/>
            <a:ext cx="7678800" cy="43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Simple &amp; realistic traffic generation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Poisson</a:t>
            </a:r>
          </a:p>
          <a:p>
            <a:pPr indent="-355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■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Used in many cases due to its simplicity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On/Off Pareto</a:t>
            </a:r>
          </a:p>
          <a:p>
            <a:pPr indent="-355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■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Internet traffic is proved to be of self-similar nature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The simulation parameters are as follows: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Generator: On/Off Pareto, Poisson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Number of concurrent clients: 50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Requests arrival rate/hour: 3600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Type of requests: GET and POST(randomly generated)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Experiments Evaluation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304" name="Shape 304"/>
          <p:cNvSpPr/>
          <p:nvPr/>
        </p:nvSpPr>
        <p:spPr>
          <a:xfrm>
            <a:off x="457925" y="1342800"/>
            <a:ext cx="7678800" cy="43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We use four metrics to evaluate the effectiveness and applicability of our approach: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eval.png" id="305" name="Shape 3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8337" y="2107473"/>
            <a:ext cx="5267325" cy="369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</a:p>
        </p:txBody>
      </p:sp>
      <p:sp>
        <p:nvSpPr>
          <p:cNvPr id="312" name="Shape 312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315" name="Shape 315"/>
          <p:cNvSpPr/>
          <p:nvPr/>
        </p:nvSpPr>
        <p:spPr>
          <a:xfrm>
            <a:off x="457925" y="1342800"/>
            <a:ext cx="4025100" cy="43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Injected Anomalies: cpu, memory and disk intensive</a:t>
            </a:r>
          </a:p>
        </p:txBody>
      </p:sp>
      <p:pic>
        <p:nvPicPr>
          <p:cNvPr descr="injected.png" id="316" name="Shape 3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975" y="2819400"/>
            <a:ext cx="3632199" cy="2724149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Shape 317"/>
          <p:cNvSpPr/>
          <p:nvPr/>
        </p:nvSpPr>
        <p:spPr>
          <a:xfrm>
            <a:off x="4610700" y="1333275"/>
            <a:ext cx="4025100" cy="43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EDoS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One form of EDoS is to create some VMs that remain dormant or idle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edos.png" id="318" name="Shape 3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63000" y="2819400"/>
            <a:ext cx="3568099" cy="2724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Results (cont.)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328" name="Shape 328"/>
          <p:cNvSpPr/>
          <p:nvPr/>
        </p:nvSpPr>
        <p:spPr>
          <a:xfrm>
            <a:off x="368299" y="2612625"/>
            <a:ext cx="41148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Ransomware (KillDisk) - Poisson</a:t>
            </a:r>
          </a:p>
        </p:txBody>
      </p:sp>
      <p:sp>
        <p:nvSpPr>
          <p:cNvPr id="329" name="Shape 329"/>
          <p:cNvSpPr/>
          <p:nvPr/>
        </p:nvSpPr>
        <p:spPr>
          <a:xfrm>
            <a:off x="4483099" y="2603100"/>
            <a:ext cx="4355999" cy="48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Ransomware (KillDisk) - On/Off Pareto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ranspareto.png" id="330" name="Shape 3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10699" y="3089275"/>
            <a:ext cx="4025099" cy="301881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anspoisson.png" id="331" name="Shape 3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924" y="3089275"/>
            <a:ext cx="4025099" cy="3018824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Shape 332"/>
          <p:cNvSpPr txBox="1"/>
          <p:nvPr/>
        </p:nvSpPr>
        <p:spPr>
          <a:xfrm>
            <a:off x="483000" y="1178762"/>
            <a:ext cx="8178000" cy="13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Ransomware is a very critical threat to cloud.</a:t>
            </a:r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Netskope’s quarterly cloud report states that 43.7% of the cloud malware types detected in cloud apps are common ransomware delivery vehicles.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Limitations</a:t>
            </a:r>
          </a:p>
        </p:txBody>
      </p:sp>
      <p:sp>
        <p:nvSpPr>
          <p:cNvPr id="339" name="Shape 339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340" name="Shape 340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341" name="Shape 341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342" name="Shape 342"/>
          <p:cNvSpPr/>
          <p:nvPr/>
        </p:nvSpPr>
        <p:spPr>
          <a:xfrm>
            <a:off x="457925" y="1342800"/>
            <a:ext cx="7678800" cy="43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Vulnerable to low-profile anomalies and malware.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Hard to detect using black-box features.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Expert is needed in parameter tuning which, in some cases, unavailable/unaffordable for some cloud tenants.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Attacks gradually change normal behavior of VMs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Harder since the change of behavior has to be in all VMs of the same cluster at the same time.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/>
          <p:nvPr/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Questions/Comments</a:t>
            </a:r>
          </a:p>
        </p:txBody>
      </p:sp>
      <p:pic>
        <p:nvPicPr>
          <p:cNvPr id="348" name="Shape 3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14760" y="2667959"/>
            <a:ext cx="1914000" cy="2390400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Shape 349"/>
          <p:cNvSpPr txBox="1"/>
          <p:nvPr/>
        </p:nvSpPr>
        <p:spPr>
          <a:xfrm>
            <a:off x="6553080" y="6356519"/>
            <a:ext cx="2133300" cy="364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350" name="Shape 350"/>
          <p:cNvSpPr/>
          <p:nvPr/>
        </p:nvSpPr>
        <p:spPr>
          <a:xfrm>
            <a:off x="2112119" y="6129719"/>
            <a:ext cx="4637100" cy="3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1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Goals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95" name="Shape 195"/>
          <p:cNvSpPr/>
          <p:nvPr/>
        </p:nvSpPr>
        <p:spPr>
          <a:xfrm>
            <a:off x="457925" y="1342800"/>
            <a:ext cx="7678800" cy="43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Develop a security monitoring framework for anomaly detection in cloud IaaS by: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leveraging essential cloud characteristics</a:t>
            </a: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(i.e., Rapid Elasticity -&gt; Auto-Scaling)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Proposed Approach</a:t>
            </a:r>
          </a:p>
        </p:txBody>
      </p:sp>
      <p:sp>
        <p:nvSpPr>
          <p:cNvPr id="202" name="Shape 202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descr="idea_illustration.png" id="205" name="Shape 2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65599" y="1717449"/>
            <a:ext cx="6824550" cy="43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/>
          <p:nvPr/>
        </p:nvSpPr>
        <p:spPr>
          <a:xfrm>
            <a:off x="84975" y="2945775"/>
            <a:ext cx="3256800" cy="12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VM gets created?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“fit”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VM with existing cluster </a:t>
            </a:r>
          </a:p>
          <a:p>
            <a:pPr indent="0" lvl="0" marL="91440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7" name="Shape 207"/>
          <p:cNvSpPr/>
          <p:nvPr/>
        </p:nvSpPr>
        <p:spPr>
          <a:xfrm>
            <a:off x="732600" y="970050"/>
            <a:ext cx="7678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5B0F00"/>
                </a:solidFill>
                <a:latin typeface="Calibri"/>
                <a:ea typeface="Calibri"/>
                <a:cs typeface="Calibri"/>
                <a:sym typeface="Calibri"/>
              </a:rPr>
              <a:t>VMs doing the same function SHOULD behave similarly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Cluster VMs based on their attributes</a:t>
            </a:r>
          </a:p>
          <a:p>
            <a: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5B0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Shape 208"/>
          <p:cNvSpPr txBox="1"/>
          <p:nvPr/>
        </p:nvSpPr>
        <p:spPr>
          <a:xfrm>
            <a:off x="84975" y="4012575"/>
            <a:ext cx="3256800" cy="12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successful: good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not: report anomaly</a:t>
            </a:r>
          </a:p>
          <a:p>
            <a:pPr indent="0" lvl="0" marL="91440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3-tier example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18" name="Shape 218"/>
          <p:cNvSpPr/>
          <p:nvPr/>
        </p:nvSpPr>
        <p:spPr>
          <a:xfrm>
            <a:off x="457925" y="1333262"/>
            <a:ext cx="7678800" cy="43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ws.png" id="219" name="Shape 2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5350" y="861349"/>
            <a:ext cx="7553325" cy="48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Shape 220"/>
          <p:cNvSpPr txBox="1"/>
          <p:nvPr/>
        </p:nvSpPr>
        <p:spPr>
          <a:xfrm>
            <a:off x="817100" y="5728150"/>
            <a:ext cx="5116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Reference: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https://aws.amazon.com/architecture/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Sequential K-means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30" name="Shape 230"/>
          <p:cNvSpPr/>
          <p:nvPr/>
        </p:nvSpPr>
        <p:spPr>
          <a:xfrm>
            <a:off x="457925" y="1342800"/>
            <a:ext cx="7678800" cy="43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eqkmeans.png" id="231" name="Shape 2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9262" y="1747837"/>
            <a:ext cx="5705475" cy="336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Modified Sequential K-means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41" name="Shape 241"/>
          <p:cNvSpPr/>
          <p:nvPr/>
        </p:nvSpPr>
        <p:spPr>
          <a:xfrm>
            <a:off x="457925" y="1342800"/>
            <a:ext cx="7678800" cy="43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For the first </a:t>
            </a:r>
            <a:r>
              <a:rPr i="1" lang="en-US" sz="2000"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 minutes, VM </a:t>
            </a:r>
            <a:r>
              <a:rPr i="1" lang="en-US" sz="2000"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 data samples is compared and counted to all clusters.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VM </a:t>
            </a:r>
            <a:r>
              <a:rPr i="1" lang="en-US" sz="2000">
                <a:latin typeface="Calibri"/>
                <a:ea typeface="Calibri"/>
                <a:cs typeface="Calibri"/>
                <a:sym typeface="Calibri"/>
              </a:rPr>
              <a:t>v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is assigned to the cluster with the maximum number of </a:t>
            </a:r>
            <a:r>
              <a:rPr i="1" lang="en-US" sz="2000"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’s data samples.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After that, </a:t>
            </a:r>
            <a:r>
              <a:rPr i="1" lang="en-US" sz="2000"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’s data samples is compared only to its assigned cluster to check for anomalies as well as updating the cluster’s information.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Stabilizing time is introduced to avoid false alarms.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Black-box Features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graphicFrame>
        <p:nvGraphicFramePr>
          <p:cNvPr id="251" name="Shape 251"/>
          <p:cNvGraphicFramePr/>
          <p:nvPr/>
        </p:nvGraphicFramePr>
        <p:xfrm>
          <a:off x="364525" y="1301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{355BF0C8-3665-4BE7-AD60-0B825899C91E}</a:tableStyleId>
              </a:tblPr>
              <a:tblGrid>
                <a:gridCol w="2220025"/>
                <a:gridCol w="4767750"/>
                <a:gridCol w="155527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Metric</a:t>
                      </a:r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Description</a:t>
                      </a:r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Unit</a:t>
                      </a:r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CPU utilization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Average CPU utilization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Memory usage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Volume of RAM used by the VM from the amount of its allocated memory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MB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Memory resident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Volume of RAM used by the VM on the physical machine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MB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Disk read requests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Rate of disk read requests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rate/s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Disk write requests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Rate of disk write requests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rate/s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Disk read bytes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Rate of disk read bytes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rate/s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Disk write bytes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Rate of disk write bytes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rate/s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Network outgoing bytes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Rate of network outgoing bytes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rate/s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Network incoming bytes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Rate of network incoming bytes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rate/s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Features Normalization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61" name="Shape 261"/>
          <p:cNvSpPr/>
          <p:nvPr/>
        </p:nvSpPr>
        <p:spPr>
          <a:xfrm>
            <a:off x="457925" y="1342800"/>
            <a:ext cx="7678800" cy="43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Clustering algorithms can be very sensitive to data scales (more weight goes to features with higher values)</a:t>
            </a: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Data samples are not of the same scale.</a:t>
            </a: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Min-Max normalization is a technique where you can fit the data with a pre-defined boundary.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minmax.png" id="262" name="Shape 2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8909" y="3226396"/>
            <a:ext cx="4096825" cy="129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/>
        </p:nvSpPr>
        <p:spPr>
          <a:xfrm>
            <a:off x="2088719" y="51840"/>
            <a:ext cx="51768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rgbClr val="131F49"/>
                </a:solidFill>
                <a:latin typeface="Calibri"/>
                <a:ea typeface="Calibri"/>
                <a:cs typeface="Calibri"/>
                <a:sym typeface="Calibri"/>
              </a:rPr>
              <a:t>Features Normalization (cont.)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457920" y="6345000"/>
            <a:ext cx="21324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© Mahmoud Abdelsalam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2772000" y="6344280"/>
            <a:ext cx="37812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en-US" sz="127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World-Leading Research with Real-World Impact!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6723360" y="6344280"/>
            <a:ext cx="19638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090" u="none" cap="none" strike="noStrike">
                <a:solidFill>
                  <a:srgbClr val="131F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72" name="Shape 272"/>
          <p:cNvSpPr/>
          <p:nvPr/>
        </p:nvSpPr>
        <p:spPr>
          <a:xfrm>
            <a:off x="457925" y="1342800"/>
            <a:ext cx="7678800" cy="43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tIns="450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How to get maxValue?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Pre-defined based on knowledge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Get the max value of the data (infinite time series data?)</a:t>
            </a: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Use Min-Max normalization based on a fixed-size sliding window.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liding_window.png" id="273" name="Shape 2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1962" y="2924175"/>
            <a:ext cx="8220075" cy="238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