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1"/>
  </p:sldMasterIdLst>
  <p:notesMasterIdLst>
    <p:notesMasterId r:id="rId28"/>
  </p:notesMasterIdLst>
  <p:handoutMasterIdLst>
    <p:handoutMasterId r:id="rId29"/>
  </p:handoutMasterIdLst>
  <p:sldIdLst>
    <p:sldId id="528" r:id="rId2"/>
    <p:sldId id="610" r:id="rId3"/>
    <p:sldId id="580" r:id="rId4"/>
    <p:sldId id="537" r:id="rId5"/>
    <p:sldId id="595" r:id="rId6"/>
    <p:sldId id="538" r:id="rId7"/>
    <p:sldId id="585" r:id="rId8"/>
    <p:sldId id="540" r:id="rId9"/>
    <p:sldId id="584" r:id="rId10"/>
    <p:sldId id="598" r:id="rId11"/>
    <p:sldId id="544" r:id="rId12"/>
    <p:sldId id="586" r:id="rId13"/>
    <p:sldId id="600" r:id="rId14"/>
    <p:sldId id="608" r:id="rId15"/>
    <p:sldId id="609" r:id="rId16"/>
    <p:sldId id="601" r:id="rId17"/>
    <p:sldId id="602" r:id="rId18"/>
    <p:sldId id="603" r:id="rId19"/>
    <p:sldId id="604" r:id="rId20"/>
    <p:sldId id="605" r:id="rId21"/>
    <p:sldId id="606" r:id="rId22"/>
    <p:sldId id="607" r:id="rId23"/>
    <p:sldId id="589" r:id="rId24"/>
    <p:sldId id="594" r:id="rId25"/>
    <p:sldId id="592" r:id="rId26"/>
    <p:sldId id="527" r:id="rId27"/>
  </p:sldIdLst>
  <p:sldSz cx="10058400" cy="7497763"/>
  <p:notesSz cx="7023100" cy="9309100"/>
  <p:defaultTextStyle>
    <a:defPPr>
      <a:defRPr lang="en-US"/>
    </a:defPPr>
    <a:lvl1pPr marL="0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4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1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22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86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9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13" algn="l" defTabSz="4570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62">
          <p15:clr>
            <a:srgbClr val="A4A3A4"/>
          </p15:clr>
        </p15:guide>
        <p15:guide id="4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5763"/>
    <a:srgbClr val="930000"/>
    <a:srgbClr val="B88479"/>
    <a:srgbClr val="CCF2C3"/>
    <a:srgbClr val="8E5E60"/>
    <a:srgbClr val="5C5193"/>
    <a:srgbClr val="534B6A"/>
    <a:srgbClr val="685E85"/>
    <a:srgbClr val="746994"/>
    <a:srgbClr val="F6E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678" autoAdjust="0"/>
    <p:restoredTop sz="80000" autoAdjust="0"/>
  </p:normalViewPr>
  <p:slideViewPr>
    <p:cSldViewPr snapToGrid="0" snapToObjects="1">
      <p:cViewPr varScale="1">
        <p:scale>
          <a:sx n="120" d="100"/>
          <a:sy n="120" d="100"/>
        </p:scale>
        <p:origin x="2436" y="102"/>
      </p:cViewPr>
      <p:guideLst>
        <p:guide orient="horz" pos="2160"/>
        <p:guide pos="2880"/>
        <p:guide orient="horz" pos="2362"/>
        <p:guide pos="3168"/>
      </p:guideLst>
    </p:cSldViewPr>
  </p:slideViewPr>
  <p:outlineViewPr>
    <p:cViewPr>
      <p:scale>
        <a:sx n="33" d="100"/>
        <a:sy n="33" d="100"/>
      </p:scale>
      <p:origin x="0" y="7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309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EF5C0FE-85EA-5A41-B493-8AB6D991EFC4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FD129C-5B04-F841-BF70-1E1B286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03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1E67372-A515-A941-97F8-5AA9394712B9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698500"/>
            <a:ext cx="4683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5BCF7D-D9B6-BF49-BDF0-D03ECB54F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6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4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1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2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6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9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13" algn="l" defTabSz="457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0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0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0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3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5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09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11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85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8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80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42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14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087592"/>
            <a:ext cx="7543800" cy="2109260"/>
          </a:xfrm>
        </p:spPr>
        <p:txBody>
          <a:bodyPr anchor="b"/>
          <a:lstStyle>
            <a:lvl1pPr algn="ctr"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196852"/>
            <a:ext cx="7543800" cy="255143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99" indent="0" algn="ctr">
              <a:buNone/>
              <a:defRPr sz="1500"/>
            </a:lvl2pPr>
            <a:lvl3pPr marL="685596" indent="0" algn="ctr">
              <a:buNone/>
              <a:defRPr sz="1400"/>
            </a:lvl3pPr>
            <a:lvl4pPr marL="1028395" indent="0" algn="ctr">
              <a:buNone/>
              <a:defRPr sz="1200"/>
            </a:lvl4pPr>
            <a:lvl5pPr marL="1371191" indent="0" algn="ctr">
              <a:buNone/>
              <a:defRPr sz="1200"/>
            </a:lvl5pPr>
            <a:lvl6pPr marL="1713991" indent="0" algn="ctr">
              <a:buNone/>
              <a:defRPr sz="1200"/>
            </a:lvl6pPr>
            <a:lvl7pPr marL="2056789" indent="0" algn="ctr">
              <a:buNone/>
              <a:defRPr sz="1200"/>
            </a:lvl7pPr>
            <a:lvl8pPr marL="2399587" indent="0" algn="ctr">
              <a:buNone/>
              <a:defRPr sz="1200"/>
            </a:lvl8pPr>
            <a:lvl9pPr marL="274238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0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130" y="1079545"/>
            <a:ext cx="5092065" cy="5328271"/>
          </a:xfrm>
        </p:spPr>
        <p:txBody>
          <a:bodyPr/>
          <a:lstStyle>
            <a:lvl1pPr marL="0" indent="0">
              <a:buNone/>
              <a:defRPr sz="2400"/>
            </a:lvl1pPr>
            <a:lvl2pPr marL="342799" indent="0">
              <a:buNone/>
              <a:defRPr sz="2100"/>
            </a:lvl2pPr>
            <a:lvl3pPr marL="685596" indent="0">
              <a:buNone/>
              <a:defRPr sz="1800"/>
            </a:lvl3pPr>
            <a:lvl4pPr marL="1028395" indent="0">
              <a:buNone/>
              <a:defRPr sz="1500"/>
            </a:lvl4pPr>
            <a:lvl5pPr marL="1371191" indent="0">
              <a:buNone/>
              <a:defRPr sz="1500"/>
            </a:lvl5pPr>
            <a:lvl6pPr marL="1713991" indent="0">
              <a:buNone/>
              <a:defRPr sz="1500"/>
            </a:lvl6pPr>
            <a:lvl7pPr marL="2056789" indent="0">
              <a:buNone/>
              <a:defRPr sz="1500"/>
            </a:lvl7pPr>
            <a:lvl8pPr marL="2399587" indent="0">
              <a:buNone/>
              <a:defRPr sz="1500"/>
            </a:lvl8pPr>
            <a:lvl9pPr marL="2742386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1054631"/>
            <a:ext cx="3244096" cy="5361858"/>
          </a:xfrm>
        </p:spPr>
        <p:txBody>
          <a:bodyPr/>
          <a:lstStyle>
            <a:lvl1pPr marL="0" indent="0">
              <a:buNone/>
              <a:defRPr sz="1200"/>
            </a:lvl1pPr>
            <a:lvl2pPr marL="342799" indent="0">
              <a:buNone/>
              <a:defRPr sz="1100"/>
            </a:lvl2pPr>
            <a:lvl3pPr marL="685596" indent="0">
              <a:buNone/>
              <a:defRPr sz="900"/>
            </a:lvl3pPr>
            <a:lvl4pPr marL="1028395" indent="0">
              <a:buNone/>
              <a:defRPr sz="700"/>
            </a:lvl4pPr>
            <a:lvl5pPr marL="1371191" indent="0">
              <a:buNone/>
              <a:defRPr sz="700"/>
            </a:lvl5pPr>
            <a:lvl6pPr marL="1713991" indent="0">
              <a:buNone/>
              <a:defRPr sz="700"/>
            </a:lvl6pPr>
            <a:lvl7pPr marL="2056789" indent="0">
              <a:buNone/>
              <a:defRPr sz="700"/>
            </a:lvl7pPr>
            <a:lvl8pPr marL="2399587" indent="0">
              <a:buNone/>
              <a:defRPr sz="700"/>
            </a:lvl8pPr>
            <a:lvl9pPr marL="27423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0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1054631"/>
            <a:ext cx="8675370" cy="5698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83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7" y="1131533"/>
            <a:ext cx="2168843" cy="56216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1131530"/>
            <a:ext cx="6380798" cy="56216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5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153502"/>
            <a:ext cx="8675370" cy="55996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4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54632"/>
            <a:ext cx="8675370" cy="569856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0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054635"/>
            <a:ext cx="4274820" cy="569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054635"/>
            <a:ext cx="4274820" cy="569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8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308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072519"/>
            <a:ext cx="4255174" cy="9007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9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5" indent="0">
              <a:buNone/>
              <a:defRPr sz="1200" b="1"/>
            </a:lvl4pPr>
            <a:lvl5pPr marL="1371191" indent="0">
              <a:buNone/>
              <a:defRPr sz="1200" b="1"/>
            </a:lvl5pPr>
            <a:lvl6pPr marL="1713991" indent="0">
              <a:buNone/>
              <a:defRPr sz="1200" b="1"/>
            </a:lvl6pPr>
            <a:lvl7pPr marL="2056789" indent="0">
              <a:buNone/>
              <a:defRPr sz="1200" b="1"/>
            </a:lvl7pPr>
            <a:lvl8pPr marL="2399587" indent="0">
              <a:buNone/>
              <a:defRPr sz="1200" b="1"/>
            </a:lvl8pPr>
            <a:lvl9pPr marL="27423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1973297"/>
            <a:ext cx="4255174" cy="4793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9" y="1072519"/>
            <a:ext cx="4276130" cy="9007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9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5" indent="0">
              <a:buNone/>
              <a:defRPr sz="1200" b="1"/>
            </a:lvl4pPr>
            <a:lvl5pPr marL="1371191" indent="0">
              <a:buNone/>
              <a:defRPr sz="1200" b="1"/>
            </a:lvl5pPr>
            <a:lvl6pPr marL="1713991" indent="0">
              <a:buNone/>
              <a:defRPr sz="1200" b="1"/>
            </a:lvl6pPr>
            <a:lvl7pPr marL="2056789" indent="0">
              <a:buNone/>
              <a:defRPr sz="1200" b="1"/>
            </a:lvl7pPr>
            <a:lvl8pPr marL="2399587" indent="0">
              <a:buNone/>
              <a:defRPr sz="1200" b="1"/>
            </a:lvl8pPr>
            <a:lvl9pPr marL="27423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9" y="1973297"/>
            <a:ext cx="4276130" cy="4793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9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2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2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79545"/>
            <a:ext cx="5092065" cy="53282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1079540"/>
            <a:ext cx="3244096" cy="5336949"/>
          </a:xfrm>
        </p:spPr>
        <p:txBody>
          <a:bodyPr/>
          <a:lstStyle>
            <a:lvl1pPr marL="0" indent="0">
              <a:buNone/>
              <a:defRPr sz="1200"/>
            </a:lvl1pPr>
            <a:lvl2pPr marL="342799" indent="0">
              <a:buNone/>
              <a:defRPr sz="1100"/>
            </a:lvl2pPr>
            <a:lvl3pPr marL="685596" indent="0">
              <a:buNone/>
              <a:defRPr sz="900"/>
            </a:lvl3pPr>
            <a:lvl4pPr marL="1028395" indent="0">
              <a:buNone/>
              <a:defRPr sz="700"/>
            </a:lvl4pPr>
            <a:lvl5pPr marL="1371191" indent="0">
              <a:buNone/>
              <a:defRPr sz="700"/>
            </a:lvl5pPr>
            <a:lvl6pPr marL="1713991" indent="0">
              <a:buNone/>
              <a:defRPr sz="700"/>
            </a:lvl6pPr>
            <a:lvl7pPr marL="2056789" indent="0">
              <a:buNone/>
              <a:defRPr sz="700"/>
            </a:lvl7pPr>
            <a:lvl8pPr marL="2399587" indent="0">
              <a:buNone/>
              <a:defRPr sz="700"/>
            </a:lvl8pPr>
            <a:lvl9pPr marL="27423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000601" y="340433"/>
            <a:ext cx="5426104" cy="50534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7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1407358"/>
            <a:ext cx="8675370" cy="2280151"/>
          </a:xfrm>
          <a:prstGeom prst="rect">
            <a:avLst/>
          </a:prstGeom>
        </p:spPr>
        <p:txBody>
          <a:bodyPr vert="horz" lIns="91413" tIns="45707" rIns="91413" bIns="45707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3691206"/>
            <a:ext cx="8675370" cy="3061987"/>
          </a:xfrm>
          <a:prstGeom prst="rect">
            <a:avLst/>
          </a:prstGeom>
        </p:spPr>
        <p:txBody>
          <a:bodyPr vert="horz" lIns="91413" tIns="45707" rIns="91413" bIns="457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227" y="6784968"/>
            <a:ext cx="2763296" cy="36371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52" y="6816742"/>
            <a:ext cx="1396502" cy="499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96" y="243482"/>
            <a:ext cx="2075911" cy="8229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8" y="196090"/>
            <a:ext cx="1618403" cy="870335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035072" y="1072234"/>
            <a:ext cx="553212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26930" y="6784967"/>
            <a:ext cx="9254504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27305" y="7098582"/>
            <a:ext cx="403788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4" y="6819054"/>
            <a:ext cx="4391223" cy="399186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91704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ctr" defTabSz="685596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9" indent="-171399" algn="l" defTabSz="68559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97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5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2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92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9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7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5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4" indent="-171399" algn="l" defTabSz="68559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9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1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1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9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8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913" y="1286328"/>
            <a:ext cx="8793161" cy="1011416"/>
          </a:xfrm>
          <a:solidFill>
            <a:srgbClr val="FEDDFF"/>
          </a:solidFill>
          <a:effectLst>
            <a:glow rad="38100">
              <a:srgbClr val="660040">
                <a:alpha val="50000"/>
              </a:srgbClr>
            </a:glow>
          </a:effectLst>
        </p:spPr>
        <p:txBody>
          <a:bodyPr/>
          <a:lstStyle/>
          <a:p>
            <a:r>
              <a:rPr lang="en-US" sz="2700" b="1" dirty="0" smtClean="0">
                <a:solidFill>
                  <a:srgbClr val="800000"/>
                </a:solidFill>
              </a:rPr>
              <a:t>Access </a:t>
            </a:r>
            <a:r>
              <a:rPr lang="en-US" sz="2700" b="1" dirty="0">
                <a:solidFill>
                  <a:srgbClr val="800000"/>
                </a:solidFill>
              </a:rPr>
              <a:t>Control Model for Virtual Objects (Shadows) Communication </a:t>
            </a:r>
            <a:r>
              <a:rPr lang="en-US" sz="2700" b="1" dirty="0" smtClean="0">
                <a:solidFill>
                  <a:srgbClr val="800000"/>
                </a:solidFill>
              </a:rPr>
              <a:t>for AWS </a:t>
            </a:r>
            <a:r>
              <a:rPr lang="en-US" sz="2700" b="1" dirty="0">
                <a:solidFill>
                  <a:srgbClr val="800000"/>
                </a:solidFill>
              </a:rPr>
              <a:t>Internet of Things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187" y="2323650"/>
            <a:ext cx="9373896" cy="4247655"/>
          </a:xfrm>
        </p:spPr>
        <p:txBody>
          <a:bodyPr>
            <a:noAutofit/>
          </a:bodyPr>
          <a:lstStyle/>
          <a:p>
            <a:endParaRPr lang="en-US" sz="2000" b="1" dirty="0"/>
          </a:p>
          <a:p>
            <a:r>
              <a:rPr lang="fi-FI" sz="2400" b="1" dirty="0" smtClean="0">
                <a:solidFill>
                  <a:srgbClr val="5C5193"/>
                </a:solidFill>
              </a:rPr>
              <a:t>Asma Alshehri, James </a:t>
            </a:r>
            <a:r>
              <a:rPr lang="fi-FI" sz="2400" b="1" dirty="0" err="1">
                <a:solidFill>
                  <a:srgbClr val="5C5193"/>
                </a:solidFill>
              </a:rPr>
              <a:t>Benson</a:t>
            </a:r>
            <a:r>
              <a:rPr lang="fi-FI" sz="2400" b="1" dirty="0" smtClean="0">
                <a:solidFill>
                  <a:srgbClr val="5C5193"/>
                </a:solidFill>
              </a:rPr>
              <a:t>, </a:t>
            </a:r>
            <a:r>
              <a:rPr lang="fi-FI" sz="2400" b="1" dirty="0" err="1" smtClean="0">
                <a:solidFill>
                  <a:srgbClr val="5C5193"/>
                </a:solidFill>
              </a:rPr>
              <a:t>Farhan</a:t>
            </a:r>
            <a:r>
              <a:rPr lang="fi-FI" sz="2400" b="1" dirty="0" smtClean="0">
                <a:solidFill>
                  <a:srgbClr val="5C5193"/>
                </a:solidFill>
              </a:rPr>
              <a:t> </a:t>
            </a:r>
            <a:r>
              <a:rPr lang="fi-FI" sz="2400" b="1" dirty="0" err="1" smtClean="0">
                <a:solidFill>
                  <a:srgbClr val="5C5193"/>
                </a:solidFill>
              </a:rPr>
              <a:t>Patwa</a:t>
            </a:r>
            <a:r>
              <a:rPr lang="fi-FI" sz="2400" b="1" dirty="0" smtClean="0">
                <a:solidFill>
                  <a:srgbClr val="5C5193"/>
                </a:solidFill>
              </a:rPr>
              <a:t>, and </a:t>
            </a:r>
            <a:r>
              <a:rPr lang="fi-FI" sz="2400" b="1" dirty="0">
                <a:solidFill>
                  <a:srgbClr val="5C5193"/>
                </a:solidFill>
              </a:rPr>
              <a:t>Ravi </a:t>
            </a:r>
            <a:r>
              <a:rPr lang="fi-FI" sz="2400" b="1" dirty="0" err="1">
                <a:solidFill>
                  <a:srgbClr val="5C5193"/>
                </a:solidFill>
              </a:rPr>
              <a:t>Sandhu</a:t>
            </a:r>
            <a:r>
              <a:rPr lang="fi-FI" sz="2400" b="1" dirty="0">
                <a:solidFill>
                  <a:srgbClr val="5C5193"/>
                </a:solidFill>
              </a:rPr>
              <a:t> </a:t>
            </a:r>
          </a:p>
          <a:p>
            <a:endParaRPr lang="en-US" sz="2000" b="1" dirty="0" smtClean="0"/>
          </a:p>
          <a:p>
            <a:r>
              <a:rPr lang="en-US" b="1" dirty="0" smtClean="0"/>
              <a:t>Institute </a:t>
            </a:r>
            <a:r>
              <a:rPr lang="en-US" b="1" dirty="0"/>
              <a:t>for Cyber Security (ICS)</a:t>
            </a:r>
            <a:br>
              <a:rPr lang="en-US" b="1" dirty="0"/>
            </a:br>
            <a:r>
              <a:rPr lang="en-US" b="1" dirty="0"/>
              <a:t>Center for Security and Privacy Enhanced Cloud Computing (C-SPECC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 </a:t>
            </a:r>
            <a:r>
              <a:rPr lang="en-US" b="1" dirty="0"/>
              <a:t>Department of Computer Science </a:t>
            </a:r>
            <a:endParaRPr lang="en-US" dirty="0"/>
          </a:p>
          <a:p>
            <a:r>
              <a:rPr lang="en-US" b="1" dirty="0"/>
              <a:t>University of Texas at San Antonio </a:t>
            </a:r>
            <a:endParaRPr lang="en-US" dirty="0"/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b="1" dirty="0">
                <a:solidFill>
                  <a:srgbClr val="930000"/>
                </a:solidFill>
                <a:latin typeface="Arial"/>
                <a:cs typeface="Arial"/>
              </a:rPr>
              <a:t>The 8th ACM Conference on Data and Application Security and </a:t>
            </a:r>
            <a:r>
              <a:rPr lang="en-US" b="1" dirty="0" smtClean="0">
                <a:solidFill>
                  <a:srgbClr val="930000"/>
                </a:solidFill>
                <a:latin typeface="Arial"/>
                <a:cs typeface="Arial"/>
              </a:rPr>
              <a:t>Privacy (CODASPY)</a:t>
            </a:r>
            <a:endParaRPr lang="en-US" b="1" dirty="0">
              <a:solidFill>
                <a:srgbClr val="930000"/>
              </a:solidFill>
              <a:latin typeface="Arial"/>
              <a:cs typeface="Arial"/>
            </a:endParaRPr>
          </a:p>
          <a:p>
            <a:r>
              <a:rPr lang="en-US" b="1" dirty="0">
                <a:solidFill>
                  <a:srgbClr val="930000"/>
                </a:solidFill>
                <a:latin typeface="Arial"/>
                <a:cs typeface="Arial"/>
              </a:rPr>
              <a:t>March 19 - 21, 2018. </a:t>
            </a:r>
            <a:r>
              <a:rPr lang="en-US" b="1" dirty="0" smtClean="0">
                <a:solidFill>
                  <a:srgbClr val="930000"/>
                </a:solidFill>
                <a:latin typeface="Arial"/>
                <a:cs typeface="Arial"/>
              </a:rPr>
              <a:t>Tempe</a:t>
            </a:r>
            <a:r>
              <a:rPr lang="en-US" b="1" dirty="0">
                <a:solidFill>
                  <a:srgbClr val="930000"/>
                </a:solidFill>
                <a:latin typeface="Arial"/>
                <a:cs typeface="Arial"/>
              </a:rPr>
              <a:t>, AZ, USA.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1515" y="1376536"/>
            <a:ext cx="8675370" cy="5599692"/>
          </a:xfrm>
        </p:spPr>
        <p:txBody>
          <a:bodyPr>
            <a:normAutofit/>
          </a:bodyPr>
          <a:lstStyle/>
          <a:p>
            <a:pPr marL="91413" indent="0">
              <a:buNone/>
            </a:pPr>
            <a:r>
              <a:rPr lang="en-US" sz="2400" dirty="0">
                <a:solidFill>
                  <a:srgbClr val="935763"/>
                </a:solidFill>
                <a:latin typeface="Arial"/>
                <a:cs typeface="Arial"/>
              </a:rPr>
              <a:t>A</a:t>
            </a:r>
            <a:r>
              <a:rPr lang="en-US" sz="2400" dirty="0" smtClean="0">
                <a:solidFill>
                  <a:srgbClr val="935763"/>
                </a:solidFill>
                <a:latin typeface="Arial"/>
                <a:cs typeface="Arial"/>
              </a:rPr>
              <a:t>ccess </a:t>
            </a:r>
            <a:r>
              <a:rPr lang="en-US" sz="2400" dirty="0">
                <a:solidFill>
                  <a:srgbClr val="935763"/>
                </a:solidFill>
                <a:latin typeface="Arial"/>
                <a:cs typeface="Arial"/>
              </a:rPr>
              <a:t>control models for VO communication in two layers: </a:t>
            </a:r>
          </a:p>
          <a:p>
            <a:pPr marL="980284" lvl="2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685E85"/>
                </a:solidFill>
                <a:latin typeface="Arial"/>
                <a:cs typeface="Arial"/>
              </a:rPr>
              <a:t>Operational models </a:t>
            </a:r>
          </a:p>
          <a:p>
            <a:pPr marL="1323081" lvl="3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B88479"/>
                </a:solidFill>
                <a:latin typeface="Arial"/>
                <a:cs typeface="Arial"/>
              </a:rPr>
              <a:t>ACL-Cap operational model</a:t>
            </a:r>
          </a:p>
          <a:p>
            <a:pPr marL="1323081" lvl="3" indent="-457200">
              <a:buFont typeface="+mj-lt"/>
              <a:buAutoNum type="alphaUcPeriod"/>
            </a:pPr>
            <a:r>
              <a:rPr lang="en-US" sz="2400" dirty="0">
                <a:solidFill>
                  <a:srgbClr val="B88479"/>
                </a:solidFill>
                <a:latin typeface="Arial"/>
                <a:cs typeface="Arial"/>
              </a:rPr>
              <a:t>ABAC </a:t>
            </a:r>
            <a:r>
              <a:rPr lang="en-US" sz="2400" dirty="0" smtClean="0">
                <a:solidFill>
                  <a:srgbClr val="B88479"/>
                </a:solidFill>
                <a:latin typeface="Arial"/>
                <a:cs typeface="Arial"/>
              </a:rPr>
              <a:t>operational model</a:t>
            </a:r>
          </a:p>
          <a:p>
            <a:pPr marL="980284" lvl="2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685E85"/>
                </a:solidFill>
                <a:latin typeface="Arial"/>
                <a:cs typeface="Arial"/>
              </a:rPr>
              <a:t>Administrative models</a:t>
            </a:r>
          </a:p>
          <a:p>
            <a:pPr marL="1323081" lvl="3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B88479"/>
                </a:solidFill>
                <a:latin typeface="Arial"/>
                <a:cs typeface="Arial"/>
              </a:rPr>
              <a:t>ACL </a:t>
            </a:r>
            <a:r>
              <a:rPr lang="en-US" sz="2400" dirty="0">
                <a:solidFill>
                  <a:srgbClr val="B88479"/>
                </a:solidFill>
                <a:latin typeface="Arial"/>
                <a:cs typeface="Arial"/>
              </a:rPr>
              <a:t>a</a:t>
            </a:r>
            <a:r>
              <a:rPr lang="en-US" sz="2400" dirty="0" smtClean="0">
                <a:solidFill>
                  <a:srgbClr val="B88479"/>
                </a:solidFill>
                <a:latin typeface="Arial"/>
                <a:cs typeface="Arial"/>
              </a:rPr>
              <a:t>dministrative model</a:t>
            </a:r>
          </a:p>
          <a:p>
            <a:pPr marL="1323081" lvl="3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B88479"/>
                </a:solidFill>
                <a:latin typeface="Arial"/>
                <a:cs typeface="Arial"/>
              </a:rPr>
              <a:t>RBAC administrative model</a:t>
            </a:r>
          </a:p>
          <a:p>
            <a:pPr marL="1323081" lvl="3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B88479"/>
                </a:solidFill>
                <a:latin typeface="Arial"/>
                <a:cs typeface="Arial"/>
              </a:rPr>
              <a:t>ABAC </a:t>
            </a:r>
            <a:r>
              <a:rPr lang="en-US" sz="2400" dirty="0">
                <a:solidFill>
                  <a:srgbClr val="B88479"/>
                </a:solidFill>
                <a:latin typeface="Arial"/>
                <a:cs typeface="Arial"/>
              </a:rPr>
              <a:t>administrative model</a:t>
            </a:r>
          </a:p>
          <a:p>
            <a:pPr marL="1323081" lvl="3" indent="-457200">
              <a:buFont typeface="+mj-lt"/>
              <a:buAutoNum type="alphaUcPeriod"/>
            </a:pPr>
            <a:endParaRPr lang="en-US" sz="24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marL="865881" lvl="3" indent="0">
              <a:buNone/>
            </a:pPr>
            <a:endParaRPr lang="en-US" sz="24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84922" y="497203"/>
            <a:ext cx="5426104" cy="505344"/>
          </a:xfrm>
        </p:spPr>
        <p:txBody>
          <a:bodyPr/>
          <a:lstStyle/>
          <a:p>
            <a:r>
              <a:rPr lang="pt-BR" dirty="0">
                <a:solidFill>
                  <a:srgbClr val="660040"/>
                </a:solidFill>
                <a:latin typeface="Arial"/>
                <a:cs typeface="Arial"/>
              </a:rPr>
              <a:t>Access </a:t>
            </a:r>
            <a:r>
              <a:rPr lang="pt-BR" dirty="0" err="1" smtClean="0">
                <a:solidFill>
                  <a:srgbClr val="660040"/>
                </a:solidFill>
                <a:latin typeface="Arial"/>
                <a:cs typeface="Arial"/>
              </a:rPr>
              <a:t>Control</a:t>
            </a:r>
            <a:r>
              <a:rPr lang="pt-BR" dirty="0" smtClean="0">
                <a:solidFill>
                  <a:srgbClr val="660040"/>
                </a:solidFill>
                <a:latin typeface="Arial"/>
                <a:cs typeface="Arial"/>
              </a:rPr>
              <a:t> </a:t>
            </a:r>
            <a:r>
              <a:rPr lang="pt-BR" dirty="0" err="1" smtClean="0">
                <a:solidFill>
                  <a:srgbClr val="660040"/>
                </a:solidFill>
                <a:latin typeface="Arial"/>
                <a:cs typeface="Arial"/>
              </a:rPr>
              <a:t>Models</a:t>
            </a:r>
            <a:r>
              <a:rPr lang="pt-BR" dirty="0" smtClean="0">
                <a:solidFill>
                  <a:srgbClr val="660040"/>
                </a:solidFill>
                <a:latin typeface="Arial"/>
                <a:cs typeface="Arial"/>
              </a:rPr>
              <a:t/>
            </a:r>
            <a:br>
              <a:rPr lang="pt-BR" dirty="0" smtClean="0">
                <a:solidFill>
                  <a:srgbClr val="660040"/>
                </a:solidFill>
                <a:latin typeface="Arial"/>
                <a:cs typeface="Arial"/>
              </a:rPr>
            </a:br>
            <a:r>
              <a:rPr lang="pt-BR" dirty="0" smtClean="0">
                <a:solidFill>
                  <a:srgbClr val="660040"/>
                </a:solidFill>
                <a:latin typeface="Arial"/>
                <a:cs typeface="Arial"/>
              </a:rPr>
              <a:t> </a:t>
            </a:r>
            <a:r>
              <a:rPr lang="pt-BR" dirty="0">
                <a:solidFill>
                  <a:srgbClr val="660040"/>
                </a:solidFill>
                <a:latin typeface="Arial"/>
                <a:cs typeface="Arial"/>
              </a:rPr>
              <a:t>for VO </a:t>
            </a:r>
            <a:r>
              <a:rPr lang="pt-BR" dirty="0" smtClean="0">
                <a:solidFill>
                  <a:srgbClr val="660040"/>
                </a:solidFill>
                <a:latin typeface="Arial"/>
                <a:cs typeface="Arial"/>
              </a:rPr>
              <a:t>Communication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47641" y="459156"/>
            <a:ext cx="5426104" cy="505344"/>
          </a:xfrm>
        </p:spPr>
        <p:txBody>
          <a:bodyPr/>
          <a:lstStyle/>
          <a:p>
            <a:r>
              <a:rPr lang="pt-BR" sz="3000" dirty="0" smtClean="0">
                <a:solidFill>
                  <a:srgbClr val="660040"/>
                </a:solidFill>
                <a:latin typeface="Arial"/>
                <a:cs typeface="Arial"/>
              </a:rPr>
              <a:t>A Use Case </a:t>
            </a:r>
            <a:r>
              <a:rPr lang="pt-BR" sz="3000" dirty="0" err="1" smtClean="0">
                <a:solidFill>
                  <a:srgbClr val="660040"/>
                </a:solidFill>
                <a:latin typeface="Arial"/>
                <a:cs typeface="Arial"/>
              </a:rPr>
              <a:t>within</a:t>
            </a:r>
            <a:r>
              <a:rPr lang="pt-BR" sz="3000" dirty="0" smtClean="0">
                <a:solidFill>
                  <a:srgbClr val="660040"/>
                </a:solidFill>
                <a:latin typeface="Arial"/>
                <a:cs typeface="Arial"/>
              </a:rPr>
              <a:t> ACO </a:t>
            </a:r>
            <a:r>
              <a:rPr lang="en-US" sz="30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Architecture </a:t>
            </a:r>
            <a:r>
              <a:rPr lang="pt-BR" sz="3000" dirty="0" smtClean="0">
                <a:solidFill>
                  <a:srgbClr val="660040"/>
                </a:solidFill>
                <a:latin typeface="Arial"/>
                <a:cs typeface="Arial"/>
              </a:rPr>
              <a:t>   </a:t>
            </a:r>
            <a:endParaRPr lang="en-US" sz="3000" dirty="0">
              <a:solidFill>
                <a:srgbClr val="66004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 descr="simplifiedUseCase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2" y="1471830"/>
            <a:ext cx="8316960" cy="44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109739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Content Placeholder 8" descr="implementation-350px.png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65" r="21565"/>
          <a:stretch>
            <a:fillRect/>
          </a:stretch>
        </p:blipFill>
        <p:spPr>
          <a:xfrm>
            <a:off x="634965" y="1153502"/>
            <a:ext cx="8851006" cy="5408544"/>
          </a:xfr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29298" y="1307454"/>
            <a:ext cx="5456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Access </a:t>
            </a:r>
            <a:r>
              <a:rPr lang="pt-BR" sz="3200" dirty="0" err="1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Control</a:t>
            </a:r>
            <a:r>
              <a:rPr lang="pt-BR" sz="3200" dirty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pt-BR" sz="3200" dirty="0" err="1" smtClean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Model</a:t>
            </a:r>
            <a:r>
              <a:rPr lang="pt-BR" sz="3200" dirty="0" smtClean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pt-BR" sz="3200" dirty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for </a:t>
            </a:r>
            <a:r>
              <a:rPr lang="pt-BR" sz="3200" dirty="0" smtClean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cs typeface="Arial"/>
              </a:rPr>
              <a:t>VO Communication for </a:t>
            </a:r>
            <a:r>
              <a:rPr lang="en-US" sz="3200" kern="0" dirty="0" smtClean="0">
                <a:solidFill>
                  <a:scrgbClr r="0" g="0" b="0"/>
                </a:solidFill>
                <a:effectLst>
                  <a:glow rad="127000">
                    <a:schemeClr val="accent6">
                      <a:lumMod val="60000"/>
                      <a:lumOff val="40000"/>
                      <a:alpha val="75000"/>
                    </a:schemeClr>
                  </a:glow>
                  <a:outerShdw blurRad="127000" dist="38100" dir="2700000" algn="tl" rotWithShape="0">
                    <a:schemeClr val="accent6">
                      <a:lumMod val="75000"/>
                      <a:alpha val="43000"/>
                    </a:schemeClr>
                  </a:outerShdw>
                </a:effectLst>
                <a:latin typeface="Arial"/>
                <a:ea typeface="ＭＳ Ｐゴシック" charset="-128"/>
                <a:cs typeface="Arial"/>
              </a:rPr>
              <a:t>AWS IoT</a:t>
            </a:r>
            <a:endParaRPr lang="en-US" sz="3200" kern="0" dirty="0">
              <a:solidFill>
                <a:scrgbClr r="0" g="0" b="0"/>
              </a:solidFill>
              <a:effectLst>
                <a:glow rad="127000">
                  <a:schemeClr val="accent6">
                    <a:lumMod val="60000"/>
                    <a:lumOff val="40000"/>
                    <a:alpha val="75000"/>
                  </a:schemeClr>
                </a:glow>
                <a:outerShdw blurRad="127000" dist="38100" dir="2700000" algn="tl" rotWithShape="0">
                  <a:schemeClr val="accent6">
                    <a:lumMod val="75000"/>
                    <a:alpha val="43000"/>
                  </a:schemeClr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5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6107" y="593105"/>
            <a:ext cx="5832775" cy="505344"/>
          </a:xfrm>
        </p:spPr>
        <p:txBody>
          <a:bodyPr/>
          <a:lstStyle/>
          <a:p>
            <a:r>
              <a:rPr lang="en-US" dirty="0">
                <a:solidFill>
                  <a:srgbClr val="660040"/>
                </a:solidFill>
              </a:rPr>
              <a:t>The AWS-IoT-ACMVO Model for AWS </a:t>
            </a:r>
            <a:r>
              <a:rPr lang="en-US" dirty="0" smtClean="0">
                <a:solidFill>
                  <a:srgbClr val="660040"/>
                </a:solidFill>
              </a:rPr>
              <a:t>IoT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5" descr="AWS_IoT_ShadowComm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1" y="1308560"/>
            <a:ext cx="7369426" cy="48560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8100597" y="2744458"/>
            <a:ext cx="481032" cy="1912476"/>
          </a:xfrm>
          <a:prstGeom prst="rightBrac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81629" y="3387014"/>
            <a:ext cx="89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8E5E60"/>
                </a:solidFill>
              </a:rPr>
              <a:t>AWS</a:t>
            </a:r>
          </a:p>
          <a:p>
            <a:pPr algn="ctr"/>
            <a:r>
              <a:rPr lang="en-US" sz="2200" b="1" dirty="0" smtClean="0">
                <a:solidFill>
                  <a:srgbClr val="8E5E60"/>
                </a:solidFill>
              </a:rPr>
              <a:t>IOT</a:t>
            </a:r>
            <a:endParaRPr lang="en-US" sz="2200" b="1" dirty="0">
              <a:solidFill>
                <a:srgbClr val="8E5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6107" y="593105"/>
            <a:ext cx="5832775" cy="505344"/>
          </a:xfrm>
        </p:spPr>
        <p:txBody>
          <a:bodyPr/>
          <a:lstStyle/>
          <a:p>
            <a:r>
              <a:rPr lang="en-US" dirty="0">
                <a:solidFill>
                  <a:srgbClr val="660040"/>
                </a:solidFill>
              </a:rPr>
              <a:t>The AWS-IoT-ACMVO Model for AWS </a:t>
            </a:r>
            <a:r>
              <a:rPr lang="en-US" dirty="0" smtClean="0">
                <a:solidFill>
                  <a:srgbClr val="660040"/>
                </a:solidFill>
              </a:rPr>
              <a:t>IoT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5" descr="AWS_IoT_ShadowComm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93" y="2072855"/>
            <a:ext cx="4276290" cy="36601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32699" y="1605401"/>
            <a:ext cx="4798394" cy="55996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kern="0" dirty="0" smtClean="0">
                <a:solidFill>
                  <a:srgbClr val="935763"/>
                </a:solidFill>
                <a:latin typeface="Arial"/>
                <a:ea typeface="ＭＳ Ｐゴシック" charset="-128"/>
                <a:cs typeface="Arial"/>
              </a:rPr>
              <a:t>Certificates</a:t>
            </a:r>
            <a:r>
              <a:rPr lang="en-US" sz="2200" kern="0" dirty="0" smtClean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: 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An 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identity for devices 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authentication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kern="0" dirty="0" smtClean="0">
                <a:solidFill>
                  <a:srgbClr val="935763"/>
                </a:solidFill>
                <a:latin typeface="Arial"/>
                <a:ea typeface="ＭＳ Ｐゴシック" charset="-128"/>
                <a:cs typeface="Arial"/>
              </a:rPr>
              <a:t>AWS </a:t>
            </a:r>
            <a:r>
              <a:rPr lang="en-US" sz="2200" kern="0" dirty="0">
                <a:solidFill>
                  <a:srgbClr val="935763"/>
                </a:solidFill>
                <a:latin typeface="Arial"/>
                <a:ea typeface="ＭＳ Ｐゴシック" charset="-128"/>
                <a:cs typeface="Arial"/>
              </a:rPr>
              <a:t>I</a:t>
            </a:r>
            <a:r>
              <a:rPr lang="en-US" sz="2200" kern="0" dirty="0" smtClean="0">
                <a:solidFill>
                  <a:srgbClr val="935763"/>
                </a:solidFill>
                <a:latin typeface="Arial"/>
                <a:ea typeface="ＭＳ Ｐゴシック" charset="-128"/>
                <a:cs typeface="Arial"/>
              </a:rPr>
              <a:t>oT policy: 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A policy for authorization purpose </a:t>
            </a:r>
            <a:endParaRPr lang="en-US" sz="2200" kern="0" dirty="0" smtClean="0">
              <a:solidFill>
                <a:srgbClr val="5C5193"/>
              </a:solidFill>
              <a:latin typeface="Arial"/>
              <a:ea typeface="ＭＳ Ｐゴシック" charset="-128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kern="0" dirty="0" smtClean="0">
                <a:solidFill>
                  <a:srgbClr val="935763"/>
                </a:solidFill>
                <a:latin typeface="Arial"/>
                <a:ea typeface="ＭＳ Ｐゴシック" charset="-128"/>
                <a:cs typeface="Arial"/>
              </a:rPr>
              <a:t>Virtual objects: 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A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JSON document that stores information about the 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current and future 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status of a 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device. </a:t>
            </a:r>
            <a:endParaRPr lang="en-US" sz="2200" kern="0" dirty="0" smtClean="0">
              <a:solidFill>
                <a:srgbClr val="5C5193"/>
              </a:solidFill>
              <a:latin typeface="Arial"/>
              <a:ea typeface="ＭＳ Ｐゴシック" charset="-128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kern="0" dirty="0" smtClean="0">
                <a:solidFill>
                  <a:srgbClr val="935763"/>
                </a:solidFill>
                <a:latin typeface="Arial"/>
                <a:ea typeface="ＭＳ Ｐゴシック" charset="-128"/>
                <a:cs typeface="Arial"/>
              </a:rPr>
              <a:t>MQTT topics: 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AWS IoT service generates reserved MQTT topics for each created virtual object </a:t>
            </a:r>
            <a:endParaRPr lang="en-US" sz="2200" kern="0" dirty="0" smtClean="0">
              <a:solidFill>
                <a:srgbClr val="5C5193"/>
              </a:solidFill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t-BR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t-BR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7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6107" y="593105"/>
            <a:ext cx="5832775" cy="505344"/>
          </a:xfrm>
        </p:spPr>
        <p:txBody>
          <a:bodyPr/>
          <a:lstStyle/>
          <a:p>
            <a:r>
              <a:rPr lang="en-US" dirty="0">
                <a:solidFill>
                  <a:srgbClr val="660040"/>
                </a:solidFill>
              </a:rPr>
              <a:t>The AWS-IoT-ACMVO Model for AWS </a:t>
            </a:r>
            <a:r>
              <a:rPr lang="en-US" dirty="0" smtClean="0">
                <a:solidFill>
                  <a:srgbClr val="660040"/>
                </a:solidFill>
              </a:rPr>
              <a:t>IoT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76661" y="1605401"/>
            <a:ext cx="4854431" cy="55996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kern="0" dirty="0" smtClean="0">
                <a:solidFill>
                  <a:srgbClr val="935763"/>
                </a:solidFill>
                <a:latin typeface="Arial"/>
                <a:ea typeface="ＭＳ Ｐゴシック" charset="-128"/>
                <a:cs typeface="Arial"/>
              </a:rPr>
              <a:t>Rules: 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Recognize and analyze messages that are sent 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to 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MQTT topics and trigger actions</a:t>
            </a:r>
            <a:r>
              <a:rPr lang="en-US" sz="2200" dirty="0" smtClean="0">
                <a:latin typeface="Arial"/>
                <a:cs typeface="Arial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kern="0" dirty="0" smtClean="0">
                <a:solidFill>
                  <a:srgbClr val="935763"/>
                </a:solidFill>
                <a:latin typeface="Arial"/>
                <a:ea typeface="ＭＳ Ｐゴシック" charset="-128"/>
                <a:cs typeface="Arial"/>
              </a:rPr>
              <a:t>Actions</a:t>
            </a:r>
            <a:r>
              <a:rPr lang="en-US" sz="2200" kern="0" dirty="0" smtClean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: 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There are fixed AWS actions that can be selected, such as inserting a message into a </a:t>
            </a:r>
            <a:r>
              <a:rPr lang="en-US" sz="2200" dirty="0" err="1">
                <a:solidFill>
                  <a:srgbClr val="5C5193"/>
                </a:solidFill>
                <a:latin typeface="Arial"/>
                <a:cs typeface="Arial"/>
              </a:rPr>
              <a:t>DynamoDB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 table, invoking a Lambda function, and republishing messages to AWS IoT 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topics. </a:t>
            </a: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935763"/>
                </a:solidFill>
                <a:latin typeface="Arial"/>
                <a:cs typeface="Arial"/>
              </a:rPr>
              <a:t>AWS </a:t>
            </a:r>
            <a:r>
              <a:rPr lang="en-US" sz="2200" dirty="0">
                <a:solidFill>
                  <a:srgbClr val="935763"/>
                </a:solidFill>
                <a:latin typeface="Arial"/>
                <a:cs typeface="Arial"/>
              </a:rPr>
              <a:t>identity and access management (IAM) </a:t>
            </a:r>
            <a:r>
              <a:rPr lang="en-US" sz="2200" dirty="0" smtClean="0">
                <a:solidFill>
                  <a:srgbClr val="935763"/>
                </a:solidFill>
                <a:latin typeface="Arial"/>
                <a:cs typeface="Arial"/>
              </a:rPr>
              <a:t>role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: </a:t>
            </a: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A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ctions authorization</a:t>
            </a:r>
            <a:endParaRPr lang="pt-BR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t-BR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</p:txBody>
      </p:sp>
      <p:pic>
        <p:nvPicPr>
          <p:cNvPr id="9" name="Picture 8" descr="AWS_IoT_ShadowComm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93" y="2072855"/>
            <a:ext cx="4276290" cy="36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26037" y="593105"/>
            <a:ext cx="5426104" cy="505344"/>
          </a:xfrm>
        </p:spPr>
        <p:txBody>
          <a:bodyPr/>
          <a:lstStyle/>
          <a:p>
            <a:r>
              <a:rPr lang="en-US" sz="3100" dirty="0"/>
              <a:t>The Publish/Subscribe </a:t>
            </a:r>
            <a:br>
              <a:rPr lang="en-US" sz="3100" dirty="0"/>
            </a:br>
            <a:r>
              <a:rPr lang="en-US" sz="3100" dirty="0"/>
              <a:t>Topic-Based Scheme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10" name="Picture 9" descr="Topic-Bas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60" y="1647083"/>
            <a:ext cx="6554142" cy="37498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31107" y="5888109"/>
            <a:ext cx="8999971" cy="16252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communication channel between two VOs is a shared topic </a:t>
            </a:r>
            <a:endParaRPr lang="pt-BR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7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31961" y="559915"/>
            <a:ext cx="5426104" cy="505344"/>
          </a:xfrm>
        </p:spPr>
        <p:txBody>
          <a:bodyPr/>
          <a:lstStyle/>
          <a:p>
            <a:r>
              <a:rPr lang="en-US" dirty="0">
                <a:solidFill>
                  <a:srgbClr val="660040"/>
                </a:solidFill>
              </a:rPr>
              <a:t>C</a:t>
            </a:r>
            <a:r>
              <a:rPr lang="en-US" dirty="0" smtClean="0">
                <a:solidFill>
                  <a:srgbClr val="660040"/>
                </a:solidFill>
              </a:rPr>
              <a:t>ommunication Channel</a:t>
            </a:r>
            <a:br>
              <a:rPr lang="en-US" dirty="0" smtClean="0">
                <a:solidFill>
                  <a:srgbClr val="660040"/>
                </a:solidFill>
              </a:rPr>
            </a:br>
            <a:r>
              <a:rPr lang="en-US" dirty="0" smtClean="0">
                <a:solidFill>
                  <a:srgbClr val="660040"/>
                </a:solidFill>
              </a:rPr>
              <a:t> in AWS IoT</a:t>
            </a:r>
            <a:endParaRPr lang="en-US" dirty="0">
              <a:solidFill>
                <a:srgbClr val="660040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4" name="Picture 3" descr="MatchingAWSACO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05" y="1606088"/>
            <a:ext cx="7185079" cy="4474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22999" y="6081117"/>
            <a:ext cx="9339407" cy="16252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communication channel between two </a:t>
            </a:r>
            <a:r>
              <a:rPr lang="en-US" sz="2400" dirty="0" smtClean="0"/>
              <a:t>VO Topics </a:t>
            </a:r>
            <a:r>
              <a:rPr lang="en-US" sz="2400" dirty="0"/>
              <a:t>is </a:t>
            </a:r>
            <a:r>
              <a:rPr lang="en-US" sz="2400" dirty="0" smtClean="0"/>
              <a:t>the Rules Engine</a:t>
            </a:r>
            <a:endParaRPr lang="pt-BR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27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87463" y="593105"/>
            <a:ext cx="5973890" cy="505344"/>
          </a:xfrm>
        </p:spPr>
        <p:txBody>
          <a:bodyPr/>
          <a:lstStyle/>
          <a:p>
            <a:r>
              <a:rPr lang="en-US" dirty="0">
                <a:solidFill>
                  <a:srgbClr val="660040"/>
                </a:solidFill>
              </a:rPr>
              <a:t>The Sensing Speeding </a:t>
            </a:r>
            <a:r>
              <a:rPr lang="en-US" dirty="0" smtClean="0">
                <a:solidFill>
                  <a:srgbClr val="660040"/>
                </a:solidFill>
              </a:rPr>
              <a:t/>
            </a:r>
            <a:br>
              <a:rPr lang="en-US" dirty="0" smtClean="0">
                <a:solidFill>
                  <a:srgbClr val="660040"/>
                </a:solidFill>
              </a:rPr>
            </a:br>
            <a:r>
              <a:rPr lang="en-US" dirty="0" smtClean="0">
                <a:solidFill>
                  <a:srgbClr val="660040"/>
                </a:solidFill>
              </a:rPr>
              <a:t>Cars Use Case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94906" y="2225983"/>
            <a:ext cx="3328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n</a:t>
            </a:r>
            <a:endParaRPr lang="en-US" sz="2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  <p:pic>
        <p:nvPicPr>
          <p:cNvPr id="10" name="Picture 9" descr="simplifiedUseCase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88" y="1868158"/>
            <a:ext cx="8010759" cy="40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82643" y="559351"/>
            <a:ext cx="5426104" cy="505344"/>
          </a:xfrm>
          <a:ln>
            <a:noFill/>
          </a:ln>
        </p:spPr>
        <p:txBody>
          <a:bodyPr/>
          <a:lstStyle/>
          <a:p>
            <a:r>
              <a:rPr lang="en-US" dirty="0">
                <a:solidFill>
                  <a:srgbClr val="660040"/>
                </a:solidFill>
              </a:rPr>
              <a:t>Sensing the Speed </a:t>
            </a:r>
            <a:r>
              <a:rPr lang="en-US" dirty="0" smtClean="0">
                <a:solidFill>
                  <a:srgbClr val="660040"/>
                </a:solidFill>
              </a:rPr>
              <a:t>of </a:t>
            </a:r>
            <a:r>
              <a:rPr lang="en-US" dirty="0">
                <a:solidFill>
                  <a:srgbClr val="660040"/>
                </a:solidFill>
              </a:rPr>
              <a:t>One Car </a:t>
            </a:r>
            <a:r>
              <a:rPr lang="en-US" dirty="0" smtClean="0">
                <a:solidFill>
                  <a:srgbClr val="660040"/>
                </a:solidFill>
              </a:rPr>
              <a:t>with two Sensors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5" descr="UseCase-OneCarsSens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6" y="1387857"/>
            <a:ext cx="8741322" cy="52825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0100" y="1219362"/>
            <a:ext cx="8450562" cy="559969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5C5193"/>
                </a:solidFill>
                <a:latin typeface="Arial"/>
                <a:cs typeface="Arial"/>
              </a:rPr>
              <a:t>Introduction and Background. 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600" dirty="0" smtClean="0">
                <a:solidFill>
                  <a:srgbClr val="5C5193"/>
                </a:solidFill>
                <a:latin typeface="Arial"/>
                <a:cs typeface="Arial"/>
              </a:rPr>
              <a:t>Access </a:t>
            </a:r>
            <a:r>
              <a:rPr lang="pt-BR" sz="2600" dirty="0" err="1">
                <a:solidFill>
                  <a:srgbClr val="5C5193"/>
                </a:solidFill>
                <a:latin typeface="Arial"/>
                <a:cs typeface="Arial"/>
              </a:rPr>
              <a:t>Control</a:t>
            </a:r>
            <a:r>
              <a:rPr lang="pt-BR" sz="2600" dirty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pt-BR" sz="2600" dirty="0" err="1" smtClean="0">
                <a:solidFill>
                  <a:srgbClr val="5C5193"/>
                </a:solidFill>
                <a:latin typeface="Arial"/>
                <a:cs typeface="Arial"/>
              </a:rPr>
              <a:t>Model</a:t>
            </a:r>
            <a:r>
              <a:rPr lang="pt-BR" sz="2600" dirty="0" smtClean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pt-BR" sz="2600" dirty="0">
                <a:solidFill>
                  <a:srgbClr val="5C5193"/>
                </a:solidFill>
                <a:latin typeface="Arial"/>
                <a:cs typeface="Arial"/>
              </a:rPr>
              <a:t>for </a:t>
            </a:r>
            <a:r>
              <a:rPr lang="pt-BR" sz="2600" dirty="0" smtClean="0">
                <a:solidFill>
                  <a:srgbClr val="5C5193"/>
                </a:solidFill>
                <a:latin typeface="Arial"/>
                <a:cs typeface="Arial"/>
              </a:rPr>
              <a:t>VO Communication for AWS IoT. 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5C5193"/>
                </a:solidFill>
                <a:latin typeface="Arial"/>
                <a:cs typeface="Arial"/>
              </a:rPr>
              <a:t>A Use Case Implementation</a:t>
            </a:r>
            <a:endParaRPr lang="en-US" sz="2600" kern="0" dirty="0" smtClean="0">
              <a:solidFill>
                <a:srgbClr val="5C5193"/>
              </a:solidFill>
              <a:latin typeface="Arial"/>
              <a:ea typeface="ＭＳ Ｐゴシック" charset="-128"/>
              <a:cs typeface="Arial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kern="0" dirty="0" smtClean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Performance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kern="0" dirty="0" smtClean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Conclusion and </a:t>
            </a:r>
            <a:r>
              <a:rPr lang="en-US" sz="2600" kern="0" dirty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F</a:t>
            </a:r>
            <a:r>
              <a:rPr lang="en-US" sz="2600" kern="0" dirty="0" smtClean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uture Work</a:t>
            </a:r>
            <a:endParaRPr lang="pt-BR" sz="2600" dirty="0">
              <a:solidFill>
                <a:srgbClr val="5C5193"/>
              </a:solidFill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660040"/>
                </a:solidFill>
              </a:rPr>
              <a:t>Outline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109739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00601" y="593105"/>
            <a:ext cx="5426104" cy="505344"/>
          </a:xfrm>
        </p:spPr>
        <p:txBody>
          <a:bodyPr/>
          <a:lstStyle/>
          <a:p>
            <a:r>
              <a:rPr lang="en-US" dirty="0" smtClean="0">
                <a:solidFill>
                  <a:srgbClr val="660040"/>
                </a:solidFill>
              </a:rPr>
              <a:t>Role2 Policy </a:t>
            </a:r>
            <a:r>
              <a:rPr lang="en-US" dirty="0">
                <a:solidFill>
                  <a:srgbClr val="660040"/>
                </a:solidFill>
              </a:rPr>
              <a:t>that is Attached to Role2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8" name="Picture 7" descr="IAMPolicyL2S2-simpleusecas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88" y="1661813"/>
            <a:ext cx="6298403" cy="4164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00600" y="492733"/>
            <a:ext cx="5745073" cy="505344"/>
          </a:xfrm>
        </p:spPr>
        <p:txBody>
          <a:bodyPr/>
          <a:lstStyle/>
          <a:p>
            <a:r>
              <a:rPr lang="en-US" dirty="0">
                <a:solidFill>
                  <a:srgbClr val="660040"/>
                </a:solidFill>
              </a:rPr>
              <a:t>Sensing the Speed of </a:t>
            </a:r>
            <a:r>
              <a:rPr lang="en-US" dirty="0" smtClean="0">
                <a:solidFill>
                  <a:srgbClr val="660040"/>
                </a:solidFill>
              </a:rPr>
              <a:t>Multiple Cars </a:t>
            </a:r>
            <a:r>
              <a:rPr lang="en-US" dirty="0">
                <a:solidFill>
                  <a:srgbClr val="660040"/>
                </a:solidFill>
              </a:rPr>
              <a:t>with </a:t>
            </a:r>
            <a:r>
              <a:rPr lang="en-US" dirty="0" smtClean="0">
                <a:solidFill>
                  <a:srgbClr val="660040"/>
                </a:solidFill>
              </a:rPr>
              <a:t>Multiple sensors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13" name="Picture 12" descr="UseCaseManyCarDB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" y="1174388"/>
            <a:ext cx="9094111" cy="54415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00600" y="492733"/>
            <a:ext cx="5745073" cy="505344"/>
          </a:xfrm>
        </p:spPr>
        <p:txBody>
          <a:bodyPr/>
          <a:lstStyle/>
          <a:p>
            <a:r>
              <a:rPr lang="en-US" dirty="0" smtClean="0">
                <a:solidFill>
                  <a:srgbClr val="660040"/>
                </a:solidFill>
              </a:rPr>
              <a:t>Performance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 descr="SavePic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8"/>
          <a:stretch/>
        </p:blipFill>
        <p:spPr>
          <a:xfrm>
            <a:off x="5154129" y="1482826"/>
            <a:ext cx="4572000" cy="4978517"/>
          </a:xfrm>
          <a:prstGeom prst="rect">
            <a:avLst/>
          </a:prstGeom>
        </p:spPr>
      </p:pic>
      <p:pic>
        <p:nvPicPr>
          <p:cNvPr id="8" name="Picture 7" descr="Suspicous.eps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0"/>
          <a:stretch/>
        </p:blipFill>
        <p:spPr>
          <a:xfrm>
            <a:off x="540283" y="1502070"/>
            <a:ext cx="4572000" cy="49834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4233089" y="5522894"/>
            <a:ext cx="118871" cy="164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109739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23</a:t>
            </a:fld>
            <a:endParaRPr lang="en-US" dirty="0"/>
          </a:p>
        </p:txBody>
      </p:sp>
      <p:pic>
        <p:nvPicPr>
          <p:cNvPr id="9" name="Content Placeholder 8" descr="future-of-work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8" b="1588"/>
          <a:stretch>
            <a:fillRect/>
          </a:stretch>
        </p:blipFill>
        <p:spPr>
          <a:xfrm>
            <a:off x="962065" y="1153502"/>
            <a:ext cx="8404819" cy="5425059"/>
          </a:xfr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47492" y="1172898"/>
            <a:ext cx="580158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b="1" kern="0" dirty="0">
                <a:solidFill>
                  <a:srgbClr val="B88479"/>
                </a:solidFill>
                <a:effectLst>
                  <a:glow rad="165100">
                    <a:srgbClr val="C9C0E5">
                      <a:alpha val="70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Conclusion and </a:t>
            </a:r>
            <a:r>
              <a:rPr lang="en-US" sz="3200" b="1" kern="0" dirty="0" smtClean="0">
                <a:solidFill>
                  <a:srgbClr val="B88479"/>
                </a:solidFill>
                <a:effectLst>
                  <a:glow rad="165100">
                    <a:srgbClr val="C9C0E5">
                      <a:alpha val="70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Future </a:t>
            </a:r>
            <a:r>
              <a:rPr lang="en-US" sz="3200" b="1" kern="0" dirty="0">
                <a:solidFill>
                  <a:srgbClr val="B88479"/>
                </a:solidFill>
                <a:effectLst>
                  <a:glow rad="165100">
                    <a:srgbClr val="C9C0E5">
                      <a:alpha val="70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36986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660040"/>
                </a:solidFill>
              </a:rPr>
              <a:t>Conclusion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109739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910100" y="1219362"/>
            <a:ext cx="7738600" cy="559969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Develop </a:t>
            </a:r>
            <a:r>
              <a:rPr lang="pt-BR" sz="2200" dirty="0" err="1">
                <a:solidFill>
                  <a:srgbClr val="5C5193"/>
                </a:solidFill>
                <a:latin typeface="Arial"/>
                <a:cs typeface="Arial"/>
              </a:rPr>
              <a:t>a</a:t>
            </a:r>
            <a:r>
              <a:rPr lang="pt-BR" sz="2200" dirty="0" err="1" smtClean="0">
                <a:solidFill>
                  <a:srgbClr val="5C5193"/>
                </a:solidFill>
                <a:latin typeface="Arial"/>
                <a:cs typeface="Arial"/>
              </a:rPr>
              <a:t>ccess</a:t>
            </a:r>
            <a:r>
              <a:rPr lang="pt-BR" sz="2200" dirty="0" smtClean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pt-BR" sz="2200" dirty="0" err="1">
                <a:solidFill>
                  <a:srgbClr val="5C5193"/>
                </a:solidFill>
                <a:latin typeface="Arial"/>
                <a:cs typeface="Arial"/>
              </a:rPr>
              <a:t>c</a:t>
            </a:r>
            <a:r>
              <a:rPr lang="pt-BR" sz="2200" dirty="0" err="1" smtClean="0">
                <a:solidFill>
                  <a:srgbClr val="5C5193"/>
                </a:solidFill>
                <a:latin typeface="Arial"/>
                <a:cs typeface="Arial"/>
              </a:rPr>
              <a:t>ontrol</a:t>
            </a:r>
            <a:r>
              <a:rPr lang="pt-BR" sz="2200" dirty="0" smtClean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pt-BR" sz="2200" dirty="0" err="1" smtClean="0">
                <a:solidFill>
                  <a:srgbClr val="5C5193"/>
                </a:solidFill>
                <a:latin typeface="Arial"/>
                <a:cs typeface="Arial"/>
              </a:rPr>
              <a:t>models</a:t>
            </a:r>
            <a:r>
              <a:rPr lang="pt-BR" sz="2200" dirty="0" smtClean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pt-BR" sz="2200" dirty="0">
                <a:solidFill>
                  <a:srgbClr val="5C5193"/>
                </a:solidFill>
                <a:latin typeface="Arial"/>
                <a:cs typeface="Arial"/>
              </a:rPr>
              <a:t>for VO </a:t>
            </a:r>
            <a:r>
              <a:rPr lang="pt-BR" sz="2200" dirty="0" smtClean="0">
                <a:solidFill>
                  <a:srgbClr val="5C5193"/>
                </a:solidFill>
                <a:latin typeface="Arial"/>
                <a:cs typeface="Arial"/>
              </a:rPr>
              <a:t>communications for </a:t>
            </a:r>
            <a:r>
              <a:rPr lang="en-US" sz="2200" kern="0" dirty="0" smtClean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AWS IoT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kern="0" dirty="0" smtClean="0">
                <a:solidFill>
                  <a:srgbClr val="5C5193"/>
                </a:solidFill>
                <a:latin typeface="Arial"/>
                <a:ea typeface="ＭＳ Ｐゴシック" charset="-128"/>
                <a:cs typeface="Arial"/>
              </a:rPr>
              <a:t>Reconcile the academic </a:t>
            </a:r>
            <a:r>
              <a:rPr lang="pt-BR" sz="2200" dirty="0" err="1">
                <a:solidFill>
                  <a:srgbClr val="5C5193"/>
                </a:solidFill>
                <a:latin typeface="Arial"/>
                <a:cs typeface="Arial"/>
              </a:rPr>
              <a:t>access</a:t>
            </a:r>
            <a:r>
              <a:rPr lang="pt-BR" sz="2200" dirty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pt-BR" sz="2200" dirty="0" err="1">
                <a:solidFill>
                  <a:srgbClr val="5C5193"/>
                </a:solidFill>
                <a:latin typeface="Arial"/>
                <a:cs typeface="Arial"/>
              </a:rPr>
              <a:t>control</a:t>
            </a:r>
            <a:r>
              <a:rPr lang="pt-BR" sz="2200" dirty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pt-BR" sz="2200" dirty="0" err="1" smtClean="0">
                <a:solidFill>
                  <a:srgbClr val="5C5193"/>
                </a:solidFill>
                <a:latin typeface="Arial"/>
                <a:cs typeface="Arial"/>
              </a:rPr>
              <a:t>models</a:t>
            </a:r>
            <a:r>
              <a:rPr lang="pt-BR" sz="2200" dirty="0" smtClean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pt-BR" sz="2200" dirty="0" err="1" smtClean="0">
                <a:solidFill>
                  <a:srgbClr val="5C5193"/>
                </a:solidFill>
                <a:latin typeface="Arial"/>
                <a:cs typeface="Arial"/>
              </a:rPr>
              <a:t>within</a:t>
            </a:r>
            <a:r>
              <a:rPr lang="pt-BR" sz="2200" dirty="0" smtClean="0">
                <a:solidFill>
                  <a:srgbClr val="5C5193"/>
                </a:solidFill>
                <a:latin typeface="Arial"/>
                <a:cs typeface="Arial"/>
              </a:rPr>
              <a:t> </a:t>
            </a:r>
            <a:r>
              <a:rPr lang="pt-BR" sz="2200" dirty="0" err="1" smtClean="0">
                <a:solidFill>
                  <a:srgbClr val="5C5193"/>
                </a:solidFill>
                <a:latin typeface="Arial"/>
                <a:cs typeface="Arial"/>
              </a:rPr>
              <a:t>the</a:t>
            </a:r>
            <a:r>
              <a:rPr lang="pt-BR" sz="2200" dirty="0" smtClean="0">
                <a:solidFill>
                  <a:srgbClr val="5C5193"/>
                </a:solidFill>
                <a:latin typeface="Arial"/>
                <a:cs typeface="Arial"/>
              </a:rPr>
              <a:t> AWS IoT</a:t>
            </a:r>
            <a:endParaRPr lang="en-US" sz="2200" kern="0" dirty="0" smtClean="0">
              <a:solidFill>
                <a:srgbClr val="5C5193"/>
              </a:solidFill>
              <a:latin typeface="Arial"/>
              <a:ea typeface="ＭＳ Ｐゴシック" charset="-128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I</a:t>
            </a:r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mplement the sensing speeding cars use case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200" kern="0" dirty="0" smtClean="0">
              <a:solidFill>
                <a:srgbClr val="935763"/>
              </a:solidFill>
              <a:latin typeface="Arial"/>
              <a:ea typeface="ＭＳ Ｐゴシック" charset="-128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t-BR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pt-BR" sz="2200" dirty="0">
              <a:solidFill>
                <a:srgbClr val="5C5193"/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660040"/>
                </a:solidFill>
              </a:rPr>
              <a:t>Future Work</a:t>
            </a:r>
            <a:endParaRPr lang="en-US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109739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ccess_Agend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47" y="1153505"/>
            <a:ext cx="8118509" cy="51562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 smtClean="0">
                <a:solidFill>
                  <a:srgbClr val="660040"/>
                </a:solidFill>
                <a:latin typeface="+mj-lt"/>
              </a:rPr>
              <a:t>Questions</a:t>
            </a:r>
            <a:endParaRPr lang="en-US" sz="3300" dirty="0">
              <a:solidFill>
                <a:srgbClr val="660040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91515" y="1153502"/>
            <a:ext cx="8675370" cy="5599692"/>
          </a:xfrm>
          <a:prstGeom prst="rect">
            <a:avLst/>
          </a:prstGeom>
        </p:spPr>
        <p:txBody>
          <a:bodyPr>
            <a:normAutofit/>
          </a:bodyPr>
          <a:lstStyle>
            <a:lvl1pPr marL="171399" indent="-171399" algn="l" defTabSz="685596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197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995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792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592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389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187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985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784" indent="-171399" algn="l" defTabSz="685596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26</a:t>
            </a:fld>
            <a:endParaRPr lang="en-US" dirty="0"/>
          </a:p>
        </p:txBody>
      </p:sp>
      <p:pic>
        <p:nvPicPr>
          <p:cNvPr id="10" name="Picture 9" descr="question4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2" y="1153502"/>
            <a:ext cx="8808748" cy="5389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question6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03" y="4772396"/>
            <a:ext cx="3119883" cy="17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Internet of Things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3" descr="Internet-of-Things-Graphic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5" y="1336755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3249daa746164e64bca6acc1c6d2ad1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7" y="1273491"/>
            <a:ext cx="8686443" cy="51229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IoT Projects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5" descr="IoT-business-ide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4" y="1200533"/>
            <a:ext cx="8627336" cy="53813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125416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a-beach-le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4" y="1153502"/>
            <a:ext cx="8834261" cy="47539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63555" y="1352056"/>
            <a:ext cx="5426104" cy="1978784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kern="0" dirty="0">
                <a:solidFill>
                  <a:srgbClr val="660040"/>
                </a:solidFill>
                <a:effectLst>
                  <a:glow rad="101600">
                    <a:srgbClr val="9F9F00">
                      <a:alpha val="90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Access Control Oriented (ACO) Architecture for Cloud-Enabled IoT</a:t>
            </a:r>
            <a:r>
              <a:rPr lang="en-US" dirty="0">
                <a:solidFill>
                  <a:srgbClr val="660040"/>
                </a:solidFill>
                <a:effectLst>
                  <a:glow rad="101600">
                    <a:srgbClr val="9F9F00">
                      <a:alpha val="90000"/>
                    </a:srgbClr>
                  </a:glow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109739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6086" y="5927643"/>
            <a:ext cx="906357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5C5193"/>
                </a:solidFill>
                <a:latin typeface="Arial"/>
                <a:cs typeface="Arial"/>
              </a:rPr>
              <a:t>Asma Alshehri and Ravi </a:t>
            </a:r>
            <a:r>
              <a:rPr lang="en-US" sz="1300" dirty="0" err="1">
                <a:solidFill>
                  <a:srgbClr val="5C5193"/>
                </a:solidFill>
                <a:latin typeface="Arial"/>
                <a:cs typeface="Arial"/>
              </a:rPr>
              <a:t>Sandhu</a:t>
            </a:r>
            <a:r>
              <a:rPr lang="en-US" sz="1300" dirty="0">
                <a:solidFill>
                  <a:srgbClr val="5C5193"/>
                </a:solidFill>
                <a:latin typeface="Arial"/>
                <a:cs typeface="Arial"/>
              </a:rPr>
              <a:t>. Access control models for cloud-enabled internet of things: A proposed architecture and research agenda. In the 2nd IEEE International Conference on Collaboration and Internet Computing (CIC), pages 530-538. IEEE, 2016. </a:t>
            </a:r>
          </a:p>
        </p:txBody>
      </p:sp>
    </p:spTree>
    <p:extLst>
      <p:ext uri="{BB962C8B-B14F-4D97-AF65-F5344CB8AC3E}">
        <p14:creationId xmlns:p14="http://schemas.microsoft.com/office/powerpoint/2010/main" val="19627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894" y="1613512"/>
            <a:ext cx="8675370" cy="5733279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935763"/>
                </a:solidFill>
                <a:latin typeface="Arial"/>
                <a:cs typeface="Arial"/>
              </a:rPr>
              <a:t>The Object layer: </a:t>
            </a:r>
            <a:endParaRPr lang="en-US" sz="2200" b="1" dirty="0">
              <a:solidFill>
                <a:srgbClr val="935763"/>
              </a:solidFill>
              <a:latin typeface="Arial"/>
              <a:cs typeface="Arial"/>
            </a:endParaRPr>
          </a:p>
          <a:p>
            <a:pPr lvl="1"/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Physical objects</a:t>
            </a:r>
          </a:p>
          <a:p>
            <a:pPr lvl="1"/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Collect data</a:t>
            </a:r>
          </a:p>
          <a:p>
            <a:pPr lvl="1"/>
            <a:r>
              <a:rPr lang="en-US" sz="2200" dirty="0">
                <a:solidFill>
                  <a:srgbClr val="5C5193"/>
                </a:solidFill>
                <a:latin typeface="Arial"/>
                <a:cs typeface="Arial"/>
              </a:rPr>
              <a:t>Communication </a:t>
            </a:r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pPr lvl="1"/>
            <a:endParaRPr lang="en-US" sz="2200" dirty="0">
              <a:solidFill>
                <a:srgbClr val="5C5193"/>
              </a:solidFill>
              <a:latin typeface="Arial"/>
              <a:cs typeface="Arial"/>
            </a:endParaRPr>
          </a:p>
          <a:p>
            <a:r>
              <a:rPr lang="en-US" sz="2200" b="1" dirty="0" smtClean="0">
                <a:solidFill>
                  <a:srgbClr val="935763"/>
                </a:solidFill>
                <a:latin typeface="Arial"/>
                <a:cs typeface="Arial"/>
              </a:rPr>
              <a:t>The </a:t>
            </a:r>
            <a:r>
              <a:rPr lang="en-US" sz="2200" b="1" dirty="0">
                <a:solidFill>
                  <a:srgbClr val="935763"/>
                </a:solidFill>
                <a:latin typeface="Arial"/>
                <a:cs typeface="Arial"/>
              </a:rPr>
              <a:t>Virtual Object </a:t>
            </a:r>
            <a:r>
              <a:rPr lang="en-US" sz="2200" b="1" dirty="0" smtClean="0">
                <a:solidFill>
                  <a:srgbClr val="935763"/>
                </a:solidFill>
                <a:latin typeface="Arial"/>
                <a:cs typeface="Arial"/>
              </a:rPr>
              <a:t>Layer: </a:t>
            </a:r>
            <a:endParaRPr lang="en-US" sz="2200" b="1" dirty="0">
              <a:solidFill>
                <a:srgbClr val="935763"/>
              </a:solidFill>
              <a:latin typeface="Arial"/>
              <a:cs typeface="Arial"/>
            </a:endParaRP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Presents status of objects 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Communication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O-VO Association </a:t>
            </a:r>
          </a:p>
          <a:p>
            <a:pPr lvl="1"/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76284" y="580431"/>
            <a:ext cx="6087639" cy="505344"/>
          </a:xfrm>
        </p:spPr>
        <p:txBody>
          <a:bodyPr/>
          <a:lstStyle/>
          <a:p>
            <a:pPr eaLnBrk="0">
              <a:defRPr/>
            </a:pPr>
            <a:r>
              <a:rPr lang="en-US" sz="29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Access Control Oriented (ACO)</a:t>
            </a:r>
            <a:br>
              <a:rPr lang="en-US" sz="29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9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 Architecture for IoT</a:t>
            </a:r>
            <a:endParaRPr lang="en-US" sz="2900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5" descr="IoT_basic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88" y="1536395"/>
            <a:ext cx="3927146" cy="4797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894" y="1613512"/>
            <a:ext cx="8675370" cy="5733279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935763"/>
                </a:solidFill>
                <a:latin typeface="Arial"/>
                <a:cs typeface="Arial"/>
              </a:rPr>
              <a:t>The Cloud Layer: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Big data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Functionality 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Communication</a:t>
            </a:r>
          </a:p>
          <a:p>
            <a:pPr lvl="1"/>
            <a:endParaRPr lang="en-US" sz="2200" dirty="0" smtClean="0">
              <a:solidFill>
                <a:srgbClr val="5C5193"/>
              </a:solidFill>
              <a:latin typeface="Arial"/>
              <a:cs typeface="Arial"/>
            </a:endParaRPr>
          </a:p>
          <a:p>
            <a:r>
              <a:rPr lang="en-US" sz="2200" b="1" dirty="0" smtClean="0">
                <a:solidFill>
                  <a:srgbClr val="935763"/>
                </a:solidFill>
                <a:latin typeface="Arial"/>
                <a:cs typeface="Arial"/>
              </a:rPr>
              <a:t>The Application Layer: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Interface 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Users and Admin</a:t>
            </a:r>
          </a:p>
          <a:p>
            <a:pPr lvl="1"/>
            <a:r>
              <a:rPr lang="en-US" sz="2200" dirty="0" smtClean="0">
                <a:solidFill>
                  <a:srgbClr val="5C5193"/>
                </a:solidFill>
                <a:latin typeface="Arial"/>
                <a:cs typeface="Arial"/>
              </a:rPr>
              <a:t>Generate AC policies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76284" y="580431"/>
            <a:ext cx="6087639" cy="505344"/>
          </a:xfrm>
        </p:spPr>
        <p:txBody>
          <a:bodyPr/>
          <a:lstStyle/>
          <a:p>
            <a:pPr eaLnBrk="0">
              <a:defRPr/>
            </a:pPr>
            <a:r>
              <a:rPr lang="en-US" sz="29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Access Control Oriented (ACO)</a:t>
            </a:r>
            <a:br>
              <a:rPr lang="en-US" sz="29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9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 Architecture for IoT</a:t>
            </a:r>
            <a:endParaRPr lang="en-US" sz="2900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6" name="Picture 5" descr="IoT_basic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82" y="1535127"/>
            <a:ext cx="3927146" cy="4797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2000601" y="593105"/>
            <a:ext cx="5426104" cy="505344"/>
          </a:xfrm>
        </p:spPr>
        <p:txBody>
          <a:bodyPr/>
          <a:lstStyle/>
          <a:p>
            <a:r>
              <a:rPr lang="en-US" sz="30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Access Control Issues </a:t>
            </a:r>
            <a:br>
              <a:rPr lang="en-US" sz="30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30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in ACO </a:t>
            </a:r>
            <a:r>
              <a:rPr lang="en-US" sz="2900" kern="0" dirty="0">
                <a:solidFill>
                  <a:srgbClr val="660040"/>
                </a:solidFill>
                <a:ea typeface="ＭＳ Ｐゴシック" charset="-128"/>
                <a:cs typeface="ＭＳ Ｐゴシック" charset="-128"/>
              </a:rPr>
              <a:t>Architecture for IoT</a:t>
            </a:r>
            <a:endParaRPr lang="en-US" sz="3000" dirty="0">
              <a:solidFill>
                <a:srgbClr val="660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© Asma Alshehri </a:t>
            </a:r>
            <a:endParaRPr lang="en-US" dirty="0"/>
          </a:p>
        </p:txBody>
      </p:sp>
      <p:pic>
        <p:nvPicPr>
          <p:cNvPr id="7" name="Picture 6" descr="Access_Agend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1" y="1153504"/>
            <a:ext cx="8331045" cy="529126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rot="970314">
            <a:off x="3172661" y="3490290"/>
            <a:ext cx="924309" cy="2784907"/>
          </a:xfrm>
          <a:prstGeom prst="roundRect">
            <a:avLst/>
          </a:prstGeom>
          <a:noFill/>
          <a:ln w="28575" cmpd="sng">
            <a:solidFill>
              <a:srgbClr val="98005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5436" y="94062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Xpass-0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" b="1588"/>
          <a:stretch>
            <a:fillRect/>
          </a:stretch>
        </p:blipFill>
        <p:spPr>
          <a:xfrm>
            <a:off x="458400" y="1153501"/>
            <a:ext cx="9303246" cy="48951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5000"/>
            </a:pPr>
            <a:r>
              <a:rPr lang="en-US" i="1" smtClean="0"/>
              <a:t>World-Leading Research with Real-World Impact!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© Asma Alshehri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436" y="109739"/>
            <a:ext cx="9736970" cy="7224417"/>
          </a:xfrm>
          <a:prstGeom prst="rect">
            <a:avLst/>
          </a:prstGeom>
          <a:noFill/>
          <a:effectLst>
            <a:glow rad="673100">
              <a:srgbClr val="73444E">
                <a:alpha val="18000"/>
              </a:srgbClr>
            </a:glow>
            <a:reflection stA="50000" endPos="5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04472" y="3364160"/>
            <a:ext cx="5426104" cy="1978784"/>
          </a:xfrm>
          <a:prstGeom prst="rect">
            <a:avLst/>
          </a:prstGeom>
        </p:spPr>
        <p:txBody>
          <a:bodyPr vert="horz" lIns="91413" tIns="45707" rIns="91413" bIns="45707" rtlCol="0" anchor="b">
            <a:noAutofit/>
          </a:bodyPr>
          <a:lstStyle>
            <a:lvl1pPr algn="ctr" defTabSz="6855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pt-BR" dirty="0">
                <a:solidFill>
                  <a:srgbClr val="F6E1E5"/>
                </a:solidFill>
                <a:effectLst>
                  <a:glow rad="165100">
                    <a:srgbClr val="746994">
                      <a:alpha val="98000"/>
                    </a:srgbClr>
                  </a:glow>
                </a:effectLst>
                <a:latin typeface="Arial"/>
                <a:cs typeface="Arial"/>
              </a:rPr>
              <a:t>Access </a:t>
            </a:r>
            <a:r>
              <a:rPr lang="pt-BR" dirty="0" err="1">
                <a:solidFill>
                  <a:srgbClr val="F6E1E5"/>
                </a:solidFill>
                <a:effectLst>
                  <a:glow rad="165100">
                    <a:srgbClr val="746994">
                      <a:alpha val="98000"/>
                    </a:srgbClr>
                  </a:glow>
                </a:effectLst>
                <a:latin typeface="Arial"/>
                <a:cs typeface="Arial"/>
              </a:rPr>
              <a:t>Control</a:t>
            </a:r>
            <a:r>
              <a:rPr lang="pt-BR" dirty="0">
                <a:solidFill>
                  <a:srgbClr val="F6E1E5"/>
                </a:solidFill>
                <a:effectLst>
                  <a:glow rad="165100">
                    <a:srgbClr val="746994">
                      <a:alpha val="98000"/>
                    </a:srgbClr>
                  </a:glow>
                </a:effectLst>
                <a:latin typeface="Arial"/>
                <a:cs typeface="Arial"/>
              </a:rPr>
              <a:t> </a:t>
            </a:r>
            <a:r>
              <a:rPr lang="pt-BR" dirty="0" err="1">
                <a:solidFill>
                  <a:srgbClr val="F6E1E5"/>
                </a:solidFill>
                <a:effectLst>
                  <a:glow rad="165100">
                    <a:srgbClr val="746994">
                      <a:alpha val="98000"/>
                    </a:srgbClr>
                  </a:glow>
                </a:effectLst>
                <a:latin typeface="Arial"/>
                <a:cs typeface="Arial"/>
              </a:rPr>
              <a:t>Models</a:t>
            </a:r>
            <a:r>
              <a:rPr lang="pt-BR" dirty="0">
                <a:solidFill>
                  <a:srgbClr val="F6E1E5"/>
                </a:solidFill>
                <a:effectLst>
                  <a:glow rad="165100">
                    <a:srgbClr val="746994">
                      <a:alpha val="98000"/>
                    </a:srgbClr>
                  </a:glow>
                </a:effectLst>
                <a:latin typeface="Arial"/>
                <a:cs typeface="Arial"/>
              </a:rPr>
              <a:t> for VO Communications in </a:t>
            </a:r>
            <a:r>
              <a:rPr lang="en-US" kern="0" dirty="0">
                <a:solidFill>
                  <a:srgbClr val="F6E1E5"/>
                </a:solidFill>
                <a:effectLst>
                  <a:glow rad="165100">
                    <a:srgbClr val="746994">
                      <a:alpha val="98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ACO </a:t>
            </a:r>
            <a:r>
              <a:rPr lang="en-US" kern="0" dirty="0" smtClean="0">
                <a:solidFill>
                  <a:srgbClr val="F6E1E5"/>
                </a:solidFill>
                <a:effectLst>
                  <a:glow rad="165100">
                    <a:srgbClr val="746994">
                      <a:alpha val="98000"/>
                    </a:srgbClr>
                  </a:glow>
                </a:effectLst>
                <a:latin typeface="Arial"/>
                <a:ea typeface="ＭＳ Ｐゴシック" charset="-128"/>
                <a:cs typeface="Arial"/>
              </a:rPr>
              <a:t>Architecture</a:t>
            </a:r>
            <a:endParaRPr lang="en-US" dirty="0">
              <a:solidFill>
                <a:srgbClr val="F6E1E5"/>
              </a:solidFill>
              <a:effectLst>
                <a:glow rad="165100">
                  <a:srgbClr val="746994">
                    <a:alpha val="98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772" y="6053894"/>
            <a:ext cx="92778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5C5193"/>
                </a:solidFill>
                <a:latin typeface="Arial"/>
                <a:cs typeface="Arial"/>
              </a:rPr>
              <a:t>Asma Alshehri and Ravi </a:t>
            </a:r>
            <a:r>
              <a:rPr lang="en-US" sz="1300" dirty="0" err="1">
                <a:solidFill>
                  <a:srgbClr val="5C5193"/>
                </a:solidFill>
                <a:latin typeface="Arial"/>
                <a:cs typeface="Arial"/>
              </a:rPr>
              <a:t>Sandhu</a:t>
            </a:r>
            <a:r>
              <a:rPr lang="en-US" sz="1300" dirty="0">
                <a:solidFill>
                  <a:srgbClr val="5C5193"/>
                </a:solidFill>
                <a:latin typeface="Arial"/>
                <a:cs typeface="Arial"/>
              </a:rPr>
              <a:t>. Access control models for virtual object communication in cloud-enabled </a:t>
            </a:r>
            <a:r>
              <a:rPr lang="en-US" sz="1300" dirty="0" err="1">
                <a:solidFill>
                  <a:srgbClr val="5C5193"/>
                </a:solidFill>
                <a:latin typeface="Arial"/>
                <a:cs typeface="Arial"/>
              </a:rPr>
              <a:t>iot</a:t>
            </a:r>
            <a:r>
              <a:rPr lang="en-US" sz="1300" dirty="0">
                <a:solidFill>
                  <a:srgbClr val="5C5193"/>
                </a:solidFill>
                <a:latin typeface="Arial"/>
                <a:cs typeface="Arial"/>
              </a:rPr>
              <a:t>. In The 18th International Conference on Information Reuse and Integration (IRI). IEEE, 2017. </a:t>
            </a:r>
          </a:p>
        </p:txBody>
      </p:sp>
    </p:spTree>
    <p:extLst>
      <p:ext uri="{BB962C8B-B14F-4D97-AF65-F5344CB8AC3E}">
        <p14:creationId xmlns:p14="http://schemas.microsoft.com/office/powerpoint/2010/main" val="37206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137648</TotalTime>
  <Words>750</Words>
  <Application>Microsoft Office PowerPoint</Application>
  <PresentationFormat>Custom</PresentationFormat>
  <Paragraphs>181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ＭＳ Ｐゴシック</vt:lpstr>
      <vt:lpstr>Wingdings</vt:lpstr>
      <vt:lpstr>ICS-Theme</vt:lpstr>
      <vt:lpstr>Access Control Model for Virtual Objects (Shadows) Communication for AWS Internet of Things </vt:lpstr>
      <vt:lpstr>Outline</vt:lpstr>
      <vt:lpstr>Internet of Things</vt:lpstr>
      <vt:lpstr>IoT Projects</vt:lpstr>
      <vt:lpstr>Access Control Oriented (ACO) Architecture for Cloud-Enabled IoT </vt:lpstr>
      <vt:lpstr>Access Control Oriented (ACO)  Architecture for IoT</vt:lpstr>
      <vt:lpstr>Access Control Oriented (ACO)  Architecture for IoT</vt:lpstr>
      <vt:lpstr>Access Control Issues  in ACO Architecture for IoT</vt:lpstr>
      <vt:lpstr>PowerPoint Presentation</vt:lpstr>
      <vt:lpstr>Access Control Models  for VO Communication </vt:lpstr>
      <vt:lpstr>A Use Case within ACO Architecture    </vt:lpstr>
      <vt:lpstr>PowerPoint Presentation</vt:lpstr>
      <vt:lpstr>The AWS-IoT-ACMVO Model for AWS IoT</vt:lpstr>
      <vt:lpstr>The AWS-IoT-ACMVO Model for AWS IoT</vt:lpstr>
      <vt:lpstr>The AWS-IoT-ACMVO Model for AWS IoT</vt:lpstr>
      <vt:lpstr>The Publish/Subscribe  Topic-Based Scheme</vt:lpstr>
      <vt:lpstr>Communication Channel  in AWS IoT</vt:lpstr>
      <vt:lpstr>The Sensing Speeding  Cars Use Case</vt:lpstr>
      <vt:lpstr>Sensing the Speed of One Car with two Sensors</vt:lpstr>
      <vt:lpstr>Role2 Policy that is Attached to Role2 </vt:lpstr>
      <vt:lpstr>Sensing the Speed of Multiple Cars with Multiple sensors</vt:lpstr>
      <vt:lpstr>Performance</vt:lpstr>
      <vt:lpstr>PowerPoint Presentation</vt:lpstr>
      <vt:lpstr>Conclusion</vt:lpstr>
      <vt:lpstr>Future Work</vt:lpstr>
      <vt:lpstr>Questions</vt:lpstr>
    </vt:vector>
  </TitlesOfParts>
  <Company>UTSA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Control for Online Social Networks using Relationship Type Patterns</dc:title>
  <dc:creator>Tahmina</dc:creator>
  <cp:lastModifiedBy>Ravi Sandhu</cp:lastModifiedBy>
  <cp:revision>1282</cp:revision>
  <cp:lastPrinted>2011-08-11T18:46:40Z</cp:lastPrinted>
  <dcterms:created xsi:type="dcterms:W3CDTF">2012-07-03T17:16:56Z</dcterms:created>
  <dcterms:modified xsi:type="dcterms:W3CDTF">2018-04-26T16:43:01Z</dcterms:modified>
</cp:coreProperties>
</file>