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59" r:id="rId3"/>
    <p:sldId id="268" r:id="rId4"/>
    <p:sldId id="269" r:id="rId5"/>
    <p:sldId id="277" r:id="rId6"/>
    <p:sldId id="278" r:id="rId7"/>
    <p:sldId id="279" r:id="rId8"/>
    <p:sldId id="280" r:id="rId9"/>
    <p:sldId id="281" r:id="rId10"/>
    <p:sldId id="282" r:id="rId11"/>
    <p:sldId id="261" r:id="rId12"/>
    <p:sldId id="262" r:id="rId13"/>
    <p:sldId id="263" r:id="rId14"/>
    <p:sldId id="264" r:id="rId15"/>
    <p:sldId id="265" r:id="rId16"/>
    <p:sldId id="266" r:id="rId17"/>
    <p:sldId id="283" r:id="rId18"/>
    <p:sldId id="270" r:id="rId19"/>
    <p:sldId id="267" r:id="rId20"/>
    <p:sldId id="273" r:id="rId21"/>
    <p:sldId id="271" r:id="rId22"/>
    <p:sldId id="272" r:id="rId23"/>
    <p:sldId id="276" r:id="rId24"/>
    <p:sldId id="274"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043" autoAdjust="0"/>
  </p:normalViewPr>
  <p:slideViewPr>
    <p:cSldViewPr>
      <p:cViewPr varScale="1">
        <p:scale>
          <a:sx n="60" d="100"/>
          <a:sy n="60" d="100"/>
        </p:scale>
        <p:origin x="2026" y="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A75AF7-874A-4970-A2D3-5A26A33641C2}"/>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83A69378-CB5A-4405-A7C1-7F80E7831E46}"/>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E5FA1C83-7925-4AAF-BEDA-4F5F16DDF818}" type="datetimeFigureOut">
              <a:rPr lang="en-US" smtClean="0"/>
              <a:t>7/19/2017</a:t>
            </a:fld>
            <a:endParaRPr lang="en-US"/>
          </a:p>
        </p:txBody>
      </p:sp>
      <p:sp>
        <p:nvSpPr>
          <p:cNvPr id="4" name="Footer Placeholder 3">
            <a:extLst>
              <a:ext uri="{FF2B5EF4-FFF2-40B4-BE49-F238E27FC236}">
                <a16:creationId xmlns:a16="http://schemas.microsoft.com/office/drawing/2014/main" id="{238672C4-B22E-4004-8C26-D16A4F0933FE}"/>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E3ED12E5-B82A-4E60-9B2F-93BF614FDE83}"/>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6AB45A44-1241-48D1-A5E2-07DC7DB2743E}" type="slidenum">
              <a:rPr lang="en-US" smtClean="0"/>
              <a:t>‹#›</a:t>
            </a:fld>
            <a:endParaRPr lang="en-US"/>
          </a:p>
        </p:txBody>
      </p:sp>
    </p:spTree>
    <p:extLst>
      <p:ext uri="{BB962C8B-B14F-4D97-AF65-F5344CB8AC3E}">
        <p14:creationId xmlns:p14="http://schemas.microsoft.com/office/powerpoint/2010/main" val="17110260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B459A9A-B5CC-4E14-9704-BA1281EC028C}" type="datetimeFigureOut">
              <a:rPr lang="en-US" smtClean="0"/>
              <a:t>7/19/2017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52245D6-533F-4D4B-8408-2FF6AE905329}" type="slidenum">
              <a:rPr lang="en-US" smtClean="0"/>
              <a:t>‹#›</a:t>
            </a:fld>
            <a:endParaRPr lang="en-US"/>
          </a:p>
        </p:txBody>
      </p:sp>
    </p:spTree>
    <p:extLst>
      <p:ext uri="{BB962C8B-B14F-4D97-AF65-F5344CB8AC3E}">
        <p14:creationId xmlns:p14="http://schemas.microsoft.com/office/powerpoint/2010/main" val="773595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71526-C6EA-4C4D-A202-F40D7702A34F}" type="slidenum">
              <a:rPr lang="en-US" smtClean="0"/>
              <a:t>1</a:t>
            </a:fld>
            <a:endParaRPr lang="en-US"/>
          </a:p>
        </p:txBody>
      </p:sp>
    </p:spTree>
    <p:extLst>
      <p:ext uri="{BB962C8B-B14F-4D97-AF65-F5344CB8AC3E}">
        <p14:creationId xmlns:p14="http://schemas.microsoft.com/office/powerpoint/2010/main" val="22706641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(Apache Open Source   Components and how they fit)</a:t>
            </a:r>
          </a:p>
          <a:p>
            <a:endParaRPr lang="en-US" dirty="0"/>
          </a:p>
        </p:txBody>
      </p:sp>
      <p:sp>
        <p:nvSpPr>
          <p:cNvPr id="4" name="Slide Number Placeholder 3"/>
          <p:cNvSpPr>
            <a:spLocks noGrp="1"/>
          </p:cNvSpPr>
          <p:nvPr>
            <p:ph type="sldNum" sz="quarter" idx="10"/>
          </p:nvPr>
        </p:nvSpPr>
        <p:spPr/>
        <p:txBody>
          <a:bodyPr/>
          <a:lstStyle/>
          <a:p>
            <a:fld id="{C52245D6-533F-4D4B-8408-2FF6AE905329}" type="slidenum">
              <a:rPr lang="en-US" smtClean="0"/>
              <a:t>11</a:t>
            </a:fld>
            <a:endParaRPr lang="en-US"/>
          </a:p>
        </p:txBody>
      </p:sp>
    </p:spTree>
    <p:extLst>
      <p:ext uri="{BB962C8B-B14F-4D97-AF65-F5344CB8AC3E}">
        <p14:creationId xmlns:p14="http://schemas.microsoft.com/office/powerpoint/2010/main" val="27113443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ACLs</a:t>
            </a:r>
          </a:p>
          <a:p>
            <a:r>
              <a:rPr lang="en-US" dirty="0"/>
              <a:t>Talk about service layer and all individual components and all three different layers of access control</a:t>
            </a:r>
          </a:p>
        </p:txBody>
      </p:sp>
      <p:sp>
        <p:nvSpPr>
          <p:cNvPr id="4" name="Slide Number Placeholder 3"/>
          <p:cNvSpPr>
            <a:spLocks noGrp="1"/>
          </p:cNvSpPr>
          <p:nvPr>
            <p:ph type="sldNum" sz="quarter" idx="10"/>
          </p:nvPr>
        </p:nvSpPr>
        <p:spPr/>
        <p:txBody>
          <a:bodyPr/>
          <a:lstStyle/>
          <a:p>
            <a:fld id="{C52245D6-533F-4D4B-8408-2FF6AE905329}" type="slidenum">
              <a:rPr lang="en-US" smtClean="0"/>
              <a:t>12</a:t>
            </a:fld>
            <a:endParaRPr lang="en-US"/>
          </a:p>
        </p:txBody>
      </p:sp>
    </p:spTree>
    <p:extLst>
      <p:ext uri="{BB962C8B-B14F-4D97-AF65-F5344CB8AC3E}">
        <p14:creationId xmlns:p14="http://schemas.microsoft.com/office/powerpoint/2010/main" val="3875336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https://www.business.com/articles/privacy-and-security-issues-in-the-age-of-big-data/</a:t>
            </a:r>
          </a:p>
          <a:p>
            <a:r>
              <a:rPr lang="en-US" dirty="0"/>
              <a:t>https://www.isaca.org/Groups/Professional-English/big-data/GroupDocuments/Big_Data_Top_Ten_v1.pdf</a:t>
            </a:r>
          </a:p>
          <a:p>
            <a:r>
              <a:rPr lang="en-US" dirty="0"/>
              <a:t>http://www.datasciencecentral.com/profiles/blogs/top-9-big-data-security-issues-you-should-watch-for</a:t>
            </a:r>
          </a:p>
          <a:p>
            <a:r>
              <a:rPr lang="en-US" dirty="0"/>
              <a:t>https://cloudsecurityalliance.org/media/news/csa-releases-the-expanded-top-ten-big-data-security-privacy-challenges/</a:t>
            </a:r>
          </a:p>
          <a:p>
            <a:endParaRPr lang="en-US" dirty="0"/>
          </a:p>
          <a:p>
            <a:r>
              <a:rPr lang="en-US" dirty="0"/>
              <a:t>Privacy Concerns in Multi-Tenant environment</a:t>
            </a:r>
          </a:p>
        </p:txBody>
      </p:sp>
      <p:sp>
        <p:nvSpPr>
          <p:cNvPr id="4" name="Slide Number Placeholder 3"/>
          <p:cNvSpPr>
            <a:spLocks noGrp="1"/>
          </p:cNvSpPr>
          <p:nvPr>
            <p:ph type="sldNum" sz="quarter" idx="10"/>
          </p:nvPr>
        </p:nvSpPr>
        <p:spPr/>
        <p:txBody>
          <a:bodyPr/>
          <a:lstStyle/>
          <a:p>
            <a:fld id="{C52245D6-533F-4D4B-8408-2FF6AE905329}" type="slidenum">
              <a:rPr lang="en-US" smtClean="0"/>
              <a:t>3</a:t>
            </a:fld>
            <a:endParaRPr lang="en-US"/>
          </a:p>
        </p:txBody>
      </p:sp>
    </p:spTree>
    <p:extLst>
      <p:ext uri="{BB962C8B-B14F-4D97-AF65-F5344CB8AC3E}">
        <p14:creationId xmlns:p14="http://schemas.microsoft.com/office/powerpoint/2010/main" val="3451503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https://www.cloudera.com/content/dam/www/static/documents/whitepapers/securing-your-enterprise-hadoop-ecosystem.pdf</a:t>
            </a:r>
          </a:p>
          <a:p>
            <a:r>
              <a:rPr lang="en-US" dirty="0"/>
              <a:t>Hive, </a:t>
            </a:r>
            <a:r>
              <a:rPr lang="en-US" dirty="0" err="1"/>
              <a:t>hbase</a:t>
            </a:r>
            <a:r>
              <a:rPr lang="en-US" dirty="0"/>
              <a:t>, spark, storm, flume..</a:t>
            </a:r>
            <a:r>
              <a:rPr lang="en-US" dirty="0" err="1"/>
              <a:t>kafka</a:t>
            </a:r>
            <a:r>
              <a:rPr lang="en-US" dirty="0"/>
              <a:t>, </a:t>
            </a:r>
            <a:r>
              <a:rPr lang="en-US" dirty="0" err="1"/>
              <a:t>knox</a:t>
            </a:r>
            <a:endParaRPr lang="en-US" dirty="0"/>
          </a:p>
          <a:p>
            <a:r>
              <a:rPr lang="en-US" dirty="0"/>
              <a:t>Some are security related projects, some access data, some are processing frameworks</a:t>
            </a:r>
          </a:p>
          <a:p>
            <a:r>
              <a:rPr lang="en-US" dirty="0"/>
              <a:t>----</a:t>
            </a:r>
          </a:p>
          <a:p>
            <a:r>
              <a:rPr lang="en-US" dirty="0"/>
              <a:t>Data lake…variety of user, </a:t>
            </a:r>
            <a:r>
              <a:rPr lang="en-US" dirty="0" err="1"/>
              <a:t>vared</a:t>
            </a:r>
            <a:r>
              <a:rPr lang="en-US" dirty="0"/>
              <a:t> data </a:t>
            </a:r>
            <a:r>
              <a:rPr lang="en-US" dirty="0" err="1"/>
              <a:t>aformats</a:t>
            </a:r>
            <a:r>
              <a:rPr lang="en-US" dirty="0"/>
              <a:t>…make sure users access what they are suppose to ..</a:t>
            </a:r>
          </a:p>
          <a:p>
            <a:r>
              <a:rPr lang="en-US" dirty="0"/>
              <a:t>---</a:t>
            </a:r>
          </a:p>
          <a:p>
            <a:r>
              <a:rPr lang="en-US" dirty="0"/>
              <a:t>Security concerns:---Multi-tenant Data Lake offered by Hadoop, stores and processes sensitive information from several critical sources, such as banking and intelligence agencies, which should only be accessed by legitimate users and applications. Threats—including denial of resources, malicious user killing YARN applications, masquerading Hadoop services like </a:t>
            </a:r>
            <a:r>
              <a:rPr lang="en-US" dirty="0" err="1"/>
              <a:t>NameNode</a:t>
            </a:r>
            <a:r>
              <a:rPr lang="en-US" dirty="0"/>
              <a:t>, </a:t>
            </a:r>
            <a:r>
              <a:rPr lang="en-US" dirty="0" err="1"/>
              <a:t>DataNode</a:t>
            </a:r>
            <a:r>
              <a:rPr lang="en-US" dirty="0"/>
              <a:t> etc.—can have serious ramifications on confidentiality and integrity of data and ecosystem resources. The distributed nature and platform scale makes it more difficult to protect the infrastructure assets.</a:t>
            </a:r>
          </a:p>
        </p:txBody>
      </p:sp>
      <p:sp>
        <p:nvSpPr>
          <p:cNvPr id="4" name="Slide Number Placeholder 3"/>
          <p:cNvSpPr>
            <a:spLocks noGrp="1"/>
          </p:cNvSpPr>
          <p:nvPr>
            <p:ph type="sldNum" sz="quarter" idx="10"/>
          </p:nvPr>
        </p:nvSpPr>
        <p:spPr/>
        <p:txBody>
          <a:bodyPr/>
          <a:lstStyle/>
          <a:p>
            <a:fld id="{C52245D6-533F-4D4B-8408-2FF6AE905329}" type="slidenum">
              <a:rPr lang="en-US" smtClean="0"/>
              <a:t>4</a:t>
            </a:fld>
            <a:endParaRPr lang="en-US"/>
          </a:p>
        </p:txBody>
      </p:sp>
    </p:spTree>
    <p:extLst>
      <p:ext uri="{BB962C8B-B14F-4D97-AF65-F5344CB8AC3E}">
        <p14:creationId xmlns:p14="http://schemas.microsoft.com/office/powerpoint/2010/main" val="177399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E5FC48-8B7B-4128-BE06-7CCC2C388B7C}" type="slidenum">
              <a:rPr lang="en-US" smtClean="0"/>
              <a:t>5</a:t>
            </a:fld>
            <a:endParaRPr lang="en-US"/>
          </a:p>
        </p:txBody>
      </p:sp>
    </p:spTree>
    <p:extLst>
      <p:ext uri="{BB962C8B-B14F-4D97-AF65-F5344CB8AC3E}">
        <p14:creationId xmlns:p14="http://schemas.microsoft.com/office/powerpoint/2010/main" val="2915398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 about how </a:t>
            </a:r>
            <a:r>
              <a:rPr lang="en-US" dirty="0" err="1"/>
              <a:t>knox</a:t>
            </a:r>
            <a:r>
              <a:rPr lang="en-US" dirty="0"/>
              <a:t> is important…and </a:t>
            </a:r>
            <a:r>
              <a:rPr lang="en-US" dirty="0" err="1"/>
              <a:t>NameNode</a:t>
            </a:r>
            <a:r>
              <a:rPr lang="en-US" baseline="0" dirty="0"/>
              <a:t> and </a:t>
            </a:r>
            <a:r>
              <a:rPr lang="en-US" baseline="0" dirty="0" err="1"/>
              <a:t>DataNode</a:t>
            </a:r>
            <a:r>
              <a:rPr lang="en-US" baseline="0" dirty="0"/>
              <a:t> </a:t>
            </a:r>
            <a:r>
              <a:rPr lang="en-US" baseline="0" dirty="0" err="1"/>
              <a:t>etc</a:t>
            </a:r>
            <a:r>
              <a:rPr lang="en-US" baseline="0" dirty="0"/>
              <a:t>…</a:t>
            </a:r>
          </a:p>
          <a:p>
            <a:r>
              <a:rPr lang="en-US" baseline="0" dirty="0"/>
              <a:t>Foremost layer of defense: whether a user is allowed to access the services inside the ecosystem.</a:t>
            </a:r>
          </a:p>
          <a:p>
            <a:endParaRPr lang="en-US" baseline="0" dirty="0"/>
          </a:p>
          <a:p>
            <a:r>
              <a:rPr lang="en-US" baseline="0" dirty="0" err="1"/>
              <a:t>Fo</a:t>
            </a:r>
            <a:r>
              <a:rPr lang="en-US" baseline="0" dirty="0"/>
              <a:t> each slide: talk about where do we require such configurations and how are they important and what change they make.</a:t>
            </a:r>
            <a:endParaRPr lang="en-US" dirty="0"/>
          </a:p>
        </p:txBody>
      </p:sp>
      <p:sp>
        <p:nvSpPr>
          <p:cNvPr id="4" name="Slide Number Placeholder 3"/>
          <p:cNvSpPr>
            <a:spLocks noGrp="1"/>
          </p:cNvSpPr>
          <p:nvPr>
            <p:ph type="sldNum" sz="quarter" idx="10"/>
          </p:nvPr>
        </p:nvSpPr>
        <p:spPr/>
        <p:txBody>
          <a:bodyPr/>
          <a:lstStyle/>
          <a:p>
            <a:fld id="{C5E5FC48-8B7B-4128-BE06-7CCC2C388B7C}" type="slidenum">
              <a:rPr lang="en-US" smtClean="0"/>
              <a:t>6</a:t>
            </a:fld>
            <a:endParaRPr lang="en-US"/>
          </a:p>
        </p:txBody>
      </p:sp>
    </p:spTree>
    <p:extLst>
      <p:ext uri="{BB962C8B-B14F-4D97-AF65-F5344CB8AC3E}">
        <p14:creationId xmlns:p14="http://schemas.microsoft.com/office/powerpoint/2010/main" val="32859789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Configuration</a:t>
            </a:r>
            <a:r>
              <a:rPr lang="en-US" baseline="0" dirty="0"/>
              <a:t> options available in Hive and HDFS …fall back…why this scenario is </a:t>
            </a:r>
            <a:r>
              <a:rPr lang="en-US" baseline="0" dirty="0" err="1"/>
              <a:t>important..some</a:t>
            </a:r>
            <a:r>
              <a:rPr lang="en-US" baseline="0" dirty="0"/>
              <a:t> users can access only tables while other might </a:t>
            </a:r>
            <a:r>
              <a:rPr lang="en-US" baseline="0" dirty="0" err="1"/>
              <a:t>accesss</a:t>
            </a:r>
            <a:r>
              <a:rPr lang="en-US" baseline="0" dirty="0"/>
              <a:t> corresponding files in HDFS.</a:t>
            </a:r>
            <a:endParaRPr lang="en-US" dirty="0"/>
          </a:p>
        </p:txBody>
      </p:sp>
      <p:sp>
        <p:nvSpPr>
          <p:cNvPr id="4" name="Slide Number Placeholder 3"/>
          <p:cNvSpPr>
            <a:spLocks noGrp="1"/>
          </p:cNvSpPr>
          <p:nvPr>
            <p:ph type="sldNum" sz="quarter" idx="10"/>
          </p:nvPr>
        </p:nvSpPr>
        <p:spPr/>
        <p:txBody>
          <a:bodyPr/>
          <a:lstStyle/>
          <a:p>
            <a:fld id="{C5E5FC48-8B7B-4128-BE06-7CCC2C388B7C}" type="slidenum">
              <a:rPr lang="en-US" smtClean="0"/>
              <a:t>7</a:t>
            </a:fld>
            <a:endParaRPr lang="en-US"/>
          </a:p>
        </p:txBody>
      </p:sp>
    </p:spTree>
    <p:extLst>
      <p:ext uri="{BB962C8B-B14F-4D97-AF65-F5344CB8AC3E}">
        <p14:creationId xmlns:p14="http://schemas.microsoft.com/office/powerpoint/2010/main" val="590826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Tag based policies…there importance…talk about data masking and several</a:t>
            </a:r>
            <a:r>
              <a:rPr lang="en-US" baseline="0" dirty="0"/>
              <a:t> options </a:t>
            </a:r>
            <a:r>
              <a:rPr lang="en-US" baseline="0" dirty="0" err="1"/>
              <a:t>avalilable</a:t>
            </a:r>
            <a:r>
              <a:rPr lang="en-US" baseline="0" dirty="0"/>
              <a:t> fro masking and column filtering..</a:t>
            </a:r>
            <a:endParaRPr lang="en-US" dirty="0"/>
          </a:p>
        </p:txBody>
      </p:sp>
      <p:sp>
        <p:nvSpPr>
          <p:cNvPr id="4" name="Slide Number Placeholder 3"/>
          <p:cNvSpPr>
            <a:spLocks noGrp="1"/>
          </p:cNvSpPr>
          <p:nvPr>
            <p:ph type="sldNum" sz="quarter" idx="10"/>
          </p:nvPr>
        </p:nvSpPr>
        <p:spPr/>
        <p:txBody>
          <a:bodyPr/>
          <a:lstStyle/>
          <a:p>
            <a:fld id="{C5E5FC48-8B7B-4128-BE06-7CCC2C388B7C}" type="slidenum">
              <a:rPr lang="en-US" smtClean="0"/>
              <a:t>8</a:t>
            </a:fld>
            <a:endParaRPr lang="en-US"/>
          </a:p>
        </p:txBody>
      </p:sp>
    </p:spTree>
    <p:extLst>
      <p:ext uri="{BB962C8B-B14F-4D97-AF65-F5344CB8AC3E}">
        <p14:creationId xmlns:p14="http://schemas.microsoft.com/office/powerpoint/2010/main" val="25722685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Context </a:t>
            </a:r>
            <a:r>
              <a:rPr lang="en-US" dirty="0" err="1"/>
              <a:t>enricher..and</a:t>
            </a:r>
            <a:r>
              <a:rPr lang="en-US" dirty="0"/>
              <a:t> their importance.. Geo location based</a:t>
            </a:r>
            <a:r>
              <a:rPr lang="en-US" baseline="0" dirty="0"/>
              <a:t> policies…combination of data sets policies.</a:t>
            </a:r>
            <a:endParaRPr lang="en-US" dirty="0"/>
          </a:p>
        </p:txBody>
      </p:sp>
      <p:sp>
        <p:nvSpPr>
          <p:cNvPr id="4" name="Slide Number Placeholder 3"/>
          <p:cNvSpPr>
            <a:spLocks noGrp="1"/>
          </p:cNvSpPr>
          <p:nvPr>
            <p:ph type="sldNum" sz="quarter" idx="10"/>
          </p:nvPr>
        </p:nvSpPr>
        <p:spPr/>
        <p:txBody>
          <a:bodyPr/>
          <a:lstStyle/>
          <a:p>
            <a:fld id="{C5E5FC48-8B7B-4128-BE06-7CCC2C388B7C}" type="slidenum">
              <a:rPr lang="en-US" smtClean="0"/>
              <a:t>9</a:t>
            </a:fld>
            <a:endParaRPr lang="en-US"/>
          </a:p>
        </p:txBody>
      </p:sp>
    </p:spTree>
    <p:extLst>
      <p:ext uri="{BB962C8B-B14F-4D97-AF65-F5344CB8AC3E}">
        <p14:creationId xmlns:p14="http://schemas.microsoft.com/office/powerpoint/2010/main" val="3865730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node</a:t>
            </a:r>
            <a:r>
              <a:rPr lang="en-US" baseline="0" dirty="0"/>
              <a:t>s to run…different queues in how hierarchical nature in access control..</a:t>
            </a:r>
          </a:p>
          <a:p>
            <a:endParaRPr lang="en-US" baseline="0" dirty="0"/>
          </a:p>
          <a:p>
            <a:r>
              <a:rPr lang="en-US" baseline="0" dirty="0"/>
              <a:t>Draw a queue structure</a:t>
            </a:r>
            <a:endParaRPr lang="en-US" dirty="0"/>
          </a:p>
        </p:txBody>
      </p:sp>
      <p:sp>
        <p:nvSpPr>
          <p:cNvPr id="4" name="Slide Number Placeholder 3"/>
          <p:cNvSpPr>
            <a:spLocks noGrp="1"/>
          </p:cNvSpPr>
          <p:nvPr>
            <p:ph type="sldNum" sz="quarter" idx="10"/>
          </p:nvPr>
        </p:nvSpPr>
        <p:spPr/>
        <p:txBody>
          <a:bodyPr/>
          <a:lstStyle/>
          <a:p>
            <a:fld id="{C5E5FC48-8B7B-4128-BE06-7CCC2C388B7C}" type="slidenum">
              <a:rPr lang="en-US" smtClean="0"/>
              <a:t>10</a:t>
            </a:fld>
            <a:endParaRPr lang="en-US"/>
          </a:p>
        </p:txBody>
      </p:sp>
    </p:spTree>
    <p:extLst>
      <p:ext uri="{BB962C8B-B14F-4D97-AF65-F5344CB8AC3E}">
        <p14:creationId xmlns:p14="http://schemas.microsoft.com/office/powerpoint/2010/main" val="1879982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 Maanak Gupta</a:t>
            </a:r>
          </a:p>
        </p:txBody>
      </p:sp>
      <p:sp>
        <p:nvSpPr>
          <p:cNvPr id="5" name="Footer Placeholder 4"/>
          <p:cNvSpPr>
            <a:spLocks noGrp="1"/>
          </p:cNvSpPr>
          <p:nvPr>
            <p:ph type="ftr" sz="quarter" idx="11"/>
          </p:nvPr>
        </p:nvSpPr>
        <p:spPr/>
        <p:txBody>
          <a:bodyPr/>
          <a:lstStyle/>
          <a:p>
            <a:r>
              <a:rPr lang="en-US"/>
              <a:t>World-Leading Research with Real-World Impact!</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 Maanak Gupta</a:t>
            </a:r>
          </a:p>
        </p:txBody>
      </p:sp>
      <p:sp>
        <p:nvSpPr>
          <p:cNvPr id="5" name="Footer Placeholder 4"/>
          <p:cNvSpPr>
            <a:spLocks noGrp="1"/>
          </p:cNvSpPr>
          <p:nvPr>
            <p:ph type="ftr" sz="quarter" idx="11"/>
          </p:nvPr>
        </p:nvSpPr>
        <p:spPr/>
        <p:txBody>
          <a:bodyPr/>
          <a:lstStyle/>
          <a:p>
            <a:r>
              <a:rPr lang="en-US"/>
              <a:t>World-Leading Research with Real-World Impact!</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 Maanak Gupta</a:t>
            </a:r>
          </a:p>
        </p:txBody>
      </p:sp>
      <p:sp>
        <p:nvSpPr>
          <p:cNvPr id="5" name="Footer Placeholder 4"/>
          <p:cNvSpPr>
            <a:spLocks noGrp="1"/>
          </p:cNvSpPr>
          <p:nvPr>
            <p:ph type="ftr" sz="quarter" idx="11"/>
          </p:nvPr>
        </p:nvSpPr>
        <p:spPr/>
        <p:txBody>
          <a:bodyPr/>
          <a:lstStyle/>
          <a:p>
            <a:r>
              <a:rPr lang="en-US"/>
              <a:t>World-Leading Research with Real-World Impact!</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 Maanak Gupta</a:t>
            </a:r>
          </a:p>
        </p:txBody>
      </p:sp>
      <p:sp>
        <p:nvSpPr>
          <p:cNvPr id="5" name="Footer Placeholder 4"/>
          <p:cNvSpPr>
            <a:spLocks noGrp="1"/>
          </p:cNvSpPr>
          <p:nvPr>
            <p:ph type="ftr" sz="quarter" idx="11"/>
          </p:nvPr>
        </p:nvSpPr>
        <p:spPr/>
        <p:txBody>
          <a:bodyPr/>
          <a:lstStyle/>
          <a:p>
            <a:r>
              <a:rPr lang="en-US"/>
              <a:t>World-Leading Research with Real-World Impact!</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 Maanak Gupta</a:t>
            </a:r>
          </a:p>
        </p:txBody>
      </p:sp>
      <p:sp>
        <p:nvSpPr>
          <p:cNvPr id="5" name="Footer Placeholder 4"/>
          <p:cNvSpPr>
            <a:spLocks noGrp="1"/>
          </p:cNvSpPr>
          <p:nvPr>
            <p:ph type="ftr" sz="quarter" idx="11"/>
          </p:nvPr>
        </p:nvSpPr>
        <p:spPr/>
        <p:txBody>
          <a:bodyPr/>
          <a:lstStyle/>
          <a:p>
            <a:r>
              <a:rPr lang="en-US"/>
              <a:t>World-Leading Research with Real-World Impact!</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 Maanak Gupta</a:t>
            </a:r>
          </a:p>
        </p:txBody>
      </p:sp>
      <p:sp>
        <p:nvSpPr>
          <p:cNvPr id="6" name="Footer Placeholder 5"/>
          <p:cNvSpPr>
            <a:spLocks noGrp="1"/>
          </p:cNvSpPr>
          <p:nvPr>
            <p:ph type="ftr" sz="quarter" idx="11"/>
          </p:nvPr>
        </p:nvSpPr>
        <p:spPr/>
        <p:txBody>
          <a:bodyPr/>
          <a:lstStyle/>
          <a:p>
            <a:r>
              <a:rPr lang="en-US"/>
              <a:t>World-Leading Research with Real-World Impact!</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 Maanak Gupta</a:t>
            </a:r>
          </a:p>
        </p:txBody>
      </p:sp>
      <p:sp>
        <p:nvSpPr>
          <p:cNvPr id="8" name="Footer Placeholder 7"/>
          <p:cNvSpPr>
            <a:spLocks noGrp="1"/>
          </p:cNvSpPr>
          <p:nvPr>
            <p:ph type="ftr" sz="quarter" idx="11"/>
          </p:nvPr>
        </p:nvSpPr>
        <p:spPr/>
        <p:txBody>
          <a:bodyPr/>
          <a:lstStyle/>
          <a:p>
            <a:r>
              <a:rPr lang="en-US"/>
              <a:t>World-Leading Research with Real-World Impact!</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 Maanak Gupta</a:t>
            </a:r>
          </a:p>
        </p:txBody>
      </p:sp>
      <p:sp>
        <p:nvSpPr>
          <p:cNvPr id="4" name="Footer Placeholder 3"/>
          <p:cNvSpPr>
            <a:spLocks noGrp="1"/>
          </p:cNvSpPr>
          <p:nvPr>
            <p:ph type="ftr" sz="quarter" idx="11"/>
          </p:nvPr>
        </p:nvSpPr>
        <p:spPr/>
        <p:txBody>
          <a:bodyPr/>
          <a:lstStyle/>
          <a:p>
            <a:r>
              <a:rPr lang="en-US"/>
              <a:t>World-Leading Research with Real-World Impact!</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 Maanak Gupta</a:t>
            </a:r>
          </a:p>
        </p:txBody>
      </p:sp>
      <p:sp>
        <p:nvSpPr>
          <p:cNvPr id="3" name="Footer Placeholder 2"/>
          <p:cNvSpPr>
            <a:spLocks noGrp="1"/>
          </p:cNvSpPr>
          <p:nvPr>
            <p:ph type="ftr" sz="quarter" idx="11"/>
          </p:nvPr>
        </p:nvSpPr>
        <p:spPr/>
        <p:txBody>
          <a:bodyPr/>
          <a:lstStyle/>
          <a:p>
            <a:r>
              <a:rPr lang="en-US"/>
              <a:t>World-Leading Research with Real-World Impact!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 Maanak Gupta</a:t>
            </a:r>
          </a:p>
        </p:txBody>
      </p:sp>
      <p:sp>
        <p:nvSpPr>
          <p:cNvPr id="6" name="Footer Placeholder 5"/>
          <p:cNvSpPr>
            <a:spLocks noGrp="1"/>
          </p:cNvSpPr>
          <p:nvPr>
            <p:ph type="ftr" sz="quarter" idx="11"/>
          </p:nvPr>
        </p:nvSpPr>
        <p:spPr/>
        <p:txBody>
          <a:bodyPr/>
          <a:lstStyle/>
          <a:p>
            <a:r>
              <a:rPr lang="en-US"/>
              <a:t>World-Leading Research with Real-World Impact!</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 Maanak Gupta</a:t>
            </a:r>
          </a:p>
        </p:txBody>
      </p:sp>
      <p:sp>
        <p:nvSpPr>
          <p:cNvPr id="6" name="Footer Placeholder 5"/>
          <p:cNvSpPr>
            <a:spLocks noGrp="1"/>
          </p:cNvSpPr>
          <p:nvPr>
            <p:ph type="ftr" sz="quarter" idx="11"/>
          </p:nvPr>
        </p:nvSpPr>
        <p:spPr/>
        <p:txBody>
          <a:bodyPr/>
          <a:lstStyle/>
          <a:p>
            <a:r>
              <a:rPr lang="en-US"/>
              <a:t>World-Leading Research with Real-World Impact!</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 Maanak Gupta</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World-Leading Research with Real-World Impact!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jpe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Date Placeholder 3"/>
          <p:cNvSpPr txBox="1">
            <a:spLocks noGrp="1"/>
          </p:cNvSpPr>
          <p:nvPr/>
        </p:nvSpPr>
        <p:spPr bwMode="auto">
          <a:xfrm>
            <a:off x="355681" y="6262921"/>
            <a:ext cx="2128320" cy="470880"/>
          </a:xfrm>
          <a:prstGeom prst="rect">
            <a:avLst/>
          </a:prstGeom>
          <a:noFill/>
          <a:ln w="54720">
            <a:round/>
            <a:headEnd/>
            <a:tailEnd/>
          </a:ln>
        </p:spPr>
        <p:txBody>
          <a:bodyPr lIns="0" tIns="0" rIns="0" bIns="0"/>
          <a:lstStyle/>
          <a:p>
            <a:pPr defTabSz="414726" fontAlgn="base">
              <a:lnSpc>
                <a:spcPct val="101000"/>
              </a:lnSpc>
              <a:spcBef>
                <a:spcPct val="0"/>
              </a:spcBef>
              <a:spcAft>
                <a:spcPct val="0"/>
              </a:spcAft>
              <a:tabLst>
                <a:tab pos="656650" algn="l"/>
                <a:tab pos="1313299" algn="l"/>
                <a:tab pos="1969949" algn="l"/>
              </a:tabLst>
              <a:defRPr/>
            </a:pPr>
            <a:endParaRPr lang="en-GB" sz="1270" dirty="0">
              <a:solidFill>
                <a:srgbClr val="000000"/>
              </a:solidFill>
              <a:latin typeface="Calibri" panose="020F0502020204030204" pitchFamily="34" charset="0"/>
              <a:ea typeface="ＭＳ Ｐゴシック" charset="-128"/>
            </a:endParaRPr>
          </a:p>
        </p:txBody>
      </p:sp>
      <p:sp>
        <p:nvSpPr>
          <p:cNvPr id="11269" name="Slide Number Placeholder 4"/>
          <p:cNvSpPr txBox="1">
            <a:spLocks noGrp="1"/>
          </p:cNvSpPr>
          <p:nvPr/>
        </p:nvSpPr>
        <p:spPr bwMode="auto">
          <a:xfrm>
            <a:off x="6598082" y="6216097"/>
            <a:ext cx="2128320" cy="470880"/>
          </a:xfrm>
          <a:prstGeom prst="rect">
            <a:avLst/>
          </a:prstGeom>
          <a:noFill/>
          <a:ln w="54720">
            <a:round/>
            <a:headEnd/>
            <a:tailEnd/>
          </a:ln>
        </p:spPr>
        <p:txBody>
          <a:bodyPr lIns="0" tIns="0" rIns="0" bIns="0"/>
          <a:lstStyle/>
          <a:p>
            <a:pPr algn="r" defTabSz="414726" fontAlgn="base">
              <a:lnSpc>
                <a:spcPct val="101000"/>
              </a:lnSpc>
              <a:spcBef>
                <a:spcPct val="0"/>
              </a:spcBef>
              <a:spcAft>
                <a:spcPct val="0"/>
              </a:spcAft>
              <a:tabLst>
                <a:tab pos="656650" algn="l"/>
                <a:tab pos="1313299" algn="l"/>
                <a:tab pos="1969949" algn="l"/>
              </a:tabLst>
              <a:defRPr/>
            </a:pPr>
            <a:endParaRPr lang="en-GB" sz="1270" dirty="0">
              <a:solidFill>
                <a:srgbClr val="000000"/>
              </a:solidFill>
              <a:latin typeface="Calibri" panose="020F0502020204030204" pitchFamily="34" charset="0"/>
              <a:ea typeface="ＭＳ Ｐゴシック" charset="-128"/>
            </a:endParaRPr>
          </a:p>
        </p:txBody>
      </p:sp>
      <p:sp>
        <p:nvSpPr>
          <p:cNvPr id="7" name="Title 1"/>
          <p:cNvSpPr txBox="1">
            <a:spLocks/>
          </p:cNvSpPr>
          <p:nvPr/>
        </p:nvSpPr>
        <p:spPr bwMode="auto">
          <a:xfrm>
            <a:off x="1909592" y="259655"/>
            <a:ext cx="5335200" cy="620640"/>
          </a:xfrm>
          <a:prstGeom prst="rect">
            <a:avLst/>
          </a:prstGeom>
          <a:noFill/>
          <a:ln w="9525">
            <a:noFill/>
            <a:round/>
            <a:headEnd/>
            <a:tailEnd/>
          </a:ln>
        </p:spPr>
        <p:txBody>
          <a:bodyPr lIns="0" tIns="0" rIns="0" bIns="0" anchor="ctr"/>
          <a:lstStyle/>
          <a:p>
            <a:pPr algn="ctr" defTabSz="414726" eaLnBrk="0" fontAlgn="base">
              <a:spcBef>
                <a:spcPct val="0"/>
              </a:spcBef>
              <a:spcAft>
                <a:spcPct val="0"/>
              </a:spcAft>
              <a:defRPr/>
            </a:pPr>
            <a:endParaRPr lang="en-US" sz="3600" kern="0" dirty="0">
              <a:solidFill>
                <a:srgbClr val="002060"/>
              </a:solidFill>
              <a:latin typeface="Calibri" panose="020F0502020204030204" pitchFamily="34" charset="0"/>
              <a:ea typeface="ＭＳ Ｐゴシック" charset="-128"/>
              <a:cs typeface="ＭＳ Ｐゴシック" charset="-128"/>
            </a:endParaRPr>
          </a:p>
        </p:txBody>
      </p:sp>
      <p:sp>
        <p:nvSpPr>
          <p:cNvPr id="9" name="Title 1"/>
          <p:cNvSpPr>
            <a:spLocks/>
          </p:cNvSpPr>
          <p:nvPr/>
        </p:nvSpPr>
        <p:spPr bwMode="auto">
          <a:xfrm>
            <a:off x="2133600" y="149819"/>
            <a:ext cx="5114639"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r>
              <a:rPr lang="en-US" sz="3600" b="1" kern="0" dirty="0">
                <a:solidFill>
                  <a:srgbClr val="131F49"/>
                </a:solidFill>
                <a:latin typeface="Calibri" panose="020F0502020204030204" pitchFamily="34" charset="0"/>
                <a:ea typeface="ＭＳ Ｐゴシック" charset="-128"/>
                <a:cs typeface="ＭＳ Ｐゴシック" charset="-128"/>
              </a:rPr>
              <a:t>Institute for Cyber Security</a:t>
            </a:r>
          </a:p>
        </p:txBody>
      </p:sp>
      <p:sp>
        <p:nvSpPr>
          <p:cNvPr id="11" name="Date Placeholder 3"/>
          <p:cNvSpPr txBox="1">
            <a:spLocks noGrp="1"/>
          </p:cNvSpPr>
          <p:nvPr/>
        </p:nvSpPr>
        <p:spPr bwMode="auto">
          <a:xfrm>
            <a:off x="477956" y="6262921"/>
            <a:ext cx="2346325" cy="519112"/>
          </a:xfrm>
          <a:prstGeom prst="rect">
            <a:avLst/>
          </a:prstGeom>
          <a:noFill/>
          <a:ln w="54720">
            <a:round/>
            <a:headEnd/>
            <a:tailEnd/>
          </a:ln>
        </p:spPr>
        <p:txBody>
          <a:bodyPr lIns="0" tIns="0" rIns="0" bIns="0"/>
          <a:lstStyle/>
          <a:p>
            <a:pPr>
              <a:lnSpc>
                <a:spcPct val="101000"/>
              </a:lnSpc>
              <a:buFont typeface="Wingdings" charset="2"/>
              <a:buNone/>
              <a:tabLst>
                <a:tab pos="723900" algn="l"/>
                <a:tab pos="1447800" algn="l"/>
                <a:tab pos="2171700" algn="l"/>
              </a:tabLst>
              <a:defRPr/>
            </a:pPr>
            <a:endParaRPr lang="en-GB" sz="1050" dirty="0">
              <a:solidFill>
                <a:srgbClr val="000000"/>
              </a:solidFill>
              <a:latin typeface="Calibri" panose="020F0502020204030204" pitchFamily="34" charset="0"/>
              <a:ea typeface="ＭＳ Ｐゴシック" charset="-128"/>
            </a:endParaRPr>
          </a:p>
        </p:txBody>
      </p:sp>
      <p:pic>
        <p:nvPicPr>
          <p:cNvPr id="10" name="Picture 13" descr="ICS_Medium.png"/>
          <p:cNvPicPr>
            <a:picLocks noChangeAspect="1"/>
          </p:cNvPicPr>
          <p:nvPr/>
        </p:nvPicPr>
        <p:blipFill>
          <a:blip r:embed="rId3" cstate="print"/>
          <a:srcRect/>
          <a:stretch>
            <a:fillRect/>
          </a:stretch>
        </p:blipFill>
        <p:spPr bwMode="auto">
          <a:xfrm>
            <a:off x="447923" y="253052"/>
            <a:ext cx="1184428" cy="735898"/>
          </a:xfrm>
          <a:prstGeom prst="rect">
            <a:avLst/>
          </a:prstGeom>
          <a:noFill/>
          <a:ln w="9525">
            <a:noFill/>
            <a:miter lim="800000"/>
            <a:headEnd/>
            <a:tailEnd/>
          </a:ln>
        </p:spPr>
      </p:pic>
      <p:pic>
        <p:nvPicPr>
          <p:cNvPr id="12" name="Picture 9" descr="UTSAGifBlue.gif"/>
          <p:cNvPicPr>
            <a:picLocks noChangeAspect="1"/>
          </p:cNvPicPr>
          <p:nvPr/>
        </p:nvPicPr>
        <p:blipFill>
          <a:blip r:embed="rId4" cstate="print"/>
          <a:srcRect/>
          <a:stretch>
            <a:fillRect/>
          </a:stretch>
        </p:blipFill>
        <p:spPr bwMode="auto">
          <a:xfrm>
            <a:off x="7662242" y="460172"/>
            <a:ext cx="1310400" cy="429165"/>
          </a:xfrm>
          <a:prstGeom prst="rect">
            <a:avLst/>
          </a:prstGeom>
          <a:noFill/>
          <a:ln w="9525">
            <a:noFill/>
            <a:miter lim="800000"/>
            <a:headEnd/>
            <a:tailEnd/>
          </a:ln>
        </p:spPr>
      </p:pic>
      <p:sp>
        <p:nvSpPr>
          <p:cNvPr id="14" name="Line 8"/>
          <p:cNvSpPr>
            <a:spLocks noChangeShapeType="1"/>
          </p:cNvSpPr>
          <p:nvPr/>
        </p:nvSpPr>
        <p:spPr bwMode="auto">
          <a:xfrm flipV="1">
            <a:off x="2133600" y="820809"/>
            <a:ext cx="4949180" cy="18083"/>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15" name="Line 9"/>
          <p:cNvSpPr>
            <a:spLocks noChangeShapeType="1"/>
          </p:cNvSpPr>
          <p:nvPr/>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nchor="ctr"/>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4" name="Date Placeholder 3"/>
          <p:cNvSpPr>
            <a:spLocks noGrp="1"/>
          </p:cNvSpPr>
          <p:nvPr>
            <p:ph type="dt" sz="half" idx="10"/>
          </p:nvPr>
        </p:nvSpPr>
        <p:spPr>
          <a:xfrm>
            <a:off x="-58437" y="6181130"/>
            <a:ext cx="2133600" cy="365125"/>
          </a:xfrm>
        </p:spPr>
        <p:txBody>
          <a:bodyPr/>
          <a:lstStyle/>
          <a:p>
            <a:pPr algn="ctr" defTabSz="414683" fontAlgn="base" hangingPunct="0">
              <a:spcBef>
                <a:spcPct val="0"/>
              </a:spcBef>
              <a:spcAft>
                <a:spcPct val="0"/>
              </a:spcAft>
              <a:buClr>
                <a:srgbClr val="000000"/>
              </a:buClr>
              <a:buSzPct val="45000"/>
              <a:defRPr/>
            </a:pPr>
            <a:r>
              <a:rPr lang="en-US" sz="1090">
                <a:solidFill>
                  <a:srgbClr val="131F49"/>
                </a:solidFill>
                <a:latin typeface="Arial" pitchFamily="34" charset="0"/>
                <a:ea typeface="ＭＳ Ｐゴシック" pitchFamily="34" charset="-128"/>
              </a:rPr>
              <a:t>© Maanak Gupta</a:t>
            </a:r>
            <a:endParaRPr lang="en-US" sz="1090" dirty="0">
              <a:solidFill>
                <a:srgbClr val="131F49"/>
              </a:solidFill>
              <a:latin typeface="Arial" pitchFamily="34" charset="0"/>
              <a:ea typeface="ＭＳ Ｐゴシック" pitchFamily="34" charset="-128"/>
            </a:endParaRPr>
          </a:p>
        </p:txBody>
      </p:sp>
      <p:sp>
        <p:nvSpPr>
          <p:cNvPr id="5" name="Footer Placeholder 4"/>
          <p:cNvSpPr>
            <a:spLocks noGrp="1"/>
          </p:cNvSpPr>
          <p:nvPr>
            <p:ph type="ftr" sz="quarter" idx="11"/>
          </p:nvPr>
        </p:nvSpPr>
        <p:spPr>
          <a:xfrm>
            <a:off x="2971800" y="6210159"/>
            <a:ext cx="3810000" cy="365125"/>
          </a:xfrm>
        </p:spPr>
        <p:txBody>
          <a:bodyPr/>
          <a:lstStyle/>
          <a:p>
            <a:pPr defTabSz="414683" fontAlgn="base" hangingPunct="0">
              <a:spcBef>
                <a:spcPct val="0"/>
              </a:spcBef>
              <a:spcAft>
                <a:spcPct val="0"/>
              </a:spcAft>
              <a:buClr>
                <a:srgbClr val="000000"/>
              </a:buClr>
              <a:buSzPct val="45000"/>
              <a:defRPr/>
            </a:pPr>
            <a:r>
              <a:rPr lang="en-US" sz="1270" dirty="0">
                <a:solidFill>
                  <a:srgbClr val="131F49"/>
                </a:solidFill>
                <a:latin typeface="Arial" pitchFamily="34" charset="0"/>
                <a:ea typeface="ＭＳ Ｐゴシック" pitchFamily="34" charset="-128"/>
              </a:rPr>
              <a:t>World-Leading Research with Real-World Impact!</a:t>
            </a:r>
          </a:p>
        </p:txBody>
      </p:sp>
      <p:sp>
        <p:nvSpPr>
          <p:cNvPr id="6" name="Slide Number Placeholder 5"/>
          <p:cNvSpPr>
            <a:spLocks noGrp="1"/>
          </p:cNvSpPr>
          <p:nvPr>
            <p:ph type="sldNum" sz="quarter" idx="12"/>
          </p:nvPr>
        </p:nvSpPr>
        <p:spPr>
          <a:xfrm>
            <a:off x="6634664" y="6247081"/>
            <a:ext cx="2133600" cy="365125"/>
          </a:xfrm>
        </p:spPr>
        <p:txBody>
          <a:bodyPr/>
          <a:lstStyle/>
          <a:p>
            <a:pPr algn="ctr" defTabSz="414683" fontAlgn="base" hangingPunct="0">
              <a:spcBef>
                <a:spcPct val="0"/>
              </a:spcBef>
              <a:spcAft>
                <a:spcPct val="0"/>
              </a:spcAft>
              <a:buClr>
                <a:srgbClr val="000000"/>
              </a:buClr>
              <a:buSzPct val="45000"/>
              <a:defRPr/>
            </a:pPr>
            <a:r>
              <a:rPr lang="en-US" sz="1270" dirty="0">
                <a:solidFill>
                  <a:srgbClr val="131F49"/>
                </a:solidFill>
                <a:latin typeface="Arial" pitchFamily="34" charset="0"/>
                <a:ea typeface="ＭＳ Ｐゴシック" pitchFamily="34" charset="-128"/>
              </a:rPr>
              <a:t>				</a:t>
            </a:r>
            <a:fld id="{B6F15528-21DE-4FAA-801E-634DDDAF4B2B}" type="slidenum">
              <a:rPr lang="en-US" sz="1270" smtClean="0">
                <a:solidFill>
                  <a:srgbClr val="131F49"/>
                </a:solidFill>
                <a:latin typeface="Arial" pitchFamily="34" charset="0"/>
                <a:ea typeface="ＭＳ Ｐゴシック" pitchFamily="34" charset="-128"/>
              </a:rPr>
              <a:pPr algn="ctr" defTabSz="414683" fontAlgn="base" hangingPunct="0">
                <a:spcBef>
                  <a:spcPct val="0"/>
                </a:spcBef>
                <a:spcAft>
                  <a:spcPct val="0"/>
                </a:spcAft>
                <a:buClr>
                  <a:srgbClr val="000000"/>
                </a:buClr>
                <a:buSzPct val="45000"/>
                <a:defRPr/>
              </a:pPr>
              <a:t>1</a:t>
            </a:fld>
            <a:endParaRPr lang="en-US" sz="1270" dirty="0">
              <a:solidFill>
                <a:srgbClr val="131F49"/>
              </a:solidFill>
              <a:latin typeface="Arial" pitchFamily="34" charset="0"/>
              <a:ea typeface="ＭＳ Ｐゴシック" pitchFamily="34" charset="-128"/>
            </a:endParaRPr>
          </a:p>
        </p:txBody>
      </p:sp>
      <p:sp>
        <p:nvSpPr>
          <p:cNvPr id="16" name="Title 1"/>
          <p:cNvSpPr txBox="1">
            <a:spLocks/>
          </p:cNvSpPr>
          <p:nvPr/>
        </p:nvSpPr>
        <p:spPr bwMode="auto">
          <a:xfrm>
            <a:off x="477956" y="1173113"/>
            <a:ext cx="8248445" cy="1470240"/>
          </a:xfrm>
          <a:prstGeom prst="rect">
            <a:avLst/>
          </a:prstGeom>
          <a:noFill/>
          <a:ln w="9525">
            <a:noFill/>
            <a:miter lim="800000"/>
            <a:headEnd/>
            <a:tailEnd/>
          </a:ln>
        </p:spPr>
        <p:txBody>
          <a:bodyPr vert="horz" wrap="square" lIns="91430" tIns="45716" rIns="91430" bIns="45716" numCol="1" anchor="ctr" anchorCtr="0" compatLnSpc="1">
            <a:prstTxWarp prst="textNoShape">
              <a:avLst/>
            </a:prstTxWarp>
          </a:bodyPr>
          <a:lstStyle>
            <a:lvl1pPr algn="ctr" rtl="0" eaLnBrk="1" fontAlgn="base" hangingPunct="1">
              <a:spcBef>
                <a:spcPct val="0"/>
              </a:spcBef>
              <a:spcAft>
                <a:spcPct val="0"/>
              </a:spcAft>
              <a:defRPr sz="3628" b="1" kern="1200">
                <a:solidFill>
                  <a:srgbClr val="131F49"/>
                </a:solidFill>
                <a:latin typeface="+mj-lt"/>
                <a:ea typeface="ＭＳ Ｐゴシック" charset="-128"/>
                <a:cs typeface="ＭＳ Ｐゴシック" charset="-128"/>
              </a:defRPr>
            </a:lvl1pPr>
            <a:lvl2pPr algn="ctr" rtl="0" eaLnBrk="1" fontAlgn="base" hangingPunct="1">
              <a:spcBef>
                <a:spcPct val="0"/>
              </a:spcBef>
              <a:spcAft>
                <a:spcPct val="0"/>
              </a:spcAft>
              <a:defRPr sz="2903">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2903">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2903">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2903">
                <a:solidFill>
                  <a:schemeClr val="tx1"/>
                </a:solidFill>
                <a:latin typeface="Calibri" pitchFamily="34" charset="0"/>
                <a:ea typeface="ＭＳ Ｐゴシック" charset="-128"/>
                <a:cs typeface="ＭＳ Ｐゴシック" charset="-128"/>
              </a:defRPr>
            </a:lvl5pPr>
            <a:lvl6pPr marL="414683" algn="ctr" rtl="0" eaLnBrk="1" fontAlgn="base" hangingPunct="1">
              <a:spcBef>
                <a:spcPct val="0"/>
              </a:spcBef>
              <a:spcAft>
                <a:spcPct val="0"/>
              </a:spcAft>
              <a:defRPr sz="3991">
                <a:solidFill>
                  <a:schemeClr val="tx1"/>
                </a:solidFill>
                <a:latin typeface="Calibri" pitchFamily="34" charset="0"/>
              </a:defRPr>
            </a:lvl6pPr>
            <a:lvl7pPr marL="829366" algn="ctr" rtl="0" eaLnBrk="1" fontAlgn="base" hangingPunct="1">
              <a:spcBef>
                <a:spcPct val="0"/>
              </a:spcBef>
              <a:spcAft>
                <a:spcPct val="0"/>
              </a:spcAft>
              <a:defRPr sz="3991">
                <a:solidFill>
                  <a:schemeClr val="tx1"/>
                </a:solidFill>
                <a:latin typeface="Calibri" pitchFamily="34" charset="0"/>
              </a:defRPr>
            </a:lvl7pPr>
            <a:lvl8pPr marL="1244049" algn="ctr" rtl="0" eaLnBrk="1" fontAlgn="base" hangingPunct="1">
              <a:spcBef>
                <a:spcPct val="0"/>
              </a:spcBef>
              <a:spcAft>
                <a:spcPct val="0"/>
              </a:spcAft>
              <a:defRPr sz="3991">
                <a:solidFill>
                  <a:schemeClr val="tx1"/>
                </a:solidFill>
                <a:latin typeface="Calibri" pitchFamily="34" charset="0"/>
              </a:defRPr>
            </a:lvl8pPr>
            <a:lvl9pPr marL="1658732" algn="ctr" rtl="0" eaLnBrk="1" fontAlgn="base" hangingPunct="1">
              <a:spcBef>
                <a:spcPct val="0"/>
              </a:spcBef>
              <a:spcAft>
                <a:spcPct val="0"/>
              </a:spcAft>
              <a:defRPr sz="3991">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002060"/>
                </a:solidFill>
                <a:uLnTx/>
                <a:uFillTx/>
                <a:latin typeface="Calibri" panose="020F0502020204030204" pitchFamily="34" charset="0"/>
              </a:rPr>
              <a:t>Object-</a:t>
            </a:r>
            <a:r>
              <a:rPr kumimoji="0" lang="en-US" sz="3600" b="0" i="0" u="none" strike="noStrike" kern="1200" cap="none" spc="0" normalizeH="0" noProof="0" dirty="0">
                <a:ln>
                  <a:noFill/>
                </a:ln>
                <a:solidFill>
                  <a:srgbClr val="002060"/>
                </a:solidFill>
                <a:uLnTx/>
                <a:uFillTx/>
                <a:latin typeface="Calibri" panose="020F0502020204030204" pitchFamily="34" charset="0"/>
              </a:rPr>
              <a:t>Tagged RBAC Model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1200" cap="none" spc="0" normalizeH="0" noProof="0" dirty="0">
                <a:ln>
                  <a:noFill/>
                </a:ln>
                <a:solidFill>
                  <a:srgbClr val="002060"/>
                </a:solidFill>
                <a:uLnTx/>
                <a:uFillTx/>
                <a:latin typeface="Calibri" panose="020F0502020204030204" pitchFamily="34" charset="0"/>
              </a:rPr>
              <a:t>for the </a:t>
            </a:r>
            <a:r>
              <a:rPr kumimoji="0" lang="en-US" sz="3600" b="0" i="0" u="none" strike="noStrike" kern="1200" cap="none" spc="0" normalizeH="0" noProof="0" dirty="0" err="1">
                <a:ln>
                  <a:noFill/>
                </a:ln>
                <a:solidFill>
                  <a:srgbClr val="002060"/>
                </a:solidFill>
                <a:uLnTx/>
                <a:uFillTx/>
                <a:latin typeface="Calibri" panose="020F0502020204030204" pitchFamily="34" charset="0"/>
              </a:rPr>
              <a:t>Hadoop</a:t>
            </a:r>
            <a:r>
              <a:rPr kumimoji="0" lang="en-US" sz="3600" b="0" i="0" u="none" strike="noStrike" kern="1200" cap="none" spc="0" normalizeH="0" noProof="0" dirty="0">
                <a:ln>
                  <a:noFill/>
                </a:ln>
                <a:solidFill>
                  <a:srgbClr val="002060"/>
                </a:solidFill>
                <a:uLnTx/>
                <a:uFillTx/>
                <a:latin typeface="Calibri" panose="020F0502020204030204" pitchFamily="34" charset="0"/>
              </a:rPr>
              <a:t> Ecosystem</a:t>
            </a:r>
            <a:endParaRPr kumimoji="0" lang="en-US" sz="3600" b="0" i="0" u="none" strike="noStrike" kern="1200" cap="none" spc="0" normalizeH="0" baseline="0" noProof="0" dirty="0">
              <a:ln>
                <a:noFill/>
              </a:ln>
              <a:solidFill>
                <a:srgbClr val="002060"/>
              </a:solidFill>
              <a:uLnTx/>
              <a:uFillTx/>
              <a:latin typeface="Calibri" panose="020F0502020204030204" pitchFamily="34" charset="0"/>
            </a:endParaRPr>
          </a:p>
        </p:txBody>
      </p:sp>
      <p:sp>
        <p:nvSpPr>
          <p:cNvPr id="17" name="Subtitle 2"/>
          <p:cNvSpPr txBox="1">
            <a:spLocks/>
          </p:cNvSpPr>
          <p:nvPr/>
        </p:nvSpPr>
        <p:spPr>
          <a:xfrm>
            <a:off x="355681" y="2995228"/>
            <a:ext cx="8520482" cy="3184462"/>
          </a:xfrm>
          <a:prstGeom prst="rect">
            <a:avLst/>
          </a:prstGeom>
        </p:spPr>
        <p:txBody>
          <a:bodyPr/>
          <a:lstStyle>
            <a:lvl1pPr marL="431800" indent="-323850" algn="l" defTabSz="457200" rtl="0" eaLnBrk="0" fontAlgn="base" hangingPunct="0">
              <a:spcBef>
                <a:spcPct val="0"/>
              </a:spcBef>
              <a:spcAft>
                <a:spcPct val="0"/>
              </a:spcAft>
              <a:buClr>
                <a:srgbClr val="000000"/>
              </a:buClr>
              <a:buSzPct val="45000"/>
              <a:buFont typeface="Wingdings" pitchFamily="2" charset="2"/>
              <a:buChar char=""/>
              <a:defRPr sz="2800">
                <a:solidFill>
                  <a:srgbClr val="000000"/>
                </a:solidFill>
                <a:latin typeface="Arial" charset="0"/>
                <a:ea typeface="ＭＳ Ｐゴシック" charset="-128"/>
                <a:cs typeface="ＭＳ Ｐゴシック" charset="-128"/>
              </a:defRPr>
            </a:lvl1pPr>
            <a:lvl2pPr marL="863600" indent="-287338" algn="l" defTabSz="457200" rtl="0" eaLnBrk="0" fontAlgn="base" hangingPunct="0">
              <a:spcBef>
                <a:spcPct val="0"/>
              </a:spcBef>
              <a:spcAft>
                <a:spcPct val="0"/>
              </a:spcAft>
              <a:buClr>
                <a:srgbClr val="000000"/>
              </a:buClr>
              <a:buSzPct val="75000"/>
              <a:buFont typeface="Symbol" pitchFamily="18" charset="2"/>
              <a:buChar char=""/>
              <a:defRPr sz="2400">
                <a:solidFill>
                  <a:srgbClr val="000000"/>
                </a:solidFill>
                <a:latin typeface="Arial" charset="0"/>
                <a:ea typeface="ＭＳ Ｐゴシック" charset="-128"/>
              </a:defRPr>
            </a:lvl2pPr>
            <a:lvl3pPr marL="1295400" indent="-215900" algn="l" defTabSz="457200" rtl="0" eaLnBrk="0" fontAlgn="base" hangingPunct="0">
              <a:spcBef>
                <a:spcPct val="0"/>
              </a:spcBef>
              <a:spcAft>
                <a:spcPts val="850"/>
              </a:spcAft>
              <a:buClr>
                <a:srgbClr val="000000"/>
              </a:buClr>
              <a:buSzPct val="45000"/>
              <a:buFont typeface="Wingdings" pitchFamily="2" charset="2"/>
              <a:buChar char=""/>
              <a:defRPr sz="2400">
                <a:solidFill>
                  <a:srgbClr val="000000"/>
                </a:solidFill>
                <a:latin typeface="Arial" charset="0"/>
                <a:ea typeface="ＭＳ Ｐゴシック" charset="-128"/>
              </a:defRPr>
            </a:lvl3pPr>
            <a:lvl4pPr marL="1727200" indent="-215900" algn="l" defTabSz="457200" rtl="0" eaLnBrk="0" fontAlgn="base" hangingPunct="0">
              <a:spcBef>
                <a:spcPct val="0"/>
              </a:spcBef>
              <a:spcAft>
                <a:spcPts val="575"/>
              </a:spcAft>
              <a:buClr>
                <a:srgbClr val="000000"/>
              </a:buClr>
              <a:buSzPct val="75000"/>
              <a:buFont typeface="Symbol" pitchFamily="18" charset="2"/>
              <a:buChar char=""/>
              <a:defRPr sz="2000">
                <a:solidFill>
                  <a:srgbClr val="000000"/>
                </a:solidFill>
                <a:latin typeface="Arial" charset="0"/>
                <a:ea typeface="ＭＳ Ｐゴシック" charset="-128"/>
              </a:defRPr>
            </a:lvl4pPr>
            <a:lvl5pPr marL="2159000" indent="-215900" algn="l" defTabSz="457200" rtl="0" eaLnBrk="0" fontAlgn="base" hangingPunct="0">
              <a:spcBef>
                <a:spcPct val="0"/>
              </a:spcBef>
              <a:spcAft>
                <a:spcPts val="288"/>
              </a:spcAft>
              <a:buClr>
                <a:srgbClr val="000000"/>
              </a:buClr>
              <a:buSzPct val="45000"/>
              <a:buFont typeface="Wingdings" pitchFamily="2" charset="2"/>
              <a:buChar char=""/>
              <a:defRPr sz="2000">
                <a:solidFill>
                  <a:srgbClr val="000000"/>
                </a:solidFill>
                <a:latin typeface="Arial" charset="0"/>
                <a:ea typeface="ＭＳ Ｐゴシック" charset="-128"/>
              </a:defRPr>
            </a:lvl5pPr>
            <a:lvl6pPr marL="2616200" indent="-215900" algn="l" defTabSz="457200" rtl="0" fontAlgn="base" hangingPunct="0">
              <a:spcBef>
                <a:spcPct val="0"/>
              </a:spcBef>
              <a:spcAft>
                <a:spcPts val="288"/>
              </a:spcAft>
              <a:buClr>
                <a:srgbClr val="000000"/>
              </a:buClr>
              <a:buSzPct val="45000"/>
              <a:buFont typeface="Wingdings" charset="2"/>
              <a:buChar char=""/>
              <a:defRPr sz="2000">
                <a:solidFill>
                  <a:srgbClr val="000000"/>
                </a:solidFill>
                <a:latin typeface="+mn-lt"/>
              </a:defRPr>
            </a:lvl6pPr>
            <a:lvl7pPr marL="3073400" indent="-215900" algn="l" defTabSz="457200" rtl="0" fontAlgn="base" hangingPunct="0">
              <a:spcBef>
                <a:spcPct val="0"/>
              </a:spcBef>
              <a:spcAft>
                <a:spcPts val="288"/>
              </a:spcAft>
              <a:buClr>
                <a:srgbClr val="000000"/>
              </a:buClr>
              <a:buSzPct val="45000"/>
              <a:buFont typeface="Wingdings" charset="2"/>
              <a:buChar char=""/>
              <a:defRPr sz="2000">
                <a:solidFill>
                  <a:srgbClr val="000000"/>
                </a:solidFill>
                <a:latin typeface="+mn-lt"/>
              </a:defRPr>
            </a:lvl7pPr>
            <a:lvl8pPr marL="3530600" indent="-215900" algn="l" defTabSz="457200" rtl="0" fontAlgn="base" hangingPunct="0">
              <a:spcBef>
                <a:spcPct val="0"/>
              </a:spcBef>
              <a:spcAft>
                <a:spcPts val="288"/>
              </a:spcAft>
              <a:buClr>
                <a:srgbClr val="000000"/>
              </a:buClr>
              <a:buSzPct val="45000"/>
              <a:buFont typeface="Wingdings" charset="2"/>
              <a:buChar char=""/>
              <a:defRPr sz="2000">
                <a:solidFill>
                  <a:srgbClr val="000000"/>
                </a:solidFill>
                <a:latin typeface="+mn-lt"/>
              </a:defRPr>
            </a:lvl8pPr>
            <a:lvl9pPr marL="3987800" indent="-215900" algn="l" defTabSz="457200" rtl="0" fontAlgn="base" hangingPunct="0">
              <a:spcBef>
                <a:spcPct val="0"/>
              </a:spcBef>
              <a:spcAft>
                <a:spcPts val="288"/>
              </a:spcAft>
              <a:buClr>
                <a:srgbClr val="000000"/>
              </a:buClr>
              <a:buSzPct val="45000"/>
              <a:buFont typeface="Wingdings" charset="2"/>
              <a:buChar char=""/>
              <a:defRPr sz="2000">
                <a:solidFill>
                  <a:srgbClr val="000000"/>
                </a:solidFill>
                <a:latin typeface="+mn-lt"/>
              </a:defRPr>
            </a:lvl9pPr>
          </a:lstStyle>
          <a:p>
            <a:pPr marL="107950" indent="0" algn="ctr">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400" u="sng" kern="0" dirty="0" err="1">
                <a:solidFill>
                  <a:srgbClr val="1F497D"/>
                </a:solidFill>
                <a:latin typeface="Calibri" panose="020F0502020204030204" pitchFamily="34" charset="0"/>
              </a:rPr>
              <a:t>Maanak</a:t>
            </a:r>
            <a:r>
              <a:rPr lang="en-US" sz="2400" u="sng" kern="0" dirty="0">
                <a:solidFill>
                  <a:srgbClr val="1F497D"/>
                </a:solidFill>
                <a:latin typeface="Calibri" panose="020F0502020204030204" pitchFamily="34" charset="0"/>
              </a:rPr>
              <a:t> Gupta</a:t>
            </a:r>
            <a:r>
              <a:rPr lang="en-US" sz="2400" kern="0" dirty="0">
                <a:solidFill>
                  <a:srgbClr val="1F497D"/>
                </a:solidFill>
                <a:latin typeface="Calibri" panose="020F0502020204030204" pitchFamily="34" charset="0"/>
              </a:rPr>
              <a:t>, </a:t>
            </a:r>
            <a:r>
              <a:rPr lang="en-US" sz="2400" kern="0" dirty="0" err="1">
                <a:solidFill>
                  <a:srgbClr val="1F497D"/>
                </a:solidFill>
                <a:latin typeface="Calibri" panose="020F0502020204030204" pitchFamily="34" charset="0"/>
              </a:rPr>
              <a:t>Farhan</a:t>
            </a:r>
            <a:r>
              <a:rPr lang="en-US" sz="2400" kern="0" dirty="0">
                <a:solidFill>
                  <a:srgbClr val="1F497D"/>
                </a:solidFill>
                <a:latin typeface="Calibri" panose="020F0502020204030204" pitchFamily="34" charset="0"/>
              </a:rPr>
              <a:t> </a:t>
            </a:r>
            <a:r>
              <a:rPr lang="en-US" sz="2400" kern="0" dirty="0" err="1">
                <a:solidFill>
                  <a:srgbClr val="1F497D"/>
                </a:solidFill>
                <a:latin typeface="Calibri" panose="020F0502020204030204" pitchFamily="34" charset="0"/>
              </a:rPr>
              <a:t>Patwa</a:t>
            </a:r>
            <a:r>
              <a:rPr lang="en-US" sz="2400" kern="0" dirty="0">
                <a:solidFill>
                  <a:srgbClr val="1F497D"/>
                </a:solidFill>
                <a:latin typeface="Calibri" panose="020F0502020204030204" pitchFamily="34" charset="0"/>
              </a:rPr>
              <a:t>, and Ravi </a:t>
            </a:r>
            <a:r>
              <a:rPr lang="en-US" sz="2400" kern="0" dirty="0" err="1">
                <a:solidFill>
                  <a:srgbClr val="1F497D"/>
                </a:solidFill>
                <a:latin typeface="Calibri" panose="020F0502020204030204" pitchFamily="34" charset="0"/>
              </a:rPr>
              <a:t>Sandhu</a:t>
            </a:r>
            <a:endParaRPr lang="en-US" sz="2400" kern="0" dirty="0">
              <a:solidFill>
                <a:srgbClr val="1F497D"/>
              </a:solidFill>
              <a:latin typeface="Calibri" panose="020F0502020204030204" pitchFamily="34" charset="0"/>
            </a:endParaRPr>
          </a:p>
          <a:p>
            <a:pPr marL="107950" indent="0" algn="ctr">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000" b="1" kern="0" dirty="0">
              <a:solidFill>
                <a:srgbClr val="1F497D"/>
              </a:solidFill>
              <a:latin typeface="Calibri" panose="020F0502020204030204" pitchFamily="34" charset="0"/>
            </a:endParaRPr>
          </a:p>
          <a:p>
            <a:pPr marL="107950" indent="0" algn="ctr">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000" b="1" kern="0" dirty="0">
              <a:solidFill>
                <a:srgbClr val="1F497D"/>
              </a:solidFill>
              <a:latin typeface="Calibri" panose="020F0502020204030204" pitchFamily="34" charset="0"/>
            </a:endParaRPr>
          </a:p>
          <a:p>
            <a:pPr marL="107950" indent="0" algn="ctr">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000" b="1" kern="0" dirty="0">
                <a:solidFill>
                  <a:srgbClr val="1F497D"/>
                </a:solidFill>
                <a:latin typeface="Calibri" panose="020F0502020204030204" pitchFamily="34" charset="0"/>
              </a:rPr>
              <a:t>Institute for Cyber Security and Department of Computer Science</a:t>
            </a:r>
          </a:p>
          <a:p>
            <a:pPr marL="107950" indent="0" algn="ctr">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000" b="1" kern="0" dirty="0">
                <a:solidFill>
                  <a:srgbClr val="1F497D"/>
                </a:solidFill>
                <a:latin typeface="Calibri" panose="020F0502020204030204" pitchFamily="34" charset="0"/>
              </a:rPr>
              <a:t>University of Texas at San Antonio</a:t>
            </a:r>
          </a:p>
          <a:p>
            <a:pPr marL="107950" indent="0" algn="ctr">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000" b="1" kern="0" dirty="0">
              <a:solidFill>
                <a:srgbClr val="1F497D"/>
              </a:solidFill>
              <a:latin typeface="Calibri" panose="020F0502020204030204" pitchFamily="34" charset="0"/>
            </a:endParaRPr>
          </a:p>
          <a:p>
            <a:pPr marL="107950" indent="0" algn="ctr">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1800" b="1" kern="0" dirty="0">
              <a:solidFill>
                <a:schemeClr val="accent6">
                  <a:lumMod val="75000"/>
                </a:schemeClr>
              </a:solidFill>
              <a:latin typeface="Calibri" panose="020F0502020204030204" pitchFamily="34" charset="0"/>
            </a:endParaRPr>
          </a:p>
          <a:p>
            <a:pPr marL="107950" indent="0" algn="ctr">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1800" b="1" kern="0" dirty="0">
                <a:solidFill>
                  <a:schemeClr val="accent6">
                    <a:lumMod val="75000"/>
                  </a:schemeClr>
                </a:solidFill>
                <a:latin typeface="Calibri" panose="020F0502020204030204" pitchFamily="34" charset="0"/>
              </a:rPr>
              <a:t>31st Annual IFIP WG 11.3 Working Conference on Data and Applications Security and Privacy (</a:t>
            </a:r>
            <a:r>
              <a:rPr lang="en-US" sz="1800" b="1" kern="0" dirty="0" err="1">
                <a:solidFill>
                  <a:schemeClr val="accent6">
                    <a:lumMod val="75000"/>
                  </a:schemeClr>
                </a:solidFill>
                <a:latin typeface="Calibri" panose="020F0502020204030204" pitchFamily="34" charset="0"/>
              </a:rPr>
              <a:t>DBSec</a:t>
            </a:r>
            <a:r>
              <a:rPr lang="en-US" sz="1800" b="1" kern="0" dirty="0">
                <a:solidFill>
                  <a:schemeClr val="accent6">
                    <a:lumMod val="75000"/>
                  </a:schemeClr>
                </a:solidFill>
                <a:latin typeface="Calibri" panose="020F0502020204030204" pitchFamily="34" charset="0"/>
              </a:rPr>
              <a:t> 2017), Philadelphia, Pennsylvania, July 19-21, 2017</a:t>
            </a:r>
          </a:p>
          <a:p>
            <a:pPr marL="107950" indent="0" algn="ctr">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1800" b="1" kern="0" dirty="0">
              <a:solidFill>
                <a:schemeClr val="bg2">
                  <a:lumMod val="75000"/>
                </a:schemeClr>
              </a:solidFill>
              <a:latin typeface="Calibri" panose="020F0502020204030204" pitchFamily="34" charset="0"/>
            </a:endParaRPr>
          </a:p>
          <a:p>
            <a:pPr marL="107950" indent="0" algn="ctr">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1800" kern="0" dirty="0">
              <a:solidFill>
                <a:srgbClr val="1F497D"/>
              </a:solidFill>
              <a:latin typeface="Calibri" panose="020F0502020204030204" pitchFamily="34" charset="0"/>
            </a:endParaRPr>
          </a:p>
          <a:p>
            <a:pPr marL="107950" indent="0" algn="ctr">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1800" kern="0" dirty="0">
              <a:solidFill>
                <a:srgbClr val="1F497D"/>
              </a:solidFill>
              <a:latin typeface="Calibri" panose="020F0502020204030204" pitchFamily="34" charset="0"/>
            </a:endParaRPr>
          </a:p>
          <a:p>
            <a:pPr marL="107950" indent="0" algn="ctr">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1800" kern="0" dirty="0">
              <a:latin typeface="Calibri" panose="020F0502020204030204" pitchFamily="34" charset="0"/>
            </a:endParaRPr>
          </a:p>
        </p:txBody>
      </p:sp>
    </p:spTree>
    <p:extLst>
      <p:ext uri="{BB962C8B-B14F-4D97-AF65-F5344CB8AC3E}">
        <p14:creationId xmlns:p14="http://schemas.microsoft.com/office/powerpoint/2010/main" val="934161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ICS_Medium.png"/>
          <p:cNvPicPr>
            <a:picLocks noChangeAspect="1"/>
          </p:cNvPicPr>
          <p:nvPr/>
        </p:nvPicPr>
        <p:blipFill>
          <a:blip r:embed="rId3" cstate="print"/>
          <a:srcRect/>
          <a:stretch>
            <a:fillRect/>
          </a:stretch>
        </p:blipFill>
        <p:spPr bwMode="auto">
          <a:xfrm>
            <a:off x="447923" y="253052"/>
            <a:ext cx="1184428" cy="735898"/>
          </a:xfrm>
          <a:prstGeom prst="rect">
            <a:avLst/>
          </a:prstGeom>
          <a:noFill/>
          <a:ln w="9525">
            <a:noFill/>
            <a:miter lim="800000"/>
            <a:headEnd/>
            <a:tailEnd/>
          </a:ln>
        </p:spPr>
      </p:pic>
      <p:pic>
        <p:nvPicPr>
          <p:cNvPr id="6" name="Picture 9" descr="UTSAGifBlue.gif"/>
          <p:cNvPicPr>
            <a:picLocks noChangeAspect="1"/>
          </p:cNvPicPr>
          <p:nvPr/>
        </p:nvPicPr>
        <p:blipFill>
          <a:blip r:embed="rId4" cstate="print"/>
          <a:srcRect/>
          <a:stretch>
            <a:fillRect/>
          </a:stretch>
        </p:blipFill>
        <p:spPr bwMode="auto">
          <a:xfrm>
            <a:off x="7662242" y="471780"/>
            <a:ext cx="1310400" cy="429165"/>
          </a:xfrm>
          <a:prstGeom prst="rect">
            <a:avLst/>
          </a:prstGeom>
          <a:noFill/>
          <a:ln w="9525">
            <a:noFill/>
            <a:miter lim="800000"/>
            <a:headEnd/>
            <a:tailEnd/>
          </a:ln>
        </p:spPr>
      </p:pic>
      <p:sp>
        <p:nvSpPr>
          <p:cNvPr id="7" name="Line 8"/>
          <p:cNvSpPr>
            <a:spLocks noChangeShapeType="1"/>
          </p:cNvSpPr>
          <p:nvPr/>
        </p:nvSpPr>
        <p:spPr bwMode="auto">
          <a:xfrm>
            <a:off x="2210470" y="1019740"/>
            <a:ext cx="4769280" cy="1441"/>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8" name="Line 9"/>
          <p:cNvSpPr>
            <a:spLocks noChangeShapeType="1"/>
          </p:cNvSpPr>
          <p:nvPr/>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nchor="ctr"/>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9" name="Date Placeholder 3"/>
          <p:cNvSpPr>
            <a:spLocks noGrp="1"/>
          </p:cNvSpPr>
          <p:nvPr>
            <p:ph type="dt" sz="half" idx="4294967295"/>
          </p:nvPr>
        </p:nvSpPr>
        <p:spPr>
          <a:xfrm>
            <a:off x="447923" y="6181130"/>
            <a:ext cx="2132640" cy="364358"/>
          </a:xfrm>
          <a:prstGeom prst="rect">
            <a:avLst/>
          </a:prstGeom>
        </p:spPr>
        <p:txBody>
          <a:bodyPr vert="horz" wrap="square" lIns="91430" tIns="45716" rIns="91430" bIns="45716" numCol="1" anchor="ctr" anchorCtr="0" compatLnSpc="1">
            <a:prstTxWarp prst="textNoShape">
              <a:avLst/>
            </a:prstTxWarp>
          </a:bodyPr>
          <a:lstStyle>
            <a:lvl1pP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r>
              <a:rPr lang="en-US"/>
              <a:t>© Maanak Gupta</a:t>
            </a:r>
            <a:endParaRPr lang="en-GB" dirty="0"/>
          </a:p>
        </p:txBody>
      </p:sp>
      <p:sp>
        <p:nvSpPr>
          <p:cNvPr id="10" name="Footer Placeholder 4"/>
          <p:cNvSpPr>
            <a:spLocks noGrp="1"/>
          </p:cNvSpPr>
          <p:nvPr>
            <p:ph type="ftr" sz="quarter" idx="4294967295"/>
          </p:nvPr>
        </p:nvSpPr>
        <p:spPr>
          <a:xfrm>
            <a:off x="2772799" y="6181130"/>
            <a:ext cx="3781284" cy="364359"/>
          </a:xfrm>
          <a:prstGeom prst="rect">
            <a:avLst/>
          </a:prstGeom>
        </p:spPr>
        <p:txBody>
          <a:bodyPr vert="horz" wrap="square" lIns="91430" tIns="45716" rIns="91430" bIns="45716" numCol="1" anchor="ctr" anchorCtr="0" compatLnSpc="1">
            <a:prstTxWarp prst="textNoShape">
              <a:avLst/>
            </a:prstTxWarp>
          </a:bodyPr>
          <a:lstStyle>
            <a:lvl1pPr algn="ctr" hangingPunct="0">
              <a:buClr>
                <a:srgbClr val="000000"/>
              </a:buClr>
              <a:buSzPct val="45000"/>
              <a:buFont typeface="Wingdings" pitchFamily="2" charset="2"/>
              <a:buNone/>
              <a:defRPr sz="1270">
                <a:solidFill>
                  <a:srgbClr val="131F49"/>
                </a:solidFill>
                <a:latin typeface="Arial" pitchFamily="34" charset="0"/>
              </a:defRPr>
            </a:lvl1pPr>
          </a:lstStyle>
          <a:p>
            <a:pPr defTabSz="414683" fontAlgn="base">
              <a:spcBef>
                <a:spcPct val="0"/>
              </a:spcBef>
              <a:spcAft>
                <a:spcPct val="0"/>
              </a:spcAft>
              <a:defRPr/>
            </a:pPr>
            <a:r>
              <a:rPr lang="en-US" dirty="0">
                <a:ea typeface="ＭＳ Ｐゴシック" pitchFamily="34" charset="-128"/>
              </a:rPr>
              <a:t>World-Leading Research with Real-World Impact!</a:t>
            </a:r>
          </a:p>
        </p:txBody>
      </p:sp>
      <p:sp>
        <p:nvSpPr>
          <p:cNvPr id="11" name="Slide Number Placeholder 5"/>
          <p:cNvSpPr>
            <a:spLocks noGrp="1"/>
          </p:cNvSpPr>
          <p:nvPr>
            <p:ph type="sldNum" sz="quarter" idx="4294967295"/>
          </p:nvPr>
        </p:nvSpPr>
        <p:spPr>
          <a:xfrm>
            <a:off x="6744960" y="6248400"/>
            <a:ext cx="1964160" cy="364359"/>
          </a:xfrm>
          <a:prstGeom prst="rect">
            <a:avLst/>
          </a:prstGeom>
        </p:spPr>
        <p:txBody>
          <a:bodyPr vert="horz" wrap="square" lIns="91430" tIns="45716" rIns="91430" bIns="45716" numCol="1" anchor="ctr" anchorCtr="0" compatLnSpc="1">
            <a:prstTxWarp prst="textNoShape">
              <a:avLst/>
            </a:prstTxWarp>
          </a:bodyPr>
          <a:lstStyle>
            <a:lvl1pPr algn="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fld id="{7084A2E2-4245-4880-AA04-A3886BD21EE2}" type="slidenum">
              <a:rPr lang="en-GB" smtClean="0"/>
              <a:pPr defTabSz="414683" fontAlgn="base">
                <a:spcBef>
                  <a:spcPct val="0"/>
                </a:spcBef>
                <a:spcAft>
                  <a:spcPct val="0"/>
                </a:spcAft>
                <a:defRPr/>
              </a:pPr>
              <a:t>10</a:t>
            </a:fld>
            <a:endParaRPr lang="en-GB" dirty="0"/>
          </a:p>
        </p:txBody>
      </p:sp>
      <p:sp>
        <p:nvSpPr>
          <p:cNvPr id="12" name="Title 1"/>
          <p:cNvSpPr>
            <a:spLocks/>
          </p:cNvSpPr>
          <p:nvPr/>
        </p:nvSpPr>
        <p:spPr bwMode="auto">
          <a:xfrm>
            <a:off x="1658289" y="300451"/>
            <a:ext cx="5978014"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r>
              <a:rPr lang="en-US" sz="2800" dirty="0"/>
              <a:t>Cluster Resource and Application Access </a:t>
            </a:r>
            <a:endParaRPr lang="en-US" sz="2800" b="1" kern="0" dirty="0">
              <a:solidFill>
                <a:srgbClr val="131F49"/>
              </a:solidFill>
              <a:latin typeface="Calibri" panose="020F0502020204030204" pitchFamily="34" charset="0"/>
              <a:ea typeface="ＭＳ Ｐゴシック" charset="-128"/>
              <a:cs typeface="ＭＳ Ｐゴシック" charset="-128"/>
            </a:endParaRPr>
          </a:p>
        </p:txBody>
      </p:sp>
      <p:pic>
        <p:nvPicPr>
          <p:cNvPr id="6146" name="Picture 2" descr="F:\PhD Courses\Research Material\Inprogress Research\Research Related\Big Data Access Control\Research\ICS-Research\Demo Sacmat\Camera Ready\final-camera-ready\Images\capacity-copy.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1594338"/>
            <a:ext cx="4729287" cy="40386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p:cNvSpPr/>
          <p:nvPr/>
        </p:nvSpPr>
        <p:spPr>
          <a:xfrm>
            <a:off x="1304363" y="5742062"/>
            <a:ext cx="3305585" cy="307777"/>
          </a:xfrm>
          <a:prstGeom prst="rect">
            <a:avLst/>
          </a:prstGeom>
        </p:spPr>
        <p:txBody>
          <a:bodyPr wrap="none">
            <a:spAutoFit/>
          </a:bodyPr>
          <a:lstStyle/>
          <a:p>
            <a:r>
              <a:rPr lang="en-US" sz="1400" b="1" dirty="0"/>
              <a:t>YARN Queue Access Control Configuration</a:t>
            </a:r>
          </a:p>
        </p:txBody>
      </p:sp>
      <p:sp>
        <p:nvSpPr>
          <p:cNvPr id="3" name="Rectangle 2"/>
          <p:cNvSpPr/>
          <p:nvPr/>
        </p:nvSpPr>
        <p:spPr>
          <a:xfrm>
            <a:off x="6286867" y="2399063"/>
            <a:ext cx="1060939" cy="4821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456463" y="2440080"/>
            <a:ext cx="1179840" cy="400110"/>
          </a:xfrm>
          <a:prstGeom prst="rect">
            <a:avLst/>
          </a:prstGeom>
          <a:noFill/>
        </p:spPr>
        <p:txBody>
          <a:bodyPr wrap="square" rtlCol="0">
            <a:spAutoFit/>
          </a:bodyPr>
          <a:lstStyle/>
          <a:p>
            <a:r>
              <a:rPr lang="en-US" sz="2000" dirty="0"/>
              <a:t>root</a:t>
            </a:r>
          </a:p>
        </p:txBody>
      </p:sp>
      <p:sp>
        <p:nvSpPr>
          <p:cNvPr id="16" name="Rectangle 15"/>
          <p:cNvSpPr/>
          <p:nvPr/>
        </p:nvSpPr>
        <p:spPr>
          <a:xfrm>
            <a:off x="5696947" y="4000410"/>
            <a:ext cx="1060939" cy="4821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801426" y="4030546"/>
            <a:ext cx="1179840" cy="400110"/>
          </a:xfrm>
          <a:prstGeom prst="rect">
            <a:avLst/>
          </a:prstGeom>
          <a:noFill/>
        </p:spPr>
        <p:txBody>
          <a:bodyPr wrap="square" rtlCol="0">
            <a:spAutoFit/>
          </a:bodyPr>
          <a:lstStyle/>
          <a:p>
            <a:r>
              <a:rPr lang="en-US" sz="2000" dirty="0"/>
              <a:t>default</a:t>
            </a:r>
          </a:p>
        </p:txBody>
      </p:sp>
      <p:sp>
        <p:nvSpPr>
          <p:cNvPr id="18" name="Rectangle 17"/>
          <p:cNvSpPr/>
          <p:nvPr/>
        </p:nvSpPr>
        <p:spPr>
          <a:xfrm>
            <a:off x="7020648" y="4000410"/>
            <a:ext cx="1225255" cy="4821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981266" y="4041427"/>
            <a:ext cx="1473616" cy="400110"/>
          </a:xfrm>
          <a:prstGeom prst="rect">
            <a:avLst/>
          </a:prstGeom>
          <a:noFill/>
        </p:spPr>
        <p:txBody>
          <a:bodyPr wrap="square" rtlCol="0">
            <a:spAutoFit/>
          </a:bodyPr>
          <a:lstStyle/>
          <a:p>
            <a:r>
              <a:rPr lang="en-US" sz="2000" dirty="0" err="1"/>
              <a:t>newQueue</a:t>
            </a:r>
            <a:endParaRPr lang="en-US" sz="2000" dirty="0"/>
          </a:p>
        </p:txBody>
      </p:sp>
      <p:sp>
        <p:nvSpPr>
          <p:cNvPr id="20" name="Rectangle 19"/>
          <p:cNvSpPr/>
          <p:nvPr/>
        </p:nvSpPr>
        <p:spPr>
          <a:xfrm>
            <a:off x="6286867" y="2389718"/>
            <a:ext cx="1060939" cy="4821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6456463" y="2430735"/>
            <a:ext cx="1179840" cy="400110"/>
          </a:xfrm>
          <a:prstGeom prst="rect">
            <a:avLst/>
          </a:prstGeom>
          <a:noFill/>
        </p:spPr>
        <p:txBody>
          <a:bodyPr wrap="square" rtlCol="0">
            <a:spAutoFit/>
          </a:bodyPr>
          <a:lstStyle/>
          <a:p>
            <a:r>
              <a:rPr lang="en-US" sz="2000" dirty="0"/>
              <a:t>root</a:t>
            </a:r>
          </a:p>
        </p:txBody>
      </p:sp>
      <p:cxnSp>
        <p:nvCxnSpPr>
          <p:cNvPr id="14" name="Straight Arrow Connector 13"/>
          <p:cNvCxnSpPr/>
          <p:nvPr/>
        </p:nvCxnSpPr>
        <p:spPr>
          <a:xfrm flipH="1">
            <a:off x="6112303" y="2881207"/>
            <a:ext cx="645583" cy="1119203"/>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23" name="Straight Arrow Connector 22"/>
          <p:cNvCxnSpPr/>
          <p:nvPr/>
        </p:nvCxnSpPr>
        <p:spPr>
          <a:xfrm>
            <a:off x="6874303" y="2881207"/>
            <a:ext cx="762000" cy="1119203"/>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25" name="Straight Arrow Connector 24"/>
          <p:cNvCxnSpPr>
            <a:cxnSpLocks/>
          </p:cNvCxnSpPr>
          <p:nvPr/>
        </p:nvCxnSpPr>
        <p:spPr>
          <a:xfrm flipH="1">
            <a:off x="8454882" y="2281846"/>
            <a:ext cx="1" cy="24052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6" name="TextBox 25"/>
          <p:cNvSpPr txBox="1"/>
          <p:nvPr/>
        </p:nvSpPr>
        <p:spPr>
          <a:xfrm rot="16200000">
            <a:off x="7738074" y="3055700"/>
            <a:ext cx="1736297" cy="369332"/>
          </a:xfrm>
          <a:prstGeom prst="rect">
            <a:avLst/>
          </a:prstGeom>
          <a:noFill/>
        </p:spPr>
        <p:txBody>
          <a:bodyPr wrap="square" rtlCol="0">
            <a:spAutoFit/>
          </a:bodyPr>
          <a:lstStyle/>
          <a:p>
            <a:r>
              <a:rPr lang="en-US" dirty="0"/>
              <a:t>access rights</a:t>
            </a:r>
          </a:p>
        </p:txBody>
      </p:sp>
    </p:spTree>
    <p:extLst>
      <p:ext uri="{BB962C8B-B14F-4D97-AF65-F5344CB8AC3E}">
        <p14:creationId xmlns:p14="http://schemas.microsoft.com/office/powerpoint/2010/main" val="2480217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ICS_Medium.png"/>
          <p:cNvPicPr>
            <a:picLocks noChangeAspect="1"/>
          </p:cNvPicPr>
          <p:nvPr/>
        </p:nvPicPr>
        <p:blipFill>
          <a:blip r:embed="rId3" cstate="print"/>
          <a:srcRect/>
          <a:stretch>
            <a:fillRect/>
          </a:stretch>
        </p:blipFill>
        <p:spPr bwMode="auto">
          <a:xfrm>
            <a:off x="447923" y="253052"/>
            <a:ext cx="1184428" cy="735898"/>
          </a:xfrm>
          <a:prstGeom prst="rect">
            <a:avLst/>
          </a:prstGeom>
          <a:noFill/>
          <a:ln w="9525">
            <a:noFill/>
            <a:miter lim="800000"/>
            <a:headEnd/>
            <a:tailEnd/>
          </a:ln>
        </p:spPr>
      </p:pic>
      <p:sp>
        <p:nvSpPr>
          <p:cNvPr id="5" name="Title 1"/>
          <p:cNvSpPr>
            <a:spLocks/>
          </p:cNvSpPr>
          <p:nvPr/>
        </p:nvSpPr>
        <p:spPr bwMode="auto">
          <a:xfrm>
            <a:off x="1981200" y="54050"/>
            <a:ext cx="5452349"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endParaRPr lang="en-US" sz="3200" b="1" kern="0" dirty="0">
              <a:solidFill>
                <a:srgbClr val="131F49"/>
              </a:solidFill>
              <a:latin typeface="Calibri" panose="020F0502020204030204" pitchFamily="34" charset="0"/>
              <a:ea typeface="ＭＳ Ｐゴシック" charset="-128"/>
              <a:cs typeface="ＭＳ Ｐゴシック" charset="-128"/>
            </a:endParaRPr>
          </a:p>
        </p:txBody>
      </p:sp>
      <p:pic>
        <p:nvPicPr>
          <p:cNvPr id="6" name="Picture 9" descr="UTSAGifBlue.gif"/>
          <p:cNvPicPr>
            <a:picLocks noChangeAspect="1"/>
          </p:cNvPicPr>
          <p:nvPr/>
        </p:nvPicPr>
        <p:blipFill>
          <a:blip r:embed="rId4" cstate="print"/>
          <a:srcRect/>
          <a:stretch>
            <a:fillRect/>
          </a:stretch>
        </p:blipFill>
        <p:spPr bwMode="auto">
          <a:xfrm>
            <a:off x="7662242" y="471780"/>
            <a:ext cx="1310400" cy="429165"/>
          </a:xfrm>
          <a:prstGeom prst="rect">
            <a:avLst/>
          </a:prstGeom>
          <a:noFill/>
          <a:ln w="9525">
            <a:noFill/>
            <a:miter lim="800000"/>
            <a:headEnd/>
            <a:tailEnd/>
          </a:ln>
        </p:spPr>
      </p:pic>
      <p:sp>
        <p:nvSpPr>
          <p:cNvPr id="7" name="Line 8"/>
          <p:cNvSpPr>
            <a:spLocks noChangeShapeType="1"/>
          </p:cNvSpPr>
          <p:nvPr/>
        </p:nvSpPr>
        <p:spPr bwMode="auto">
          <a:xfrm>
            <a:off x="1981200" y="988950"/>
            <a:ext cx="5452349" cy="0"/>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8" name="Line 9"/>
          <p:cNvSpPr>
            <a:spLocks noChangeShapeType="1"/>
          </p:cNvSpPr>
          <p:nvPr/>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nchor="ctr"/>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9" name="Date Placeholder 3"/>
          <p:cNvSpPr>
            <a:spLocks noGrp="1"/>
          </p:cNvSpPr>
          <p:nvPr>
            <p:ph type="dt" sz="half" idx="4294967295"/>
          </p:nvPr>
        </p:nvSpPr>
        <p:spPr>
          <a:xfrm>
            <a:off x="447923" y="6181130"/>
            <a:ext cx="2132640" cy="364358"/>
          </a:xfrm>
          <a:prstGeom prst="rect">
            <a:avLst/>
          </a:prstGeom>
        </p:spPr>
        <p:txBody>
          <a:bodyPr vert="horz" wrap="square" lIns="91430" tIns="45716" rIns="91430" bIns="45716" numCol="1" anchor="ctr" anchorCtr="0" compatLnSpc="1">
            <a:prstTxWarp prst="textNoShape">
              <a:avLst/>
            </a:prstTxWarp>
          </a:bodyPr>
          <a:lstStyle>
            <a:lvl1pP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r>
              <a:rPr lang="en-US"/>
              <a:t>© Maanak Gupta</a:t>
            </a:r>
            <a:endParaRPr lang="en-GB" dirty="0"/>
          </a:p>
        </p:txBody>
      </p:sp>
      <p:sp>
        <p:nvSpPr>
          <p:cNvPr id="10" name="Footer Placeholder 4"/>
          <p:cNvSpPr>
            <a:spLocks noGrp="1"/>
          </p:cNvSpPr>
          <p:nvPr>
            <p:ph type="ftr" sz="quarter" idx="4294967295"/>
          </p:nvPr>
        </p:nvSpPr>
        <p:spPr>
          <a:xfrm>
            <a:off x="2772799" y="6181130"/>
            <a:ext cx="3781284" cy="364359"/>
          </a:xfrm>
          <a:prstGeom prst="rect">
            <a:avLst/>
          </a:prstGeom>
        </p:spPr>
        <p:txBody>
          <a:bodyPr vert="horz" wrap="square" lIns="91430" tIns="45716" rIns="91430" bIns="45716" numCol="1" anchor="ctr" anchorCtr="0" compatLnSpc="1">
            <a:prstTxWarp prst="textNoShape">
              <a:avLst/>
            </a:prstTxWarp>
          </a:bodyPr>
          <a:lstStyle>
            <a:lvl1pPr algn="ctr" hangingPunct="0">
              <a:buClr>
                <a:srgbClr val="000000"/>
              </a:buClr>
              <a:buSzPct val="45000"/>
              <a:buFont typeface="Wingdings" pitchFamily="2" charset="2"/>
              <a:buNone/>
              <a:defRPr sz="1270">
                <a:solidFill>
                  <a:srgbClr val="131F49"/>
                </a:solidFill>
                <a:latin typeface="Arial" pitchFamily="34" charset="0"/>
              </a:defRPr>
            </a:lvl1pPr>
          </a:lstStyle>
          <a:p>
            <a:pPr defTabSz="414683" fontAlgn="base">
              <a:spcBef>
                <a:spcPct val="0"/>
              </a:spcBef>
              <a:spcAft>
                <a:spcPct val="0"/>
              </a:spcAft>
              <a:defRPr/>
            </a:pPr>
            <a:r>
              <a:rPr lang="en-US" dirty="0">
                <a:ea typeface="ＭＳ Ｐゴシック" pitchFamily="34" charset="-128"/>
              </a:rPr>
              <a:t>World-Leading Research with Real-World Impact!</a:t>
            </a:r>
          </a:p>
        </p:txBody>
      </p:sp>
      <p:sp>
        <p:nvSpPr>
          <p:cNvPr id="11" name="Slide Number Placeholder 5"/>
          <p:cNvSpPr>
            <a:spLocks noGrp="1"/>
          </p:cNvSpPr>
          <p:nvPr>
            <p:ph type="sldNum" sz="quarter" idx="4294967295"/>
          </p:nvPr>
        </p:nvSpPr>
        <p:spPr>
          <a:xfrm>
            <a:off x="6744960" y="6248400"/>
            <a:ext cx="1964160" cy="364359"/>
          </a:xfrm>
          <a:prstGeom prst="rect">
            <a:avLst/>
          </a:prstGeom>
        </p:spPr>
        <p:txBody>
          <a:bodyPr vert="horz" wrap="square" lIns="91430" tIns="45716" rIns="91430" bIns="45716" numCol="1" anchor="ctr" anchorCtr="0" compatLnSpc="1">
            <a:prstTxWarp prst="textNoShape">
              <a:avLst/>
            </a:prstTxWarp>
          </a:bodyPr>
          <a:lstStyle>
            <a:lvl1pPr algn="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fld id="{7084A2E2-4245-4880-AA04-A3886BD21EE2}" type="slidenum">
              <a:rPr lang="en-GB" smtClean="0"/>
              <a:pPr defTabSz="414683" fontAlgn="base">
                <a:spcBef>
                  <a:spcPct val="0"/>
                </a:spcBef>
                <a:spcAft>
                  <a:spcPct val="0"/>
                </a:spcAft>
                <a:defRPr/>
              </a:pPr>
              <a:t>11</a:t>
            </a:fld>
            <a:endParaRPr lang="en-GB" dirty="0"/>
          </a:p>
        </p:txBody>
      </p:sp>
      <p:sp>
        <p:nvSpPr>
          <p:cNvPr id="12" name="Title 1"/>
          <p:cNvSpPr>
            <a:spLocks/>
          </p:cNvSpPr>
          <p:nvPr/>
        </p:nvSpPr>
        <p:spPr bwMode="auto">
          <a:xfrm>
            <a:off x="1727730" y="161427"/>
            <a:ext cx="5705820"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r>
              <a:rPr lang="en-US" sz="3200" kern="0" dirty="0">
                <a:solidFill>
                  <a:srgbClr val="131F49"/>
                </a:solidFill>
                <a:latin typeface="Calibri" panose="020F0502020204030204" pitchFamily="34" charset="0"/>
                <a:ea typeface="ＭＳ Ｐゴシック" charset="-128"/>
                <a:cs typeface="ＭＳ Ｐゴシック" charset="-128"/>
              </a:rPr>
              <a:t>Hadoop Ecosystem </a:t>
            </a:r>
          </a:p>
          <a:p>
            <a:pPr algn="ctr" defTabSz="414683" eaLnBrk="0" fontAlgn="base" hangingPunct="0">
              <a:spcBef>
                <a:spcPct val="0"/>
              </a:spcBef>
              <a:spcAft>
                <a:spcPct val="0"/>
              </a:spcAft>
              <a:buClr>
                <a:srgbClr val="000000"/>
              </a:buClr>
              <a:buSzPct val="45000"/>
              <a:defRPr/>
            </a:pPr>
            <a:r>
              <a:rPr lang="en-US" sz="3200" kern="0" dirty="0">
                <a:solidFill>
                  <a:srgbClr val="131F49"/>
                </a:solidFill>
                <a:latin typeface="Calibri" panose="020F0502020204030204" pitchFamily="34" charset="0"/>
                <a:ea typeface="ＭＳ Ｐゴシック" charset="-128"/>
                <a:cs typeface="ＭＳ Ｐゴシック" charset="-128"/>
              </a:rPr>
              <a:t>Authorization Architecture</a:t>
            </a:r>
          </a:p>
        </p:txBody>
      </p:sp>
      <p:sp>
        <p:nvSpPr>
          <p:cNvPr id="2" name="TextBox 1"/>
          <p:cNvSpPr txBox="1"/>
          <p:nvPr/>
        </p:nvSpPr>
        <p:spPr>
          <a:xfrm>
            <a:off x="1231788" y="5083138"/>
            <a:ext cx="6838038" cy="830997"/>
          </a:xfrm>
          <a:prstGeom prst="rect">
            <a:avLst/>
          </a:prstGeom>
          <a:noFill/>
        </p:spPr>
        <p:txBody>
          <a:bodyPr wrap="square" rtlCol="0">
            <a:spAutoFit/>
          </a:bodyPr>
          <a:lstStyle/>
          <a:p>
            <a:r>
              <a:rPr lang="en-US" sz="1600" dirty="0">
                <a:ln>
                  <a:solidFill>
                    <a:schemeClr val="tx1">
                      <a:lumMod val="65000"/>
                      <a:lumOff val="35000"/>
                    </a:schemeClr>
                  </a:solidFill>
                </a:ln>
              </a:rPr>
              <a:t>Policy Manager :  </a:t>
            </a:r>
            <a:r>
              <a:rPr lang="en-US" sz="1600" dirty="0"/>
              <a:t>Apache Ranger, Apache Sentry</a:t>
            </a:r>
          </a:p>
          <a:p>
            <a:r>
              <a:rPr lang="en-US" sz="1600" dirty="0">
                <a:ln>
                  <a:solidFill>
                    <a:schemeClr val="tx1">
                      <a:lumMod val="65000"/>
                      <a:lumOff val="35000"/>
                    </a:schemeClr>
                  </a:solidFill>
                </a:ln>
              </a:rPr>
              <a:t>Gateway :</a:t>
            </a:r>
            <a:r>
              <a:rPr lang="en-US" sz="1600" dirty="0"/>
              <a:t>  Apache Knox</a:t>
            </a:r>
          </a:p>
          <a:p>
            <a:r>
              <a:rPr lang="en-US" sz="1600" dirty="0">
                <a:ln>
                  <a:solidFill>
                    <a:schemeClr val="tx1">
                      <a:lumMod val="65000"/>
                      <a:lumOff val="35000"/>
                    </a:schemeClr>
                  </a:solidFill>
                </a:ln>
              </a:rPr>
              <a:t>Ecosystem Service (ES) :  </a:t>
            </a:r>
            <a:r>
              <a:rPr lang="en-US" sz="1600" dirty="0"/>
              <a:t>Apache Hive, HDFS, Apache Storm, Apache Kafka, YARN</a:t>
            </a:r>
          </a:p>
        </p:txBody>
      </p:sp>
      <p:pic>
        <p:nvPicPr>
          <p:cNvPr id="1026" name="Picture 2" descr="F:\PhD Courses\Research Material\Inprogress Research\Research Related\Big Data Access Control\Research\ICS-Research\DBSec\Final-Submitted-DBSec\maanak-dbsec17\fig-arc.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1295399"/>
            <a:ext cx="6946867" cy="37238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7497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PhD Courses\Research Material\Inprogress Research\Research Related\Big Data Access Control\Research\ICS-Research\DBSec\Final-Submitted-DBSec\maanak-dbsec17\Ford Presentation\hadoop-ac-v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988950"/>
            <a:ext cx="6498668" cy="437641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13" descr="ICS_Medium.png"/>
          <p:cNvPicPr>
            <a:picLocks noChangeAspect="1"/>
          </p:cNvPicPr>
          <p:nvPr/>
        </p:nvPicPr>
        <p:blipFill>
          <a:blip r:embed="rId4" cstate="print"/>
          <a:srcRect/>
          <a:stretch>
            <a:fillRect/>
          </a:stretch>
        </p:blipFill>
        <p:spPr bwMode="auto">
          <a:xfrm>
            <a:off x="447923" y="253052"/>
            <a:ext cx="1184428" cy="735898"/>
          </a:xfrm>
          <a:prstGeom prst="rect">
            <a:avLst/>
          </a:prstGeom>
          <a:noFill/>
          <a:ln w="9525">
            <a:noFill/>
            <a:miter lim="800000"/>
            <a:headEnd/>
            <a:tailEnd/>
          </a:ln>
        </p:spPr>
      </p:pic>
      <p:sp>
        <p:nvSpPr>
          <p:cNvPr id="5" name="Title 1"/>
          <p:cNvSpPr>
            <a:spLocks/>
          </p:cNvSpPr>
          <p:nvPr/>
        </p:nvSpPr>
        <p:spPr bwMode="auto">
          <a:xfrm>
            <a:off x="1727730" y="161427"/>
            <a:ext cx="5705820"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r>
              <a:rPr lang="en-US" sz="3600" kern="0" dirty="0">
                <a:solidFill>
                  <a:srgbClr val="131F49"/>
                </a:solidFill>
                <a:latin typeface="Calibri" panose="020F0502020204030204" pitchFamily="34" charset="0"/>
                <a:ea typeface="ＭＳ Ｐゴシック" charset="-128"/>
                <a:cs typeface="ＭＳ Ｐゴシック" charset="-128"/>
              </a:rPr>
              <a:t>AC Model: </a:t>
            </a:r>
            <a:r>
              <a:rPr lang="en-US" sz="3600" kern="0" dirty="0" err="1">
                <a:solidFill>
                  <a:srgbClr val="131F49"/>
                </a:solidFill>
                <a:latin typeface="Calibri" panose="020F0502020204030204" pitchFamily="34" charset="0"/>
                <a:ea typeface="ＭＳ Ｐゴシック" charset="-128"/>
                <a:cs typeface="ＭＳ Ｐゴシック" charset="-128"/>
              </a:rPr>
              <a:t>Hadoop</a:t>
            </a:r>
            <a:r>
              <a:rPr lang="en-US" sz="3600" kern="0" dirty="0">
                <a:solidFill>
                  <a:srgbClr val="131F49"/>
                </a:solidFill>
                <a:latin typeface="Calibri" panose="020F0502020204030204" pitchFamily="34" charset="0"/>
                <a:ea typeface="ＭＳ Ｐゴシック" charset="-128"/>
                <a:cs typeface="ＭＳ Ｐゴシック" charset="-128"/>
              </a:rPr>
              <a:t> View</a:t>
            </a:r>
          </a:p>
        </p:txBody>
      </p:sp>
      <p:pic>
        <p:nvPicPr>
          <p:cNvPr id="6" name="Picture 9" descr="UTSAGifBlue.gif"/>
          <p:cNvPicPr>
            <a:picLocks noChangeAspect="1"/>
          </p:cNvPicPr>
          <p:nvPr/>
        </p:nvPicPr>
        <p:blipFill>
          <a:blip r:embed="rId5" cstate="print"/>
          <a:srcRect/>
          <a:stretch>
            <a:fillRect/>
          </a:stretch>
        </p:blipFill>
        <p:spPr bwMode="auto">
          <a:xfrm>
            <a:off x="7562688" y="404821"/>
            <a:ext cx="1310400" cy="429165"/>
          </a:xfrm>
          <a:prstGeom prst="rect">
            <a:avLst/>
          </a:prstGeom>
          <a:noFill/>
          <a:ln w="9525">
            <a:noFill/>
            <a:miter lim="800000"/>
            <a:headEnd/>
            <a:tailEnd/>
          </a:ln>
        </p:spPr>
      </p:pic>
      <p:sp>
        <p:nvSpPr>
          <p:cNvPr id="7" name="Line 8"/>
          <p:cNvSpPr>
            <a:spLocks noChangeShapeType="1"/>
          </p:cNvSpPr>
          <p:nvPr/>
        </p:nvSpPr>
        <p:spPr bwMode="auto">
          <a:xfrm flipV="1">
            <a:off x="2057399" y="782132"/>
            <a:ext cx="4953001" cy="30304"/>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8" name="Line 9"/>
          <p:cNvSpPr>
            <a:spLocks noChangeShapeType="1"/>
          </p:cNvSpPr>
          <p:nvPr/>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nchor="ctr"/>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9" name="Date Placeholder 3"/>
          <p:cNvSpPr>
            <a:spLocks noGrp="1"/>
          </p:cNvSpPr>
          <p:nvPr>
            <p:ph type="dt" sz="half" idx="4294967295"/>
          </p:nvPr>
        </p:nvSpPr>
        <p:spPr>
          <a:xfrm>
            <a:off x="447923" y="6181130"/>
            <a:ext cx="2132640" cy="364358"/>
          </a:xfrm>
          <a:prstGeom prst="rect">
            <a:avLst/>
          </a:prstGeom>
        </p:spPr>
        <p:txBody>
          <a:bodyPr vert="horz" wrap="square" lIns="91430" tIns="45716" rIns="91430" bIns="45716" numCol="1" anchor="ctr" anchorCtr="0" compatLnSpc="1">
            <a:prstTxWarp prst="textNoShape">
              <a:avLst/>
            </a:prstTxWarp>
          </a:bodyPr>
          <a:lstStyle>
            <a:lvl1pP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r>
              <a:rPr lang="en-US"/>
              <a:t>© Maanak Gupta</a:t>
            </a:r>
            <a:endParaRPr lang="en-GB" dirty="0"/>
          </a:p>
        </p:txBody>
      </p:sp>
      <p:sp>
        <p:nvSpPr>
          <p:cNvPr id="10" name="Footer Placeholder 4"/>
          <p:cNvSpPr>
            <a:spLocks noGrp="1"/>
          </p:cNvSpPr>
          <p:nvPr>
            <p:ph type="ftr" sz="quarter" idx="4294967295"/>
          </p:nvPr>
        </p:nvSpPr>
        <p:spPr>
          <a:xfrm>
            <a:off x="2772799" y="6181130"/>
            <a:ext cx="3781284" cy="364359"/>
          </a:xfrm>
          <a:prstGeom prst="rect">
            <a:avLst/>
          </a:prstGeom>
        </p:spPr>
        <p:txBody>
          <a:bodyPr vert="horz" wrap="square" lIns="91430" tIns="45716" rIns="91430" bIns="45716" numCol="1" anchor="ctr" anchorCtr="0" compatLnSpc="1">
            <a:prstTxWarp prst="textNoShape">
              <a:avLst/>
            </a:prstTxWarp>
          </a:bodyPr>
          <a:lstStyle>
            <a:lvl1pPr algn="ctr" hangingPunct="0">
              <a:buClr>
                <a:srgbClr val="000000"/>
              </a:buClr>
              <a:buSzPct val="45000"/>
              <a:buFont typeface="Wingdings" pitchFamily="2" charset="2"/>
              <a:buNone/>
              <a:defRPr sz="1270">
                <a:solidFill>
                  <a:srgbClr val="131F49"/>
                </a:solidFill>
                <a:latin typeface="Arial" pitchFamily="34" charset="0"/>
              </a:defRPr>
            </a:lvl1pPr>
          </a:lstStyle>
          <a:p>
            <a:pPr defTabSz="414683" fontAlgn="base">
              <a:spcBef>
                <a:spcPct val="0"/>
              </a:spcBef>
              <a:spcAft>
                <a:spcPct val="0"/>
              </a:spcAft>
              <a:defRPr/>
            </a:pPr>
            <a:r>
              <a:rPr lang="en-US" dirty="0">
                <a:ea typeface="ＭＳ Ｐゴシック" pitchFamily="34" charset="-128"/>
              </a:rPr>
              <a:t>World-Leading Research with Real-World Impact!</a:t>
            </a:r>
          </a:p>
        </p:txBody>
      </p:sp>
      <p:sp>
        <p:nvSpPr>
          <p:cNvPr id="11" name="Slide Number Placeholder 5"/>
          <p:cNvSpPr>
            <a:spLocks noGrp="1"/>
          </p:cNvSpPr>
          <p:nvPr>
            <p:ph type="sldNum" sz="quarter" idx="4294967295"/>
          </p:nvPr>
        </p:nvSpPr>
        <p:spPr>
          <a:xfrm>
            <a:off x="6744960" y="6248400"/>
            <a:ext cx="1964160" cy="364359"/>
          </a:xfrm>
          <a:prstGeom prst="rect">
            <a:avLst/>
          </a:prstGeom>
        </p:spPr>
        <p:txBody>
          <a:bodyPr vert="horz" wrap="square" lIns="91430" tIns="45716" rIns="91430" bIns="45716" numCol="1" anchor="ctr" anchorCtr="0" compatLnSpc="1">
            <a:prstTxWarp prst="textNoShape">
              <a:avLst/>
            </a:prstTxWarp>
          </a:bodyPr>
          <a:lstStyle>
            <a:lvl1pPr algn="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fld id="{7084A2E2-4245-4880-AA04-A3886BD21EE2}" type="slidenum">
              <a:rPr lang="en-GB" smtClean="0"/>
              <a:pPr defTabSz="414683" fontAlgn="base">
                <a:spcBef>
                  <a:spcPct val="0"/>
                </a:spcBef>
                <a:spcAft>
                  <a:spcPct val="0"/>
                </a:spcAft>
                <a:defRPr/>
              </a:pPr>
              <a:t>12</a:t>
            </a:fld>
            <a:endParaRPr lang="en-GB" dirty="0"/>
          </a:p>
        </p:txBody>
      </p:sp>
      <p:sp>
        <p:nvSpPr>
          <p:cNvPr id="2" name="TextBox 1"/>
          <p:cNvSpPr txBox="1"/>
          <p:nvPr/>
        </p:nvSpPr>
        <p:spPr>
          <a:xfrm>
            <a:off x="452160" y="4857691"/>
            <a:ext cx="6181477" cy="1323439"/>
          </a:xfrm>
          <a:prstGeom prst="rect">
            <a:avLst/>
          </a:prstGeom>
          <a:noFill/>
        </p:spPr>
        <p:txBody>
          <a:bodyPr wrap="square" rtlCol="0">
            <a:spAutoFit/>
          </a:bodyPr>
          <a:lstStyle/>
          <a:p>
            <a:r>
              <a:rPr lang="en-US" sz="1600" dirty="0">
                <a:ln>
                  <a:solidFill>
                    <a:schemeClr val="tx1">
                      <a:lumMod val="65000"/>
                      <a:lumOff val="35000"/>
                    </a:schemeClr>
                  </a:solidFill>
                </a:ln>
              </a:rPr>
              <a:t>Users (U), Groups (G) , Subjects (S</a:t>
            </a:r>
            <a:r>
              <a:rPr lang="en-US" sz="1600" dirty="0"/>
              <a:t>)</a:t>
            </a:r>
          </a:p>
          <a:p>
            <a:r>
              <a:rPr lang="en-US" sz="1600" dirty="0" err="1">
                <a:ln>
                  <a:solidFill>
                    <a:schemeClr val="tx1">
                      <a:lumMod val="65000"/>
                      <a:lumOff val="35000"/>
                    </a:schemeClr>
                  </a:solidFill>
                </a:ln>
              </a:rPr>
              <a:t>Hadoop</a:t>
            </a:r>
            <a:r>
              <a:rPr lang="en-US" sz="1600" dirty="0">
                <a:ln>
                  <a:solidFill>
                    <a:schemeClr val="tx1">
                      <a:lumMod val="65000"/>
                      <a:lumOff val="35000"/>
                    </a:schemeClr>
                  </a:solidFill>
                </a:ln>
              </a:rPr>
              <a:t> Services (HS) </a:t>
            </a:r>
            <a:r>
              <a:rPr lang="en-US" sz="1600" dirty="0"/>
              <a:t>: </a:t>
            </a:r>
            <a:r>
              <a:rPr lang="en-US" sz="1600" dirty="0" err="1"/>
              <a:t>NameNode</a:t>
            </a:r>
            <a:r>
              <a:rPr lang="en-US" sz="1600" dirty="0"/>
              <a:t>, YARN </a:t>
            </a:r>
            <a:r>
              <a:rPr lang="en-US" sz="1600" dirty="0" err="1"/>
              <a:t>ResourceManager</a:t>
            </a:r>
            <a:endParaRPr lang="en-US" sz="1600" dirty="0"/>
          </a:p>
          <a:p>
            <a:r>
              <a:rPr lang="en-US" sz="1600" dirty="0" err="1">
                <a:ln>
                  <a:solidFill>
                    <a:schemeClr val="tx1">
                      <a:lumMod val="65000"/>
                      <a:lumOff val="35000"/>
                    </a:schemeClr>
                  </a:solidFill>
                </a:ln>
              </a:rPr>
              <a:t>Hadoop</a:t>
            </a:r>
            <a:r>
              <a:rPr lang="en-US" sz="1600" dirty="0">
                <a:ln>
                  <a:solidFill>
                    <a:schemeClr val="tx1">
                      <a:lumMod val="65000"/>
                      <a:lumOff val="35000"/>
                    </a:schemeClr>
                  </a:solidFill>
                </a:ln>
              </a:rPr>
              <a:t> Service Operations (OP</a:t>
            </a:r>
            <a:r>
              <a:rPr lang="en-US" sz="1600" baseline="-25000" dirty="0">
                <a:ln>
                  <a:solidFill>
                    <a:schemeClr val="tx1">
                      <a:lumMod val="65000"/>
                      <a:lumOff val="35000"/>
                    </a:schemeClr>
                  </a:solidFill>
                </a:ln>
              </a:rPr>
              <a:t>HS</a:t>
            </a:r>
            <a:r>
              <a:rPr lang="en-US" sz="1600" dirty="0">
                <a:ln>
                  <a:solidFill>
                    <a:schemeClr val="tx1">
                      <a:lumMod val="65000"/>
                      <a:lumOff val="35000"/>
                    </a:schemeClr>
                  </a:solidFill>
                </a:ln>
              </a:rPr>
              <a:t>) </a:t>
            </a:r>
            <a:r>
              <a:rPr lang="en-US" sz="1600" dirty="0"/>
              <a:t>: access / communicate</a:t>
            </a:r>
          </a:p>
          <a:p>
            <a:r>
              <a:rPr lang="en-US" sz="1600" dirty="0">
                <a:ln>
                  <a:solidFill>
                    <a:schemeClr val="tx1">
                      <a:lumMod val="65000"/>
                      <a:lumOff val="35000"/>
                    </a:schemeClr>
                  </a:solidFill>
                </a:ln>
              </a:rPr>
              <a:t>Objects (OB) </a:t>
            </a:r>
            <a:r>
              <a:rPr lang="en-US" sz="1600" dirty="0"/>
              <a:t>: Files and Directories in HDFS</a:t>
            </a:r>
          </a:p>
          <a:p>
            <a:r>
              <a:rPr lang="en-US" sz="1600" dirty="0">
                <a:ln>
                  <a:solidFill>
                    <a:schemeClr val="tx1">
                      <a:lumMod val="65000"/>
                      <a:lumOff val="35000"/>
                    </a:schemeClr>
                  </a:solidFill>
                </a:ln>
              </a:rPr>
              <a:t>Operations (OP</a:t>
            </a:r>
            <a:r>
              <a:rPr lang="en-US" sz="1600" dirty="0"/>
              <a:t>) : read, write, execute</a:t>
            </a:r>
          </a:p>
        </p:txBody>
      </p:sp>
    </p:spTree>
    <p:extLst>
      <p:ext uri="{BB962C8B-B14F-4D97-AF65-F5344CB8AC3E}">
        <p14:creationId xmlns:p14="http://schemas.microsoft.com/office/powerpoint/2010/main" val="4158542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F:\PhD Courses\Research Material\Inprogress Research\Research Related\Big Data Access Control\Research\ICS-Research\DBSec\Final-Submitted-DBSec\maanak-dbsec17\Ford Presentation\ranger-ac-v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143000"/>
            <a:ext cx="6138242" cy="424815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13" descr="ICS_Medium.png"/>
          <p:cNvPicPr>
            <a:picLocks noChangeAspect="1"/>
          </p:cNvPicPr>
          <p:nvPr/>
        </p:nvPicPr>
        <p:blipFill>
          <a:blip r:embed="rId3" cstate="print"/>
          <a:srcRect/>
          <a:stretch>
            <a:fillRect/>
          </a:stretch>
        </p:blipFill>
        <p:spPr bwMode="auto">
          <a:xfrm>
            <a:off x="447923" y="253052"/>
            <a:ext cx="1184428" cy="735898"/>
          </a:xfrm>
          <a:prstGeom prst="rect">
            <a:avLst/>
          </a:prstGeom>
          <a:noFill/>
          <a:ln w="9525">
            <a:noFill/>
            <a:miter lim="800000"/>
            <a:headEnd/>
            <a:tailEnd/>
          </a:ln>
        </p:spPr>
      </p:pic>
      <p:sp>
        <p:nvSpPr>
          <p:cNvPr id="5" name="Title 1"/>
          <p:cNvSpPr>
            <a:spLocks/>
          </p:cNvSpPr>
          <p:nvPr/>
        </p:nvSpPr>
        <p:spPr bwMode="auto">
          <a:xfrm>
            <a:off x="1727730" y="161427"/>
            <a:ext cx="5705820"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r>
              <a:rPr lang="en-US" sz="3600" kern="0" dirty="0">
                <a:solidFill>
                  <a:srgbClr val="131F49"/>
                </a:solidFill>
                <a:latin typeface="Calibri" panose="020F0502020204030204" pitchFamily="34" charset="0"/>
                <a:ea typeface="ＭＳ Ｐゴシック" charset="-128"/>
                <a:cs typeface="ＭＳ Ｐゴシック" charset="-128"/>
              </a:rPr>
              <a:t>AC Model: Ranger View</a:t>
            </a:r>
          </a:p>
        </p:txBody>
      </p:sp>
      <p:pic>
        <p:nvPicPr>
          <p:cNvPr id="6" name="Picture 9" descr="UTSAGifBlue.gif"/>
          <p:cNvPicPr>
            <a:picLocks noChangeAspect="1"/>
          </p:cNvPicPr>
          <p:nvPr/>
        </p:nvPicPr>
        <p:blipFill>
          <a:blip r:embed="rId4" cstate="print"/>
          <a:srcRect/>
          <a:stretch>
            <a:fillRect/>
          </a:stretch>
        </p:blipFill>
        <p:spPr bwMode="auto">
          <a:xfrm>
            <a:off x="7662242" y="471780"/>
            <a:ext cx="1310400" cy="429165"/>
          </a:xfrm>
          <a:prstGeom prst="rect">
            <a:avLst/>
          </a:prstGeom>
          <a:noFill/>
          <a:ln w="9525">
            <a:noFill/>
            <a:miter lim="800000"/>
            <a:headEnd/>
            <a:tailEnd/>
          </a:ln>
        </p:spPr>
      </p:pic>
      <p:sp>
        <p:nvSpPr>
          <p:cNvPr id="7" name="Line 8"/>
          <p:cNvSpPr>
            <a:spLocks noChangeShapeType="1"/>
          </p:cNvSpPr>
          <p:nvPr/>
        </p:nvSpPr>
        <p:spPr bwMode="auto">
          <a:xfrm flipV="1">
            <a:off x="2057399" y="782132"/>
            <a:ext cx="4953001" cy="30304"/>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8" name="Line 9"/>
          <p:cNvSpPr>
            <a:spLocks noChangeShapeType="1"/>
          </p:cNvSpPr>
          <p:nvPr/>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nchor="ctr"/>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9" name="Date Placeholder 3"/>
          <p:cNvSpPr>
            <a:spLocks noGrp="1"/>
          </p:cNvSpPr>
          <p:nvPr>
            <p:ph type="dt" sz="half" idx="4294967295"/>
          </p:nvPr>
        </p:nvSpPr>
        <p:spPr>
          <a:xfrm>
            <a:off x="447923" y="6181130"/>
            <a:ext cx="2132640" cy="364358"/>
          </a:xfrm>
          <a:prstGeom prst="rect">
            <a:avLst/>
          </a:prstGeom>
        </p:spPr>
        <p:txBody>
          <a:bodyPr vert="horz" wrap="square" lIns="91430" tIns="45716" rIns="91430" bIns="45716" numCol="1" anchor="ctr" anchorCtr="0" compatLnSpc="1">
            <a:prstTxWarp prst="textNoShape">
              <a:avLst/>
            </a:prstTxWarp>
          </a:bodyPr>
          <a:lstStyle>
            <a:lvl1pP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r>
              <a:rPr lang="en-US"/>
              <a:t>© Maanak Gupta</a:t>
            </a:r>
            <a:endParaRPr lang="en-GB" dirty="0"/>
          </a:p>
        </p:txBody>
      </p:sp>
      <p:sp>
        <p:nvSpPr>
          <p:cNvPr id="10" name="Footer Placeholder 4"/>
          <p:cNvSpPr>
            <a:spLocks noGrp="1"/>
          </p:cNvSpPr>
          <p:nvPr>
            <p:ph type="ftr" sz="quarter" idx="4294967295"/>
          </p:nvPr>
        </p:nvSpPr>
        <p:spPr>
          <a:xfrm>
            <a:off x="2772799" y="6181130"/>
            <a:ext cx="3781284" cy="364359"/>
          </a:xfrm>
          <a:prstGeom prst="rect">
            <a:avLst/>
          </a:prstGeom>
        </p:spPr>
        <p:txBody>
          <a:bodyPr vert="horz" wrap="square" lIns="91430" tIns="45716" rIns="91430" bIns="45716" numCol="1" anchor="ctr" anchorCtr="0" compatLnSpc="1">
            <a:prstTxWarp prst="textNoShape">
              <a:avLst/>
            </a:prstTxWarp>
          </a:bodyPr>
          <a:lstStyle>
            <a:lvl1pPr algn="ctr" hangingPunct="0">
              <a:buClr>
                <a:srgbClr val="000000"/>
              </a:buClr>
              <a:buSzPct val="45000"/>
              <a:buFont typeface="Wingdings" pitchFamily="2" charset="2"/>
              <a:buNone/>
              <a:defRPr sz="1270">
                <a:solidFill>
                  <a:srgbClr val="131F49"/>
                </a:solidFill>
                <a:latin typeface="Arial" pitchFamily="34" charset="0"/>
              </a:defRPr>
            </a:lvl1pPr>
          </a:lstStyle>
          <a:p>
            <a:pPr defTabSz="414683" fontAlgn="base">
              <a:spcBef>
                <a:spcPct val="0"/>
              </a:spcBef>
              <a:spcAft>
                <a:spcPct val="0"/>
              </a:spcAft>
              <a:defRPr/>
            </a:pPr>
            <a:r>
              <a:rPr lang="en-US" dirty="0">
                <a:ea typeface="ＭＳ Ｐゴシック" pitchFamily="34" charset="-128"/>
              </a:rPr>
              <a:t>World-Leading Research with Real-World Impact!</a:t>
            </a:r>
          </a:p>
        </p:txBody>
      </p:sp>
      <p:sp>
        <p:nvSpPr>
          <p:cNvPr id="11" name="Slide Number Placeholder 5"/>
          <p:cNvSpPr>
            <a:spLocks noGrp="1"/>
          </p:cNvSpPr>
          <p:nvPr>
            <p:ph type="sldNum" sz="quarter" idx="4294967295"/>
          </p:nvPr>
        </p:nvSpPr>
        <p:spPr>
          <a:xfrm>
            <a:off x="6744960" y="6248400"/>
            <a:ext cx="1964160" cy="364359"/>
          </a:xfrm>
          <a:prstGeom prst="rect">
            <a:avLst/>
          </a:prstGeom>
        </p:spPr>
        <p:txBody>
          <a:bodyPr vert="horz" wrap="square" lIns="91430" tIns="45716" rIns="91430" bIns="45716" numCol="1" anchor="ctr" anchorCtr="0" compatLnSpc="1">
            <a:prstTxWarp prst="textNoShape">
              <a:avLst/>
            </a:prstTxWarp>
          </a:bodyPr>
          <a:lstStyle>
            <a:lvl1pPr algn="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fld id="{7084A2E2-4245-4880-AA04-A3886BD21EE2}" type="slidenum">
              <a:rPr lang="en-GB" smtClean="0"/>
              <a:pPr defTabSz="414683" fontAlgn="base">
                <a:spcBef>
                  <a:spcPct val="0"/>
                </a:spcBef>
                <a:spcAft>
                  <a:spcPct val="0"/>
                </a:spcAft>
                <a:defRPr/>
              </a:pPr>
              <a:t>13</a:t>
            </a:fld>
            <a:endParaRPr lang="en-GB" dirty="0"/>
          </a:p>
        </p:txBody>
      </p:sp>
      <p:sp>
        <p:nvSpPr>
          <p:cNvPr id="12" name="TextBox 11"/>
          <p:cNvSpPr txBox="1"/>
          <p:nvPr/>
        </p:nvSpPr>
        <p:spPr>
          <a:xfrm>
            <a:off x="609600" y="5029200"/>
            <a:ext cx="6181477" cy="1077218"/>
          </a:xfrm>
          <a:prstGeom prst="rect">
            <a:avLst/>
          </a:prstGeom>
          <a:noFill/>
        </p:spPr>
        <p:txBody>
          <a:bodyPr wrap="square" rtlCol="0">
            <a:spAutoFit/>
          </a:bodyPr>
          <a:lstStyle/>
          <a:p>
            <a:r>
              <a:rPr lang="en-US" sz="1600" dirty="0">
                <a:ln>
                  <a:solidFill>
                    <a:schemeClr val="tx1">
                      <a:lumMod val="65000"/>
                      <a:lumOff val="35000"/>
                    </a:schemeClr>
                  </a:solidFill>
                </a:ln>
              </a:rPr>
              <a:t>Ecosystem Service (ES</a:t>
            </a:r>
            <a:r>
              <a:rPr lang="en-US" sz="1600" dirty="0"/>
              <a:t>) : Hive, HDFS, Kafka, </a:t>
            </a:r>
            <a:r>
              <a:rPr lang="en-US" sz="1600" dirty="0" err="1"/>
              <a:t>HBase</a:t>
            </a:r>
            <a:endParaRPr lang="en-US" sz="1600" dirty="0"/>
          </a:p>
          <a:p>
            <a:r>
              <a:rPr lang="en-US" sz="1600" dirty="0">
                <a:ln>
                  <a:solidFill>
                    <a:schemeClr val="tx1">
                      <a:lumMod val="65000"/>
                      <a:lumOff val="35000"/>
                    </a:schemeClr>
                  </a:solidFill>
                </a:ln>
              </a:rPr>
              <a:t>Objects (OB) </a:t>
            </a:r>
            <a:r>
              <a:rPr lang="en-US" sz="1600" dirty="0"/>
              <a:t>: Files and Directories in HDFS; Tables, columns in Hive</a:t>
            </a:r>
          </a:p>
          <a:p>
            <a:r>
              <a:rPr lang="en-US" sz="1600" dirty="0">
                <a:ln>
                  <a:solidFill>
                    <a:schemeClr val="tx1">
                      <a:lumMod val="65000"/>
                      <a:lumOff val="35000"/>
                    </a:schemeClr>
                  </a:solidFill>
                </a:ln>
              </a:rPr>
              <a:t>Operations (OP</a:t>
            </a:r>
            <a:r>
              <a:rPr lang="en-US" sz="1600" dirty="0"/>
              <a:t>) : read, write, execute, select, create</a:t>
            </a:r>
          </a:p>
          <a:p>
            <a:r>
              <a:rPr lang="en-US" sz="1600" dirty="0">
                <a:ln>
                  <a:solidFill>
                    <a:schemeClr val="tx1">
                      <a:lumMod val="65000"/>
                      <a:lumOff val="35000"/>
                    </a:schemeClr>
                  </a:solidFill>
                </a:ln>
              </a:rPr>
              <a:t>Tag </a:t>
            </a:r>
            <a:r>
              <a:rPr lang="en-US" sz="1600" dirty="0"/>
              <a:t>: PII, top-secret</a:t>
            </a:r>
          </a:p>
        </p:txBody>
      </p:sp>
    </p:spTree>
    <p:extLst>
      <p:ext uri="{BB962C8B-B14F-4D97-AF65-F5344CB8AC3E}">
        <p14:creationId xmlns:p14="http://schemas.microsoft.com/office/powerpoint/2010/main" val="465709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ICS_Medium.png"/>
          <p:cNvPicPr>
            <a:picLocks noChangeAspect="1"/>
          </p:cNvPicPr>
          <p:nvPr/>
        </p:nvPicPr>
        <p:blipFill>
          <a:blip r:embed="rId2" cstate="print"/>
          <a:srcRect/>
          <a:stretch>
            <a:fillRect/>
          </a:stretch>
        </p:blipFill>
        <p:spPr bwMode="auto">
          <a:xfrm>
            <a:off x="447923" y="253052"/>
            <a:ext cx="1184428" cy="735898"/>
          </a:xfrm>
          <a:prstGeom prst="rect">
            <a:avLst/>
          </a:prstGeom>
          <a:noFill/>
          <a:ln w="9525">
            <a:noFill/>
            <a:miter lim="800000"/>
            <a:headEnd/>
            <a:tailEnd/>
          </a:ln>
        </p:spPr>
      </p:pic>
      <p:pic>
        <p:nvPicPr>
          <p:cNvPr id="6" name="Picture 9" descr="UTSAGifBlue.gif"/>
          <p:cNvPicPr>
            <a:picLocks noChangeAspect="1"/>
          </p:cNvPicPr>
          <p:nvPr/>
        </p:nvPicPr>
        <p:blipFill>
          <a:blip r:embed="rId3" cstate="print"/>
          <a:srcRect/>
          <a:stretch>
            <a:fillRect/>
          </a:stretch>
        </p:blipFill>
        <p:spPr bwMode="auto">
          <a:xfrm>
            <a:off x="7662242" y="471780"/>
            <a:ext cx="1310400" cy="429165"/>
          </a:xfrm>
          <a:prstGeom prst="rect">
            <a:avLst/>
          </a:prstGeom>
          <a:noFill/>
          <a:ln w="9525">
            <a:noFill/>
            <a:miter lim="800000"/>
            <a:headEnd/>
            <a:tailEnd/>
          </a:ln>
        </p:spPr>
      </p:pic>
      <p:sp>
        <p:nvSpPr>
          <p:cNvPr id="7" name="Line 8"/>
          <p:cNvSpPr>
            <a:spLocks noChangeShapeType="1"/>
          </p:cNvSpPr>
          <p:nvPr/>
        </p:nvSpPr>
        <p:spPr bwMode="auto">
          <a:xfrm flipV="1">
            <a:off x="2057399" y="782132"/>
            <a:ext cx="4953001" cy="30304"/>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8" name="Line 9"/>
          <p:cNvSpPr>
            <a:spLocks noChangeShapeType="1"/>
          </p:cNvSpPr>
          <p:nvPr/>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nchor="ctr"/>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9" name="Date Placeholder 3"/>
          <p:cNvSpPr>
            <a:spLocks noGrp="1"/>
          </p:cNvSpPr>
          <p:nvPr>
            <p:ph type="dt" sz="half" idx="4294967295"/>
          </p:nvPr>
        </p:nvSpPr>
        <p:spPr>
          <a:xfrm>
            <a:off x="447923" y="6181130"/>
            <a:ext cx="2132640" cy="364358"/>
          </a:xfrm>
          <a:prstGeom prst="rect">
            <a:avLst/>
          </a:prstGeom>
        </p:spPr>
        <p:txBody>
          <a:bodyPr vert="horz" wrap="square" lIns="91430" tIns="45716" rIns="91430" bIns="45716" numCol="1" anchor="ctr" anchorCtr="0" compatLnSpc="1">
            <a:prstTxWarp prst="textNoShape">
              <a:avLst/>
            </a:prstTxWarp>
          </a:bodyPr>
          <a:lstStyle>
            <a:lvl1pP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r>
              <a:rPr lang="en-US"/>
              <a:t>© Maanak Gupta</a:t>
            </a:r>
            <a:endParaRPr lang="en-GB" dirty="0"/>
          </a:p>
        </p:txBody>
      </p:sp>
      <p:sp>
        <p:nvSpPr>
          <p:cNvPr id="10" name="Footer Placeholder 4"/>
          <p:cNvSpPr>
            <a:spLocks noGrp="1"/>
          </p:cNvSpPr>
          <p:nvPr>
            <p:ph type="ftr" sz="quarter" idx="4294967295"/>
          </p:nvPr>
        </p:nvSpPr>
        <p:spPr>
          <a:xfrm>
            <a:off x="2772799" y="6181130"/>
            <a:ext cx="3781284" cy="364359"/>
          </a:xfrm>
          <a:prstGeom prst="rect">
            <a:avLst/>
          </a:prstGeom>
        </p:spPr>
        <p:txBody>
          <a:bodyPr vert="horz" wrap="square" lIns="91430" tIns="45716" rIns="91430" bIns="45716" numCol="1" anchor="ctr" anchorCtr="0" compatLnSpc="1">
            <a:prstTxWarp prst="textNoShape">
              <a:avLst/>
            </a:prstTxWarp>
          </a:bodyPr>
          <a:lstStyle>
            <a:lvl1pPr algn="ctr" hangingPunct="0">
              <a:buClr>
                <a:srgbClr val="000000"/>
              </a:buClr>
              <a:buSzPct val="45000"/>
              <a:buFont typeface="Wingdings" pitchFamily="2" charset="2"/>
              <a:buNone/>
              <a:defRPr sz="1270">
                <a:solidFill>
                  <a:srgbClr val="131F49"/>
                </a:solidFill>
                <a:latin typeface="Arial" pitchFamily="34" charset="0"/>
              </a:defRPr>
            </a:lvl1pPr>
          </a:lstStyle>
          <a:p>
            <a:pPr defTabSz="414683" fontAlgn="base">
              <a:spcBef>
                <a:spcPct val="0"/>
              </a:spcBef>
              <a:spcAft>
                <a:spcPct val="0"/>
              </a:spcAft>
              <a:defRPr/>
            </a:pPr>
            <a:r>
              <a:rPr lang="en-US" dirty="0">
                <a:ea typeface="ＭＳ Ｐゴシック" pitchFamily="34" charset="-128"/>
              </a:rPr>
              <a:t>World-Leading Research with Real-World Impact!</a:t>
            </a:r>
          </a:p>
        </p:txBody>
      </p:sp>
      <p:sp>
        <p:nvSpPr>
          <p:cNvPr id="11" name="Slide Number Placeholder 5"/>
          <p:cNvSpPr>
            <a:spLocks noGrp="1"/>
          </p:cNvSpPr>
          <p:nvPr>
            <p:ph type="sldNum" sz="quarter" idx="4294967295"/>
          </p:nvPr>
        </p:nvSpPr>
        <p:spPr>
          <a:xfrm>
            <a:off x="6744960" y="6248400"/>
            <a:ext cx="1964160" cy="364359"/>
          </a:xfrm>
          <a:prstGeom prst="rect">
            <a:avLst/>
          </a:prstGeom>
        </p:spPr>
        <p:txBody>
          <a:bodyPr vert="horz" wrap="square" lIns="91430" tIns="45716" rIns="91430" bIns="45716" numCol="1" anchor="ctr" anchorCtr="0" compatLnSpc="1">
            <a:prstTxWarp prst="textNoShape">
              <a:avLst/>
            </a:prstTxWarp>
          </a:bodyPr>
          <a:lstStyle>
            <a:lvl1pPr algn="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fld id="{7084A2E2-4245-4880-AA04-A3886BD21EE2}" type="slidenum">
              <a:rPr lang="en-GB" smtClean="0"/>
              <a:pPr defTabSz="414683" fontAlgn="base">
                <a:spcBef>
                  <a:spcPct val="0"/>
                </a:spcBef>
                <a:spcAft>
                  <a:spcPct val="0"/>
                </a:spcAft>
                <a:defRPr/>
              </a:pPr>
              <a:t>14</a:t>
            </a:fld>
            <a:endParaRPr lang="en-GB" dirty="0"/>
          </a:p>
        </p:txBody>
      </p:sp>
      <p:sp>
        <p:nvSpPr>
          <p:cNvPr id="12" name="Title 1"/>
          <p:cNvSpPr>
            <a:spLocks/>
          </p:cNvSpPr>
          <p:nvPr/>
        </p:nvSpPr>
        <p:spPr bwMode="auto">
          <a:xfrm>
            <a:off x="1880130" y="180286"/>
            <a:ext cx="5705820"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r>
              <a:rPr lang="en-US" sz="3600" kern="0" dirty="0">
                <a:solidFill>
                  <a:srgbClr val="131F49"/>
                </a:solidFill>
                <a:latin typeface="Calibri" panose="020F0502020204030204" pitchFamily="34" charset="0"/>
                <a:ea typeface="ＭＳ Ｐゴシック" charset="-128"/>
                <a:cs typeface="ＭＳ Ｐゴシック" charset="-128"/>
              </a:rPr>
              <a:t>AC Model: Sentry View</a:t>
            </a:r>
          </a:p>
        </p:txBody>
      </p:sp>
      <p:sp>
        <p:nvSpPr>
          <p:cNvPr id="13" name="TextBox 12"/>
          <p:cNvSpPr txBox="1"/>
          <p:nvPr/>
        </p:nvSpPr>
        <p:spPr>
          <a:xfrm>
            <a:off x="781862" y="5205522"/>
            <a:ext cx="1270530" cy="338554"/>
          </a:xfrm>
          <a:prstGeom prst="rect">
            <a:avLst/>
          </a:prstGeom>
          <a:noFill/>
        </p:spPr>
        <p:txBody>
          <a:bodyPr wrap="square" rtlCol="0">
            <a:spAutoFit/>
          </a:bodyPr>
          <a:lstStyle/>
          <a:p>
            <a:r>
              <a:rPr lang="en-US" sz="1600" dirty="0">
                <a:ln>
                  <a:solidFill>
                    <a:schemeClr val="tx1">
                      <a:lumMod val="65000"/>
                      <a:lumOff val="35000"/>
                    </a:schemeClr>
                  </a:solidFill>
                </a:ln>
              </a:rPr>
              <a:t>Roles (R)</a:t>
            </a:r>
          </a:p>
        </p:txBody>
      </p:sp>
      <p:pic>
        <p:nvPicPr>
          <p:cNvPr id="2" name="Picture 2" descr="F:\PhD Courses\Research Material\Inprogress Research\Research Related\Big Data Access Control\Research\ICS-Research\DBSec\Final-Submitted-DBSec\maanak-dbsec17\Ford Presentation\sentry-ac-v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32351" y="1123950"/>
            <a:ext cx="5953599" cy="461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646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ICS_Medium.png"/>
          <p:cNvPicPr>
            <a:picLocks noChangeAspect="1"/>
          </p:cNvPicPr>
          <p:nvPr/>
        </p:nvPicPr>
        <p:blipFill>
          <a:blip r:embed="rId2" cstate="print"/>
          <a:srcRect/>
          <a:stretch>
            <a:fillRect/>
          </a:stretch>
        </p:blipFill>
        <p:spPr bwMode="auto">
          <a:xfrm>
            <a:off x="447923" y="253052"/>
            <a:ext cx="1184428" cy="735898"/>
          </a:xfrm>
          <a:prstGeom prst="rect">
            <a:avLst/>
          </a:prstGeom>
          <a:noFill/>
          <a:ln w="9525">
            <a:noFill/>
            <a:miter lim="800000"/>
            <a:headEnd/>
            <a:tailEnd/>
          </a:ln>
        </p:spPr>
      </p:pic>
      <p:sp>
        <p:nvSpPr>
          <p:cNvPr id="5" name="Title 1"/>
          <p:cNvSpPr>
            <a:spLocks/>
          </p:cNvSpPr>
          <p:nvPr/>
        </p:nvSpPr>
        <p:spPr bwMode="auto">
          <a:xfrm>
            <a:off x="1727730" y="161427"/>
            <a:ext cx="5705820"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r>
              <a:rPr lang="en-US" sz="3200" kern="0" dirty="0" err="1">
                <a:solidFill>
                  <a:srgbClr val="131F49"/>
                </a:solidFill>
                <a:latin typeface="Calibri" panose="020F0502020204030204" pitchFamily="34" charset="0"/>
                <a:ea typeface="ＭＳ Ｐゴシック" charset="-128"/>
                <a:cs typeface="ＭＳ Ｐゴシック" charset="-128"/>
              </a:rPr>
              <a:t>HeAC</a:t>
            </a:r>
            <a:r>
              <a:rPr lang="en-US" sz="3200" kern="0" dirty="0">
                <a:solidFill>
                  <a:srgbClr val="131F49"/>
                </a:solidFill>
                <a:latin typeface="Calibri" panose="020F0502020204030204" pitchFamily="34" charset="0"/>
                <a:ea typeface="ＭＳ Ｐゴシック" charset="-128"/>
                <a:cs typeface="ＭＳ Ｐゴシック" charset="-128"/>
              </a:rPr>
              <a:t> Model: Consolidated View</a:t>
            </a:r>
          </a:p>
        </p:txBody>
      </p:sp>
      <p:pic>
        <p:nvPicPr>
          <p:cNvPr id="6" name="Picture 9" descr="UTSAGifBlue.gif"/>
          <p:cNvPicPr>
            <a:picLocks noChangeAspect="1"/>
          </p:cNvPicPr>
          <p:nvPr/>
        </p:nvPicPr>
        <p:blipFill>
          <a:blip r:embed="rId3" cstate="print"/>
          <a:srcRect/>
          <a:stretch>
            <a:fillRect/>
          </a:stretch>
        </p:blipFill>
        <p:spPr bwMode="auto">
          <a:xfrm>
            <a:off x="7662242" y="471780"/>
            <a:ext cx="1310400" cy="429165"/>
          </a:xfrm>
          <a:prstGeom prst="rect">
            <a:avLst/>
          </a:prstGeom>
          <a:noFill/>
          <a:ln w="9525">
            <a:noFill/>
            <a:miter lim="800000"/>
            <a:headEnd/>
            <a:tailEnd/>
          </a:ln>
        </p:spPr>
      </p:pic>
      <p:sp>
        <p:nvSpPr>
          <p:cNvPr id="7" name="Line 8"/>
          <p:cNvSpPr>
            <a:spLocks noChangeShapeType="1"/>
          </p:cNvSpPr>
          <p:nvPr/>
        </p:nvSpPr>
        <p:spPr bwMode="auto">
          <a:xfrm flipV="1">
            <a:off x="1905000" y="802088"/>
            <a:ext cx="5257800" cy="10348"/>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8" name="Line 9"/>
          <p:cNvSpPr>
            <a:spLocks noChangeShapeType="1"/>
          </p:cNvSpPr>
          <p:nvPr/>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nchor="ctr"/>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9" name="Date Placeholder 3"/>
          <p:cNvSpPr>
            <a:spLocks noGrp="1"/>
          </p:cNvSpPr>
          <p:nvPr>
            <p:ph type="dt" sz="half" idx="4294967295"/>
          </p:nvPr>
        </p:nvSpPr>
        <p:spPr>
          <a:xfrm>
            <a:off x="447923" y="6181130"/>
            <a:ext cx="2132640" cy="364358"/>
          </a:xfrm>
          <a:prstGeom prst="rect">
            <a:avLst/>
          </a:prstGeom>
        </p:spPr>
        <p:txBody>
          <a:bodyPr vert="horz" wrap="square" lIns="91430" tIns="45716" rIns="91430" bIns="45716" numCol="1" anchor="ctr" anchorCtr="0" compatLnSpc="1">
            <a:prstTxWarp prst="textNoShape">
              <a:avLst/>
            </a:prstTxWarp>
          </a:bodyPr>
          <a:lstStyle>
            <a:lvl1pP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r>
              <a:rPr lang="en-US"/>
              <a:t>© Maanak Gupta</a:t>
            </a:r>
            <a:endParaRPr lang="en-GB" dirty="0"/>
          </a:p>
        </p:txBody>
      </p:sp>
      <p:sp>
        <p:nvSpPr>
          <p:cNvPr id="10" name="Footer Placeholder 4"/>
          <p:cNvSpPr>
            <a:spLocks noGrp="1"/>
          </p:cNvSpPr>
          <p:nvPr>
            <p:ph type="ftr" sz="quarter" idx="4294967295"/>
          </p:nvPr>
        </p:nvSpPr>
        <p:spPr>
          <a:xfrm>
            <a:off x="2772799" y="6181130"/>
            <a:ext cx="3781284" cy="364359"/>
          </a:xfrm>
          <a:prstGeom prst="rect">
            <a:avLst/>
          </a:prstGeom>
        </p:spPr>
        <p:txBody>
          <a:bodyPr vert="horz" wrap="square" lIns="91430" tIns="45716" rIns="91430" bIns="45716" numCol="1" anchor="ctr" anchorCtr="0" compatLnSpc="1">
            <a:prstTxWarp prst="textNoShape">
              <a:avLst/>
            </a:prstTxWarp>
          </a:bodyPr>
          <a:lstStyle>
            <a:lvl1pPr algn="ctr" hangingPunct="0">
              <a:buClr>
                <a:srgbClr val="000000"/>
              </a:buClr>
              <a:buSzPct val="45000"/>
              <a:buFont typeface="Wingdings" pitchFamily="2" charset="2"/>
              <a:buNone/>
              <a:defRPr sz="1270">
                <a:solidFill>
                  <a:srgbClr val="131F49"/>
                </a:solidFill>
                <a:latin typeface="Arial" pitchFamily="34" charset="0"/>
              </a:defRPr>
            </a:lvl1pPr>
          </a:lstStyle>
          <a:p>
            <a:pPr defTabSz="414683" fontAlgn="base">
              <a:spcBef>
                <a:spcPct val="0"/>
              </a:spcBef>
              <a:spcAft>
                <a:spcPct val="0"/>
              </a:spcAft>
              <a:defRPr/>
            </a:pPr>
            <a:r>
              <a:rPr lang="en-US" dirty="0">
                <a:ea typeface="ＭＳ Ｐゴシック" pitchFamily="34" charset="-128"/>
              </a:rPr>
              <a:t>World-Leading Research with Real-World Impact!</a:t>
            </a:r>
          </a:p>
        </p:txBody>
      </p:sp>
      <p:sp>
        <p:nvSpPr>
          <p:cNvPr id="11" name="Slide Number Placeholder 5"/>
          <p:cNvSpPr>
            <a:spLocks noGrp="1"/>
          </p:cNvSpPr>
          <p:nvPr>
            <p:ph type="sldNum" sz="quarter" idx="4294967295"/>
          </p:nvPr>
        </p:nvSpPr>
        <p:spPr>
          <a:xfrm>
            <a:off x="6744960" y="6248400"/>
            <a:ext cx="1964160" cy="364359"/>
          </a:xfrm>
          <a:prstGeom prst="rect">
            <a:avLst/>
          </a:prstGeom>
        </p:spPr>
        <p:txBody>
          <a:bodyPr vert="horz" wrap="square" lIns="91430" tIns="45716" rIns="91430" bIns="45716" numCol="1" anchor="ctr" anchorCtr="0" compatLnSpc="1">
            <a:prstTxWarp prst="textNoShape">
              <a:avLst/>
            </a:prstTxWarp>
          </a:bodyPr>
          <a:lstStyle>
            <a:lvl1pPr algn="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fld id="{7084A2E2-4245-4880-AA04-A3886BD21EE2}" type="slidenum">
              <a:rPr lang="en-GB" smtClean="0"/>
              <a:pPr defTabSz="414683" fontAlgn="base">
                <a:spcBef>
                  <a:spcPct val="0"/>
                </a:spcBef>
                <a:spcAft>
                  <a:spcPct val="0"/>
                </a:spcAft>
                <a:defRPr/>
              </a:pPr>
              <a:t>15</a:t>
            </a:fld>
            <a:endParaRPr lang="en-GB" dirty="0"/>
          </a:p>
        </p:txBody>
      </p:sp>
      <p:pic>
        <p:nvPicPr>
          <p:cNvPr id="4098" name="Picture 2" descr="F:\PhD Courses\Research Material\Inprogress Research\Research Related\Big Data Access Control\Research\ICS-Research\DBSec\Final-Submitted-DBSec\maanak-dbsec17\Ford Presentation\sentry+ranger.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9058" y="1355669"/>
            <a:ext cx="6031926" cy="4735512"/>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1877187" y="869358"/>
            <a:ext cx="5572507" cy="461665"/>
          </a:xfrm>
          <a:prstGeom prst="rect">
            <a:avLst/>
          </a:prstGeom>
          <a:noFill/>
        </p:spPr>
        <p:txBody>
          <a:bodyPr wrap="square" rtlCol="0">
            <a:spAutoFit/>
          </a:bodyPr>
          <a:lstStyle/>
          <a:p>
            <a:r>
              <a:rPr lang="en-US" sz="2400" dirty="0"/>
              <a:t>Hadoop Ecosystem Access Control Model</a:t>
            </a:r>
          </a:p>
        </p:txBody>
      </p:sp>
    </p:spTree>
    <p:extLst>
      <p:ext uri="{BB962C8B-B14F-4D97-AF65-F5344CB8AC3E}">
        <p14:creationId xmlns:p14="http://schemas.microsoft.com/office/powerpoint/2010/main" val="929579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F:\PhD Courses\Research Material\Inprogress Research\Research Related\Big Data Access Control\Research\ICS-Research\DBSec\Final-Submitted-DBSec\maanak-dbsec17\Ford Presentation\ot-rbac.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221711"/>
            <a:ext cx="6214442" cy="48387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13" descr="ICS_Medium.png"/>
          <p:cNvPicPr>
            <a:picLocks noChangeAspect="1"/>
          </p:cNvPicPr>
          <p:nvPr/>
        </p:nvPicPr>
        <p:blipFill>
          <a:blip r:embed="rId3" cstate="print"/>
          <a:srcRect/>
          <a:stretch>
            <a:fillRect/>
          </a:stretch>
        </p:blipFill>
        <p:spPr bwMode="auto">
          <a:xfrm>
            <a:off x="447923" y="253052"/>
            <a:ext cx="1184428" cy="735898"/>
          </a:xfrm>
          <a:prstGeom prst="rect">
            <a:avLst/>
          </a:prstGeom>
          <a:noFill/>
          <a:ln w="9525">
            <a:noFill/>
            <a:miter lim="800000"/>
            <a:headEnd/>
            <a:tailEnd/>
          </a:ln>
        </p:spPr>
      </p:pic>
      <p:sp>
        <p:nvSpPr>
          <p:cNvPr id="5" name="Title 1"/>
          <p:cNvSpPr>
            <a:spLocks/>
          </p:cNvSpPr>
          <p:nvPr/>
        </p:nvSpPr>
        <p:spPr bwMode="auto">
          <a:xfrm>
            <a:off x="2306161" y="54050"/>
            <a:ext cx="4714560"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endParaRPr lang="en-US" sz="3200" b="1" kern="0" dirty="0">
              <a:solidFill>
                <a:srgbClr val="131F49"/>
              </a:solidFill>
              <a:latin typeface="Calibri" panose="020F0502020204030204" pitchFamily="34" charset="0"/>
              <a:ea typeface="ＭＳ Ｐゴシック" charset="-128"/>
              <a:cs typeface="ＭＳ Ｐゴシック" charset="-128"/>
            </a:endParaRPr>
          </a:p>
        </p:txBody>
      </p:sp>
      <p:pic>
        <p:nvPicPr>
          <p:cNvPr id="6" name="Picture 9" descr="UTSAGifBlue.gif"/>
          <p:cNvPicPr>
            <a:picLocks noChangeAspect="1"/>
          </p:cNvPicPr>
          <p:nvPr/>
        </p:nvPicPr>
        <p:blipFill>
          <a:blip r:embed="rId4" cstate="print"/>
          <a:srcRect/>
          <a:stretch>
            <a:fillRect/>
          </a:stretch>
        </p:blipFill>
        <p:spPr bwMode="auto">
          <a:xfrm>
            <a:off x="7662242" y="471780"/>
            <a:ext cx="1310400" cy="429165"/>
          </a:xfrm>
          <a:prstGeom prst="rect">
            <a:avLst/>
          </a:prstGeom>
          <a:noFill/>
          <a:ln w="9525">
            <a:noFill/>
            <a:miter lim="800000"/>
            <a:headEnd/>
            <a:tailEnd/>
          </a:ln>
        </p:spPr>
      </p:pic>
      <p:sp>
        <p:nvSpPr>
          <p:cNvPr id="7" name="Line 8"/>
          <p:cNvSpPr>
            <a:spLocks noChangeShapeType="1"/>
          </p:cNvSpPr>
          <p:nvPr/>
        </p:nvSpPr>
        <p:spPr bwMode="auto">
          <a:xfrm>
            <a:off x="2306162" y="781665"/>
            <a:ext cx="4714560" cy="0"/>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8" name="Line 9"/>
          <p:cNvSpPr>
            <a:spLocks noChangeShapeType="1"/>
          </p:cNvSpPr>
          <p:nvPr/>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nchor="ctr"/>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9" name="Date Placeholder 3"/>
          <p:cNvSpPr>
            <a:spLocks noGrp="1"/>
          </p:cNvSpPr>
          <p:nvPr>
            <p:ph type="dt" sz="half" idx="4294967295"/>
          </p:nvPr>
        </p:nvSpPr>
        <p:spPr>
          <a:xfrm>
            <a:off x="447923" y="6181130"/>
            <a:ext cx="2132640" cy="364358"/>
          </a:xfrm>
          <a:prstGeom prst="rect">
            <a:avLst/>
          </a:prstGeom>
        </p:spPr>
        <p:txBody>
          <a:bodyPr vert="horz" wrap="square" lIns="91430" tIns="45716" rIns="91430" bIns="45716" numCol="1" anchor="ctr" anchorCtr="0" compatLnSpc="1">
            <a:prstTxWarp prst="textNoShape">
              <a:avLst/>
            </a:prstTxWarp>
          </a:bodyPr>
          <a:lstStyle>
            <a:lvl1pP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r>
              <a:rPr lang="en-US"/>
              <a:t>© Maanak Gupta</a:t>
            </a:r>
            <a:endParaRPr lang="en-GB" dirty="0"/>
          </a:p>
        </p:txBody>
      </p:sp>
      <p:sp>
        <p:nvSpPr>
          <p:cNvPr id="10" name="Footer Placeholder 4"/>
          <p:cNvSpPr>
            <a:spLocks noGrp="1"/>
          </p:cNvSpPr>
          <p:nvPr>
            <p:ph type="ftr" sz="quarter" idx="4294967295"/>
          </p:nvPr>
        </p:nvSpPr>
        <p:spPr>
          <a:xfrm>
            <a:off x="2772799" y="6181130"/>
            <a:ext cx="3781284" cy="364359"/>
          </a:xfrm>
          <a:prstGeom prst="rect">
            <a:avLst/>
          </a:prstGeom>
        </p:spPr>
        <p:txBody>
          <a:bodyPr vert="horz" wrap="square" lIns="91430" tIns="45716" rIns="91430" bIns="45716" numCol="1" anchor="ctr" anchorCtr="0" compatLnSpc="1">
            <a:prstTxWarp prst="textNoShape">
              <a:avLst/>
            </a:prstTxWarp>
          </a:bodyPr>
          <a:lstStyle>
            <a:lvl1pPr algn="ctr" hangingPunct="0">
              <a:buClr>
                <a:srgbClr val="000000"/>
              </a:buClr>
              <a:buSzPct val="45000"/>
              <a:buFont typeface="Wingdings" pitchFamily="2" charset="2"/>
              <a:buNone/>
              <a:defRPr sz="1270">
                <a:solidFill>
                  <a:srgbClr val="131F49"/>
                </a:solidFill>
                <a:latin typeface="Arial" pitchFamily="34" charset="0"/>
              </a:defRPr>
            </a:lvl1pPr>
          </a:lstStyle>
          <a:p>
            <a:pPr defTabSz="414683" fontAlgn="base">
              <a:spcBef>
                <a:spcPct val="0"/>
              </a:spcBef>
              <a:spcAft>
                <a:spcPct val="0"/>
              </a:spcAft>
              <a:defRPr/>
            </a:pPr>
            <a:r>
              <a:rPr lang="en-US" dirty="0">
                <a:ea typeface="ＭＳ Ｐゴシック" pitchFamily="34" charset="-128"/>
              </a:rPr>
              <a:t>World-Leading Research with Real-World Impact!</a:t>
            </a:r>
          </a:p>
        </p:txBody>
      </p:sp>
      <p:sp>
        <p:nvSpPr>
          <p:cNvPr id="11" name="Slide Number Placeholder 5"/>
          <p:cNvSpPr>
            <a:spLocks noGrp="1"/>
          </p:cNvSpPr>
          <p:nvPr>
            <p:ph type="sldNum" sz="quarter" idx="4294967295"/>
          </p:nvPr>
        </p:nvSpPr>
        <p:spPr>
          <a:xfrm>
            <a:off x="6744960" y="6248400"/>
            <a:ext cx="1964160" cy="364359"/>
          </a:xfrm>
          <a:prstGeom prst="rect">
            <a:avLst/>
          </a:prstGeom>
        </p:spPr>
        <p:txBody>
          <a:bodyPr vert="horz" wrap="square" lIns="91430" tIns="45716" rIns="91430" bIns="45716" numCol="1" anchor="ctr" anchorCtr="0" compatLnSpc="1">
            <a:prstTxWarp prst="textNoShape">
              <a:avLst/>
            </a:prstTxWarp>
          </a:bodyPr>
          <a:lstStyle>
            <a:lvl1pPr algn="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fld id="{7084A2E2-4245-4880-AA04-A3886BD21EE2}" type="slidenum">
              <a:rPr lang="en-GB" smtClean="0"/>
              <a:pPr defTabSz="414683" fontAlgn="base">
                <a:spcBef>
                  <a:spcPct val="0"/>
                </a:spcBef>
                <a:spcAft>
                  <a:spcPct val="0"/>
                </a:spcAft>
                <a:defRPr/>
              </a:pPr>
              <a:t>16</a:t>
            </a:fld>
            <a:endParaRPr lang="en-GB" dirty="0"/>
          </a:p>
        </p:txBody>
      </p:sp>
      <p:sp>
        <p:nvSpPr>
          <p:cNvPr id="12" name="Title 1"/>
          <p:cNvSpPr>
            <a:spLocks/>
          </p:cNvSpPr>
          <p:nvPr/>
        </p:nvSpPr>
        <p:spPr bwMode="auto">
          <a:xfrm>
            <a:off x="1727730" y="161427"/>
            <a:ext cx="5705820"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r>
              <a:rPr lang="en-US" sz="3600" kern="0" dirty="0">
                <a:solidFill>
                  <a:srgbClr val="131F49"/>
                </a:solidFill>
                <a:latin typeface="Calibri" panose="020F0502020204030204" pitchFamily="34" charset="0"/>
                <a:ea typeface="ＭＳ Ｐゴシック" charset="-128"/>
                <a:cs typeface="ＭＳ Ｐゴシック" charset="-128"/>
              </a:rPr>
              <a:t>OT-RBAC Model</a:t>
            </a:r>
          </a:p>
        </p:txBody>
      </p:sp>
      <p:sp>
        <p:nvSpPr>
          <p:cNvPr id="2" name="TextBox 1"/>
          <p:cNvSpPr txBox="1"/>
          <p:nvPr/>
        </p:nvSpPr>
        <p:spPr>
          <a:xfrm>
            <a:off x="3078600" y="833328"/>
            <a:ext cx="2952842" cy="461665"/>
          </a:xfrm>
          <a:prstGeom prst="rect">
            <a:avLst/>
          </a:prstGeom>
          <a:noFill/>
        </p:spPr>
        <p:txBody>
          <a:bodyPr wrap="square" rtlCol="0">
            <a:spAutoFit/>
          </a:bodyPr>
          <a:lstStyle/>
          <a:p>
            <a:r>
              <a:rPr lang="en-US" sz="2400" dirty="0"/>
              <a:t>Object-Tagged RBAC</a:t>
            </a:r>
          </a:p>
        </p:txBody>
      </p:sp>
    </p:spTree>
    <p:extLst>
      <p:ext uri="{BB962C8B-B14F-4D97-AF65-F5344CB8AC3E}">
        <p14:creationId xmlns:p14="http://schemas.microsoft.com/office/powerpoint/2010/main" val="1977472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ICS_Medium.png"/>
          <p:cNvPicPr>
            <a:picLocks noChangeAspect="1"/>
          </p:cNvPicPr>
          <p:nvPr/>
        </p:nvPicPr>
        <p:blipFill>
          <a:blip r:embed="rId2" cstate="print"/>
          <a:srcRect/>
          <a:stretch>
            <a:fillRect/>
          </a:stretch>
        </p:blipFill>
        <p:spPr bwMode="auto">
          <a:xfrm>
            <a:off x="447923" y="253052"/>
            <a:ext cx="1184428" cy="735898"/>
          </a:xfrm>
          <a:prstGeom prst="rect">
            <a:avLst/>
          </a:prstGeom>
          <a:noFill/>
          <a:ln w="9525">
            <a:noFill/>
            <a:miter lim="800000"/>
            <a:headEnd/>
            <a:tailEnd/>
          </a:ln>
        </p:spPr>
      </p:pic>
      <p:sp>
        <p:nvSpPr>
          <p:cNvPr id="5" name="Title 1"/>
          <p:cNvSpPr>
            <a:spLocks/>
          </p:cNvSpPr>
          <p:nvPr/>
        </p:nvSpPr>
        <p:spPr bwMode="auto">
          <a:xfrm>
            <a:off x="2306161" y="54050"/>
            <a:ext cx="4714560"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endParaRPr lang="en-US" sz="3200" b="1" kern="0" dirty="0">
              <a:solidFill>
                <a:srgbClr val="131F49"/>
              </a:solidFill>
              <a:latin typeface="Calibri" panose="020F0502020204030204" pitchFamily="34" charset="0"/>
              <a:ea typeface="ＭＳ Ｐゴシック" charset="-128"/>
              <a:cs typeface="ＭＳ Ｐゴシック" charset="-128"/>
            </a:endParaRPr>
          </a:p>
        </p:txBody>
      </p:sp>
      <p:pic>
        <p:nvPicPr>
          <p:cNvPr id="6" name="Picture 9" descr="UTSAGifBlue.gif"/>
          <p:cNvPicPr>
            <a:picLocks noChangeAspect="1"/>
          </p:cNvPicPr>
          <p:nvPr/>
        </p:nvPicPr>
        <p:blipFill>
          <a:blip r:embed="rId3" cstate="print"/>
          <a:srcRect/>
          <a:stretch>
            <a:fillRect/>
          </a:stretch>
        </p:blipFill>
        <p:spPr bwMode="auto">
          <a:xfrm>
            <a:off x="7662242" y="471780"/>
            <a:ext cx="1310400" cy="429165"/>
          </a:xfrm>
          <a:prstGeom prst="rect">
            <a:avLst/>
          </a:prstGeom>
          <a:noFill/>
          <a:ln w="9525">
            <a:noFill/>
            <a:miter lim="800000"/>
            <a:headEnd/>
            <a:tailEnd/>
          </a:ln>
        </p:spPr>
      </p:pic>
      <p:sp>
        <p:nvSpPr>
          <p:cNvPr id="7" name="Line 8"/>
          <p:cNvSpPr>
            <a:spLocks noChangeShapeType="1"/>
          </p:cNvSpPr>
          <p:nvPr/>
        </p:nvSpPr>
        <p:spPr bwMode="auto">
          <a:xfrm>
            <a:off x="2306162" y="781665"/>
            <a:ext cx="4714560" cy="0"/>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8" name="Line 9"/>
          <p:cNvSpPr>
            <a:spLocks noChangeShapeType="1"/>
          </p:cNvSpPr>
          <p:nvPr/>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nchor="ctr"/>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9" name="Date Placeholder 3"/>
          <p:cNvSpPr>
            <a:spLocks noGrp="1"/>
          </p:cNvSpPr>
          <p:nvPr>
            <p:ph type="dt" sz="half" idx="4294967295"/>
          </p:nvPr>
        </p:nvSpPr>
        <p:spPr>
          <a:xfrm>
            <a:off x="447923" y="6181130"/>
            <a:ext cx="2132640" cy="364358"/>
          </a:xfrm>
          <a:prstGeom prst="rect">
            <a:avLst/>
          </a:prstGeom>
        </p:spPr>
        <p:txBody>
          <a:bodyPr vert="horz" wrap="square" lIns="91430" tIns="45716" rIns="91430" bIns="45716" numCol="1" anchor="ctr" anchorCtr="0" compatLnSpc="1">
            <a:prstTxWarp prst="textNoShape">
              <a:avLst/>
            </a:prstTxWarp>
          </a:bodyPr>
          <a:lstStyle>
            <a:lvl1pP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r>
              <a:rPr lang="en-US"/>
              <a:t>© Maanak Gupta</a:t>
            </a:r>
            <a:endParaRPr lang="en-GB" dirty="0"/>
          </a:p>
        </p:txBody>
      </p:sp>
      <p:sp>
        <p:nvSpPr>
          <p:cNvPr id="10" name="Footer Placeholder 4"/>
          <p:cNvSpPr>
            <a:spLocks noGrp="1"/>
          </p:cNvSpPr>
          <p:nvPr>
            <p:ph type="ftr" sz="quarter" idx="4294967295"/>
          </p:nvPr>
        </p:nvSpPr>
        <p:spPr>
          <a:xfrm>
            <a:off x="2772799" y="6181130"/>
            <a:ext cx="3781284" cy="364359"/>
          </a:xfrm>
          <a:prstGeom prst="rect">
            <a:avLst/>
          </a:prstGeom>
        </p:spPr>
        <p:txBody>
          <a:bodyPr vert="horz" wrap="square" lIns="91430" tIns="45716" rIns="91430" bIns="45716" numCol="1" anchor="ctr" anchorCtr="0" compatLnSpc="1">
            <a:prstTxWarp prst="textNoShape">
              <a:avLst/>
            </a:prstTxWarp>
          </a:bodyPr>
          <a:lstStyle>
            <a:lvl1pPr algn="ctr" hangingPunct="0">
              <a:buClr>
                <a:srgbClr val="000000"/>
              </a:buClr>
              <a:buSzPct val="45000"/>
              <a:buFont typeface="Wingdings" pitchFamily="2" charset="2"/>
              <a:buNone/>
              <a:defRPr sz="1270">
                <a:solidFill>
                  <a:srgbClr val="131F49"/>
                </a:solidFill>
                <a:latin typeface="Arial" pitchFamily="34" charset="0"/>
              </a:defRPr>
            </a:lvl1pPr>
          </a:lstStyle>
          <a:p>
            <a:pPr defTabSz="414683" fontAlgn="base">
              <a:spcBef>
                <a:spcPct val="0"/>
              </a:spcBef>
              <a:spcAft>
                <a:spcPct val="0"/>
              </a:spcAft>
              <a:defRPr/>
            </a:pPr>
            <a:r>
              <a:rPr lang="en-US" dirty="0">
                <a:ea typeface="ＭＳ Ｐゴシック" pitchFamily="34" charset="-128"/>
              </a:rPr>
              <a:t>World-Leading Research with Real-World Impact!</a:t>
            </a:r>
          </a:p>
        </p:txBody>
      </p:sp>
      <p:sp>
        <p:nvSpPr>
          <p:cNvPr id="11" name="Slide Number Placeholder 5"/>
          <p:cNvSpPr>
            <a:spLocks noGrp="1"/>
          </p:cNvSpPr>
          <p:nvPr>
            <p:ph type="sldNum" sz="quarter" idx="4294967295"/>
          </p:nvPr>
        </p:nvSpPr>
        <p:spPr>
          <a:xfrm>
            <a:off x="6744960" y="6248400"/>
            <a:ext cx="1964160" cy="364359"/>
          </a:xfrm>
          <a:prstGeom prst="rect">
            <a:avLst/>
          </a:prstGeom>
        </p:spPr>
        <p:txBody>
          <a:bodyPr vert="horz" wrap="square" lIns="91430" tIns="45716" rIns="91430" bIns="45716" numCol="1" anchor="ctr" anchorCtr="0" compatLnSpc="1">
            <a:prstTxWarp prst="textNoShape">
              <a:avLst/>
            </a:prstTxWarp>
          </a:bodyPr>
          <a:lstStyle>
            <a:lvl1pPr algn="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fld id="{7084A2E2-4245-4880-AA04-A3886BD21EE2}" type="slidenum">
              <a:rPr lang="en-GB" smtClean="0"/>
              <a:pPr defTabSz="414683" fontAlgn="base">
                <a:spcBef>
                  <a:spcPct val="0"/>
                </a:spcBef>
                <a:spcAft>
                  <a:spcPct val="0"/>
                </a:spcAft>
                <a:defRPr/>
              </a:pPr>
              <a:t>17</a:t>
            </a:fld>
            <a:endParaRPr lang="en-GB" dirty="0"/>
          </a:p>
        </p:txBody>
      </p:sp>
      <p:sp>
        <p:nvSpPr>
          <p:cNvPr id="12" name="Title 1"/>
          <p:cNvSpPr>
            <a:spLocks/>
          </p:cNvSpPr>
          <p:nvPr/>
        </p:nvSpPr>
        <p:spPr bwMode="auto">
          <a:xfrm>
            <a:off x="1727730" y="161427"/>
            <a:ext cx="5705820"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r>
              <a:rPr lang="en-US" sz="3200" kern="0" dirty="0">
                <a:solidFill>
                  <a:srgbClr val="131F49"/>
                </a:solidFill>
                <a:latin typeface="Calibri" panose="020F0502020204030204" pitchFamily="34" charset="0"/>
                <a:ea typeface="ＭＳ Ｐゴシック" charset="-128"/>
                <a:cs typeface="ＭＳ Ｐゴシック" charset="-128"/>
              </a:rPr>
              <a:t>Group Based Role Inheritance</a:t>
            </a:r>
          </a:p>
        </p:txBody>
      </p:sp>
      <p:sp>
        <p:nvSpPr>
          <p:cNvPr id="13" name="Oval 12">
            <a:extLst>
              <a:ext uri="{FF2B5EF4-FFF2-40B4-BE49-F238E27FC236}">
                <a16:creationId xmlns:a16="http://schemas.microsoft.com/office/drawing/2014/main" id="{FDE639EE-64DD-458E-BA3D-D1C1F38F1B4A}"/>
              </a:ext>
            </a:extLst>
          </p:cNvPr>
          <p:cNvSpPr/>
          <p:nvPr/>
        </p:nvSpPr>
        <p:spPr>
          <a:xfrm>
            <a:off x="2366223" y="1538425"/>
            <a:ext cx="2906148" cy="3090901"/>
          </a:xfrm>
          <a:prstGeom prst="ellipse">
            <a:avLst/>
          </a:prstGeom>
          <a:solidFill>
            <a:schemeClr val="bg1">
              <a:lumMod val="85000"/>
            </a:schemeClr>
          </a:solidFill>
          <a:ln w="12700" cmpd="dbl">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6">
            <a:extLst>
              <a:ext uri="{FF2B5EF4-FFF2-40B4-BE49-F238E27FC236}">
                <a16:creationId xmlns:a16="http://schemas.microsoft.com/office/drawing/2014/main" id="{2CB580BA-6F92-4BBB-9C80-E1BAA3ADA5A7}"/>
              </a:ext>
            </a:extLst>
          </p:cNvPr>
          <p:cNvSpPr/>
          <p:nvPr/>
        </p:nvSpPr>
        <p:spPr>
          <a:xfrm>
            <a:off x="3073024" y="1238260"/>
            <a:ext cx="2074643" cy="705364"/>
          </a:xfrm>
          <a:prstGeom prst="roundRect">
            <a:avLst>
              <a:gd name="adj" fmla="val 13027"/>
            </a:avLst>
          </a:prstGeom>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5" name="Rounded Rectangle 7">
            <a:extLst>
              <a:ext uri="{FF2B5EF4-FFF2-40B4-BE49-F238E27FC236}">
                <a16:creationId xmlns:a16="http://schemas.microsoft.com/office/drawing/2014/main" id="{883007CD-06AB-4D70-B007-862E38D8E01E}"/>
              </a:ext>
            </a:extLst>
          </p:cNvPr>
          <p:cNvSpPr/>
          <p:nvPr/>
        </p:nvSpPr>
        <p:spPr>
          <a:xfrm>
            <a:off x="394549" y="1696121"/>
            <a:ext cx="1562099" cy="47335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 name="TextBox 15">
            <a:extLst>
              <a:ext uri="{FF2B5EF4-FFF2-40B4-BE49-F238E27FC236}">
                <a16:creationId xmlns:a16="http://schemas.microsoft.com/office/drawing/2014/main" id="{EAEEFB10-2528-4756-A57C-63D05ACC0C17}"/>
              </a:ext>
            </a:extLst>
          </p:cNvPr>
          <p:cNvSpPr txBox="1"/>
          <p:nvPr/>
        </p:nvSpPr>
        <p:spPr>
          <a:xfrm>
            <a:off x="415036" y="1775935"/>
            <a:ext cx="1308499" cy="349218"/>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normAutofit/>
          </a:bodyPr>
          <a:lstStyle/>
          <a:p>
            <a:r>
              <a:rPr lang="en-US" sz="1250" b="1" dirty="0">
                <a:solidFill>
                  <a:schemeClr val="tx1">
                    <a:lumMod val="95000"/>
                    <a:lumOff val="5000"/>
                  </a:schemeClr>
                </a:solidFill>
              </a:rPr>
              <a:t>Roles:</a:t>
            </a:r>
            <a:r>
              <a:rPr lang="en-US" sz="1250" b="1" dirty="0">
                <a:solidFill>
                  <a:srgbClr val="0070C0"/>
                </a:solidFill>
              </a:rPr>
              <a:t> </a:t>
            </a:r>
            <a:r>
              <a:rPr lang="en-US" sz="1250" dirty="0">
                <a:solidFill>
                  <a:schemeClr val="tx1"/>
                </a:solidFill>
              </a:rPr>
              <a:t>{student}</a:t>
            </a:r>
          </a:p>
        </p:txBody>
      </p:sp>
      <p:pic>
        <p:nvPicPr>
          <p:cNvPr id="17" name="Picture 2" descr="F:\PhD Courses\Research Material\HGABAC material and paper\Reformalizd HGABAC--Paper 1\user.jpg">
            <a:extLst>
              <a:ext uri="{FF2B5EF4-FFF2-40B4-BE49-F238E27FC236}">
                <a16:creationId xmlns:a16="http://schemas.microsoft.com/office/drawing/2014/main" id="{C4036B84-16A1-467F-A027-8DA03A50849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47073" y="1648900"/>
            <a:ext cx="819150" cy="819150"/>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a:extLst>
              <a:ext uri="{FF2B5EF4-FFF2-40B4-BE49-F238E27FC236}">
                <a16:creationId xmlns:a16="http://schemas.microsoft.com/office/drawing/2014/main" id="{A150C314-2BC8-43BF-81B9-5F49B870051C}"/>
              </a:ext>
            </a:extLst>
          </p:cNvPr>
          <p:cNvSpPr txBox="1"/>
          <p:nvPr/>
        </p:nvSpPr>
        <p:spPr>
          <a:xfrm>
            <a:off x="1698769" y="2491130"/>
            <a:ext cx="533401" cy="276999"/>
          </a:xfrm>
          <a:prstGeom prst="rect">
            <a:avLst/>
          </a:prstGeom>
          <a:noFill/>
        </p:spPr>
        <p:txBody>
          <a:bodyPr wrap="square" rtlCol="0">
            <a:spAutoFit/>
          </a:bodyPr>
          <a:lstStyle/>
          <a:p>
            <a:r>
              <a:rPr lang="en-US" sz="1200" dirty="0">
                <a:effectLst>
                  <a:outerShdw blurRad="38100" dist="38100" dir="2700000" algn="tl">
                    <a:srgbClr val="000000">
                      <a:alpha val="43137"/>
                    </a:srgbClr>
                  </a:outerShdw>
                </a:effectLst>
              </a:rPr>
              <a:t>Bob</a:t>
            </a:r>
          </a:p>
        </p:txBody>
      </p:sp>
      <p:sp>
        <p:nvSpPr>
          <p:cNvPr id="19" name="TextBox 18">
            <a:extLst>
              <a:ext uri="{FF2B5EF4-FFF2-40B4-BE49-F238E27FC236}">
                <a16:creationId xmlns:a16="http://schemas.microsoft.com/office/drawing/2014/main" id="{6677F095-CE63-4EF3-B8E9-C0C18131D9E4}"/>
              </a:ext>
            </a:extLst>
          </p:cNvPr>
          <p:cNvSpPr txBox="1"/>
          <p:nvPr/>
        </p:nvSpPr>
        <p:spPr>
          <a:xfrm>
            <a:off x="3401943" y="2473280"/>
            <a:ext cx="1066800" cy="276999"/>
          </a:xfrm>
          <a:prstGeom prst="rect">
            <a:avLst/>
          </a:prstGeom>
          <a:noFill/>
        </p:spPr>
        <p:txBody>
          <a:bodyPr wrap="square" rtlCol="0">
            <a:spAutoFit/>
          </a:bodyPr>
          <a:lstStyle/>
          <a:p>
            <a:r>
              <a:rPr lang="en-US" sz="1200" dirty="0">
                <a:effectLst>
                  <a:outerShdw blurRad="38100" dist="38100" dir="2700000" algn="tl">
                    <a:srgbClr val="000000">
                      <a:alpha val="43137"/>
                    </a:srgbClr>
                  </a:outerShdw>
                </a:effectLst>
              </a:rPr>
              <a:t>        G</a:t>
            </a:r>
            <a:r>
              <a:rPr lang="en-US" sz="1200" baseline="-25000" dirty="0">
                <a:effectLst>
                  <a:outerShdw blurRad="38100" dist="38100" dir="2700000" algn="tl">
                    <a:srgbClr val="000000">
                      <a:alpha val="43137"/>
                    </a:srgbClr>
                  </a:outerShdw>
                </a:effectLst>
              </a:rPr>
              <a:t>1</a:t>
            </a:r>
            <a:endParaRPr lang="en-US" dirty="0">
              <a:effectLst>
                <a:outerShdw blurRad="38100" dist="38100" dir="2700000" algn="tl">
                  <a:srgbClr val="000000">
                    <a:alpha val="43137"/>
                  </a:srgbClr>
                </a:outerShdw>
              </a:effectLst>
            </a:endParaRPr>
          </a:p>
        </p:txBody>
      </p:sp>
      <p:sp>
        <p:nvSpPr>
          <p:cNvPr id="20" name="TextBox 19">
            <a:extLst>
              <a:ext uri="{FF2B5EF4-FFF2-40B4-BE49-F238E27FC236}">
                <a16:creationId xmlns:a16="http://schemas.microsoft.com/office/drawing/2014/main" id="{43EAB63A-B36B-48BA-9FE5-F6D412603338}"/>
              </a:ext>
            </a:extLst>
          </p:cNvPr>
          <p:cNvSpPr txBox="1"/>
          <p:nvPr/>
        </p:nvSpPr>
        <p:spPr>
          <a:xfrm>
            <a:off x="2496530" y="3977053"/>
            <a:ext cx="1066800" cy="276999"/>
          </a:xfrm>
          <a:prstGeom prst="rect">
            <a:avLst/>
          </a:prstGeom>
          <a:noFill/>
        </p:spPr>
        <p:txBody>
          <a:bodyPr wrap="square" rtlCol="0">
            <a:spAutoFit/>
          </a:bodyPr>
          <a:lstStyle/>
          <a:p>
            <a:pPr algn="ctr"/>
            <a:r>
              <a:rPr lang="en-US" sz="1200" dirty="0">
                <a:effectLst>
                  <a:outerShdw blurRad="38100" dist="38100" dir="2700000" algn="tl">
                    <a:srgbClr val="000000">
                      <a:alpha val="43137"/>
                    </a:srgbClr>
                  </a:outerShdw>
                </a:effectLst>
              </a:rPr>
              <a:t> G</a:t>
            </a:r>
            <a:r>
              <a:rPr lang="en-US" sz="1200" baseline="-25000" dirty="0">
                <a:effectLst>
                  <a:outerShdw blurRad="38100" dist="38100" dir="2700000" algn="tl">
                    <a:srgbClr val="000000">
                      <a:alpha val="43137"/>
                    </a:srgbClr>
                  </a:outerShdw>
                </a:effectLst>
              </a:rPr>
              <a:t>2</a:t>
            </a:r>
            <a:endParaRPr lang="en-US" dirty="0">
              <a:effectLst>
                <a:outerShdw blurRad="38100" dist="38100" dir="2700000" algn="tl">
                  <a:srgbClr val="000000">
                    <a:alpha val="43137"/>
                  </a:srgbClr>
                </a:outerShdw>
              </a:effectLst>
            </a:endParaRPr>
          </a:p>
        </p:txBody>
      </p:sp>
      <p:sp>
        <p:nvSpPr>
          <p:cNvPr id="21" name="TextBox 20">
            <a:extLst>
              <a:ext uri="{FF2B5EF4-FFF2-40B4-BE49-F238E27FC236}">
                <a16:creationId xmlns:a16="http://schemas.microsoft.com/office/drawing/2014/main" id="{CA0414C2-D8F9-42A2-B460-91473F75CC05}"/>
              </a:ext>
            </a:extLst>
          </p:cNvPr>
          <p:cNvSpPr txBox="1"/>
          <p:nvPr/>
        </p:nvSpPr>
        <p:spPr>
          <a:xfrm>
            <a:off x="4080867" y="3977052"/>
            <a:ext cx="1066800" cy="276999"/>
          </a:xfrm>
          <a:prstGeom prst="rect">
            <a:avLst/>
          </a:prstGeom>
          <a:noFill/>
        </p:spPr>
        <p:txBody>
          <a:bodyPr wrap="square" rtlCol="0">
            <a:spAutoFit/>
          </a:bodyPr>
          <a:lstStyle/>
          <a:p>
            <a:pPr algn="ctr"/>
            <a:r>
              <a:rPr lang="en-US" sz="1200" dirty="0">
                <a:effectLst>
                  <a:outerShdw blurRad="38100" dist="38100" dir="2700000" algn="tl">
                    <a:srgbClr val="000000">
                      <a:alpha val="43137"/>
                    </a:srgbClr>
                  </a:outerShdw>
                </a:effectLst>
              </a:rPr>
              <a:t> G</a:t>
            </a:r>
            <a:r>
              <a:rPr lang="en-US" sz="1200" baseline="-25000" dirty="0">
                <a:effectLst>
                  <a:outerShdw blurRad="38100" dist="38100" dir="2700000" algn="tl">
                    <a:srgbClr val="000000">
                      <a:alpha val="43137"/>
                    </a:srgbClr>
                  </a:outerShdw>
                </a:effectLst>
              </a:rPr>
              <a:t>3</a:t>
            </a:r>
            <a:endParaRPr lang="en-US" dirty="0">
              <a:effectLst>
                <a:outerShdw blurRad="38100" dist="38100" dir="2700000" algn="tl">
                  <a:srgbClr val="000000">
                    <a:alpha val="43137"/>
                  </a:srgbClr>
                </a:outerShdw>
              </a:effectLst>
            </a:endParaRPr>
          </a:p>
        </p:txBody>
      </p:sp>
      <p:sp>
        <p:nvSpPr>
          <p:cNvPr id="22" name="Rounded Rectangle 13">
            <a:extLst>
              <a:ext uri="{FF2B5EF4-FFF2-40B4-BE49-F238E27FC236}">
                <a16:creationId xmlns:a16="http://schemas.microsoft.com/office/drawing/2014/main" id="{97C791AD-CF94-4011-8AF2-2F8D290E0F76}"/>
              </a:ext>
            </a:extLst>
          </p:cNvPr>
          <p:cNvSpPr/>
          <p:nvPr/>
        </p:nvSpPr>
        <p:spPr>
          <a:xfrm>
            <a:off x="1446867" y="3345208"/>
            <a:ext cx="1438588" cy="435247"/>
          </a:xfrm>
          <a:prstGeom prst="roundRect">
            <a:avLst>
              <a:gd name="adj" fmla="val 22417"/>
            </a:avLst>
          </a:prstGeom>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 name="TextBox 22">
            <a:extLst>
              <a:ext uri="{FF2B5EF4-FFF2-40B4-BE49-F238E27FC236}">
                <a16:creationId xmlns:a16="http://schemas.microsoft.com/office/drawing/2014/main" id="{ACFC7A44-0A44-433C-A1AE-C3DDF333EC4D}"/>
              </a:ext>
            </a:extLst>
          </p:cNvPr>
          <p:cNvSpPr txBox="1"/>
          <p:nvPr/>
        </p:nvSpPr>
        <p:spPr>
          <a:xfrm>
            <a:off x="1467946" y="3424245"/>
            <a:ext cx="1365263" cy="292388"/>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1300" b="1" dirty="0">
                <a:solidFill>
                  <a:schemeClr val="tx1">
                    <a:lumMod val="95000"/>
                    <a:lumOff val="5000"/>
                  </a:schemeClr>
                </a:solidFill>
              </a:rPr>
              <a:t>Roles: </a:t>
            </a:r>
            <a:r>
              <a:rPr lang="en-US" sz="1300" dirty="0">
                <a:solidFill>
                  <a:schemeClr val="tx1">
                    <a:lumMod val="95000"/>
                    <a:lumOff val="5000"/>
                  </a:schemeClr>
                </a:solidFill>
              </a:rPr>
              <a:t>{Grader}</a:t>
            </a:r>
            <a:endParaRPr lang="en-US" sz="1300" dirty="0">
              <a:ln>
                <a:solidFill>
                  <a:srgbClr val="0070C0"/>
                </a:solidFill>
              </a:ln>
              <a:solidFill>
                <a:schemeClr val="tx1">
                  <a:lumMod val="95000"/>
                  <a:lumOff val="5000"/>
                </a:schemeClr>
              </a:solidFill>
            </a:endParaRPr>
          </a:p>
        </p:txBody>
      </p:sp>
      <p:sp>
        <p:nvSpPr>
          <p:cNvPr id="24" name="TextBox 23">
            <a:extLst>
              <a:ext uri="{FF2B5EF4-FFF2-40B4-BE49-F238E27FC236}">
                <a16:creationId xmlns:a16="http://schemas.microsoft.com/office/drawing/2014/main" id="{08881406-FD7B-4AE1-85F2-693D88EEDE72}"/>
              </a:ext>
            </a:extLst>
          </p:cNvPr>
          <p:cNvSpPr txBox="1"/>
          <p:nvPr/>
        </p:nvSpPr>
        <p:spPr>
          <a:xfrm>
            <a:off x="3151626" y="1337937"/>
            <a:ext cx="1955243" cy="292388"/>
          </a:xfrm>
          <a:prstGeom prst="rect">
            <a:avLst/>
          </a:prstGeom>
          <a:noFill/>
          <a:ln>
            <a:noFill/>
          </a:ln>
        </p:spPr>
        <p:txBody>
          <a:bodyPr wrap="square" rtlCol="0">
            <a:spAutoFit/>
          </a:bodyPr>
          <a:lstStyle/>
          <a:p>
            <a:r>
              <a:rPr lang="en-US" sz="1300" b="1" dirty="0">
                <a:solidFill>
                  <a:schemeClr val="tx1">
                    <a:lumMod val="95000"/>
                    <a:lumOff val="5000"/>
                  </a:schemeClr>
                </a:solidFill>
              </a:rPr>
              <a:t>Roles: {</a:t>
            </a:r>
            <a:r>
              <a:rPr lang="en-US" sz="1300" dirty="0">
                <a:solidFill>
                  <a:schemeClr val="tx1">
                    <a:lumMod val="95000"/>
                    <a:lumOff val="5000"/>
                  </a:schemeClr>
                </a:solidFill>
              </a:rPr>
              <a:t>Staff, </a:t>
            </a:r>
            <a:r>
              <a:rPr lang="en-US" sz="1300" dirty="0">
                <a:solidFill>
                  <a:schemeClr val="bg1">
                    <a:lumMod val="50000"/>
                  </a:schemeClr>
                </a:solidFill>
              </a:rPr>
              <a:t>Grader, TA</a:t>
            </a:r>
            <a:r>
              <a:rPr lang="en-US" sz="1300" dirty="0">
                <a:solidFill>
                  <a:schemeClr val="tx1">
                    <a:lumMod val="95000"/>
                    <a:lumOff val="5000"/>
                  </a:schemeClr>
                </a:solidFill>
              </a:rPr>
              <a:t>}</a:t>
            </a:r>
            <a:endParaRPr lang="en-US" sz="1300" dirty="0">
              <a:solidFill>
                <a:schemeClr val="bg1">
                  <a:lumMod val="50000"/>
                </a:schemeClr>
              </a:solidFill>
            </a:endParaRPr>
          </a:p>
        </p:txBody>
      </p:sp>
      <p:cxnSp>
        <p:nvCxnSpPr>
          <p:cNvPr id="25" name="Straight Arrow Connector 24">
            <a:extLst>
              <a:ext uri="{FF2B5EF4-FFF2-40B4-BE49-F238E27FC236}">
                <a16:creationId xmlns:a16="http://schemas.microsoft.com/office/drawing/2014/main" id="{28DFBEB5-38B0-4BDC-BE3A-DA22E5A3AA9D}"/>
              </a:ext>
            </a:extLst>
          </p:cNvPr>
          <p:cNvCxnSpPr/>
          <p:nvPr/>
        </p:nvCxnSpPr>
        <p:spPr>
          <a:xfrm>
            <a:off x="2242967" y="2169471"/>
            <a:ext cx="1181099"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7B08181A-A64C-4570-9373-6DB4BCB5EBC0}"/>
              </a:ext>
            </a:extLst>
          </p:cNvPr>
          <p:cNvCxnSpPr/>
          <p:nvPr/>
        </p:nvCxnSpPr>
        <p:spPr>
          <a:xfrm flipV="1">
            <a:off x="3118135" y="2723628"/>
            <a:ext cx="630703" cy="64989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03A7B4E3-A0A8-4D84-9AC8-BE8CD86BE3C7}"/>
              </a:ext>
            </a:extLst>
          </p:cNvPr>
          <p:cNvCxnSpPr/>
          <p:nvPr/>
        </p:nvCxnSpPr>
        <p:spPr>
          <a:xfrm flipH="1" flipV="1">
            <a:off x="4078164" y="2750281"/>
            <a:ext cx="404710" cy="62324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E900069-44D9-4591-A836-905671B41834}"/>
              </a:ext>
            </a:extLst>
          </p:cNvPr>
          <p:cNvCxnSpPr>
            <a:endCxn id="37" idx="3"/>
          </p:cNvCxnSpPr>
          <p:nvPr/>
        </p:nvCxnSpPr>
        <p:spPr>
          <a:xfrm flipV="1">
            <a:off x="4468743" y="2162839"/>
            <a:ext cx="1366936" cy="663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F6524947-99D2-446D-9271-A30A753FDCBD}"/>
              </a:ext>
            </a:extLst>
          </p:cNvPr>
          <p:cNvCxnSpPr/>
          <p:nvPr/>
        </p:nvCxnSpPr>
        <p:spPr>
          <a:xfrm flipV="1">
            <a:off x="3492626" y="2547040"/>
            <a:ext cx="2208326" cy="826485"/>
          </a:xfrm>
          <a:prstGeom prst="straightConnector1">
            <a:avLst/>
          </a:prstGeom>
          <a:ln w="28575">
            <a:prstDash val="lgDash"/>
            <a:tailEnd type="arrow"/>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BD623FE3-41DD-4420-B883-34221A16F82B}"/>
              </a:ext>
            </a:extLst>
          </p:cNvPr>
          <p:cNvCxnSpPr/>
          <p:nvPr/>
        </p:nvCxnSpPr>
        <p:spPr>
          <a:xfrm flipV="1">
            <a:off x="4953908" y="2700929"/>
            <a:ext cx="909224" cy="723316"/>
          </a:xfrm>
          <a:prstGeom prst="straightConnector1">
            <a:avLst/>
          </a:prstGeom>
          <a:ln w="28575">
            <a:prstDash val="lgDash"/>
            <a:tailEnd type="arrow"/>
          </a:ln>
        </p:spPr>
        <p:style>
          <a:lnRef idx="1">
            <a:schemeClr val="dk1"/>
          </a:lnRef>
          <a:fillRef idx="0">
            <a:schemeClr val="dk1"/>
          </a:fillRef>
          <a:effectRef idx="0">
            <a:schemeClr val="dk1"/>
          </a:effectRef>
          <a:fontRef idx="minor">
            <a:schemeClr val="tx1"/>
          </a:fontRef>
        </p:style>
      </p:cxnSp>
      <p:pic>
        <p:nvPicPr>
          <p:cNvPr id="31" name="Picture 3" descr="F:\PhD Courses\Research Material\HGABAC material and paper\Reformalizd HGABAC--Paper 1\group.png">
            <a:extLst>
              <a:ext uri="{FF2B5EF4-FFF2-40B4-BE49-F238E27FC236}">
                <a16:creationId xmlns:a16="http://schemas.microsoft.com/office/drawing/2014/main" id="{16953317-F548-4C2D-B048-DDA9CF77474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58916" y="3287133"/>
            <a:ext cx="742028" cy="742028"/>
          </a:xfrm>
          <a:prstGeom prst="rect">
            <a:avLst/>
          </a:prstGeom>
          <a:noFill/>
          <a:extLst>
            <a:ext uri="{909E8E84-426E-40DD-AFC4-6F175D3DCCD1}">
              <a14:hiddenFill xmlns:a14="http://schemas.microsoft.com/office/drawing/2010/main">
                <a:solidFill>
                  <a:srgbClr val="FFFFFF"/>
                </a:solidFill>
              </a14:hiddenFill>
            </a:ext>
          </a:extLst>
        </p:spPr>
      </p:pic>
      <p:sp>
        <p:nvSpPr>
          <p:cNvPr id="32" name="Rounded Rectangle 33">
            <a:extLst>
              <a:ext uri="{FF2B5EF4-FFF2-40B4-BE49-F238E27FC236}">
                <a16:creationId xmlns:a16="http://schemas.microsoft.com/office/drawing/2014/main" id="{DB7A1033-98DC-4140-967C-F337FBF4E807}"/>
              </a:ext>
            </a:extLst>
          </p:cNvPr>
          <p:cNvSpPr/>
          <p:nvPr/>
        </p:nvSpPr>
        <p:spPr>
          <a:xfrm>
            <a:off x="3477152" y="3408814"/>
            <a:ext cx="1005722" cy="421863"/>
          </a:xfrm>
          <a:prstGeom prst="roundRect">
            <a:avLst>
              <a:gd name="adj" fmla="val 23659"/>
            </a:avLst>
          </a:prstGeom>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 name="TextBox 32">
            <a:extLst>
              <a:ext uri="{FF2B5EF4-FFF2-40B4-BE49-F238E27FC236}">
                <a16:creationId xmlns:a16="http://schemas.microsoft.com/office/drawing/2014/main" id="{4EA07606-AF5A-41BC-9C6D-897A33D6A198}"/>
              </a:ext>
            </a:extLst>
          </p:cNvPr>
          <p:cNvSpPr txBox="1"/>
          <p:nvPr/>
        </p:nvSpPr>
        <p:spPr>
          <a:xfrm>
            <a:off x="2366223" y="1916618"/>
            <a:ext cx="1034721" cy="292388"/>
          </a:xfrm>
          <a:prstGeom prst="rect">
            <a:avLst/>
          </a:prstGeom>
          <a:noFill/>
        </p:spPr>
        <p:txBody>
          <a:bodyPr wrap="square" rtlCol="0">
            <a:spAutoFit/>
          </a:bodyPr>
          <a:lstStyle/>
          <a:p>
            <a:pPr algn="ctr"/>
            <a:r>
              <a:rPr lang="en-US" sz="1300" dirty="0">
                <a:effectLst>
                  <a:outerShdw blurRad="38100" dist="38100" dir="2700000" algn="tl">
                    <a:srgbClr val="000000">
                      <a:alpha val="43137"/>
                    </a:srgbClr>
                  </a:outerShdw>
                </a:effectLst>
              </a:rPr>
              <a:t>UGA</a:t>
            </a:r>
          </a:p>
        </p:txBody>
      </p:sp>
      <p:sp>
        <p:nvSpPr>
          <p:cNvPr id="34" name="Rectangle 33">
            <a:extLst>
              <a:ext uri="{FF2B5EF4-FFF2-40B4-BE49-F238E27FC236}">
                <a16:creationId xmlns:a16="http://schemas.microsoft.com/office/drawing/2014/main" id="{BA9CDDBD-2A78-4BA8-8275-A84E4C46E1EB}"/>
              </a:ext>
            </a:extLst>
          </p:cNvPr>
          <p:cNvSpPr/>
          <p:nvPr/>
        </p:nvSpPr>
        <p:spPr>
          <a:xfrm>
            <a:off x="724772" y="2190896"/>
            <a:ext cx="502061" cy="307777"/>
          </a:xfrm>
          <a:prstGeom prst="rect">
            <a:avLst/>
          </a:prstGeom>
        </p:spPr>
        <p:txBody>
          <a:bodyPr wrap="none">
            <a:spAutoFit/>
          </a:bodyPr>
          <a:lstStyle/>
          <a:p>
            <a:r>
              <a:rPr lang="en-US" sz="1400" dirty="0">
                <a:effectLst>
                  <a:outerShdw blurRad="38100" dist="38100" dir="2700000" algn="tl">
                    <a:srgbClr val="000000">
                      <a:alpha val="43137"/>
                    </a:srgbClr>
                  </a:outerShdw>
                </a:effectLst>
              </a:rPr>
              <a:t>URA</a:t>
            </a:r>
          </a:p>
        </p:txBody>
      </p:sp>
      <p:sp>
        <p:nvSpPr>
          <p:cNvPr id="35" name="Rectangle 34">
            <a:extLst>
              <a:ext uri="{FF2B5EF4-FFF2-40B4-BE49-F238E27FC236}">
                <a16:creationId xmlns:a16="http://schemas.microsoft.com/office/drawing/2014/main" id="{CC1CEC76-9C11-4C4A-841F-4498E327717E}"/>
              </a:ext>
            </a:extLst>
          </p:cNvPr>
          <p:cNvSpPr/>
          <p:nvPr/>
        </p:nvSpPr>
        <p:spPr>
          <a:xfrm>
            <a:off x="6894151" y="2226263"/>
            <a:ext cx="1238224" cy="307777"/>
          </a:xfrm>
          <a:prstGeom prst="rect">
            <a:avLst/>
          </a:prstGeom>
        </p:spPr>
        <p:txBody>
          <a:bodyPr wrap="none">
            <a:spAutoFit/>
          </a:bodyPr>
          <a:lstStyle/>
          <a:p>
            <a:r>
              <a:rPr lang="en-US" sz="1400" dirty="0">
                <a:effectLst>
                  <a:outerShdw blurRad="38100" dist="38100" dir="2700000" algn="tl">
                    <a:srgbClr val="000000">
                      <a:alpha val="43137"/>
                    </a:srgbClr>
                  </a:outerShdw>
                </a:effectLst>
              </a:rPr>
              <a:t>Effective Roles</a:t>
            </a:r>
          </a:p>
        </p:txBody>
      </p:sp>
      <p:sp>
        <p:nvSpPr>
          <p:cNvPr id="36" name="TextBox 35">
            <a:extLst>
              <a:ext uri="{FF2B5EF4-FFF2-40B4-BE49-F238E27FC236}">
                <a16:creationId xmlns:a16="http://schemas.microsoft.com/office/drawing/2014/main" id="{C6E40E64-7237-4EAB-9C7B-73ECBCDE324A}"/>
              </a:ext>
            </a:extLst>
          </p:cNvPr>
          <p:cNvSpPr txBox="1"/>
          <p:nvPr/>
        </p:nvSpPr>
        <p:spPr>
          <a:xfrm rot="19375027">
            <a:off x="4780647" y="2823979"/>
            <a:ext cx="1174833" cy="492443"/>
          </a:xfrm>
          <a:prstGeom prst="rect">
            <a:avLst/>
          </a:prstGeom>
          <a:noFill/>
        </p:spPr>
        <p:txBody>
          <a:bodyPr wrap="square" rtlCol="0">
            <a:spAutoFit/>
          </a:bodyPr>
          <a:lstStyle/>
          <a:p>
            <a:pPr algn="ctr"/>
            <a:r>
              <a:rPr lang="en-US" sz="1300" dirty="0">
                <a:effectLst>
                  <a:outerShdw blurRad="38100" dist="38100" dir="2700000" algn="tl">
                    <a:srgbClr val="000000">
                      <a:alpha val="43137"/>
                    </a:srgbClr>
                  </a:outerShdw>
                </a:effectLst>
              </a:rPr>
              <a:t>Effective</a:t>
            </a:r>
          </a:p>
          <a:p>
            <a:pPr algn="ctr"/>
            <a:r>
              <a:rPr lang="en-US" sz="1300" dirty="0">
                <a:effectLst>
                  <a:outerShdw blurRad="38100" dist="38100" dir="2700000" algn="tl">
                    <a:srgbClr val="000000">
                      <a:alpha val="43137"/>
                    </a:srgbClr>
                  </a:outerShdw>
                </a:effectLst>
              </a:rPr>
              <a:t>membership</a:t>
            </a:r>
          </a:p>
        </p:txBody>
      </p:sp>
      <p:sp>
        <p:nvSpPr>
          <p:cNvPr id="37" name="TextBox 36">
            <a:extLst>
              <a:ext uri="{FF2B5EF4-FFF2-40B4-BE49-F238E27FC236}">
                <a16:creationId xmlns:a16="http://schemas.microsoft.com/office/drawing/2014/main" id="{57B87B9A-78B2-486D-A6A3-25745DC82718}"/>
              </a:ext>
            </a:extLst>
          </p:cNvPr>
          <p:cNvSpPr txBox="1"/>
          <p:nvPr/>
        </p:nvSpPr>
        <p:spPr>
          <a:xfrm>
            <a:off x="4378059" y="1916617"/>
            <a:ext cx="1457620" cy="492443"/>
          </a:xfrm>
          <a:prstGeom prst="rect">
            <a:avLst/>
          </a:prstGeom>
          <a:noFill/>
        </p:spPr>
        <p:txBody>
          <a:bodyPr wrap="square" rtlCol="0">
            <a:spAutoFit/>
          </a:bodyPr>
          <a:lstStyle/>
          <a:p>
            <a:pPr algn="ctr"/>
            <a:r>
              <a:rPr lang="en-US" sz="1300" dirty="0">
                <a:effectLst>
                  <a:outerShdw blurRad="38100" dist="38100" dir="2700000" algn="tl">
                    <a:srgbClr val="000000">
                      <a:alpha val="43137"/>
                    </a:srgbClr>
                  </a:outerShdw>
                </a:effectLst>
              </a:rPr>
              <a:t>Direct &amp; effective membership</a:t>
            </a:r>
          </a:p>
        </p:txBody>
      </p:sp>
      <p:sp>
        <p:nvSpPr>
          <p:cNvPr id="38" name="TextBox 37">
            <a:extLst>
              <a:ext uri="{FF2B5EF4-FFF2-40B4-BE49-F238E27FC236}">
                <a16:creationId xmlns:a16="http://schemas.microsoft.com/office/drawing/2014/main" id="{898EAD96-E83A-4D83-B3DC-EFC8E2D5E91F}"/>
              </a:ext>
            </a:extLst>
          </p:cNvPr>
          <p:cNvSpPr txBox="1"/>
          <p:nvPr/>
        </p:nvSpPr>
        <p:spPr>
          <a:xfrm>
            <a:off x="3492627" y="3373525"/>
            <a:ext cx="885432" cy="492443"/>
          </a:xfrm>
          <a:prstGeom prst="rect">
            <a:avLst/>
          </a:prstGeom>
          <a:noFill/>
          <a:ln>
            <a:noFill/>
          </a:ln>
        </p:spPr>
        <p:txBody>
          <a:bodyPr wrap="square" rtlCol="0">
            <a:spAutoFit/>
          </a:bodyPr>
          <a:lstStyle/>
          <a:p>
            <a:r>
              <a:rPr lang="en-US" sz="1300" b="1" dirty="0">
                <a:solidFill>
                  <a:schemeClr val="tx1">
                    <a:lumMod val="95000"/>
                    <a:lumOff val="5000"/>
                  </a:schemeClr>
                </a:solidFill>
              </a:rPr>
              <a:t>Roles: </a:t>
            </a:r>
            <a:r>
              <a:rPr lang="en-US" sz="1300" dirty="0">
                <a:solidFill>
                  <a:schemeClr val="tx1">
                    <a:lumMod val="95000"/>
                    <a:lumOff val="5000"/>
                  </a:schemeClr>
                </a:solidFill>
              </a:rPr>
              <a:t>{TA}</a:t>
            </a:r>
          </a:p>
        </p:txBody>
      </p:sp>
      <p:pic>
        <p:nvPicPr>
          <p:cNvPr id="39" name="Picture 3" descr="F:\PhD Courses\Research Material\HGABAC material and paper\Reformalizd HGABAC--Paper 1\group.png">
            <a:extLst>
              <a:ext uri="{FF2B5EF4-FFF2-40B4-BE49-F238E27FC236}">
                <a16:creationId xmlns:a16="http://schemas.microsoft.com/office/drawing/2014/main" id="{641F51AC-D561-41C9-BA88-DEF6529A6BD3}"/>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11880" y="3287133"/>
            <a:ext cx="742028" cy="742028"/>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3" descr="F:\PhD Courses\Research Material\HGABAC material and paper\Reformalizd HGABAC--Paper 1\group.png">
            <a:extLst>
              <a:ext uri="{FF2B5EF4-FFF2-40B4-BE49-F238E27FC236}">
                <a16:creationId xmlns:a16="http://schemas.microsoft.com/office/drawing/2014/main" id="{36175F63-CD58-4146-B8A6-4A038308DD00}"/>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606424" y="1709978"/>
            <a:ext cx="742028" cy="742028"/>
          </a:xfrm>
          <a:prstGeom prst="rect">
            <a:avLst/>
          </a:prstGeom>
          <a:noFill/>
          <a:extLst>
            <a:ext uri="{909E8E84-426E-40DD-AFC4-6F175D3DCCD1}">
              <a14:hiddenFill xmlns:a14="http://schemas.microsoft.com/office/drawing/2010/main">
                <a:solidFill>
                  <a:srgbClr val="FFFFFF"/>
                </a:solidFill>
              </a14:hiddenFill>
            </a:ext>
          </a:extLst>
        </p:spPr>
      </p:pic>
      <p:sp>
        <p:nvSpPr>
          <p:cNvPr id="41" name="Rounded Rectangle 43">
            <a:extLst>
              <a:ext uri="{FF2B5EF4-FFF2-40B4-BE49-F238E27FC236}">
                <a16:creationId xmlns:a16="http://schemas.microsoft.com/office/drawing/2014/main" id="{802345EF-FD43-42F6-BBEC-C7BB543DB5F9}"/>
              </a:ext>
            </a:extLst>
          </p:cNvPr>
          <p:cNvSpPr/>
          <p:nvPr/>
        </p:nvSpPr>
        <p:spPr>
          <a:xfrm>
            <a:off x="6415837" y="1709978"/>
            <a:ext cx="1891779" cy="499028"/>
          </a:xfrm>
          <a:prstGeom prst="roundRect">
            <a:avLst>
              <a:gd name="adj" fmla="val 16613"/>
            </a:avLst>
          </a:prstGeom>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2" name="TextBox 41">
            <a:extLst>
              <a:ext uri="{FF2B5EF4-FFF2-40B4-BE49-F238E27FC236}">
                <a16:creationId xmlns:a16="http://schemas.microsoft.com/office/drawing/2014/main" id="{736C13A8-C834-4107-B2F9-7CC1E2A891D8}"/>
              </a:ext>
            </a:extLst>
          </p:cNvPr>
          <p:cNvSpPr txBox="1"/>
          <p:nvPr/>
        </p:nvSpPr>
        <p:spPr>
          <a:xfrm>
            <a:off x="6554083" y="1746817"/>
            <a:ext cx="1753533" cy="492443"/>
          </a:xfrm>
          <a:prstGeom prst="rect">
            <a:avLst/>
          </a:prstGeom>
          <a:noFill/>
          <a:ln>
            <a:noFill/>
          </a:ln>
        </p:spPr>
        <p:txBody>
          <a:bodyPr wrap="square" rtlCol="0">
            <a:spAutoFit/>
          </a:bodyPr>
          <a:lstStyle/>
          <a:p>
            <a:r>
              <a:rPr lang="en-US" sz="1300" b="1" dirty="0">
                <a:solidFill>
                  <a:schemeClr val="tx1">
                    <a:lumMod val="95000"/>
                    <a:lumOff val="5000"/>
                  </a:schemeClr>
                </a:solidFill>
              </a:rPr>
              <a:t>Roles</a:t>
            </a:r>
            <a:r>
              <a:rPr lang="en-US" sz="1300" dirty="0"/>
              <a:t>: {student</a:t>
            </a:r>
            <a:r>
              <a:rPr lang="en-US" sz="1300" dirty="0">
                <a:solidFill>
                  <a:srgbClr val="909090"/>
                </a:solidFill>
              </a:rPr>
              <a:t>, Staff, </a:t>
            </a:r>
          </a:p>
          <a:p>
            <a:r>
              <a:rPr lang="en-US" sz="1300" dirty="0">
                <a:solidFill>
                  <a:srgbClr val="909090"/>
                </a:solidFill>
              </a:rPr>
              <a:t>              Grader,  TA</a:t>
            </a:r>
            <a:r>
              <a:rPr lang="en-US" sz="1300" dirty="0"/>
              <a:t>}</a:t>
            </a:r>
            <a:endParaRPr lang="en-US" sz="1300" b="1" dirty="0">
              <a:solidFill>
                <a:schemeClr val="tx1">
                  <a:lumMod val="95000"/>
                  <a:lumOff val="5000"/>
                </a:schemeClr>
              </a:solidFill>
            </a:endParaRPr>
          </a:p>
        </p:txBody>
      </p:sp>
      <p:pic>
        <p:nvPicPr>
          <p:cNvPr id="43" name="Picture 2" descr="F:\PhD Courses\Research Material\HGABAC material and paper\Reformalizd HGABAC--Paper 1\user.jpg">
            <a:extLst>
              <a:ext uri="{FF2B5EF4-FFF2-40B4-BE49-F238E27FC236}">
                <a16:creationId xmlns:a16="http://schemas.microsoft.com/office/drawing/2014/main" id="{5072BAEE-4134-470F-8D8A-18A86B6F482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25288" y="1759896"/>
            <a:ext cx="819150" cy="819150"/>
          </a:xfrm>
          <a:prstGeom prst="rect">
            <a:avLst/>
          </a:prstGeom>
          <a:noFill/>
          <a:extLst>
            <a:ext uri="{909E8E84-426E-40DD-AFC4-6F175D3DCCD1}">
              <a14:hiddenFill xmlns:a14="http://schemas.microsoft.com/office/drawing/2010/main">
                <a:solidFill>
                  <a:srgbClr val="FFFFFF"/>
                </a:solidFill>
              </a14:hiddenFill>
            </a:ext>
          </a:extLst>
        </p:spPr>
      </p:pic>
      <p:sp>
        <p:nvSpPr>
          <p:cNvPr id="44" name="TextBox 43">
            <a:extLst>
              <a:ext uri="{FF2B5EF4-FFF2-40B4-BE49-F238E27FC236}">
                <a16:creationId xmlns:a16="http://schemas.microsoft.com/office/drawing/2014/main" id="{67ED9A36-F696-4686-A5EC-A2982081C486}"/>
              </a:ext>
            </a:extLst>
          </p:cNvPr>
          <p:cNvSpPr txBox="1"/>
          <p:nvPr/>
        </p:nvSpPr>
        <p:spPr>
          <a:xfrm rot="18813459">
            <a:off x="2774434" y="2832045"/>
            <a:ext cx="1023707" cy="292388"/>
          </a:xfrm>
          <a:prstGeom prst="rect">
            <a:avLst/>
          </a:prstGeom>
          <a:noFill/>
        </p:spPr>
        <p:txBody>
          <a:bodyPr wrap="square" rtlCol="0">
            <a:spAutoFit/>
          </a:bodyPr>
          <a:lstStyle/>
          <a:p>
            <a:pPr algn="ctr"/>
            <a:r>
              <a:rPr lang="en-US" sz="1300" dirty="0">
                <a:effectLst>
                  <a:outerShdw blurRad="38100" dist="38100" dir="2700000" algn="tl">
                    <a:srgbClr val="000000">
                      <a:alpha val="43137"/>
                    </a:srgbClr>
                  </a:outerShdw>
                </a:effectLst>
              </a:rPr>
              <a:t>inheritance</a:t>
            </a:r>
          </a:p>
        </p:txBody>
      </p:sp>
      <p:sp>
        <p:nvSpPr>
          <p:cNvPr id="45" name="TextBox 44">
            <a:extLst>
              <a:ext uri="{FF2B5EF4-FFF2-40B4-BE49-F238E27FC236}">
                <a16:creationId xmlns:a16="http://schemas.microsoft.com/office/drawing/2014/main" id="{2D3F6177-20B5-4397-A566-7DBD7D4F55AC}"/>
              </a:ext>
            </a:extLst>
          </p:cNvPr>
          <p:cNvSpPr txBox="1"/>
          <p:nvPr/>
        </p:nvSpPr>
        <p:spPr>
          <a:xfrm>
            <a:off x="5968162" y="2576589"/>
            <a:ext cx="533401" cy="276999"/>
          </a:xfrm>
          <a:prstGeom prst="rect">
            <a:avLst/>
          </a:prstGeom>
          <a:noFill/>
        </p:spPr>
        <p:txBody>
          <a:bodyPr wrap="square" rtlCol="0">
            <a:spAutoFit/>
          </a:bodyPr>
          <a:lstStyle/>
          <a:p>
            <a:r>
              <a:rPr lang="en-US" sz="1200" dirty="0">
                <a:effectLst>
                  <a:outerShdw blurRad="38100" dist="38100" dir="2700000" algn="tl">
                    <a:srgbClr val="000000">
                      <a:alpha val="43137"/>
                    </a:srgbClr>
                  </a:outerShdw>
                </a:effectLst>
              </a:rPr>
              <a:t>Bob</a:t>
            </a:r>
          </a:p>
        </p:txBody>
      </p:sp>
      <p:sp>
        <p:nvSpPr>
          <p:cNvPr id="50" name="TextBox 49">
            <a:extLst>
              <a:ext uri="{FF2B5EF4-FFF2-40B4-BE49-F238E27FC236}">
                <a16:creationId xmlns:a16="http://schemas.microsoft.com/office/drawing/2014/main" id="{3696CF3C-FAAD-4753-8913-974798CD9046}"/>
              </a:ext>
            </a:extLst>
          </p:cNvPr>
          <p:cNvSpPr txBox="1"/>
          <p:nvPr/>
        </p:nvSpPr>
        <p:spPr>
          <a:xfrm rot="20419104">
            <a:off x="4228721" y="2614917"/>
            <a:ext cx="1120805" cy="492443"/>
          </a:xfrm>
          <a:prstGeom prst="rect">
            <a:avLst/>
          </a:prstGeom>
          <a:noFill/>
        </p:spPr>
        <p:txBody>
          <a:bodyPr wrap="square" rtlCol="0">
            <a:spAutoFit/>
          </a:bodyPr>
          <a:lstStyle/>
          <a:p>
            <a:pPr algn="ctr"/>
            <a:r>
              <a:rPr lang="en-US" sz="1300" dirty="0">
                <a:effectLst>
                  <a:outerShdw blurRad="38100" dist="38100" dir="2700000" algn="tl">
                    <a:srgbClr val="000000">
                      <a:alpha val="43137"/>
                    </a:srgbClr>
                  </a:outerShdw>
                </a:effectLst>
              </a:rPr>
              <a:t>Effective</a:t>
            </a:r>
          </a:p>
          <a:p>
            <a:pPr algn="ctr"/>
            <a:r>
              <a:rPr lang="en-US" sz="1300" dirty="0">
                <a:effectLst>
                  <a:outerShdw blurRad="38100" dist="38100" dir="2700000" algn="tl">
                    <a:srgbClr val="000000">
                      <a:alpha val="43137"/>
                    </a:srgbClr>
                  </a:outerShdw>
                </a:effectLst>
              </a:rPr>
              <a:t>membership</a:t>
            </a:r>
          </a:p>
        </p:txBody>
      </p:sp>
      <p:sp>
        <p:nvSpPr>
          <p:cNvPr id="51" name="TextBox 50">
            <a:extLst>
              <a:ext uri="{FF2B5EF4-FFF2-40B4-BE49-F238E27FC236}">
                <a16:creationId xmlns:a16="http://schemas.microsoft.com/office/drawing/2014/main" id="{ECC62D55-F289-4DE3-979B-7CDA55FA8940}"/>
              </a:ext>
            </a:extLst>
          </p:cNvPr>
          <p:cNvSpPr txBox="1"/>
          <p:nvPr/>
        </p:nvSpPr>
        <p:spPr>
          <a:xfrm>
            <a:off x="456048" y="5475198"/>
            <a:ext cx="8253072" cy="584775"/>
          </a:xfrm>
          <a:prstGeom prst="rect">
            <a:avLst/>
          </a:prstGeom>
          <a:noFill/>
        </p:spPr>
        <p:txBody>
          <a:bodyPr wrap="square" rtlCol="0">
            <a:spAutoFit/>
          </a:bodyPr>
          <a:lstStyle/>
          <a:p>
            <a:r>
              <a:rPr lang="en-US" sz="1600" dirty="0">
                <a:ln>
                  <a:solidFill>
                    <a:schemeClr val="tx1">
                      <a:lumMod val="65000"/>
                      <a:lumOff val="35000"/>
                    </a:schemeClr>
                  </a:solidFill>
                </a:ln>
              </a:rPr>
              <a:t>Major Benefits:  </a:t>
            </a:r>
            <a:r>
              <a:rPr lang="en-US" sz="1600" dirty="0"/>
              <a:t>Easy Administration where multiple roles can be assigned to user with single administrative operation. </a:t>
            </a:r>
          </a:p>
        </p:txBody>
      </p:sp>
      <p:sp>
        <p:nvSpPr>
          <p:cNvPr id="52" name="Rectangle 51">
            <a:extLst>
              <a:ext uri="{FF2B5EF4-FFF2-40B4-BE49-F238E27FC236}">
                <a16:creationId xmlns:a16="http://schemas.microsoft.com/office/drawing/2014/main" id="{6D7A68E4-D82F-4A52-A23F-E8596F4589A0}"/>
              </a:ext>
            </a:extLst>
          </p:cNvPr>
          <p:cNvSpPr/>
          <p:nvPr/>
        </p:nvSpPr>
        <p:spPr>
          <a:xfrm>
            <a:off x="3150403" y="4684217"/>
            <a:ext cx="1379224" cy="307777"/>
          </a:xfrm>
          <a:prstGeom prst="rect">
            <a:avLst/>
          </a:prstGeom>
        </p:spPr>
        <p:txBody>
          <a:bodyPr wrap="none">
            <a:spAutoFit/>
          </a:bodyPr>
          <a:lstStyle/>
          <a:p>
            <a:r>
              <a:rPr lang="en-US" sz="1400" dirty="0">
                <a:effectLst>
                  <a:outerShdw blurRad="38100" dist="38100" dir="2700000" algn="tl">
                    <a:srgbClr val="000000">
                      <a:alpha val="43137"/>
                    </a:srgbClr>
                  </a:outerShdw>
                </a:effectLst>
              </a:rPr>
              <a:t>Group Hierarchy</a:t>
            </a:r>
          </a:p>
        </p:txBody>
      </p:sp>
    </p:spTree>
    <p:extLst>
      <p:ext uri="{BB962C8B-B14F-4D97-AF65-F5344CB8AC3E}">
        <p14:creationId xmlns:p14="http://schemas.microsoft.com/office/powerpoint/2010/main" val="6353524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ICS_Medium.png"/>
          <p:cNvPicPr>
            <a:picLocks noChangeAspect="1"/>
          </p:cNvPicPr>
          <p:nvPr/>
        </p:nvPicPr>
        <p:blipFill>
          <a:blip r:embed="rId2" cstate="print"/>
          <a:srcRect/>
          <a:stretch>
            <a:fillRect/>
          </a:stretch>
        </p:blipFill>
        <p:spPr bwMode="auto">
          <a:xfrm>
            <a:off x="447923" y="253052"/>
            <a:ext cx="1184428" cy="735898"/>
          </a:xfrm>
          <a:prstGeom prst="rect">
            <a:avLst/>
          </a:prstGeom>
          <a:noFill/>
          <a:ln w="9525">
            <a:noFill/>
            <a:miter lim="800000"/>
            <a:headEnd/>
            <a:tailEnd/>
          </a:ln>
        </p:spPr>
      </p:pic>
      <p:pic>
        <p:nvPicPr>
          <p:cNvPr id="6" name="Picture 9" descr="UTSAGifBlue.gif"/>
          <p:cNvPicPr>
            <a:picLocks noChangeAspect="1"/>
          </p:cNvPicPr>
          <p:nvPr/>
        </p:nvPicPr>
        <p:blipFill>
          <a:blip r:embed="rId3" cstate="print"/>
          <a:srcRect/>
          <a:stretch>
            <a:fillRect/>
          </a:stretch>
        </p:blipFill>
        <p:spPr bwMode="auto">
          <a:xfrm>
            <a:off x="7662242" y="471780"/>
            <a:ext cx="1310400" cy="429165"/>
          </a:xfrm>
          <a:prstGeom prst="rect">
            <a:avLst/>
          </a:prstGeom>
          <a:noFill/>
          <a:ln w="9525">
            <a:noFill/>
            <a:miter lim="800000"/>
            <a:headEnd/>
            <a:tailEnd/>
          </a:ln>
        </p:spPr>
      </p:pic>
      <p:sp>
        <p:nvSpPr>
          <p:cNvPr id="7" name="Line 8"/>
          <p:cNvSpPr>
            <a:spLocks noChangeShapeType="1"/>
          </p:cNvSpPr>
          <p:nvPr/>
        </p:nvSpPr>
        <p:spPr bwMode="auto">
          <a:xfrm>
            <a:off x="2292480" y="826230"/>
            <a:ext cx="4769280" cy="1441"/>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8" name="Line 9"/>
          <p:cNvSpPr>
            <a:spLocks noChangeShapeType="1"/>
          </p:cNvSpPr>
          <p:nvPr/>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nchor="ctr"/>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9" name="Date Placeholder 3"/>
          <p:cNvSpPr>
            <a:spLocks noGrp="1"/>
          </p:cNvSpPr>
          <p:nvPr>
            <p:ph type="dt" sz="half" idx="4294967295"/>
          </p:nvPr>
        </p:nvSpPr>
        <p:spPr>
          <a:xfrm>
            <a:off x="447923" y="6181130"/>
            <a:ext cx="2132640" cy="364358"/>
          </a:xfrm>
          <a:prstGeom prst="rect">
            <a:avLst/>
          </a:prstGeom>
        </p:spPr>
        <p:txBody>
          <a:bodyPr vert="horz" wrap="square" lIns="91430" tIns="45716" rIns="91430" bIns="45716" numCol="1" anchor="ctr" anchorCtr="0" compatLnSpc="1">
            <a:prstTxWarp prst="textNoShape">
              <a:avLst/>
            </a:prstTxWarp>
          </a:bodyPr>
          <a:lstStyle>
            <a:lvl1pP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r>
              <a:rPr lang="en-US"/>
              <a:t>© Maanak Gupta</a:t>
            </a:r>
            <a:endParaRPr lang="en-GB" dirty="0"/>
          </a:p>
        </p:txBody>
      </p:sp>
      <p:sp>
        <p:nvSpPr>
          <p:cNvPr id="10" name="Footer Placeholder 4"/>
          <p:cNvSpPr>
            <a:spLocks noGrp="1"/>
          </p:cNvSpPr>
          <p:nvPr>
            <p:ph type="ftr" sz="quarter" idx="4294967295"/>
          </p:nvPr>
        </p:nvSpPr>
        <p:spPr>
          <a:xfrm>
            <a:off x="2772799" y="6181130"/>
            <a:ext cx="3781284" cy="364359"/>
          </a:xfrm>
          <a:prstGeom prst="rect">
            <a:avLst/>
          </a:prstGeom>
        </p:spPr>
        <p:txBody>
          <a:bodyPr vert="horz" wrap="square" lIns="91430" tIns="45716" rIns="91430" bIns="45716" numCol="1" anchor="ctr" anchorCtr="0" compatLnSpc="1">
            <a:prstTxWarp prst="textNoShape">
              <a:avLst/>
            </a:prstTxWarp>
          </a:bodyPr>
          <a:lstStyle>
            <a:lvl1pPr algn="ctr" hangingPunct="0">
              <a:buClr>
                <a:srgbClr val="000000"/>
              </a:buClr>
              <a:buSzPct val="45000"/>
              <a:buFont typeface="Wingdings" pitchFamily="2" charset="2"/>
              <a:buNone/>
              <a:defRPr sz="1270">
                <a:solidFill>
                  <a:srgbClr val="131F49"/>
                </a:solidFill>
                <a:latin typeface="Arial" pitchFamily="34" charset="0"/>
              </a:defRPr>
            </a:lvl1pPr>
          </a:lstStyle>
          <a:p>
            <a:pPr defTabSz="414683" fontAlgn="base">
              <a:spcBef>
                <a:spcPct val="0"/>
              </a:spcBef>
              <a:spcAft>
                <a:spcPct val="0"/>
              </a:spcAft>
              <a:defRPr/>
            </a:pPr>
            <a:r>
              <a:rPr lang="en-US" dirty="0">
                <a:ea typeface="ＭＳ Ｐゴシック" pitchFamily="34" charset="-128"/>
              </a:rPr>
              <a:t>World-Leading Research with Real-World Impact!</a:t>
            </a:r>
          </a:p>
        </p:txBody>
      </p:sp>
      <p:sp>
        <p:nvSpPr>
          <p:cNvPr id="11" name="Slide Number Placeholder 5"/>
          <p:cNvSpPr>
            <a:spLocks noGrp="1"/>
          </p:cNvSpPr>
          <p:nvPr>
            <p:ph type="sldNum" sz="quarter" idx="4294967295"/>
          </p:nvPr>
        </p:nvSpPr>
        <p:spPr>
          <a:xfrm>
            <a:off x="6744960" y="6248400"/>
            <a:ext cx="1964160" cy="364359"/>
          </a:xfrm>
          <a:prstGeom prst="rect">
            <a:avLst/>
          </a:prstGeom>
        </p:spPr>
        <p:txBody>
          <a:bodyPr vert="horz" wrap="square" lIns="91430" tIns="45716" rIns="91430" bIns="45716" numCol="1" anchor="ctr" anchorCtr="0" compatLnSpc="1">
            <a:prstTxWarp prst="textNoShape">
              <a:avLst/>
            </a:prstTxWarp>
          </a:bodyPr>
          <a:lstStyle>
            <a:lvl1pPr algn="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fld id="{7084A2E2-4245-4880-AA04-A3886BD21EE2}" type="slidenum">
              <a:rPr lang="en-GB" smtClean="0"/>
              <a:pPr defTabSz="414683" fontAlgn="base">
                <a:spcBef>
                  <a:spcPct val="0"/>
                </a:spcBef>
                <a:spcAft>
                  <a:spcPct val="0"/>
                </a:spcAft>
                <a:defRPr/>
              </a:pPr>
              <a:t>18</a:t>
            </a:fld>
            <a:endParaRPr lang="en-GB" dirty="0"/>
          </a:p>
        </p:txBody>
      </p:sp>
      <p:sp>
        <p:nvSpPr>
          <p:cNvPr id="12" name="Title 1"/>
          <p:cNvSpPr>
            <a:spLocks/>
          </p:cNvSpPr>
          <p:nvPr/>
        </p:nvSpPr>
        <p:spPr bwMode="auto">
          <a:xfrm>
            <a:off x="1824210" y="161427"/>
            <a:ext cx="5705820"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r>
              <a:rPr lang="en-US" sz="3600" kern="0" dirty="0">
                <a:solidFill>
                  <a:srgbClr val="131F49"/>
                </a:solidFill>
                <a:latin typeface="Calibri" panose="020F0502020204030204" pitchFamily="34" charset="0"/>
                <a:ea typeface="ＭＳ Ｐゴシック" charset="-128"/>
                <a:cs typeface="ＭＳ Ｐゴシック" charset="-128"/>
              </a:rPr>
              <a:t>Implementation Approach</a:t>
            </a:r>
          </a:p>
        </p:txBody>
      </p:sp>
      <p:pic>
        <p:nvPicPr>
          <p:cNvPr id="5" name="Content Placeholder 4"/>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812976" y="1542303"/>
            <a:ext cx="7535327" cy="3877216"/>
          </a:xfrm>
        </p:spPr>
      </p:pic>
    </p:spTree>
    <p:extLst>
      <p:ext uri="{BB962C8B-B14F-4D97-AF65-F5344CB8AC3E}">
        <p14:creationId xmlns:p14="http://schemas.microsoft.com/office/powerpoint/2010/main" val="41354821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ICS_Medium.png"/>
          <p:cNvPicPr>
            <a:picLocks noChangeAspect="1"/>
          </p:cNvPicPr>
          <p:nvPr/>
        </p:nvPicPr>
        <p:blipFill>
          <a:blip r:embed="rId2" cstate="print"/>
          <a:srcRect/>
          <a:stretch>
            <a:fillRect/>
          </a:stretch>
        </p:blipFill>
        <p:spPr bwMode="auto">
          <a:xfrm>
            <a:off x="447923" y="253052"/>
            <a:ext cx="1184428" cy="735898"/>
          </a:xfrm>
          <a:prstGeom prst="rect">
            <a:avLst/>
          </a:prstGeom>
          <a:noFill/>
          <a:ln w="9525">
            <a:noFill/>
            <a:miter lim="800000"/>
            <a:headEnd/>
            <a:tailEnd/>
          </a:ln>
        </p:spPr>
      </p:pic>
      <p:sp>
        <p:nvSpPr>
          <p:cNvPr id="5" name="Title 1"/>
          <p:cNvSpPr>
            <a:spLocks/>
          </p:cNvSpPr>
          <p:nvPr/>
        </p:nvSpPr>
        <p:spPr bwMode="auto">
          <a:xfrm>
            <a:off x="2306161" y="54050"/>
            <a:ext cx="4714560"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endParaRPr lang="en-US" sz="3200" b="1" kern="0" dirty="0">
              <a:solidFill>
                <a:srgbClr val="131F49"/>
              </a:solidFill>
              <a:latin typeface="Calibri" panose="020F0502020204030204" pitchFamily="34" charset="0"/>
              <a:ea typeface="ＭＳ Ｐゴシック" charset="-128"/>
              <a:cs typeface="ＭＳ Ｐゴシック" charset="-128"/>
            </a:endParaRPr>
          </a:p>
        </p:txBody>
      </p:sp>
      <p:pic>
        <p:nvPicPr>
          <p:cNvPr id="6" name="Picture 9" descr="UTSAGifBlue.gif"/>
          <p:cNvPicPr>
            <a:picLocks noChangeAspect="1"/>
          </p:cNvPicPr>
          <p:nvPr/>
        </p:nvPicPr>
        <p:blipFill>
          <a:blip r:embed="rId3" cstate="print"/>
          <a:srcRect/>
          <a:stretch>
            <a:fillRect/>
          </a:stretch>
        </p:blipFill>
        <p:spPr bwMode="auto">
          <a:xfrm>
            <a:off x="7662242" y="471780"/>
            <a:ext cx="1310400" cy="429165"/>
          </a:xfrm>
          <a:prstGeom prst="rect">
            <a:avLst/>
          </a:prstGeom>
          <a:noFill/>
          <a:ln w="9525">
            <a:noFill/>
            <a:miter lim="800000"/>
            <a:headEnd/>
            <a:tailEnd/>
          </a:ln>
        </p:spPr>
      </p:pic>
      <p:sp>
        <p:nvSpPr>
          <p:cNvPr id="7" name="Line 8"/>
          <p:cNvSpPr>
            <a:spLocks noChangeShapeType="1"/>
          </p:cNvSpPr>
          <p:nvPr/>
        </p:nvSpPr>
        <p:spPr bwMode="auto">
          <a:xfrm flipV="1">
            <a:off x="1905000" y="782128"/>
            <a:ext cx="5410200" cy="12519"/>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8" name="Line 9"/>
          <p:cNvSpPr>
            <a:spLocks noChangeShapeType="1"/>
          </p:cNvSpPr>
          <p:nvPr/>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nchor="ctr"/>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9" name="Date Placeholder 3"/>
          <p:cNvSpPr>
            <a:spLocks noGrp="1"/>
          </p:cNvSpPr>
          <p:nvPr>
            <p:ph type="dt" sz="half" idx="4294967295"/>
          </p:nvPr>
        </p:nvSpPr>
        <p:spPr>
          <a:xfrm>
            <a:off x="447923" y="6181130"/>
            <a:ext cx="2132640" cy="364358"/>
          </a:xfrm>
          <a:prstGeom prst="rect">
            <a:avLst/>
          </a:prstGeom>
        </p:spPr>
        <p:txBody>
          <a:bodyPr vert="horz" wrap="square" lIns="91430" tIns="45716" rIns="91430" bIns="45716" numCol="1" anchor="ctr" anchorCtr="0" compatLnSpc="1">
            <a:prstTxWarp prst="textNoShape">
              <a:avLst/>
            </a:prstTxWarp>
          </a:bodyPr>
          <a:lstStyle>
            <a:lvl1pP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r>
              <a:rPr lang="en-US"/>
              <a:t>© Maanak Gupta</a:t>
            </a:r>
            <a:endParaRPr lang="en-GB" dirty="0"/>
          </a:p>
        </p:txBody>
      </p:sp>
      <p:sp>
        <p:nvSpPr>
          <p:cNvPr id="10" name="Footer Placeholder 4"/>
          <p:cNvSpPr>
            <a:spLocks noGrp="1"/>
          </p:cNvSpPr>
          <p:nvPr>
            <p:ph type="ftr" sz="quarter" idx="4294967295"/>
          </p:nvPr>
        </p:nvSpPr>
        <p:spPr>
          <a:xfrm>
            <a:off x="2772799" y="6181130"/>
            <a:ext cx="3781284" cy="364359"/>
          </a:xfrm>
          <a:prstGeom prst="rect">
            <a:avLst/>
          </a:prstGeom>
        </p:spPr>
        <p:txBody>
          <a:bodyPr vert="horz" wrap="square" lIns="91430" tIns="45716" rIns="91430" bIns="45716" numCol="1" anchor="ctr" anchorCtr="0" compatLnSpc="1">
            <a:prstTxWarp prst="textNoShape">
              <a:avLst/>
            </a:prstTxWarp>
          </a:bodyPr>
          <a:lstStyle>
            <a:lvl1pPr algn="ctr" hangingPunct="0">
              <a:buClr>
                <a:srgbClr val="000000"/>
              </a:buClr>
              <a:buSzPct val="45000"/>
              <a:buFont typeface="Wingdings" pitchFamily="2" charset="2"/>
              <a:buNone/>
              <a:defRPr sz="1270">
                <a:solidFill>
                  <a:srgbClr val="131F49"/>
                </a:solidFill>
                <a:latin typeface="Arial" pitchFamily="34" charset="0"/>
              </a:defRPr>
            </a:lvl1pPr>
          </a:lstStyle>
          <a:p>
            <a:pPr defTabSz="414683" fontAlgn="base">
              <a:spcBef>
                <a:spcPct val="0"/>
              </a:spcBef>
              <a:spcAft>
                <a:spcPct val="0"/>
              </a:spcAft>
              <a:defRPr/>
            </a:pPr>
            <a:r>
              <a:rPr lang="en-US" dirty="0">
                <a:ea typeface="ＭＳ Ｐゴシック" pitchFamily="34" charset="-128"/>
              </a:rPr>
              <a:t>World-Leading Research with Real-World Impact!</a:t>
            </a:r>
          </a:p>
        </p:txBody>
      </p:sp>
      <p:sp>
        <p:nvSpPr>
          <p:cNvPr id="11" name="Slide Number Placeholder 5"/>
          <p:cNvSpPr>
            <a:spLocks noGrp="1"/>
          </p:cNvSpPr>
          <p:nvPr>
            <p:ph type="sldNum" sz="quarter" idx="4294967295"/>
          </p:nvPr>
        </p:nvSpPr>
        <p:spPr>
          <a:xfrm>
            <a:off x="6744960" y="6248400"/>
            <a:ext cx="1964160" cy="364359"/>
          </a:xfrm>
          <a:prstGeom prst="rect">
            <a:avLst/>
          </a:prstGeom>
        </p:spPr>
        <p:txBody>
          <a:bodyPr vert="horz" wrap="square" lIns="91430" tIns="45716" rIns="91430" bIns="45716" numCol="1" anchor="ctr" anchorCtr="0" compatLnSpc="1">
            <a:prstTxWarp prst="textNoShape">
              <a:avLst/>
            </a:prstTxWarp>
          </a:bodyPr>
          <a:lstStyle>
            <a:lvl1pPr algn="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fld id="{7084A2E2-4245-4880-AA04-A3886BD21EE2}" type="slidenum">
              <a:rPr lang="en-GB" smtClean="0"/>
              <a:pPr defTabSz="414683" fontAlgn="base">
                <a:spcBef>
                  <a:spcPct val="0"/>
                </a:spcBef>
                <a:spcAft>
                  <a:spcPct val="0"/>
                </a:spcAft>
                <a:defRPr/>
              </a:pPr>
              <a:t>19</a:t>
            </a:fld>
            <a:endParaRPr lang="en-GB" dirty="0"/>
          </a:p>
        </p:txBody>
      </p:sp>
      <p:sp>
        <p:nvSpPr>
          <p:cNvPr id="12" name="Title 1"/>
          <p:cNvSpPr>
            <a:spLocks/>
          </p:cNvSpPr>
          <p:nvPr/>
        </p:nvSpPr>
        <p:spPr bwMode="auto">
          <a:xfrm>
            <a:off x="1727730" y="161427"/>
            <a:ext cx="5705820"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r>
              <a:rPr lang="en-US" sz="3600" kern="0" dirty="0">
                <a:solidFill>
                  <a:srgbClr val="131F49"/>
                </a:solidFill>
                <a:latin typeface="Calibri" panose="020F0502020204030204" pitchFamily="34" charset="0"/>
                <a:ea typeface="ＭＳ Ｐゴシック" charset="-128"/>
                <a:cs typeface="ＭＳ Ｐゴシック" charset="-128"/>
              </a:rPr>
              <a:t>Adding Attributes to OT-RBAC</a:t>
            </a:r>
          </a:p>
        </p:txBody>
      </p:sp>
      <p:pic>
        <p:nvPicPr>
          <p:cNvPr id="6146" name="Picture 2" descr="F:\PhD Courses\Research Material\Inprogress Research\Research Related\Big Data Access Control\Research\ICS-Research\DBSec\Final-Submitted-DBSec\maanak-dbsec17\Ford Presentation\att+ot-rbac.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8861" y="1073655"/>
            <a:ext cx="5757242" cy="476440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2F2E0398-8FC9-455A-ACBB-A430E294B199}"/>
              </a:ext>
            </a:extLst>
          </p:cNvPr>
          <p:cNvSpPr txBox="1"/>
          <p:nvPr/>
        </p:nvSpPr>
        <p:spPr>
          <a:xfrm>
            <a:off x="383463" y="5203401"/>
            <a:ext cx="2209800" cy="830997"/>
          </a:xfrm>
          <a:prstGeom prst="rect">
            <a:avLst/>
          </a:prstGeom>
          <a:noFill/>
        </p:spPr>
        <p:txBody>
          <a:bodyPr wrap="square" rtlCol="0">
            <a:spAutoFit/>
          </a:bodyPr>
          <a:lstStyle/>
          <a:p>
            <a:r>
              <a:rPr lang="en-US" sz="1600" dirty="0">
                <a:ln>
                  <a:solidFill>
                    <a:schemeClr val="tx1">
                      <a:lumMod val="65000"/>
                      <a:lumOff val="35000"/>
                    </a:schemeClr>
                  </a:solidFill>
                </a:ln>
              </a:rPr>
              <a:t>User Attributes (UA)</a:t>
            </a:r>
          </a:p>
          <a:p>
            <a:r>
              <a:rPr lang="en-US" sz="1600" dirty="0">
                <a:ln>
                  <a:solidFill>
                    <a:schemeClr val="tx1">
                      <a:lumMod val="65000"/>
                      <a:lumOff val="35000"/>
                    </a:schemeClr>
                  </a:solidFill>
                </a:ln>
              </a:rPr>
              <a:t>Service Attributes (SA)</a:t>
            </a:r>
          </a:p>
          <a:p>
            <a:r>
              <a:rPr lang="en-US" sz="1600" dirty="0">
                <a:ln>
                  <a:solidFill>
                    <a:schemeClr val="tx1">
                      <a:lumMod val="65000"/>
                      <a:lumOff val="35000"/>
                    </a:schemeClr>
                  </a:solidFill>
                </a:ln>
              </a:rPr>
              <a:t>Object Attributes (OA)</a:t>
            </a:r>
          </a:p>
        </p:txBody>
      </p:sp>
    </p:spTree>
    <p:extLst>
      <p:ext uri="{BB962C8B-B14F-4D97-AF65-F5344CB8AC3E}">
        <p14:creationId xmlns:p14="http://schemas.microsoft.com/office/powerpoint/2010/main" val="984657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ICS_Medium.png"/>
          <p:cNvPicPr>
            <a:picLocks noChangeAspect="1"/>
          </p:cNvPicPr>
          <p:nvPr/>
        </p:nvPicPr>
        <p:blipFill>
          <a:blip r:embed="rId2" cstate="print"/>
          <a:srcRect/>
          <a:stretch>
            <a:fillRect/>
          </a:stretch>
        </p:blipFill>
        <p:spPr bwMode="auto">
          <a:xfrm>
            <a:off x="447923" y="253052"/>
            <a:ext cx="1184428" cy="735898"/>
          </a:xfrm>
          <a:prstGeom prst="rect">
            <a:avLst/>
          </a:prstGeom>
          <a:noFill/>
          <a:ln w="9525">
            <a:noFill/>
            <a:miter lim="800000"/>
            <a:headEnd/>
            <a:tailEnd/>
          </a:ln>
        </p:spPr>
      </p:pic>
      <p:pic>
        <p:nvPicPr>
          <p:cNvPr id="6" name="Picture 9" descr="UTSAGifBlue.gif"/>
          <p:cNvPicPr>
            <a:picLocks noChangeAspect="1"/>
          </p:cNvPicPr>
          <p:nvPr/>
        </p:nvPicPr>
        <p:blipFill>
          <a:blip r:embed="rId3" cstate="print"/>
          <a:srcRect/>
          <a:stretch>
            <a:fillRect/>
          </a:stretch>
        </p:blipFill>
        <p:spPr bwMode="auto">
          <a:xfrm>
            <a:off x="7662242" y="471780"/>
            <a:ext cx="1310400" cy="429165"/>
          </a:xfrm>
          <a:prstGeom prst="rect">
            <a:avLst/>
          </a:prstGeom>
          <a:noFill/>
          <a:ln w="9525">
            <a:noFill/>
            <a:miter lim="800000"/>
            <a:headEnd/>
            <a:tailEnd/>
          </a:ln>
        </p:spPr>
      </p:pic>
      <p:sp>
        <p:nvSpPr>
          <p:cNvPr id="7" name="Line 8"/>
          <p:cNvSpPr>
            <a:spLocks noChangeShapeType="1"/>
          </p:cNvSpPr>
          <p:nvPr/>
        </p:nvSpPr>
        <p:spPr bwMode="auto">
          <a:xfrm>
            <a:off x="2292480" y="826230"/>
            <a:ext cx="4769280" cy="1441"/>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8" name="Line 9"/>
          <p:cNvSpPr>
            <a:spLocks noChangeShapeType="1"/>
          </p:cNvSpPr>
          <p:nvPr/>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nchor="ctr"/>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9" name="Date Placeholder 3"/>
          <p:cNvSpPr>
            <a:spLocks noGrp="1"/>
          </p:cNvSpPr>
          <p:nvPr>
            <p:ph type="dt" sz="half" idx="4294967295"/>
          </p:nvPr>
        </p:nvSpPr>
        <p:spPr>
          <a:xfrm>
            <a:off x="447923" y="6181130"/>
            <a:ext cx="2132640" cy="364358"/>
          </a:xfrm>
          <a:prstGeom prst="rect">
            <a:avLst/>
          </a:prstGeom>
        </p:spPr>
        <p:txBody>
          <a:bodyPr vert="horz" wrap="square" lIns="91430" tIns="45716" rIns="91430" bIns="45716" numCol="1" anchor="ctr" anchorCtr="0" compatLnSpc="1">
            <a:prstTxWarp prst="textNoShape">
              <a:avLst/>
            </a:prstTxWarp>
          </a:bodyPr>
          <a:lstStyle>
            <a:lvl1pP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r>
              <a:rPr lang="en-US"/>
              <a:t>© Maanak Gupta</a:t>
            </a:r>
            <a:endParaRPr lang="en-GB" dirty="0"/>
          </a:p>
        </p:txBody>
      </p:sp>
      <p:sp>
        <p:nvSpPr>
          <p:cNvPr id="10" name="Footer Placeholder 4"/>
          <p:cNvSpPr>
            <a:spLocks noGrp="1"/>
          </p:cNvSpPr>
          <p:nvPr>
            <p:ph type="ftr" sz="quarter" idx="4294967295"/>
          </p:nvPr>
        </p:nvSpPr>
        <p:spPr>
          <a:xfrm>
            <a:off x="2772799" y="6181130"/>
            <a:ext cx="3781284" cy="364359"/>
          </a:xfrm>
          <a:prstGeom prst="rect">
            <a:avLst/>
          </a:prstGeom>
        </p:spPr>
        <p:txBody>
          <a:bodyPr vert="horz" wrap="square" lIns="91430" tIns="45716" rIns="91430" bIns="45716" numCol="1" anchor="ctr" anchorCtr="0" compatLnSpc="1">
            <a:prstTxWarp prst="textNoShape">
              <a:avLst/>
            </a:prstTxWarp>
          </a:bodyPr>
          <a:lstStyle>
            <a:lvl1pPr algn="ctr" hangingPunct="0">
              <a:buClr>
                <a:srgbClr val="000000"/>
              </a:buClr>
              <a:buSzPct val="45000"/>
              <a:buFont typeface="Wingdings" pitchFamily="2" charset="2"/>
              <a:buNone/>
              <a:defRPr sz="1270">
                <a:solidFill>
                  <a:srgbClr val="131F49"/>
                </a:solidFill>
                <a:latin typeface="Arial" pitchFamily="34" charset="0"/>
              </a:defRPr>
            </a:lvl1pPr>
          </a:lstStyle>
          <a:p>
            <a:pPr defTabSz="414683" fontAlgn="base">
              <a:spcBef>
                <a:spcPct val="0"/>
              </a:spcBef>
              <a:spcAft>
                <a:spcPct val="0"/>
              </a:spcAft>
              <a:defRPr/>
            </a:pPr>
            <a:r>
              <a:rPr lang="en-US" dirty="0">
                <a:ea typeface="ＭＳ Ｐゴシック" pitchFamily="34" charset="-128"/>
              </a:rPr>
              <a:t>World-Leading Research with Real-World Impact!</a:t>
            </a:r>
          </a:p>
        </p:txBody>
      </p:sp>
      <p:sp>
        <p:nvSpPr>
          <p:cNvPr id="11" name="Slide Number Placeholder 5"/>
          <p:cNvSpPr>
            <a:spLocks noGrp="1"/>
          </p:cNvSpPr>
          <p:nvPr>
            <p:ph type="sldNum" sz="quarter" idx="4294967295"/>
          </p:nvPr>
        </p:nvSpPr>
        <p:spPr>
          <a:xfrm>
            <a:off x="6744960" y="6248400"/>
            <a:ext cx="1964160" cy="364359"/>
          </a:xfrm>
          <a:prstGeom prst="rect">
            <a:avLst/>
          </a:prstGeom>
        </p:spPr>
        <p:txBody>
          <a:bodyPr vert="horz" wrap="square" lIns="91430" tIns="45716" rIns="91430" bIns="45716" numCol="1" anchor="ctr" anchorCtr="0" compatLnSpc="1">
            <a:prstTxWarp prst="textNoShape">
              <a:avLst/>
            </a:prstTxWarp>
          </a:bodyPr>
          <a:lstStyle>
            <a:lvl1pPr algn="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fld id="{7084A2E2-4245-4880-AA04-A3886BD21EE2}" type="slidenum">
              <a:rPr lang="en-GB" smtClean="0"/>
              <a:pPr defTabSz="414683" fontAlgn="base">
                <a:spcBef>
                  <a:spcPct val="0"/>
                </a:spcBef>
                <a:spcAft>
                  <a:spcPct val="0"/>
                </a:spcAft>
                <a:defRPr/>
              </a:pPr>
              <a:t>2</a:t>
            </a:fld>
            <a:endParaRPr lang="en-GB" dirty="0"/>
          </a:p>
        </p:txBody>
      </p:sp>
      <p:sp>
        <p:nvSpPr>
          <p:cNvPr id="12" name="Title 1"/>
          <p:cNvSpPr>
            <a:spLocks/>
          </p:cNvSpPr>
          <p:nvPr/>
        </p:nvSpPr>
        <p:spPr bwMode="auto">
          <a:xfrm>
            <a:off x="1824210" y="161427"/>
            <a:ext cx="5705820"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r>
              <a:rPr lang="en-US" sz="3600" kern="0" dirty="0">
                <a:solidFill>
                  <a:srgbClr val="131F49"/>
                </a:solidFill>
                <a:latin typeface="Calibri" panose="020F0502020204030204" pitchFamily="34" charset="0"/>
                <a:ea typeface="ＭＳ Ｐゴシック" charset="-128"/>
                <a:cs typeface="ＭＳ Ｐゴシック" charset="-128"/>
              </a:rPr>
              <a:t>Outline</a:t>
            </a:r>
          </a:p>
        </p:txBody>
      </p:sp>
      <p:sp>
        <p:nvSpPr>
          <p:cNvPr id="2" name="Content Placeholder 1"/>
          <p:cNvSpPr>
            <a:spLocks noGrp="1"/>
          </p:cNvSpPr>
          <p:nvPr>
            <p:ph idx="1"/>
          </p:nvPr>
        </p:nvSpPr>
        <p:spPr>
          <a:xfrm>
            <a:off x="470376" y="1216152"/>
            <a:ext cx="8229600" cy="4830763"/>
          </a:xfrm>
        </p:spPr>
        <p:txBody>
          <a:bodyPr>
            <a:noAutofit/>
          </a:bodyPr>
          <a:lstStyle/>
          <a:p>
            <a:pPr>
              <a:buFont typeface="Wingdings" pitchFamily="2" charset="2"/>
              <a:buChar char="Ø"/>
            </a:pPr>
            <a:r>
              <a:rPr lang="en-US" dirty="0"/>
              <a:t> Introduction and Motivation</a:t>
            </a:r>
          </a:p>
          <a:p>
            <a:pPr>
              <a:buFont typeface="Wingdings" pitchFamily="2" charset="2"/>
              <a:buChar char="Ø"/>
            </a:pPr>
            <a:r>
              <a:rPr lang="en-US" dirty="0"/>
              <a:t> Multi-layer Access Control</a:t>
            </a:r>
          </a:p>
          <a:p>
            <a:pPr>
              <a:buFont typeface="Wingdings" pitchFamily="2" charset="2"/>
              <a:buChar char="Ø"/>
            </a:pPr>
            <a:r>
              <a:rPr lang="en-US" dirty="0"/>
              <a:t> Authorization Architecture</a:t>
            </a:r>
          </a:p>
          <a:p>
            <a:pPr>
              <a:buFont typeface="Wingdings" pitchFamily="2" charset="2"/>
              <a:buChar char="Ø"/>
            </a:pPr>
            <a:r>
              <a:rPr lang="en-US" dirty="0"/>
              <a:t> Hadoop Ecosystem Access Control Model</a:t>
            </a:r>
          </a:p>
          <a:p>
            <a:pPr>
              <a:buFont typeface="Wingdings" pitchFamily="2" charset="2"/>
              <a:buChar char="Ø"/>
            </a:pPr>
            <a:r>
              <a:rPr lang="en-US" dirty="0"/>
              <a:t> OT-RBAC Model</a:t>
            </a:r>
          </a:p>
          <a:p>
            <a:pPr>
              <a:buFont typeface="Wingdings" pitchFamily="2" charset="2"/>
              <a:buChar char="Ø"/>
            </a:pPr>
            <a:r>
              <a:rPr lang="en-US" dirty="0"/>
              <a:t> Proposed Implementation</a:t>
            </a:r>
          </a:p>
          <a:p>
            <a:pPr>
              <a:buFont typeface="Wingdings" pitchFamily="2" charset="2"/>
              <a:buChar char="Ø"/>
            </a:pPr>
            <a:r>
              <a:rPr lang="en-US" dirty="0"/>
              <a:t> Attribute Based Extensions to OT-RBAC</a:t>
            </a:r>
          </a:p>
          <a:p>
            <a:pPr>
              <a:buFont typeface="Wingdings" pitchFamily="2" charset="2"/>
              <a:buChar char="Ø"/>
            </a:pPr>
            <a:r>
              <a:rPr lang="en-US" dirty="0"/>
              <a:t> Conclusion</a:t>
            </a:r>
          </a:p>
          <a:p>
            <a:pPr>
              <a:buFont typeface="Wingdings" pitchFamily="2" charset="2"/>
              <a:buChar char="Ø"/>
            </a:pPr>
            <a:endParaRPr lang="en-US" sz="2800" dirty="0"/>
          </a:p>
          <a:p>
            <a:pPr>
              <a:buFont typeface="Wingdings" pitchFamily="2" charset="2"/>
              <a:buChar char="Ø"/>
            </a:pPr>
            <a:endParaRPr lang="en-US" sz="2800" dirty="0"/>
          </a:p>
          <a:p>
            <a:pPr>
              <a:buFont typeface="Wingdings" pitchFamily="2" charset="2"/>
              <a:buChar char="Ø"/>
            </a:pPr>
            <a:endParaRPr lang="en-US" sz="2800" dirty="0"/>
          </a:p>
        </p:txBody>
      </p:sp>
    </p:spTree>
    <p:extLst>
      <p:ext uri="{BB962C8B-B14F-4D97-AF65-F5344CB8AC3E}">
        <p14:creationId xmlns:p14="http://schemas.microsoft.com/office/powerpoint/2010/main" val="36716152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ICS_Medium.png"/>
          <p:cNvPicPr>
            <a:picLocks noChangeAspect="1"/>
          </p:cNvPicPr>
          <p:nvPr/>
        </p:nvPicPr>
        <p:blipFill>
          <a:blip r:embed="rId2" cstate="print"/>
          <a:srcRect/>
          <a:stretch>
            <a:fillRect/>
          </a:stretch>
        </p:blipFill>
        <p:spPr bwMode="auto">
          <a:xfrm>
            <a:off x="447923" y="253052"/>
            <a:ext cx="1184428" cy="735898"/>
          </a:xfrm>
          <a:prstGeom prst="rect">
            <a:avLst/>
          </a:prstGeom>
          <a:noFill/>
          <a:ln w="9525">
            <a:noFill/>
            <a:miter lim="800000"/>
            <a:headEnd/>
            <a:tailEnd/>
          </a:ln>
        </p:spPr>
      </p:pic>
      <p:pic>
        <p:nvPicPr>
          <p:cNvPr id="6" name="Picture 9" descr="UTSAGifBlue.gif"/>
          <p:cNvPicPr>
            <a:picLocks noChangeAspect="1"/>
          </p:cNvPicPr>
          <p:nvPr/>
        </p:nvPicPr>
        <p:blipFill>
          <a:blip r:embed="rId3" cstate="print"/>
          <a:srcRect/>
          <a:stretch>
            <a:fillRect/>
          </a:stretch>
        </p:blipFill>
        <p:spPr bwMode="auto">
          <a:xfrm>
            <a:off x="7662242" y="471780"/>
            <a:ext cx="1310400" cy="429165"/>
          </a:xfrm>
          <a:prstGeom prst="rect">
            <a:avLst/>
          </a:prstGeom>
          <a:noFill/>
          <a:ln w="9525">
            <a:noFill/>
            <a:miter lim="800000"/>
            <a:headEnd/>
            <a:tailEnd/>
          </a:ln>
        </p:spPr>
      </p:pic>
      <p:sp>
        <p:nvSpPr>
          <p:cNvPr id="7" name="Line 8"/>
          <p:cNvSpPr>
            <a:spLocks noChangeShapeType="1"/>
          </p:cNvSpPr>
          <p:nvPr/>
        </p:nvSpPr>
        <p:spPr bwMode="auto">
          <a:xfrm>
            <a:off x="2292480" y="826230"/>
            <a:ext cx="4769280" cy="1441"/>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8" name="Line 9"/>
          <p:cNvSpPr>
            <a:spLocks noChangeShapeType="1"/>
          </p:cNvSpPr>
          <p:nvPr/>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nchor="ctr"/>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9" name="Date Placeholder 3"/>
          <p:cNvSpPr>
            <a:spLocks noGrp="1"/>
          </p:cNvSpPr>
          <p:nvPr>
            <p:ph type="dt" sz="half" idx="4294967295"/>
          </p:nvPr>
        </p:nvSpPr>
        <p:spPr>
          <a:xfrm>
            <a:off x="447923" y="6181130"/>
            <a:ext cx="2132640" cy="364358"/>
          </a:xfrm>
          <a:prstGeom prst="rect">
            <a:avLst/>
          </a:prstGeom>
        </p:spPr>
        <p:txBody>
          <a:bodyPr vert="horz" wrap="square" lIns="91430" tIns="45716" rIns="91430" bIns="45716" numCol="1" anchor="ctr" anchorCtr="0" compatLnSpc="1">
            <a:prstTxWarp prst="textNoShape">
              <a:avLst/>
            </a:prstTxWarp>
          </a:bodyPr>
          <a:lstStyle>
            <a:lvl1pP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r>
              <a:rPr lang="en-US"/>
              <a:t>© Maanak Gupta</a:t>
            </a:r>
            <a:endParaRPr lang="en-GB" dirty="0"/>
          </a:p>
        </p:txBody>
      </p:sp>
      <p:sp>
        <p:nvSpPr>
          <p:cNvPr id="10" name="Footer Placeholder 4"/>
          <p:cNvSpPr>
            <a:spLocks noGrp="1"/>
          </p:cNvSpPr>
          <p:nvPr>
            <p:ph type="ftr" sz="quarter" idx="4294967295"/>
          </p:nvPr>
        </p:nvSpPr>
        <p:spPr>
          <a:xfrm>
            <a:off x="2772799" y="6181130"/>
            <a:ext cx="3781284" cy="364359"/>
          </a:xfrm>
          <a:prstGeom prst="rect">
            <a:avLst/>
          </a:prstGeom>
        </p:spPr>
        <p:txBody>
          <a:bodyPr vert="horz" wrap="square" lIns="91430" tIns="45716" rIns="91430" bIns="45716" numCol="1" anchor="ctr" anchorCtr="0" compatLnSpc="1">
            <a:prstTxWarp prst="textNoShape">
              <a:avLst/>
            </a:prstTxWarp>
          </a:bodyPr>
          <a:lstStyle>
            <a:lvl1pPr algn="ctr" hangingPunct="0">
              <a:buClr>
                <a:srgbClr val="000000"/>
              </a:buClr>
              <a:buSzPct val="45000"/>
              <a:buFont typeface="Wingdings" pitchFamily="2" charset="2"/>
              <a:buNone/>
              <a:defRPr sz="1270">
                <a:solidFill>
                  <a:srgbClr val="131F49"/>
                </a:solidFill>
                <a:latin typeface="Arial" pitchFamily="34" charset="0"/>
              </a:defRPr>
            </a:lvl1pPr>
          </a:lstStyle>
          <a:p>
            <a:pPr defTabSz="414683" fontAlgn="base">
              <a:spcBef>
                <a:spcPct val="0"/>
              </a:spcBef>
              <a:spcAft>
                <a:spcPct val="0"/>
              </a:spcAft>
              <a:defRPr/>
            </a:pPr>
            <a:r>
              <a:rPr lang="en-US" dirty="0">
                <a:ea typeface="ＭＳ Ｐゴシック" pitchFamily="34" charset="-128"/>
              </a:rPr>
              <a:t>World-Leading Research with Real-World Impact!</a:t>
            </a:r>
          </a:p>
        </p:txBody>
      </p:sp>
      <p:sp>
        <p:nvSpPr>
          <p:cNvPr id="11" name="Slide Number Placeholder 5"/>
          <p:cNvSpPr>
            <a:spLocks noGrp="1"/>
          </p:cNvSpPr>
          <p:nvPr>
            <p:ph type="sldNum" sz="quarter" idx="4294967295"/>
          </p:nvPr>
        </p:nvSpPr>
        <p:spPr>
          <a:xfrm>
            <a:off x="6744960" y="6248400"/>
            <a:ext cx="1964160" cy="364359"/>
          </a:xfrm>
          <a:prstGeom prst="rect">
            <a:avLst/>
          </a:prstGeom>
        </p:spPr>
        <p:txBody>
          <a:bodyPr vert="horz" wrap="square" lIns="91430" tIns="45716" rIns="91430" bIns="45716" numCol="1" anchor="ctr" anchorCtr="0" compatLnSpc="1">
            <a:prstTxWarp prst="textNoShape">
              <a:avLst/>
            </a:prstTxWarp>
          </a:bodyPr>
          <a:lstStyle>
            <a:lvl1pPr algn="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fld id="{7084A2E2-4245-4880-AA04-A3886BD21EE2}" type="slidenum">
              <a:rPr lang="en-GB" smtClean="0"/>
              <a:pPr defTabSz="414683" fontAlgn="base">
                <a:spcBef>
                  <a:spcPct val="0"/>
                </a:spcBef>
                <a:spcAft>
                  <a:spcPct val="0"/>
                </a:spcAft>
                <a:defRPr/>
              </a:pPr>
              <a:t>20</a:t>
            </a:fld>
            <a:endParaRPr lang="en-GB" dirty="0"/>
          </a:p>
        </p:txBody>
      </p:sp>
      <p:sp>
        <p:nvSpPr>
          <p:cNvPr id="12" name="Title 1"/>
          <p:cNvSpPr>
            <a:spLocks/>
          </p:cNvSpPr>
          <p:nvPr/>
        </p:nvSpPr>
        <p:spPr bwMode="auto">
          <a:xfrm>
            <a:off x="1824210" y="161427"/>
            <a:ext cx="5705820"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r>
              <a:rPr lang="en-US" sz="3600" kern="0" dirty="0">
                <a:solidFill>
                  <a:srgbClr val="131F49"/>
                </a:solidFill>
                <a:latin typeface="Calibri" panose="020F0502020204030204" pitchFamily="34" charset="0"/>
                <a:ea typeface="ＭＳ Ｐゴシック" charset="-128"/>
                <a:cs typeface="ＭＳ Ｐゴシック" charset="-128"/>
              </a:rPr>
              <a:t>NIST Strategies</a:t>
            </a:r>
          </a:p>
        </p:txBody>
      </p:sp>
      <p:sp>
        <p:nvSpPr>
          <p:cNvPr id="2" name="Content Placeholder 1"/>
          <p:cNvSpPr>
            <a:spLocks noGrp="1"/>
          </p:cNvSpPr>
          <p:nvPr>
            <p:ph idx="1"/>
          </p:nvPr>
        </p:nvSpPr>
        <p:spPr>
          <a:xfrm>
            <a:off x="457200" y="1219200"/>
            <a:ext cx="8229600" cy="4906963"/>
          </a:xfrm>
        </p:spPr>
        <p:txBody>
          <a:bodyPr/>
          <a:lstStyle/>
          <a:p>
            <a:pPr>
              <a:buFont typeface="Wingdings" panose="05000000000000000000" pitchFamily="2" charset="2"/>
              <a:buChar char="Ø"/>
            </a:pPr>
            <a:r>
              <a:rPr lang="en-US" dirty="0"/>
              <a:t>Dynamic Roles</a:t>
            </a: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43000" y="1906761"/>
            <a:ext cx="6837215" cy="3908570"/>
          </a:xfrm>
          <a:prstGeom prst="rect">
            <a:avLst/>
          </a:prstGeom>
        </p:spPr>
      </p:pic>
    </p:spTree>
    <p:extLst>
      <p:ext uri="{BB962C8B-B14F-4D97-AF65-F5344CB8AC3E}">
        <p14:creationId xmlns:p14="http://schemas.microsoft.com/office/powerpoint/2010/main" val="30304589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ICS_Medium.png"/>
          <p:cNvPicPr>
            <a:picLocks noChangeAspect="1"/>
          </p:cNvPicPr>
          <p:nvPr/>
        </p:nvPicPr>
        <p:blipFill>
          <a:blip r:embed="rId2" cstate="print"/>
          <a:srcRect/>
          <a:stretch>
            <a:fillRect/>
          </a:stretch>
        </p:blipFill>
        <p:spPr bwMode="auto">
          <a:xfrm>
            <a:off x="447923" y="253052"/>
            <a:ext cx="1184428" cy="735898"/>
          </a:xfrm>
          <a:prstGeom prst="rect">
            <a:avLst/>
          </a:prstGeom>
          <a:noFill/>
          <a:ln w="9525">
            <a:noFill/>
            <a:miter lim="800000"/>
            <a:headEnd/>
            <a:tailEnd/>
          </a:ln>
        </p:spPr>
      </p:pic>
      <p:pic>
        <p:nvPicPr>
          <p:cNvPr id="6" name="Picture 9" descr="UTSAGifBlue.gif"/>
          <p:cNvPicPr>
            <a:picLocks noChangeAspect="1"/>
          </p:cNvPicPr>
          <p:nvPr/>
        </p:nvPicPr>
        <p:blipFill>
          <a:blip r:embed="rId3" cstate="print"/>
          <a:srcRect/>
          <a:stretch>
            <a:fillRect/>
          </a:stretch>
        </p:blipFill>
        <p:spPr bwMode="auto">
          <a:xfrm>
            <a:off x="7662242" y="471780"/>
            <a:ext cx="1310400" cy="429165"/>
          </a:xfrm>
          <a:prstGeom prst="rect">
            <a:avLst/>
          </a:prstGeom>
          <a:noFill/>
          <a:ln w="9525">
            <a:noFill/>
            <a:miter lim="800000"/>
            <a:headEnd/>
            <a:tailEnd/>
          </a:ln>
        </p:spPr>
      </p:pic>
      <p:sp>
        <p:nvSpPr>
          <p:cNvPr id="7" name="Line 8"/>
          <p:cNvSpPr>
            <a:spLocks noChangeShapeType="1"/>
          </p:cNvSpPr>
          <p:nvPr/>
        </p:nvSpPr>
        <p:spPr bwMode="auto">
          <a:xfrm>
            <a:off x="2292480" y="826230"/>
            <a:ext cx="4769280" cy="1441"/>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8" name="Line 9"/>
          <p:cNvSpPr>
            <a:spLocks noChangeShapeType="1"/>
          </p:cNvSpPr>
          <p:nvPr/>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nchor="ctr"/>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9" name="Date Placeholder 3"/>
          <p:cNvSpPr>
            <a:spLocks noGrp="1"/>
          </p:cNvSpPr>
          <p:nvPr>
            <p:ph type="dt" sz="half" idx="4294967295"/>
          </p:nvPr>
        </p:nvSpPr>
        <p:spPr>
          <a:xfrm>
            <a:off x="447923" y="6181130"/>
            <a:ext cx="2132640" cy="364358"/>
          </a:xfrm>
          <a:prstGeom prst="rect">
            <a:avLst/>
          </a:prstGeom>
        </p:spPr>
        <p:txBody>
          <a:bodyPr vert="horz" wrap="square" lIns="91430" tIns="45716" rIns="91430" bIns="45716" numCol="1" anchor="ctr" anchorCtr="0" compatLnSpc="1">
            <a:prstTxWarp prst="textNoShape">
              <a:avLst/>
            </a:prstTxWarp>
          </a:bodyPr>
          <a:lstStyle>
            <a:lvl1pP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r>
              <a:rPr lang="en-US"/>
              <a:t>© Maanak Gupta</a:t>
            </a:r>
            <a:endParaRPr lang="en-GB" dirty="0"/>
          </a:p>
        </p:txBody>
      </p:sp>
      <p:sp>
        <p:nvSpPr>
          <p:cNvPr id="10" name="Footer Placeholder 4"/>
          <p:cNvSpPr>
            <a:spLocks noGrp="1"/>
          </p:cNvSpPr>
          <p:nvPr>
            <p:ph type="ftr" sz="quarter" idx="4294967295"/>
          </p:nvPr>
        </p:nvSpPr>
        <p:spPr>
          <a:xfrm>
            <a:off x="2772799" y="6181130"/>
            <a:ext cx="3781284" cy="364359"/>
          </a:xfrm>
          <a:prstGeom prst="rect">
            <a:avLst/>
          </a:prstGeom>
        </p:spPr>
        <p:txBody>
          <a:bodyPr vert="horz" wrap="square" lIns="91430" tIns="45716" rIns="91430" bIns="45716" numCol="1" anchor="ctr" anchorCtr="0" compatLnSpc="1">
            <a:prstTxWarp prst="textNoShape">
              <a:avLst/>
            </a:prstTxWarp>
          </a:bodyPr>
          <a:lstStyle>
            <a:lvl1pPr algn="ctr" hangingPunct="0">
              <a:buClr>
                <a:srgbClr val="000000"/>
              </a:buClr>
              <a:buSzPct val="45000"/>
              <a:buFont typeface="Wingdings" pitchFamily="2" charset="2"/>
              <a:buNone/>
              <a:defRPr sz="1270">
                <a:solidFill>
                  <a:srgbClr val="131F49"/>
                </a:solidFill>
                <a:latin typeface="Arial" pitchFamily="34" charset="0"/>
              </a:defRPr>
            </a:lvl1pPr>
          </a:lstStyle>
          <a:p>
            <a:pPr defTabSz="414683" fontAlgn="base">
              <a:spcBef>
                <a:spcPct val="0"/>
              </a:spcBef>
              <a:spcAft>
                <a:spcPct val="0"/>
              </a:spcAft>
              <a:defRPr/>
            </a:pPr>
            <a:r>
              <a:rPr lang="en-US" dirty="0">
                <a:ea typeface="ＭＳ Ｐゴシック" pitchFamily="34" charset="-128"/>
              </a:rPr>
              <a:t>World-Leading Research with Real-World Impact!</a:t>
            </a:r>
          </a:p>
        </p:txBody>
      </p:sp>
      <p:sp>
        <p:nvSpPr>
          <p:cNvPr id="11" name="Slide Number Placeholder 5"/>
          <p:cNvSpPr>
            <a:spLocks noGrp="1"/>
          </p:cNvSpPr>
          <p:nvPr>
            <p:ph type="sldNum" sz="quarter" idx="4294967295"/>
          </p:nvPr>
        </p:nvSpPr>
        <p:spPr>
          <a:xfrm>
            <a:off x="6744960" y="6248400"/>
            <a:ext cx="1964160" cy="364359"/>
          </a:xfrm>
          <a:prstGeom prst="rect">
            <a:avLst/>
          </a:prstGeom>
        </p:spPr>
        <p:txBody>
          <a:bodyPr vert="horz" wrap="square" lIns="91430" tIns="45716" rIns="91430" bIns="45716" numCol="1" anchor="ctr" anchorCtr="0" compatLnSpc="1">
            <a:prstTxWarp prst="textNoShape">
              <a:avLst/>
            </a:prstTxWarp>
          </a:bodyPr>
          <a:lstStyle>
            <a:lvl1pPr algn="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fld id="{7084A2E2-4245-4880-AA04-A3886BD21EE2}" type="slidenum">
              <a:rPr lang="en-GB" smtClean="0"/>
              <a:pPr defTabSz="414683" fontAlgn="base">
                <a:spcBef>
                  <a:spcPct val="0"/>
                </a:spcBef>
                <a:spcAft>
                  <a:spcPct val="0"/>
                </a:spcAft>
                <a:defRPr/>
              </a:pPr>
              <a:t>21</a:t>
            </a:fld>
            <a:endParaRPr lang="en-GB" dirty="0"/>
          </a:p>
        </p:txBody>
      </p:sp>
      <p:sp>
        <p:nvSpPr>
          <p:cNvPr id="12" name="Title 1"/>
          <p:cNvSpPr>
            <a:spLocks/>
          </p:cNvSpPr>
          <p:nvPr/>
        </p:nvSpPr>
        <p:spPr bwMode="auto">
          <a:xfrm>
            <a:off x="1824210" y="161427"/>
            <a:ext cx="5705820"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r>
              <a:rPr lang="en-US" sz="3600" kern="0" dirty="0">
                <a:solidFill>
                  <a:srgbClr val="131F49"/>
                </a:solidFill>
                <a:latin typeface="Calibri" panose="020F0502020204030204" pitchFamily="34" charset="0"/>
                <a:ea typeface="ＭＳ Ｐゴシック" charset="-128"/>
                <a:cs typeface="ＭＳ Ｐゴシック" charset="-128"/>
              </a:rPr>
              <a:t>NIST Strategies</a:t>
            </a:r>
          </a:p>
        </p:txBody>
      </p:sp>
      <p:sp>
        <p:nvSpPr>
          <p:cNvPr id="2" name="Content Placeholder 1"/>
          <p:cNvSpPr>
            <a:spLocks noGrp="1"/>
          </p:cNvSpPr>
          <p:nvPr>
            <p:ph idx="1"/>
          </p:nvPr>
        </p:nvSpPr>
        <p:spPr>
          <a:xfrm>
            <a:off x="457200" y="1219200"/>
            <a:ext cx="8229600" cy="4906963"/>
          </a:xfrm>
        </p:spPr>
        <p:txBody>
          <a:bodyPr/>
          <a:lstStyle/>
          <a:p>
            <a:pPr>
              <a:buFont typeface="Wingdings" panose="05000000000000000000" pitchFamily="2" charset="2"/>
              <a:buChar char="Ø"/>
            </a:pPr>
            <a:r>
              <a:rPr lang="en-US" dirty="0"/>
              <a:t> Attribute Centric</a:t>
            </a: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87793" y="1905000"/>
            <a:ext cx="6785694" cy="3760885"/>
          </a:xfrm>
          <a:prstGeom prst="rect">
            <a:avLst/>
          </a:prstGeom>
        </p:spPr>
      </p:pic>
    </p:spTree>
    <p:extLst>
      <p:ext uri="{BB962C8B-B14F-4D97-AF65-F5344CB8AC3E}">
        <p14:creationId xmlns:p14="http://schemas.microsoft.com/office/powerpoint/2010/main" val="365258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ICS_Medium.png"/>
          <p:cNvPicPr>
            <a:picLocks noChangeAspect="1"/>
          </p:cNvPicPr>
          <p:nvPr/>
        </p:nvPicPr>
        <p:blipFill>
          <a:blip r:embed="rId2" cstate="print"/>
          <a:srcRect/>
          <a:stretch>
            <a:fillRect/>
          </a:stretch>
        </p:blipFill>
        <p:spPr bwMode="auto">
          <a:xfrm>
            <a:off x="447923" y="253052"/>
            <a:ext cx="1184428" cy="735898"/>
          </a:xfrm>
          <a:prstGeom prst="rect">
            <a:avLst/>
          </a:prstGeom>
          <a:noFill/>
          <a:ln w="9525">
            <a:noFill/>
            <a:miter lim="800000"/>
            <a:headEnd/>
            <a:tailEnd/>
          </a:ln>
        </p:spPr>
      </p:pic>
      <p:pic>
        <p:nvPicPr>
          <p:cNvPr id="6" name="Picture 9" descr="UTSAGifBlue.gif"/>
          <p:cNvPicPr>
            <a:picLocks noChangeAspect="1"/>
          </p:cNvPicPr>
          <p:nvPr/>
        </p:nvPicPr>
        <p:blipFill>
          <a:blip r:embed="rId3" cstate="print"/>
          <a:srcRect/>
          <a:stretch>
            <a:fillRect/>
          </a:stretch>
        </p:blipFill>
        <p:spPr bwMode="auto">
          <a:xfrm>
            <a:off x="7662242" y="471780"/>
            <a:ext cx="1310400" cy="429165"/>
          </a:xfrm>
          <a:prstGeom prst="rect">
            <a:avLst/>
          </a:prstGeom>
          <a:noFill/>
          <a:ln w="9525">
            <a:noFill/>
            <a:miter lim="800000"/>
            <a:headEnd/>
            <a:tailEnd/>
          </a:ln>
        </p:spPr>
      </p:pic>
      <p:sp>
        <p:nvSpPr>
          <p:cNvPr id="7" name="Line 8"/>
          <p:cNvSpPr>
            <a:spLocks noChangeShapeType="1"/>
          </p:cNvSpPr>
          <p:nvPr/>
        </p:nvSpPr>
        <p:spPr bwMode="auto">
          <a:xfrm>
            <a:off x="2292480" y="826230"/>
            <a:ext cx="4769280" cy="1441"/>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8" name="Line 9"/>
          <p:cNvSpPr>
            <a:spLocks noChangeShapeType="1"/>
          </p:cNvSpPr>
          <p:nvPr/>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nchor="ctr"/>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9" name="Date Placeholder 3"/>
          <p:cNvSpPr>
            <a:spLocks noGrp="1"/>
          </p:cNvSpPr>
          <p:nvPr>
            <p:ph type="dt" sz="half" idx="4294967295"/>
          </p:nvPr>
        </p:nvSpPr>
        <p:spPr>
          <a:xfrm>
            <a:off x="447923" y="6181130"/>
            <a:ext cx="2132640" cy="364358"/>
          </a:xfrm>
          <a:prstGeom prst="rect">
            <a:avLst/>
          </a:prstGeom>
        </p:spPr>
        <p:txBody>
          <a:bodyPr vert="horz" wrap="square" lIns="91430" tIns="45716" rIns="91430" bIns="45716" numCol="1" anchor="ctr" anchorCtr="0" compatLnSpc="1">
            <a:prstTxWarp prst="textNoShape">
              <a:avLst/>
            </a:prstTxWarp>
          </a:bodyPr>
          <a:lstStyle>
            <a:lvl1pP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r>
              <a:rPr lang="en-US"/>
              <a:t>© Maanak Gupta</a:t>
            </a:r>
            <a:endParaRPr lang="en-GB" dirty="0"/>
          </a:p>
        </p:txBody>
      </p:sp>
      <p:sp>
        <p:nvSpPr>
          <p:cNvPr id="10" name="Footer Placeholder 4"/>
          <p:cNvSpPr>
            <a:spLocks noGrp="1"/>
          </p:cNvSpPr>
          <p:nvPr>
            <p:ph type="ftr" sz="quarter" idx="4294967295"/>
          </p:nvPr>
        </p:nvSpPr>
        <p:spPr>
          <a:xfrm>
            <a:off x="2772799" y="6181130"/>
            <a:ext cx="3781284" cy="364359"/>
          </a:xfrm>
          <a:prstGeom prst="rect">
            <a:avLst/>
          </a:prstGeom>
        </p:spPr>
        <p:txBody>
          <a:bodyPr vert="horz" wrap="square" lIns="91430" tIns="45716" rIns="91430" bIns="45716" numCol="1" anchor="ctr" anchorCtr="0" compatLnSpc="1">
            <a:prstTxWarp prst="textNoShape">
              <a:avLst/>
            </a:prstTxWarp>
          </a:bodyPr>
          <a:lstStyle>
            <a:lvl1pPr algn="ctr" hangingPunct="0">
              <a:buClr>
                <a:srgbClr val="000000"/>
              </a:buClr>
              <a:buSzPct val="45000"/>
              <a:buFont typeface="Wingdings" pitchFamily="2" charset="2"/>
              <a:buNone/>
              <a:defRPr sz="1270">
                <a:solidFill>
                  <a:srgbClr val="131F49"/>
                </a:solidFill>
                <a:latin typeface="Arial" pitchFamily="34" charset="0"/>
              </a:defRPr>
            </a:lvl1pPr>
          </a:lstStyle>
          <a:p>
            <a:pPr defTabSz="414683" fontAlgn="base">
              <a:spcBef>
                <a:spcPct val="0"/>
              </a:spcBef>
              <a:spcAft>
                <a:spcPct val="0"/>
              </a:spcAft>
              <a:defRPr/>
            </a:pPr>
            <a:r>
              <a:rPr lang="en-US" dirty="0">
                <a:ea typeface="ＭＳ Ｐゴシック" pitchFamily="34" charset="-128"/>
              </a:rPr>
              <a:t>World-Leading Research with Real-World Impact!</a:t>
            </a:r>
          </a:p>
        </p:txBody>
      </p:sp>
      <p:sp>
        <p:nvSpPr>
          <p:cNvPr id="11" name="Slide Number Placeholder 5"/>
          <p:cNvSpPr>
            <a:spLocks noGrp="1"/>
          </p:cNvSpPr>
          <p:nvPr>
            <p:ph type="sldNum" sz="quarter" idx="4294967295"/>
          </p:nvPr>
        </p:nvSpPr>
        <p:spPr>
          <a:xfrm>
            <a:off x="6744960" y="6248400"/>
            <a:ext cx="1964160" cy="364359"/>
          </a:xfrm>
          <a:prstGeom prst="rect">
            <a:avLst/>
          </a:prstGeom>
        </p:spPr>
        <p:txBody>
          <a:bodyPr vert="horz" wrap="square" lIns="91430" tIns="45716" rIns="91430" bIns="45716" numCol="1" anchor="ctr" anchorCtr="0" compatLnSpc="1">
            <a:prstTxWarp prst="textNoShape">
              <a:avLst/>
            </a:prstTxWarp>
          </a:bodyPr>
          <a:lstStyle>
            <a:lvl1pPr algn="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fld id="{7084A2E2-4245-4880-AA04-A3886BD21EE2}" type="slidenum">
              <a:rPr lang="en-GB" smtClean="0"/>
              <a:pPr defTabSz="414683" fontAlgn="base">
                <a:spcBef>
                  <a:spcPct val="0"/>
                </a:spcBef>
                <a:spcAft>
                  <a:spcPct val="0"/>
                </a:spcAft>
                <a:defRPr/>
              </a:pPr>
              <a:t>22</a:t>
            </a:fld>
            <a:endParaRPr lang="en-GB" dirty="0"/>
          </a:p>
        </p:txBody>
      </p:sp>
      <p:sp>
        <p:nvSpPr>
          <p:cNvPr id="12" name="Title 1"/>
          <p:cNvSpPr>
            <a:spLocks/>
          </p:cNvSpPr>
          <p:nvPr/>
        </p:nvSpPr>
        <p:spPr bwMode="auto">
          <a:xfrm>
            <a:off x="1824210" y="161427"/>
            <a:ext cx="5705820"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r>
              <a:rPr lang="en-US" sz="3600" kern="0" dirty="0">
                <a:solidFill>
                  <a:srgbClr val="131F49"/>
                </a:solidFill>
                <a:latin typeface="Calibri" panose="020F0502020204030204" pitchFamily="34" charset="0"/>
                <a:ea typeface="ＭＳ Ｐゴシック" charset="-128"/>
                <a:cs typeface="ＭＳ Ｐゴシック" charset="-128"/>
              </a:rPr>
              <a:t>NIST Strategies</a:t>
            </a:r>
          </a:p>
        </p:txBody>
      </p:sp>
      <p:sp>
        <p:nvSpPr>
          <p:cNvPr id="2" name="Content Placeholder 1"/>
          <p:cNvSpPr>
            <a:spLocks noGrp="1"/>
          </p:cNvSpPr>
          <p:nvPr>
            <p:ph idx="1"/>
          </p:nvPr>
        </p:nvSpPr>
        <p:spPr>
          <a:xfrm>
            <a:off x="457200" y="1219200"/>
            <a:ext cx="8229600" cy="4906963"/>
          </a:xfrm>
        </p:spPr>
        <p:txBody>
          <a:bodyPr/>
          <a:lstStyle/>
          <a:p>
            <a:pPr>
              <a:buFont typeface="Wingdings" panose="05000000000000000000" pitchFamily="2" charset="2"/>
              <a:buChar char="Ø"/>
            </a:pPr>
            <a:r>
              <a:rPr lang="en-US" dirty="0"/>
              <a:t> Role Centric</a:t>
            </a: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99890" y="1699754"/>
            <a:ext cx="6448710" cy="4238050"/>
          </a:xfrm>
          <a:prstGeom prst="rect">
            <a:avLst/>
          </a:prstGeom>
        </p:spPr>
      </p:pic>
    </p:spTree>
    <p:extLst>
      <p:ext uri="{BB962C8B-B14F-4D97-AF65-F5344CB8AC3E}">
        <p14:creationId xmlns:p14="http://schemas.microsoft.com/office/powerpoint/2010/main" val="6889194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ICS_Medium.png"/>
          <p:cNvPicPr>
            <a:picLocks noChangeAspect="1"/>
          </p:cNvPicPr>
          <p:nvPr/>
        </p:nvPicPr>
        <p:blipFill>
          <a:blip r:embed="rId2" cstate="print"/>
          <a:srcRect/>
          <a:stretch>
            <a:fillRect/>
          </a:stretch>
        </p:blipFill>
        <p:spPr bwMode="auto">
          <a:xfrm>
            <a:off x="447923" y="253052"/>
            <a:ext cx="1184428" cy="735898"/>
          </a:xfrm>
          <a:prstGeom prst="rect">
            <a:avLst/>
          </a:prstGeom>
          <a:noFill/>
          <a:ln w="9525">
            <a:noFill/>
            <a:miter lim="800000"/>
            <a:headEnd/>
            <a:tailEnd/>
          </a:ln>
        </p:spPr>
      </p:pic>
      <p:pic>
        <p:nvPicPr>
          <p:cNvPr id="6" name="Picture 9" descr="UTSAGifBlue.gif"/>
          <p:cNvPicPr>
            <a:picLocks noChangeAspect="1"/>
          </p:cNvPicPr>
          <p:nvPr/>
        </p:nvPicPr>
        <p:blipFill>
          <a:blip r:embed="rId3" cstate="print"/>
          <a:srcRect/>
          <a:stretch>
            <a:fillRect/>
          </a:stretch>
        </p:blipFill>
        <p:spPr bwMode="auto">
          <a:xfrm>
            <a:off x="7662242" y="471780"/>
            <a:ext cx="1310400" cy="429165"/>
          </a:xfrm>
          <a:prstGeom prst="rect">
            <a:avLst/>
          </a:prstGeom>
          <a:noFill/>
          <a:ln w="9525">
            <a:noFill/>
            <a:miter lim="800000"/>
            <a:headEnd/>
            <a:tailEnd/>
          </a:ln>
        </p:spPr>
      </p:pic>
      <p:sp>
        <p:nvSpPr>
          <p:cNvPr id="7" name="Line 8"/>
          <p:cNvSpPr>
            <a:spLocks noChangeShapeType="1"/>
          </p:cNvSpPr>
          <p:nvPr/>
        </p:nvSpPr>
        <p:spPr bwMode="auto">
          <a:xfrm>
            <a:off x="2292480" y="826230"/>
            <a:ext cx="4769280" cy="1441"/>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8" name="Line 9"/>
          <p:cNvSpPr>
            <a:spLocks noChangeShapeType="1"/>
          </p:cNvSpPr>
          <p:nvPr/>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nchor="ctr"/>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9" name="Date Placeholder 3"/>
          <p:cNvSpPr>
            <a:spLocks noGrp="1"/>
          </p:cNvSpPr>
          <p:nvPr>
            <p:ph type="dt" sz="half" idx="4294967295"/>
          </p:nvPr>
        </p:nvSpPr>
        <p:spPr>
          <a:xfrm>
            <a:off x="447923" y="6181130"/>
            <a:ext cx="2132640" cy="364358"/>
          </a:xfrm>
          <a:prstGeom prst="rect">
            <a:avLst/>
          </a:prstGeom>
        </p:spPr>
        <p:txBody>
          <a:bodyPr vert="horz" wrap="square" lIns="91430" tIns="45716" rIns="91430" bIns="45716" numCol="1" anchor="ctr" anchorCtr="0" compatLnSpc="1">
            <a:prstTxWarp prst="textNoShape">
              <a:avLst/>
            </a:prstTxWarp>
          </a:bodyPr>
          <a:lstStyle>
            <a:lvl1pP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r>
              <a:rPr lang="en-US"/>
              <a:t>© Maanak Gupta</a:t>
            </a:r>
            <a:endParaRPr lang="en-GB" dirty="0"/>
          </a:p>
        </p:txBody>
      </p:sp>
      <p:sp>
        <p:nvSpPr>
          <p:cNvPr id="10" name="Footer Placeholder 4"/>
          <p:cNvSpPr>
            <a:spLocks noGrp="1"/>
          </p:cNvSpPr>
          <p:nvPr>
            <p:ph type="ftr" sz="quarter" idx="4294967295"/>
          </p:nvPr>
        </p:nvSpPr>
        <p:spPr>
          <a:xfrm>
            <a:off x="2772799" y="6181130"/>
            <a:ext cx="3781284" cy="364359"/>
          </a:xfrm>
          <a:prstGeom prst="rect">
            <a:avLst/>
          </a:prstGeom>
        </p:spPr>
        <p:txBody>
          <a:bodyPr vert="horz" wrap="square" lIns="91430" tIns="45716" rIns="91430" bIns="45716" numCol="1" anchor="ctr" anchorCtr="0" compatLnSpc="1">
            <a:prstTxWarp prst="textNoShape">
              <a:avLst/>
            </a:prstTxWarp>
          </a:bodyPr>
          <a:lstStyle>
            <a:lvl1pPr algn="ctr" hangingPunct="0">
              <a:buClr>
                <a:srgbClr val="000000"/>
              </a:buClr>
              <a:buSzPct val="45000"/>
              <a:buFont typeface="Wingdings" pitchFamily="2" charset="2"/>
              <a:buNone/>
              <a:defRPr sz="1270">
                <a:solidFill>
                  <a:srgbClr val="131F49"/>
                </a:solidFill>
                <a:latin typeface="Arial" pitchFamily="34" charset="0"/>
              </a:defRPr>
            </a:lvl1pPr>
          </a:lstStyle>
          <a:p>
            <a:pPr defTabSz="414683" fontAlgn="base">
              <a:spcBef>
                <a:spcPct val="0"/>
              </a:spcBef>
              <a:spcAft>
                <a:spcPct val="0"/>
              </a:spcAft>
              <a:defRPr/>
            </a:pPr>
            <a:r>
              <a:rPr lang="en-US" dirty="0">
                <a:ea typeface="ＭＳ Ｐゴシック" pitchFamily="34" charset="-128"/>
              </a:rPr>
              <a:t>World-Leading Research with Real-World Impact!</a:t>
            </a:r>
          </a:p>
        </p:txBody>
      </p:sp>
      <p:sp>
        <p:nvSpPr>
          <p:cNvPr id="11" name="Slide Number Placeholder 5"/>
          <p:cNvSpPr>
            <a:spLocks noGrp="1"/>
          </p:cNvSpPr>
          <p:nvPr>
            <p:ph type="sldNum" sz="quarter" idx="4294967295"/>
          </p:nvPr>
        </p:nvSpPr>
        <p:spPr>
          <a:xfrm>
            <a:off x="6744960" y="6248400"/>
            <a:ext cx="1964160" cy="364359"/>
          </a:xfrm>
          <a:prstGeom prst="rect">
            <a:avLst/>
          </a:prstGeom>
        </p:spPr>
        <p:txBody>
          <a:bodyPr vert="horz" wrap="square" lIns="91430" tIns="45716" rIns="91430" bIns="45716" numCol="1" anchor="ctr" anchorCtr="0" compatLnSpc="1">
            <a:prstTxWarp prst="textNoShape">
              <a:avLst/>
            </a:prstTxWarp>
          </a:bodyPr>
          <a:lstStyle>
            <a:lvl1pPr algn="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fld id="{7084A2E2-4245-4880-AA04-A3886BD21EE2}" type="slidenum">
              <a:rPr lang="en-GB" smtClean="0"/>
              <a:pPr defTabSz="414683" fontAlgn="base">
                <a:spcBef>
                  <a:spcPct val="0"/>
                </a:spcBef>
                <a:spcAft>
                  <a:spcPct val="0"/>
                </a:spcAft>
                <a:defRPr/>
              </a:pPr>
              <a:t>23</a:t>
            </a:fld>
            <a:endParaRPr lang="en-GB" dirty="0"/>
          </a:p>
        </p:txBody>
      </p:sp>
      <p:sp>
        <p:nvSpPr>
          <p:cNvPr id="12" name="Title 1"/>
          <p:cNvSpPr>
            <a:spLocks/>
          </p:cNvSpPr>
          <p:nvPr/>
        </p:nvSpPr>
        <p:spPr bwMode="auto">
          <a:xfrm>
            <a:off x="1824210" y="161427"/>
            <a:ext cx="5705820"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r>
              <a:rPr lang="en-US" sz="3600" kern="0" dirty="0">
                <a:solidFill>
                  <a:srgbClr val="131F49"/>
                </a:solidFill>
                <a:latin typeface="Calibri" panose="020F0502020204030204" pitchFamily="34" charset="0"/>
                <a:ea typeface="ＭＳ Ｐゴシック" charset="-128"/>
                <a:cs typeface="ＭＳ Ｐゴシック" charset="-128"/>
              </a:rPr>
              <a:t>Defense in Depth</a:t>
            </a:r>
          </a:p>
        </p:txBody>
      </p:sp>
      <p:sp>
        <p:nvSpPr>
          <p:cNvPr id="2" name="Content Placeholder 1"/>
          <p:cNvSpPr>
            <a:spLocks noGrp="1"/>
          </p:cNvSpPr>
          <p:nvPr>
            <p:ph idx="1"/>
          </p:nvPr>
        </p:nvSpPr>
        <p:spPr>
          <a:xfrm>
            <a:off x="465839" y="1284983"/>
            <a:ext cx="8229600" cy="4963417"/>
          </a:xfrm>
        </p:spPr>
        <p:txBody>
          <a:bodyPr>
            <a:normAutofit/>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dirty="0"/>
              <a:t>Secure Hadoop Ecosystem </a:t>
            </a:r>
          </a:p>
          <a:p>
            <a:pPr marL="0" indent="0" algn="ctr">
              <a:buNone/>
            </a:pPr>
            <a:endParaRPr lang="en-US" sz="2400" dirty="0"/>
          </a:p>
          <a:p>
            <a:pPr marL="0" indent="0" algn="ctr">
              <a:buNone/>
            </a:pPr>
            <a:endParaRPr lang="en-US" sz="2400" dirty="0"/>
          </a:p>
        </p:txBody>
      </p:sp>
      <p:sp>
        <p:nvSpPr>
          <p:cNvPr id="3" name="Rectangle 2"/>
          <p:cNvSpPr/>
          <p:nvPr/>
        </p:nvSpPr>
        <p:spPr>
          <a:xfrm>
            <a:off x="2251140" y="4267200"/>
            <a:ext cx="4606860" cy="60960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60120" y="2078329"/>
            <a:ext cx="1818563"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671358" y="2101252"/>
            <a:ext cx="1931213" cy="646331"/>
          </a:xfrm>
          <a:prstGeom prst="rect">
            <a:avLst/>
          </a:prstGeom>
          <a:noFill/>
        </p:spPr>
        <p:txBody>
          <a:bodyPr wrap="square" rtlCol="0">
            <a:spAutoFit/>
          </a:bodyPr>
          <a:lstStyle/>
          <a:p>
            <a:pPr algn="ctr"/>
            <a:r>
              <a:rPr lang="en-US" dirty="0"/>
              <a:t>Hadoop Daemons and Services</a:t>
            </a:r>
          </a:p>
        </p:txBody>
      </p:sp>
      <p:sp>
        <p:nvSpPr>
          <p:cNvPr id="15" name="TextBox 14"/>
          <p:cNvSpPr txBox="1"/>
          <p:nvPr/>
        </p:nvSpPr>
        <p:spPr>
          <a:xfrm>
            <a:off x="916700" y="2086340"/>
            <a:ext cx="1761983" cy="646331"/>
          </a:xfrm>
          <a:prstGeom prst="rect">
            <a:avLst/>
          </a:prstGeom>
          <a:noFill/>
        </p:spPr>
        <p:txBody>
          <a:bodyPr wrap="square" rtlCol="0">
            <a:spAutoFit/>
          </a:bodyPr>
          <a:lstStyle/>
          <a:p>
            <a:pPr algn="ctr"/>
            <a:r>
              <a:rPr lang="en-US" dirty="0"/>
              <a:t>Data and Service Objects</a:t>
            </a:r>
          </a:p>
        </p:txBody>
      </p:sp>
      <p:sp>
        <p:nvSpPr>
          <p:cNvPr id="16" name="TextBox 15"/>
          <p:cNvSpPr txBox="1"/>
          <p:nvPr/>
        </p:nvSpPr>
        <p:spPr>
          <a:xfrm>
            <a:off x="6382273" y="2073427"/>
            <a:ext cx="1782116" cy="646331"/>
          </a:xfrm>
          <a:prstGeom prst="rect">
            <a:avLst/>
          </a:prstGeom>
          <a:noFill/>
        </p:spPr>
        <p:txBody>
          <a:bodyPr wrap="square" rtlCol="0">
            <a:spAutoFit/>
          </a:bodyPr>
          <a:lstStyle/>
          <a:p>
            <a:pPr algn="ctr"/>
            <a:r>
              <a:rPr lang="en-US" dirty="0"/>
              <a:t>Cluster Resource and Application</a:t>
            </a:r>
          </a:p>
        </p:txBody>
      </p:sp>
      <p:sp>
        <p:nvSpPr>
          <p:cNvPr id="17" name="Rectangle 16"/>
          <p:cNvSpPr/>
          <p:nvPr/>
        </p:nvSpPr>
        <p:spPr>
          <a:xfrm>
            <a:off x="3671358" y="2078329"/>
            <a:ext cx="1818563"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382273" y="2063467"/>
            <a:ext cx="1818563"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p:cNvCxnSpPr/>
          <p:nvPr/>
        </p:nvCxnSpPr>
        <p:spPr>
          <a:xfrm>
            <a:off x="2292480" y="2895600"/>
            <a:ext cx="1593720" cy="1371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a:cxnSpLocks/>
          </p:cNvCxnSpPr>
          <p:nvPr/>
        </p:nvCxnSpPr>
        <p:spPr>
          <a:xfrm>
            <a:off x="4505528" y="2897800"/>
            <a:ext cx="0" cy="1342602"/>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a:cxnSpLocks/>
          </p:cNvCxnSpPr>
          <p:nvPr/>
        </p:nvCxnSpPr>
        <p:spPr>
          <a:xfrm flipH="1">
            <a:off x="5412780" y="2872158"/>
            <a:ext cx="1332180" cy="1368244"/>
          </a:xfrm>
          <a:prstGeom prst="line">
            <a:avLst/>
          </a:prstGeom>
        </p:spPr>
        <p:style>
          <a:lnRef idx="1">
            <a:schemeClr val="accent1"/>
          </a:lnRef>
          <a:fillRef idx="0">
            <a:schemeClr val="accent1"/>
          </a:fillRef>
          <a:effectRef idx="0">
            <a:schemeClr val="accent1"/>
          </a:effectRef>
          <a:fontRef idx="minor">
            <a:schemeClr val="tx1"/>
          </a:fontRef>
        </p:style>
      </p:cxnSp>
      <p:sp>
        <p:nvSpPr>
          <p:cNvPr id="27" name="Rectangle: Rounded Corners 26"/>
          <p:cNvSpPr/>
          <p:nvPr/>
        </p:nvSpPr>
        <p:spPr>
          <a:xfrm>
            <a:off x="447923" y="1744384"/>
            <a:ext cx="8330318" cy="1379816"/>
          </a:xfrm>
          <a:prstGeom prst="roundRect">
            <a:avLst>
              <a:gd name="adj" fmla="val 12419"/>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73232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ICS_Medium.png"/>
          <p:cNvPicPr>
            <a:picLocks noChangeAspect="1"/>
          </p:cNvPicPr>
          <p:nvPr/>
        </p:nvPicPr>
        <p:blipFill>
          <a:blip r:embed="rId2" cstate="print"/>
          <a:srcRect/>
          <a:stretch>
            <a:fillRect/>
          </a:stretch>
        </p:blipFill>
        <p:spPr bwMode="auto">
          <a:xfrm>
            <a:off x="447923" y="253052"/>
            <a:ext cx="1184428" cy="735898"/>
          </a:xfrm>
          <a:prstGeom prst="rect">
            <a:avLst/>
          </a:prstGeom>
          <a:noFill/>
          <a:ln w="9525">
            <a:noFill/>
            <a:miter lim="800000"/>
            <a:headEnd/>
            <a:tailEnd/>
          </a:ln>
        </p:spPr>
      </p:pic>
      <p:pic>
        <p:nvPicPr>
          <p:cNvPr id="6" name="Picture 9" descr="UTSAGifBlue.gif"/>
          <p:cNvPicPr>
            <a:picLocks noChangeAspect="1"/>
          </p:cNvPicPr>
          <p:nvPr/>
        </p:nvPicPr>
        <p:blipFill>
          <a:blip r:embed="rId3" cstate="print"/>
          <a:srcRect/>
          <a:stretch>
            <a:fillRect/>
          </a:stretch>
        </p:blipFill>
        <p:spPr bwMode="auto">
          <a:xfrm>
            <a:off x="7662242" y="471780"/>
            <a:ext cx="1310400" cy="429165"/>
          </a:xfrm>
          <a:prstGeom prst="rect">
            <a:avLst/>
          </a:prstGeom>
          <a:noFill/>
          <a:ln w="9525">
            <a:noFill/>
            <a:miter lim="800000"/>
            <a:headEnd/>
            <a:tailEnd/>
          </a:ln>
        </p:spPr>
      </p:pic>
      <p:sp>
        <p:nvSpPr>
          <p:cNvPr id="7" name="Line 8"/>
          <p:cNvSpPr>
            <a:spLocks noChangeShapeType="1"/>
          </p:cNvSpPr>
          <p:nvPr/>
        </p:nvSpPr>
        <p:spPr bwMode="auto">
          <a:xfrm>
            <a:off x="2292480" y="826230"/>
            <a:ext cx="4769280" cy="1441"/>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8" name="Line 9"/>
          <p:cNvSpPr>
            <a:spLocks noChangeShapeType="1"/>
          </p:cNvSpPr>
          <p:nvPr/>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nchor="ctr"/>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9" name="Date Placeholder 3"/>
          <p:cNvSpPr>
            <a:spLocks noGrp="1"/>
          </p:cNvSpPr>
          <p:nvPr>
            <p:ph type="dt" sz="half" idx="4294967295"/>
          </p:nvPr>
        </p:nvSpPr>
        <p:spPr>
          <a:xfrm>
            <a:off x="447923" y="6181130"/>
            <a:ext cx="2132640" cy="364358"/>
          </a:xfrm>
          <a:prstGeom prst="rect">
            <a:avLst/>
          </a:prstGeom>
        </p:spPr>
        <p:txBody>
          <a:bodyPr vert="horz" wrap="square" lIns="91430" tIns="45716" rIns="91430" bIns="45716" numCol="1" anchor="ctr" anchorCtr="0" compatLnSpc="1">
            <a:prstTxWarp prst="textNoShape">
              <a:avLst/>
            </a:prstTxWarp>
          </a:bodyPr>
          <a:lstStyle>
            <a:lvl1pP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r>
              <a:rPr lang="en-US"/>
              <a:t>© Maanak Gupta</a:t>
            </a:r>
            <a:endParaRPr lang="en-GB" dirty="0"/>
          </a:p>
        </p:txBody>
      </p:sp>
      <p:sp>
        <p:nvSpPr>
          <p:cNvPr id="10" name="Footer Placeholder 4"/>
          <p:cNvSpPr>
            <a:spLocks noGrp="1"/>
          </p:cNvSpPr>
          <p:nvPr>
            <p:ph type="ftr" sz="quarter" idx="4294967295"/>
          </p:nvPr>
        </p:nvSpPr>
        <p:spPr>
          <a:xfrm>
            <a:off x="2772799" y="6181130"/>
            <a:ext cx="3781284" cy="364359"/>
          </a:xfrm>
          <a:prstGeom prst="rect">
            <a:avLst/>
          </a:prstGeom>
        </p:spPr>
        <p:txBody>
          <a:bodyPr vert="horz" wrap="square" lIns="91430" tIns="45716" rIns="91430" bIns="45716" numCol="1" anchor="ctr" anchorCtr="0" compatLnSpc="1">
            <a:prstTxWarp prst="textNoShape">
              <a:avLst/>
            </a:prstTxWarp>
          </a:bodyPr>
          <a:lstStyle>
            <a:lvl1pPr algn="ctr" hangingPunct="0">
              <a:buClr>
                <a:srgbClr val="000000"/>
              </a:buClr>
              <a:buSzPct val="45000"/>
              <a:buFont typeface="Wingdings" pitchFamily="2" charset="2"/>
              <a:buNone/>
              <a:defRPr sz="1270">
                <a:solidFill>
                  <a:srgbClr val="131F49"/>
                </a:solidFill>
                <a:latin typeface="Arial" pitchFamily="34" charset="0"/>
              </a:defRPr>
            </a:lvl1pPr>
          </a:lstStyle>
          <a:p>
            <a:pPr defTabSz="414683" fontAlgn="base">
              <a:spcBef>
                <a:spcPct val="0"/>
              </a:spcBef>
              <a:spcAft>
                <a:spcPct val="0"/>
              </a:spcAft>
              <a:defRPr/>
            </a:pPr>
            <a:r>
              <a:rPr lang="en-US" dirty="0">
                <a:ea typeface="ＭＳ Ｐゴシック" pitchFamily="34" charset="-128"/>
              </a:rPr>
              <a:t>World-Leading Research with Real-World Impact!</a:t>
            </a:r>
          </a:p>
        </p:txBody>
      </p:sp>
      <p:sp>
        <p:nvSpPr>
          <p:cNvPr id="11" name="Slide Number Placeholder 5"/>
          <p:cNvSpPr>
            <a:spLocks noGrp="1"/>
          </p:cNvSpPr>
          <p:nvPr>
            <p:ph type="sldNum" sz="quarter" idx="4294967295"/>
          </p:nvPr>
        </p:nvSpPr>
        <p:spPr>
          <a:xfrm>
            <a:off x="6744960" y="6248400"/>
            <a:ext cx="1964160" cy="364359"/>
          </a:xfrm>
          <a:prstGeom prst="rect">
            <a:avLst/>
          </a:prstGeom>
        </p:spPr>
        <p:txBody>
          <a:bodyPr vert="horz" wrap="square" lIns="91430" tIns="45716" rIns="91430" bIns="45716" numCol="1" anchor="ctr" anchorCtr="0" compatLnSpc="1">
            <a:prstTxWarp prst="textNoShape">
              <a:avLst/>
            </a:prstTxWarp>
          </a:bodyPr>
          <a:lstStyle>
            <a:lvl1pPr algn="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fld id="{7084A2E2-4245-4880-AA04-A3886BD21EE2}" type="slidenum">
              <a:rPr lang="en-GB" smtClean="0"/>
              <a:pPr defTabSz="414683" fontAlgn="base">
                <a:spcBef>
                  <a:spcPct val="0"/>
                </a:spcBef>
                <a:spcAft>
                  <a:spcPct val="0"/>
                </a:spcAft>
                <a:defRPr/>
              </a:pPr>
              <a:t>24</a:t>
            </a:fld>
            <a:endParaRPr lang="en-GB" dirty="0"/>
          </a:p>
        </p:txBody>
      </p:sp>
      <p:sp>
        <p:nvSpPr>
          <p:cNvPr id="12" name="Title 1"/>
          <p:cNvSpPr>
            <a:spLocks/>
          </p:cNvSpPr>
          <p:nvPr/>
        </p:nvSpPr>
        <p:spPr bwMode="auto">
          <a:xfrm>
            <a:off x="1824210" y="161427"/>
            <a:ext cx="5705820"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r>
              <a:rPr lang="en-US" sz="3600" kern="0" dirty="0">
                <a:solidFill>
                  <a:srgbClr val="131F49"/>
                </a:solidFill>
                <a:latin typeface="Calibri" panose="020F0502020204030204" pitchFamily="34" charset="0"/>
                <a:ea typeface="ＭＳ Ｐゴシック" charset="-128"/>
                <a:cs typeface="ＭＳ Ｐゴシック" charset="-128"/>
              </a:rPr>
              <a:t>Conclusion and Future Work</a:t>
            </a:r>
          </a:p>
        </p:txBody>
      </p:sp>
      <p:sp>
        <p:nvSpPr>
          <p:cNvPr id="2" name="Content Placeholder 1"/>
          <p:cNvSpPr>
            <a:spLocks noGrp="1"/>
          </p:cNvSpPr>
          <p:nvPr>
            <p:ph idx="1"/>
          </p:nvPr>
        </p:nvSpPr>
        <p:spPr>
          <a:xfrm>
            <a:off x="457200" y="1219200"/>
            <a:ext cx="8382000" cy="4841677"/>
          </a:xfrm>
        </p:spPr>
        <p:txBody>
          <a:bodyPr>
            <a:normAutofit/>
          </a:bodyPr>
          <a:lstStyle/>
          <a:p>
            <a:pPr>
              <a:buFont typeface="Wingdings" panose="05000000000000000000" pitchFamily="2" charset="2"/>
              <a:buChar char="Ø"/>
            </a:pPr>
            <a:r>
              <a:rPr lang="en-US" dirty="0"/>
              <a:t> Formalized Conceptual </a:t>
            </a:r>
            <a:r>
              <a:rPr lang="en-US" dirty="0" err="1"/>
              <a:t>HeAC</a:t>
            </a:r>
            <a:r>
              <a:rPr lang="en-US" dirty="0"/>
              <a:t> Model</a:t>
            </a:r>
          </a:p>
          <a:p>
            <a:pPr>
              <a:buFont typeface="Wingdings" panose="05000000000000000000" pitchFamily="2" charset="2"/>
              <a:buChar char="Ø"/>
            </a:pPr>
            <a:r>
              <a:rPr lang="en-US" dirty="0"/>
              <a:t> Object-Tagged-RBAC Model</a:t>
            </a:r>
          </a:p>
          <a:p>
            <a:pPr>
              <a:buFont typeface="Wingdings" panose="05000000000000000000" pitchFamily="2" charset="2"/>
              <a:buChar char="Ø"/>
            </a:pPr>
            <a:r>
              <a:rPr lang="en-US" dirty="0"/>
              <a:t> Attributes based extensions</a:t>
            </a:r>
          </a:p>
          <a:p>
            <a:pPr marL="0" indent="0">
              <a:buNone/>
            </a:pPr>
            <a:r>
              <a:rPr lang="en-US" dirty="0"/>
              <a:t>Some Future Goals:</a:t>
            </a:r>
          </a:p>
          <a:p>
            <a:pPr>
              <a:buFont typeface="Wingdings" panose="05000000000000000000" pitchFamily="2" charset="2"/>
              <a:buChar char="Ø"/>
            </a:pPr>
            <a:r>
              <a:rPr lang="en-US" dirty="0"/>
              <a:t> Introduce Data ingestion security</a:t>
            </a:r>
          </a:p>
          <a:p>
            <a:pPr>
              <a:buFont typeface="Wingdings" panose="05000000000000000000" pitchFamily="2" charset="2"/>
              <a:buChar char="Ø"/>
            </a:pPr>
            <a:r>
              <a:rPr lang="en-US" dirty="0"/>
              <a:t> Privacy concerns and finer grained approaches   in Multi-Tenant Hadoop Lake</a:t>
            </a:r>
          </a:p>
        </p:txBody>
      </p:sp>
    </p:spTree>
    <p:extLst>
      <p:ext uri="{BB962C8B-B14F-4D97-AF65-F5344CB8AC3E}">
        <p14:creationId xmlns:p14="http://schemas.microsoft.com/office/powerpoint/2010/main" val="1727507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1"/>
            <a:ext cx="8229600" cy="4953000"/>
          </a:xfrm>
        </p:spPr>
        <p:txBody>
          <a:bodyPr>
            <a:normAutofit fontScale="85000" lnSpcReduction="20000"/>
          </a:bodyPr>
          <a:lstStyle/>
          <a:p>
            <a:pPr>
              <a:buFont typeface="Wingdings" pitchFamily="2" charset="2"/>
              <a:buChar char="Ø"/>
            </a:pPr>
            <a:r>
              <a:rPr lang="en-US" dirty="0"/>
              <a:t> </a:t>
            </a:r>
            <a:r>
              <a:rPr lang="en-US" sz="3600" dirty="0"/>
              <a:t>IDC 2025 : </a:t>
            </a:r>
          </a:p>
          <a:p>
            <a:pPr lvl="1">
              <a:buFont typeface="Wingdings" panose="05000000000000000000" pitchFamily="2" charset="2"/>
              <a:buChar char="v"/>
            </a:pPr>
            <a:r>
              <a:rPr lang="en-US" sz="3200" dirty="0"/>
              <a:t> global “</a:t>
            </a:r>
            <a:r>
              <a:rPr lang="en-US" sz="3200" dirty="0" err="1"/>
              <a:t>datasphere</a:t>
            </a:r>
            <a:r>
              <a:rPr lang="en-US" sz="3200" dirty="0"/>
              <a:t>” –  163 zettabytes</a:t>
            </a:r>
          </a:p>
          <a:p>
            <a:pPr lvl="1">
              <a:buFont typeface="Wingdings" panose="05000000000000000000" pitchFamily="2" charset="2"/>
              <a:buChar char="v"/>
            </a:pPr>
            <a:r>
              <a:rPr lang="en-US" sz="3200" dirty="0"/>
              <a:t> </a:t>
            </a:r>
            <a:r>
              <a:rPr lang="en-US" sz="3600" dirty="0"/>
              <a:t>10x than 2016</a:t>
            </a:r>
          </a:p>
          <a:p>
            <a:pPr>
              <a:buFont typeface="Wingdings" pitchFamily="2" charset="2"/>
              <a:buChar char="Ø"/>
            </a:pPr>
            <a:r>
              <a:rPr lang="en-US" sz="3600" dirty="0"/>
              <a:t> Opportunities: 21st century gold for data  miners</a:t>
            </a:r>
          </a:p>
          <a:p>
            <a:pPr>
              <a:lnSpc>
                <a:spcPct val="120000"/>
              </a:lnSpc>
              <a:buFont typeface="Wingdings" pitchFamily="2" charset="2"/>
              <a:buChar char="Ø"/>
            </a:pPr>
            <a:r>
              <a:rPr lang="en-US" sz="3600" dirty="0"/>
              <a:t> Big Data require “Big Systems”</a:t>
            </a:r>
          </a:p>
          <a:p>
            <a:pPr marL="0" indent="0">
              <a:lnSpc>
                <a:spcPct val="120000"/>
              </a:lnSpc>
              <a:buNone/>
            </a:pPr>
            <a:r>
              <a:rPr lang="en-US" sz="3600" dirty="0"/>
              <a:t>Security:</a:t>
            </a:r>
          </a:p>
          <a:p>
            <a:pPr>
              <a:buFont typeface="Wingdings" pitchFamily="2" charset="2"/>
              <a:buChar char="Ø"/>
            </a:pPr>
            <a:r>
              <a:rPr lang="en-US" sz="3600" dirty="0"/>
              <a:t> Secure Storage </a:t>
            </a:r>
          </a:p>
          <a:p>
            <a:pPr>
              <a:buFont typeface="Wingdings" pitchFamily="2" charset="2"/>
              <a:buChar char="Ø"/>
            </a:pPr>
            <a:r>
              <a:rPr lang="en-US" sz="3600" dirty="0"/>
              <a:t> Privacy Concerns (</a:t>
            </a:r>
            <a:r>
              <a:rPr lang="en-US" sz="3600" dirty="0" err="1"/>
              <a:t>eg</a:t>
            </a:r>
            <a:r>
              <a:rPr lang="en-US" sz="3600" dirty="0"/>
              <a:t>: HIPPA)</a:t>
            </a:r>
          </a:p>
          <a:p>
            <a:pPr>
              <a:buFont typeface="Wingdings" pitchFamily="2" charset="2"/>
              <a:buChar char="Ø"/>
            </a:pPr>
            <a:r>
              <a:rPr lang="en-US" sz="3600" dirty="0"/>
              <a:t>Fine granular access requirements</a:t>
            </a:r>
          </a:p>
        </p:txBody>
      </p:sp>
      <p:pic>
        <p:nvPicPr>
          <p:cNvPr id="4" name="Picture 13" descr="ICS_Medium.png"/>
          <p:cNvPicPr>
            <a:picLocks noChangeAspect="1"/>
          </p:cNvPicPr>
          <p:nvPr/>
        </p:nvPicPr>
        <p:blipFill>
          <a:blip r:embed="rId3" cstate="print"/>
          <a:srcRect/>
          <a:stretch>
            <a:fillRect/>
          </a:stretch>
        </p:blipFill>
        <p:spPr bwMode="auto">
          <a:xfrm>
            <a:off x="447923" y="253052"/>
            <a:ext cx="1184428" cy="735898"/>
          </a:xfrm>
          <a:prstGeom prst="rect">
            <a:avLst/>
          </a:prstGeom>
          <a:noFill/>
          <a:ln w="9525">
            <a:noFill/>
            <a:miter lim="800000"/>
            <a:headEnd/>
            <a:tailEnd/>
          </a:ln>
        </p:spPr>
      </p:pic>
      <p:sp>
        <p:nvSpPr>
          <p:cNvPr id="5" name="Title 1"/>
          <p:cNvSpPr>
            <a:spLocks/>
          </p:cNvSpPr>
          <p:nvPr/>
        </p:nvSpPr>
        <p:spPr bwMode="auto">
          <a:xfrm>
            <a:off x="1927123" y="252247"/>
            <a:ext cx="5486400"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r>
              <a:rPr lang="en-US" sz="3600" kern="0" dirty="0">
                <a:solidFill>
                  <a:srgbClr val="131F49"/>
                </a:solidFill>
                <a:latin typeface="Calibri" panose="020F0502020204030204" pitchFamily="34" charset="0"/>
                <a:ea typeface="ＭＳ Ｐゴシック" charset="-128"/>
                <a:cs typeface="ＭＳ Ｐゴシック" charset="-128"/>
              </a:rPr>
              <a:t>Big Data and Big Challenges</a:t>
            </a:r>
          </a:p>
        </p:txBody>
      </p:sp>
      <p:pic>
        <p:nvPicPr>
          <p:cNvPr id="6" name="Picture 9" descr="UTSAGifBlue.gif"/>
          <p:cNvPicPr>
            <a:picLocks noChangeAspect="1"/>
          </p:cNvPicPr>
          <p:nvPr/>
        </p:nvPicPr>
        <p:blipFill>
          <a:blip r:embed="rId4" cstate="print"/>
          <a:srcRect/>
          <a:stretch>
            <a:fillRect/>
          </a:stretch>
        </p:blipFill>
        <p:spPr bwMode="auto">
          <a:xfrm>
            <a:off x="7662242" y="471780"/>
            <a:ext cx="1310400" cy="429165"/>
          </a:xfrm>
          <a:prstGeom prst="rect">
            <a:avLst/>
          </a:prstGeom>
          <a:noFill/>
          <a:ln w="9525">
            <a:noFill/>
            <a:miter lim="800000"/>
            <a:headEnd/>
            <a:tailEnd/>
          </a:ln>
        </p:spPr>
      </p:pic>
      <p:sp>
        <p:nvSpPr>
          <p:cNvPr id="7" name="Line 8"/>
          <p:cNvSpPr>
            <a:spLocks noChangeShapeType="1"/>
          </p:cNvSpPr>
          <p:nvPr/>
        </p:nvSpPr>
        <p:spPr bwMode="auto">
          <a:xfrm>
            <a:off x="1927124" y="894392"/>
            <a:ext cx="5486400" cy="6553"/>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8" name="Line 9"/>
          <p:cNvSpPr>
            <a:spLocks noChangeShapeType="1"/>
          </p:cNvSpPr>
          <p:nvPr/>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nchor="ctr"/>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9" name="Date Placeholder 3"/>
          <p:cNvSpPr>
            <a:spLocks noGrp="1"/>
          </p:cNvSpPr>
          <p:nvPr>
            <p:ph type="dt" sz="half" idx="4294967295"/>
          </p:nvPr>
        </p:nvSpPr>
        <p:spPr>
          <a:xfrm>
            <a:off x="447923" y="6181130"/>
            <a:ext cx="2132640" cy="364358"/>
          </a:xfrm>
          <a:prstGeom prst="rect">
            <a:avLst/>
          </a:prstGeom>
        </p:spPr>
        <p:txBody>
          <a:bodyPr vert="horz" wrap="square" lIns="91430" tIns="45716" rIns="91430" bIns="45716" numCol="1" anchor="ctr" anchorCtr="0" compatLnSpc="1">
            <a:prstTxWarp prst="textNoShape">
              <a:avLst/>
            </a:prstTxWarp>
          </a:bodyPr>
          <a:lstStyle>
            <a:lvl1pP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r>
              <a:rPr lang="en-US"/>
              <a:t>© Maanak Gupta</a:t>
            </a:r>
            <a:endParaRPr lang="en-GB" dirty="0"/>
          </a:p>
        </p:txBody>
      </p:sp>
      <p:sp>
        <p:nvSpPr>
          <p:cNvPr id="10" name="Footer Placeholder 4"/>
          <p:cNvSpPr>
            <a:spLocks noGrp="1"/>
          </p:cNvSpPr>
          <p:nvPr>
            <p:ph type="ftr" sz="quarter" idx="4294967295"/>
          </p:nvPr>
        </p:nvSpPr>
        <p:spPr>
          <a:xfrm>
            <a:off x="2772799" y="6181130"/>
            <a:ext cx="3781284" cy="364359"/>
          </a:xfrm>
          <a:prstGeom prst="rect">
            <a:avLst/>
          </a:prstGeom>
        </p:spPr>
        <p:txBody>
          <a:bodyPr vert="horz" wrap="square" lIns="91430" tIns="45716" rIns="91430" bIns="45716" numCol="1" anchor="ctr" anchorCtr="0" compatLnSpc="1">
            <a:prstTxWarp prst="textNoShape">
              <a:avLst/>
            </a:prstTxWarp>
          </a:bodyPr>
          <a:lstStyle>
            <a:lvl1pPr algn="ctr" hangingPunct="0">
              <a:buClr>
                <a:srgbClr val="000000"/>
              </a:buClr>
              <a:buSzPct val="45000"/>
              <a:buFont typeface="Wingdings" pitchFamily="2" charset="2"/>
              <a:buNone/>
              <a:defRPr sz="1270">
                <a:solidFill>
                  <a:srgbClr val="131F49"/>
                </a:solidFill>
                <a:latin typeface="Arial" pitchFamily="34" charset="0"/>
              </a:defRPr>
            </a:lvl1pPr>
          </a:lstStyle>
          <a:p>
            <a:pPr defTabSz="414683" fontAlgn="base">
              <a:spcBef>
                <a:spcPct val="0"/>
              </a:spcBef>
              <a:spcAft>
                <a:spcPct val="0"/>
              </a:spcAft>
              <a:defRPr/>
            </a:pPr>
            <a:r>
              <a:rPr lang="en-US" dirty="0">
                <a:ea typeface="ＭＳ Ｐゴシック" pitchFamily="34" charset="-128"/>
              </a:rPr>
              <a:t>World-Leading Research with Real-World Impact!</a:t>
            </a:r>
          </a:p>
        </p:txBody>
      </p:sp>
      <p:sp>
        <p:nvSpPr>
          <p:cNvPr id="11" name="Slide Number Placeholder 5"/>
          <p:cNvSpPr>
            <a:spLocks noGrp="1"/>
          </p:cNvSpPr>
          <p:nvPr>
            <p:ph type="sldNum" sz="quarter" idx="4294967295"/>
          </p:nvPr>
        </p:nvSpPr>
        <p:spPr>
          <a:xfrm>
            <a:off x="6744960" y="6248400"/>
            <a:ext cx="1964160" cy="364359"/>
          </a:xfrm>
          <a:prstGeom prst="rect">
            <a:avLst/>
          </a:prstGeom>
        </p:spPr>
        <p:txBody>
          <a:bodyPr vert="horz" wrap="square" lIns="91430" tIns="45716" rIns="91430" bIns="45716" numCol="1" anchor="ctr" anchorCtr="0" compatLnSpc="1">
            <a:prstTxWarp prst="textNoShape">
              <a:avLst/>
            </a:prstTxWarp>
          </a:bodyPr>
          <a:lstStyle>
            <a:lvl1pPr algn="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fld id="{7084A2E2-4245-4880-AA04-A3886BD21EE2}" type="slidenum">
              <a:rPr lang="en-GB" smtClean="0"/>
              <a:pPr defTabSz="414683" fontAlgn="base">
                <a:spcBef>
                  <a:spcPct val="0"/>
                </a:spcBef>
                <a:spcAft>
                  <a:spcPct val="0"/>
                </a:spcAft>
                <a:defRPr/>
              </a:pPr>
              <a:t>3</a:t>
            </a:fld>
            <a:endParaRPr lang="en-GB" dirty="0"/>
          </a:p>
        </p:txBody>
      </p:sp>
    </p:spTree>
    <p:extLst>
      <p:ext uri="{BB962C8B-B14F-4D97-AF65-F5344CB8AC3E}">
        <p14:creationId xmlns:p14="http://schemas.microsoft.com/office/powerpoint/2010/main" val="2389959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1"/>
            <a:ext cx="8229600" cy="4953000"/>
          </a:xfrm>
        </p:spPr>
        <p:txBody>
          <a:bodyPr>
            <a:normAutofit/>
          </a:bodyPr>
          <a:lstStyle/>
          <a:p>
            <a:pPr>
              <a:buFont typeface="Wingdings" pitchFamily="2" charset="2"/>
              <a:buChar char="Ø"/>
            </a:pPr>
            <a:r>
              <a:rPr lang="en-US" sz="3600" dirty="0"/>
              <a:t> Hadoop: resilient, cost efficient distributed storage (HDFS) and processing framework (MapReduce) and YARN</a:t>
            </a:r>
          </a:p>
          <a:p>
            <a:pPr>
              <a:buFont typeface="Wingdings" pitchFamily="2" charset="2"/>
              <a:buChar char="Ø"/>
            </a:pPr>
            <a:r>
              <a:rPr lang="en-US" sz="3600" dirty="0"/>
              <a:t> Ecosystem = Hadoop core + </a:t>
            </a:r>
          </a:p>
          <a:p>
            <a:pPr marL="0" indent="0">
              <a:buNone/>
            </a:pPr>
            <a:r>
              <a:rPr lang="en-US" sz="3600" dirty="0"/>
              <a:t>				Open-Source Projects</a:t>
            </a:r>
          </a:p>
          <a:p>
            <a:pPr>
              <a:buFont typeface="Wingdings" panose="05000000000000000000" pitchFamily="2" charset="2"/>
              <a:buChar char="Ø"/>
            </a:pPr>
            <a:r>
              <a:rPr lang="en-US" sz="3600" dirty="0"/>
              <a:t> Hadoop Data Lake</a:t>
            </a:r>
          </a:p>
          <a:p>
            <a:pPr>
              <a:buFont typeface="Wingdings" panose="05000000000000000000" pitchFamily="2" charset="2"/>
              <a:buChar char="Ø"/>
            </a:pPr>
            <a:r>
              <a:rPr lang="en-US" sz="3600" dirty="0"/>
              <a:t> Security Concerns</a:t>
            </a:r>
          </a:p>
          <a:p>
            <a:pPr marL="0" indent="0">
              <a:buNone/>
            </a:pPr>
            <a:endParaRPr lang="en-US" sz="3600" dirty="0"/>
          </a:p>
        </p:txBody>
      </p:sp>
      <p:pic>
        <p:nvPicPr>
          <p:cNvPr id="4" name="Picture 13" descr="ICS_Medium.png"/>
          <p:cNvPicPr>
            <a:picLocks noChangeAspect="1"/>
          </p:cNvPicPr>
          <p:nvPr/>
        </p:nvPicPr>
        <p:blipFill>
          <a:blip r:embed="rId3" cstate="print"/>
          <a:srcRect/>
          <a:stretch>
            <a:fillRect/>
          </a:stretch>
        </p:blipFill>
        <p:spPr bwMode="auto">
          <a:xfrm>
            <a:off x="447923" y="253052"/>
            <a:ext cx="1184428" cy="735898"/>
          </a:xfrm>
          <a:prstGeom prst="rect">
            <a:avLst/>
          </a:prstGeom>
          <a:noFill/>
          <a:ln w="9525">
            <a:noFill/>
            <a:miter lim="800000"/>
            <a:headEnd/>
            <a:tailEnd/>
          </a:ln>
        </p:spPr>
      </p:pic>
      <p:sp>
        <p:nvSpPr>
          <p:cNvPr id="5" name="Title 1"/>
          <p:cNvSpPr>
            <a:spLocks/>
          </p:cNvSpPr>
          <p:nvPr/>
        </p:nvSpPr>
        <p:spPr bwMode="auto">
          <a:xfrm>
            <a:off x="1927123" y="252247"/>
            <a:ext cx="5486400"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r>
              <a:rPr lang="en-US" sz="3600" kern="0" dirty="0">
                <a:solidFill>
                  <a:srgbClr val="131F49"/>
                </a:solidFill>
                <a:latin typeface="Calibri" panose="020F0502020204030204" pitchFamily="34" charset="0"/>
                <a:ea typeface="ＭＳ Ｐゴシック" charset="-128"/>
                <a:cs typeface="ＭＳ Ｐゴシック" charset="-128"/>
              </a:rPr>
              <a:t>Hadoop Ecosystem</a:t>
            </a:r>
          </a:p>
        </p:txBody>
      </p:sp>
      <p:pic>
        <p:nvPicPr>
          <p:cNvPr id="6" name="Picture 9" descr="UTSAGifBlue.gif"/>
          <p:cNvPicPr>
            <a:picLocks noChangeAspect="1"/>
          </p:cNvPicPr>
          <p:nvPr/>
        </p:nvPicPr>
        <p:blipFill>
          <a:blip r:embed="rId4" cstate="print"/>
          <a:srcRect/>
          <a:stretch>
            <a:fillRect/>
          </a:stretch>
        </p:blipFill>
        <p:spPr bwMode="auto">
          <a:xfrm>
            <a:off x="7662242" y="471780"/>
            <a:ext cx="1310400" cy="429165"/>
          </a:xfrm>
          <a:prstGeom prst="rect">
            <a:avLst/>
          </a:prstGeom>
          <a:noFill/>
          <a:ln w="9525">
            <a:noFill/>
            <a:miter lim="800000"/>
            <a:headEnd/>
            <a:tailEnd/>
          </a:ln>
        </p:spPr>
      </p:pic>
      <p:sp>
        <p:nvSpPr>
          <p:cNvPr id="7" name="Line 8"/>
          <p:cNvSpPr>
            <a:spLocks noChangeShapeType="1"/>
          </p:cNvSpPr>
          <p:nvPr/>
        </p:nvSpPr>
        <p:spPr bwMode="auto">
          <a:xfrm>
            <a:off x="1927124" y="894392"/>
            <a:ext cx="5486400" cy="6553"/>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8" name="Line 9"/>
          <p:cNvSpPr>
            <a:spLocks noChangeShapeType="1"/>
          </p:cNvSpPr>
          <p:nvPr/>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nchor="ctr"/>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9" name="Date Placeholder 3"/>
          <p:cNvSpPr>
            <a:spLocks noGrp="1"/>
          </p:cNvSpPr>
          <p:nvPr>
            <p:ph type="dt" sz="half" idx="4294967295"/>
          </p:nvPr>
        </p:nvSpPr>
        <p:spPr>
          <a:xfrm>
            <a:off x="447923" y="6181130"/>
            <a:ext cx="2132640" cy="364358"/>
          </a:xfrm>
          <a:prstGeom prst="rect">
            <a:avLst/>
          </a:prstGeom>
        </p:spPr>
        <p:txBody>
          <a:bodyPr vert="horz" wrap="square" lIns="91430" tIns="45716" rIns="91430" bIns="45716" numCol="1" anchor="ctr" anchorCtr="0" compatLnSpc="1">
            <a:prstTxWarp prst="textNoShape">
              <a:avLst/>
            </a:prstTxWarp>
          </a:bodyPr>
          <a:lstStyle>
            <a:lvl1pP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r>
              <a:rPr lang="en-US" dirty="0"/>
              <a:t>© </a:t>
            </a:r>
            <a:r>
              <a:rPr lang="en-US" dirty="0" err="1"/>
              <a:t>Maanak</a:t>
            </a:r>
            <a:r>
              <a:rPr lang="en-US" dirty="0"/>
              <a:t> Gupta</a:t>
            </a:r>
            <a:endParaRPr lang="en-GB" dirty="0"/>
          </a:p>
        </p:txBody>
      </p:sp>
      <p:sp>
        <p:nvSpPr>
          <p:cNvPr id="10" name="Footer Placeholder 4"/>
          <p:cNvSpPr>
            <a:spLocks noGrp="1"/>
          </p:cNvSpPr>
          <p:nvPr>
            <p:ph type="ftr" sz="quarter" idx="4294967295"/>
          </p:nvPr>
        </p:nvSpPr>
        <p:spPr>
          <a:xfrm>
            <a:off x="2772799" y="6181130"/>
            <a:ext cx="3781284" cy="364359"/>
          </a:xfrm>
          <a:prstGeom prst="rect">
            <a:avLst/>
          </a:prstGeom>
        </p:spPr>
        <p:txBody>
          <a:bodyPr vert="horz" wrap="square" lIns="91430" tIns="45716" rIns="91430" bIns="45716" numCol="1" anchor="ctr" anchorCtr="0" compatLnSpc="1">
            <a:prstTxWarp prst="textNoShape">
              <a:avLst/>
            </a:prstTxWarp>
          </a:bodyPr>
          <a:lstStyle>
            <a:lvl1pPr algn="ctr" hangingPunct="0">
              <a:buClr>
                <a:srgbClr val="000000"/>
              </a:buClr>
              <a:buSzPct val="45000"/>
              <a:buFont typeface="Wingdings" pitchFamily="2" charset="2"/>
              <a:buNone/>
              <a:defRPr sz="1270">
                <a:solidFill>
                  <a:srgbClr val="131F49"/>
                </a:solidFill>
                <a:latin typeface="Arial" pitchFamily="34" charset="0"/>
              </a:defRPr>
            </a:lvl1pPr>
          </a:lstStyle>
          <a:p>
            <a:pPr defTabSz="414683" fontAlgn="base">
              <a:spcBef>
                <a:spcPct val="0"/>
              </a:spcBef>
              <a:spcAft>
                <a:spcPct val="0"/>
              </a:spcAft>
              <a:defRPr/>
            </a:pPr>
            <a:r>
              <a:rPr lang="en-US" dirty="0">
                <a:ea typeface="ＭＳ Ｐゴシック" pitchFamily="34" charset="-128"/>
              </a:rPr>
              <a:t>World-Leading Research with Real-World Impact!</a:t>
            </a:r>
          </a:p>
        </p:txBody>
      </p:sp>
      <p:sp>
        <p:nvSpPr>
          <p:cNvPr id="11" name="Slide Number Placeholder 5"/>
          <p:cNvSpPr>
            <a:spLocks noGrp="1"/>
          </p:cNvSpPr>
          <p:nvPr>
            <p:ph type="sldNum" sz="quarter" idx="4294967295"/>
          </p:nvPr>
        </p:nvSpPr>
        <p:spPr>
          <a:xfrm>
            <a:off x="6744960" y="6248400"/>
            <a:ext cx="1964160" cy="364359"/>
          </a:xfrm>
          <a:prstGeom prst="rect">
            <a:avLst/>
          </a:prstGeom>
        </p:spPr>
        <p:txBody>
          <a:bodyPr vert="horz" wrap="square" lIns="91430" tIns="45716" rIns="91430" bIns="45716" numCol="1" anchor="ctr" anchorCtr="0" compatLnSpc="1">
            <a:prstTxWarp prst="textNoShape">
              <a:avLst/>
            </a:prstTxWarp>
          </a:bodyPr>
          <a:lstStyle>
            <a:lvl1pPr algn="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fld id="{7084A2E2-4245-4880-AA04-A3886BD21EE2}" type="slidenum">
              <a:rPr lang="en-GB" smtClean="0"/>
              <a:pPr defTabSz="414683" fontAlgn="base">
                <a:spcBef>
                  <a:spcPct val="0"/>
                </a:spcBef>
                <a:spcAft>
                  <a:spcPct val="0"/>
                </a:spcAft>
                <a:defRPr/>
              </a:pPr>
              <a:t>4</a:t>
            </a:fld>
            <a:endParaRPr lang="en-GB" dirty="0"/>
          </a:p>
        </p:txBody>
      </p:sp>
    </p:spTree>
    <p:extLst>
      <p:ext uri="{BB962C8B-B14F-4D97-AF65-F5344CB8AC3E}">
        <p14:creationId xmlns:p14="http://schemas.microsoft.com/office/powerpoint/2010/main" val="3362938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ICS_Medium.png"/>
          <p:cNvPicPr>
            <a:picLocks noChangeAspect="1"/>
          </p:cNvPicPr>
          <p:nvPr/>
        </p:nvPicPr>
        <p:blipFill>
          <a:blip r:embed="rId3" cstate="print"/>
          <a:srcRect/>
          <a:stretch>
            <a:fillRect/>
          </a:stretch>
        </p:blipFill>
        <p:spPr bwMode="auto">
          <a:xfrm>
            <a:off x="447923" y="253052"/>
            <a:ext cx="1184428" cy="735898"/>
          </a:xfrm>
          <a:prstGeom prst="rect">
            <a:avLst/>
          </a:prstGeom>
          <a:noFill/>
          <a:ln w="9525">
            <a:noFill/>
            <a:miter lim="800000"/>
            <a:headEnd/>
            <a:tailEnd/>
          </a:ln>
        </p:spPr>
      </p:pic>
      <p:sp>
        <p:nvSpPr>
          <p:cNvPr id="5" name="Title 1"/>
          <p:cNvSpPr>
            <a:spLocks/>
          </p:cNvSpPr>
          <p:nvPr/>
        </p:nvSpPr>
        <p:spPr bwMode="auto">
          <a:xfrm>
            <a:off x="2306161" y="54050"/>
            <a:ext cx="4714560"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endParaRPr lang="en-US" sz="3200" b="1" kern="0" dirty="0">
              <a:solidFill>
                <a:srgbClr val="131F49"/>
              </a:solidFill>
              <a:latin typeface="Calibri" panose="020F0502020204030204" pitchFamily="34" charset="0"/>
              <a:ea typeface="ＭＳ Ｐゴシック" charset="-128"/>
              <a:cs typeface="ＭＳ Ｐゴシック" charset="-128"/>
            </a:endParaRPr>
          </a:p>
        </p:txBody>
      </p:sp>
      <p:pic>
        <p:nvPicPr>
          <p:cNvPr id="6" name="Picture 9" descr="UTSAGifBlue.gif"/>
          <p:cNvPicPr>
            <a:picLocks noChangeAspect="1"/>
          </p:cNvPicPr>
          <p:nvPr/>
        </p:nvPicPr>
        <p:blipFill>
          <a:blip r:embed="rId4" cstate="print"/>
          <a:srcRect/>
          <a:stretch>
            <a:fillRect/>
          </a:stretch>
        </p:blipFill>
        <p:spPr bwMode="auto">
          <a:xfrm>
            <a:off x="7662242" y="471780"/>
            <a:ext cx="1310400" cy="429165"/>
          </a:xfrm>
          <a:prstGeom prst="rect">
            <a:avLst/>
          </a:prstGeom>
          <a:noFill/>
          <a:ln w="9525">
            <a:noFill/>
            <a:miter lim="800000"/>
            <a:headEnd/>
            <a:tailEnd/>
          </a:ln>
        </p:spPr>
      </p:pic>
      <p:sp>
        <p:nvSpPr>
          <p:cNvPr id="7" name="Line 8"/>
          <p:cNvSpPr>
            <a:spLocks noChangeShapeType="1"/>
          </p:cNvSpPr>
          <p:nvPr/>
        </p:nvSpPr>
        <p:spPr bwMode="auto">
          <a:xfrm flipV="1">
            <a:off x="1905000" y="892693"/>
            <a:ext cx="5562599" cy="8251"/>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8" name="Line 9"/>
          <p:cNvSpPr>
            <a:spLocks noChangeShapeType="1"/>
          </p:cNvSpPr>
          <p:nvPr/>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nchor="ctr"/>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9" name="Date Placeholder 3"/>
          <p:cNvSpPr>
            <a:spLocks noGrp="1"/>
          </p:cNvSpPr>
          <p:nvPr>
            <p:ph type="dt" sz="half" idx="4294967295"/>
          </p:nvPr>
        </p:nvSpPr>
        <p:spPr>
          <a:xfrm>
            <a:off x="447923" y="6181130"/>
            <a:ext cx="2132640" cy="364358"/>
          </a:xfrm>
          <a:prstGeom prst="rect">
            <a:avLst/>
          </a:prstGeom>
        </p:spPr>
        <p:txBody>
          <a:bodyPr vert="horz" wrap="square" lIns="91430" tIns="45716" rIns="91430" bIns="45716" numCol="1" anchor="ctr" anchorCtr="0" compatLnSpc="1">
            <a:prstTxWarp prst="textNoShape">
              <a:avLst/>
            </a:prstTxWarp>
          </a:bodyPr>
          <a:lstStyle>
            <a:lvl1pP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r>
              <a:rPr lang="en-US"/>
              <a:t>© Maanak Gupta</a:t>
            </a:r>
            <a:endParaRPr lang="en-GB" dirty="0"/>
          </a:p>
        </p:txBody>
      </p:sp>
      <p:sp>
        <p:nvSpPr>
          <p:cNvPr id="10" name="Footer Placeholder 4"/>
          <p:cNvSpPr>
            <a:spLocks noGrp="1"/>
          </p:cNvSpPr>
          <p:nvPr>
            <p:ph type="ftr" sz="quarter" idx="4294967295"/>
          </p:nvPr>
        </p:nvSpPr>
        <p:spPr>
          <a:xfrm>
            <a:off x="2772799" y="6181130"/>
            <a:ext cx="3781284" cy="364359"/>
          </a:xfrm>
          <a:prstGeom prst="rect">
            <a:avLst/>
          </a:prstGeom>
        </p:spPr>
        <p:txBody>
          <a:bodyPr vert="horz" wrap="square" lIns="91430" tIns="45716" rIns="91430" bIns="45716" numCol="1" anchor="ctr" anchorCtr="0" compatLnSpc="1">
            <a:prstTxWarp prst="textNoShape">
              <a:avLst/>
            </a:prstTxWarp>
          </a:bodyPr>
          <a:lstStyle>
            <a:lvl1pPr algn="ctr" hangingPunct="0">
              <a:buClr>
                <a:srgbClr val="000000"/>
              </a:buClr>
              <a:buSzPct val="45000"/>
              <a:buFont typeface="Wingdings" pitchFamily="2" charset="2"/>
              <a:buNone/>
              <a:defRPr sz="1270">
                <a:solidFill>
                  <a:srgbClr val="131F49"/>
                </a:solidFill>
                <a:latin typeface="Arial" pitchFamily="34" charset="0"/>
              </a:defRPr>
            </a:lvl1pPr>
          </a:lstStyle>
          <a:p>
            <a:pPr defTabSz="414683" fontAlgn="base">
              <a:spcBef>
                <a:spcPct val="0"/>
              </a:spcBef>
              <a:spcAft>
                <a:spcPct val="0"/>
              </a:spcAft>
              <a:defRPr/>
            </a:pPr>
            <a:r>
              <a:rPr lang="en-US" dirty="0">
                <a:ea typeface="ＭＳ Ｐゴシック" pitchFamily="34" charset="-128"/>
              </a:rPr>
              <a:t>World-Leading Research with Real-World Impact!</a:t>
            </a:r>
          </a:p>
        </p:txBody>
      </p:sp>
      <p:sp>
        <p:nvSpPr>
          <p:cNvPr id="11" name="Slide Number Placeholder 5"/>
          <p:cNvSpPr>
            <a:spLocks noGrp="1"/>
          </p:cNvSpPr>
          <p:nvPr>
            <p:ph type="sldNum" sz="quarter" idx="4294967295"/>
          </p:nvPr>
        </p:nvSpPr>
        <p:spPr>
          <a:xfrm>
            <a:off x="6744960" y="6248400"/>
            <a:ext cx="1964160" cy="364359"/>
          </a:xfrm>
          <a:prstGeom prst="rect">
            <a:avLst/>
          </a:prstGeom>
        </p:spPr>
        <p:txBody>
          <a:bodyPr vert="horz" wrap="square" lIns="91430" tIns="45716" rIns="91430" bIns="45716" numCol="1" anchor="ctr" anchorCtr="0" compatLnSpc="1">
            <a:prstTxWarp prst="textNoShape">
              <a:avLst/>
            </a:prstTxWarp>
          </a:bodyPr>
          <a:lstStyle>
            <a:lvl1pPr algn="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fld id="{7084A2E2-4245-4880-AA04-A3886BD21EE2}" type="slidenum">
              <a:rPr lang="en-GB" smtClean="0"/>
              <a:pPr defTabSz="414683" fontAlgn="base">
                <a:spcBef>
                  <a:spcPct val="0"/>
                </a:spcBef>
                <a:spcAft>
                  <a:spcPct val="0"/>
                </a:spcAft>
                <a:defRPr/>
              </a:pPr>
              <a:t>5</a:t>
            </a:fld>
            <a:endParaRPr lang="en-GB" dirty="0"/>
          </a:p>
        </p:txBody>
      </p:sp>
      <p:sp>
        <p:nvSpPr>
          <p:cNvPr id="12" name="Title 1"/>
          <p:cNvSpPr>
            <a:spLocks/>
          </p:cNvSpPr>
          <p:nvPr/>
        </p:nvSpPr>
        <p:spPr bwMode="auto">
          <a:xfrm>
            <a:off x="1727730" y="161427"/>
            <a:ext cx="5705820"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r>
              <a:rPr lang="en-US" sz="3600" kern="0" dirty="0">
                <a:solidFill>
                  <a:srgbClr val="131F49"/>
                </a:solidFill>
                <a:latin typeface="Calibri" panose="020F0502020204030204" pitchFamily="34" charset="0"/>
                <a:ea typeface="ＭＳ Ｐゴシック" charset="-128"/>
                <a:cs typeface="ＭＳ Ｐゴシック" charset="-128"/>
              </a:rPr>
              <a:t>Multi-Layer Access Control</a:t>
            </a:r>
          </a:p>
        </p:txBody>
      </p:sp>
      <p:cxnSp>
        <p:nvCxnSpPr>
          <p:cNvPr id="13" name="Straight Connector 12"/>
          <p:cNvCxnSpPr/>
          <p:nvPr/>
        </p:nvCxnSpPr>
        <p:spPr>
          <a:xfrm>
            <a:off x="4580640" y="1143000"/>
            <a:ext cx="0" cy="992250"/>
          </a:xfrm>
          <a:prstGeom prst="line">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905000" y="1998407"/>
            <a:ext cx="5334000" cy="0"/>
          </a:xfrm>
          <a:prstGeom prst="line">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7239000" y="1998407"/>
            <a:ext cx="0" cy="1204363"/>
          </a:xfrm>
          <a:prstGeom prst="line">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580640" y="1998407"/>
            <a:ext cx="0" cy="744793"/>
          </a:xfrm>
          <a:prstGeom prst="line">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1904999" y="1998407"/>
            <a:ext cx="1" cy="1204363"/>
          </a:xfrm>
          <a:prstGeom prst="line">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267568" y="3313018"/>
            <a:ext cx="1285689" cy="461665"/>
          </a:xfrm>
          <a:prstGeom prst="rect">
            <a:avLst/>
          </a:prstGeom>
          <a:noFill/>
        </p:spPr>
        <p:txBody>
          <a:bodyPr wrap="square" rtlCol="0">
            <a:spAutoFit/>
          </a:bodyPr>
          <a:lstStyle/>
          <a:p>
            <a:r>
              <a:rPr lang="en-US" sz="2400" dirty="0">
                <a:effectLst>
                  <a:outerShdw blurRad="38100" dist="38100" dir="2700000" algn="tl">
                    <a:srgbClr val="000000">
                      <a:alpha val="43137"/>
                    </a:srgbClr>
                  </a:outerShdw>
                </a:effectLst>
              </a:rPr>
              <a:t>Services</a:t>
            </a:r>
          </a:p>
        </p:txBody>
      </p:sp>
      <p:sp>
        <p:nvSpPr>
          <p:cNvPr id="25" name="TextBox 24"/>
          <p:cNvSpPr txBox="1"/>
          <p:nvPr/>
        </p:nvSpPr>
        <p:spPr>
          <a:xfrm>
            <a:off x="3406141" y="2807108"/>
            <a:ext cx="2514600" cy="830997"/>
          </a:xfrm>
          <a:prstGeom prst="rect">
            <a:avLst/>
          </a:prstGeom>
          <a:noFill/>
        </p:spPr>
        <p:txBody>
          <a:bodyPr wrap="square" rtlCol="0">
            <a:spAutoFit/>
          </a:bodyPr>
          <a:lstStyle/>
          <a:p>
            <a:pPr algn="ctr"/>
            <a:r>
              <a:rPr lang="en-US" sz="2400" dirty="0">
                <a:effectLst>
                  <a:outerShdw blurRad="38100" dist="38100" dir="2700000" algn="tl">
                    <a:srgbClr val="000000">
                      <a:alpha val="43137"/>
                    </a:srgbClr>
                  </a:outerShdw>
                </a:effectLst>
              </a:rPr>
              <a:t>Data and Service Objects</a:t>
            </a:r>
          </a:p>
        </p:txBody>
      </p:sp>
      <p:sp>
        <p:nvSpPr>
          <p:cNvPr id="26" name="TextBox 25"/>
          <p:cNvSpPr txBox="1"/>
          <p:nvPr/>
        </p:nvSpPr>
        <p:spPr>
          <a:xfrm>
            <a:off x="5981700" y="3283521"/>
            <a:ext cx="2514600" cy="830997"/>
          </a:xfrm>
          <a:prstGeom prst="rect">
            <a:avLst/>
          </a:prstGeom>
          <a:noFill/>
        </p:spPr>
        <p:txBody>
          <a:bodyPr wrap="square" rtlCol="0">
            <a:spAutoFit/>
          </a:bodyPr>
          <a:lstStyle/>
          <a:p>
            <a:r>
              <a:rPr lang="en-US" sz="2400" dirty="0">
                <a:effectLst>
                  <a:outerShdw blurRad="38100" dist="38100" dir="2700000" algn="tl">
                    <a:srgbClr val="000000">
                      <a:alpha val="43137"/>
                    </a:srgbClr>
                  </a:outerShdw>
                </a:effectLst>
              </a:rPr>
              <a:t>Cluster Resources and Applications</a:t>
            </a:r>
          </a:p>
        </p:txBody>
      </p:sp>
      <p:sp>
        <p:nvSpPr>
          <p:cNvPr id="2" name="TextBox 1"/>
          <p:cNvSpPr txBox="1"/>
          <p:nvPr/>
        </p:nvSpPr>
        <p:spPr>
          <a:xfrm>
            <a:off x="776400" y="3790999"/>
            <a:ext cx="2526336" cy="923330"/>
          </a:xfrm>
          <a:prstGeom prst="rect">
            <a:avLst/>
          </a:prstGeom>
          <a:noFill/>
        </p:spPr>
        <p:txBody>
          <a:bodyPr wrap="square" rtlCol="0">
            <a:spAutoFit/>
          </a:bodyPr>
          <a:lstStyle/>
          <a:p>
            <a:pPr algn="ctr"/>
            <a:r>
              <a:rPr lang="en-US" dirty="0">
                <a:solidFill>
                  <a:schemeClr val="tx2">
                    <a:lumMod val="60000"/>
                    <a:lumOff val="40000"/>
                  </a:schemeClr>
                </a:solidFill>
              </a:rPr>
              <a:t>HDFS </a:t>
            </a:r>
            <a:r>
              <a:rPr lang="en-US" dirty="0" err="1">
                <a:solidFill>
                  <a:schemeClr val="tx2">
                    <a:lumMod val="60000"/>
                    <a:lumOff val="40000"/>
                  </a:schemeClr>
                </a:solidFill>
              </a:rPr>
              <a:t>NameNode</a:t>
            </a:r>
            <a:r>
              <a:rPr lang="en-US" dirty="0">
                <a:solidFill>
                  <a:schemeClr val="tx2">
                    <a:lumMod val="60000"/>
                    <a:lumOff val="40000"/>
                  </a:schemeClr>
                </a:solidFill>
              </a:rPr>
              <a:t>, </a:t>
            </a:r>
          </a:p>
          <a:p>
            <a:pPr algn="ctr"/>
            <a:r>
              <a:rPr lang="en-US" dirty="0">
                <a:solidFill>
                  <a:schemeClr val="tx2">
                    <a:lumMod val="60000"/>
                    <a:lumOff val="40000"/>
                  </a:schemeClr>
                </a:solidFill>
              </a:rPr>
              <a:t>YARN </a:t>
            </a:r>
            <a:r>
              <a:rPr lang="en-US" dirty="0" err="1">
                <a:solidFill>
                  <a:schemeClr val="tx2">
                    <a:lumMod val="60000"/>
                    <a:lumOff val="40000"/>
                  </a:schemeClr>
                </a:solidFill>
              </a:rPr>
              <a:t>ResourceManager</a:t>
            </a:r>
            <a:endParaRPr lang="en-US" dirty="0">
              <a:solidFill>
                <a:schemeClr val="tx2">
                  <a:lumMod val="60000"/>
                  <a:lumOff val="40000"/>
                </a:schemeClr>
              </a:solidFill>
            </a:endParaRPr>
          </a:p>
          <a:p>
            <a:pPr algn="ctr"/>
            <a:r>
              <a:rPr lang="en-US" dirty="0">
                <a:solidFill>
                  <a:schemeClr val="tx2">
                    <a:lumMod val="60000"/>
                    <a:lumOff val="40000"/>
                  </a:schemeClr>
                </a:solidFill>
              </a:rPr>
              <a:t>Apache Hive</a:t>
            </a:r>
          </a:p>
        </p:txBody>
      </p:sp>
      <p:sp>
        <p:nvSpPr>
          <p:cNvPr id="20" name="TextBox 19"/>
          <p:cNvSpPr txBox="1"/>
          <p:nvPr/>
        </p:nvSpPr>
        <p:spPr>
          <a:xfrm>
            <a:off x="3302736" y="3699019"/>
            <a:ext cx="2526336" cy="923330"/>
          </a:xfrm>
          <a:prstGeom prst="rect">
            <a:avLst/>
          </a:prstGeom>
          <a:noFill/>
        </p:spPr>
        <p:txBody>
          <a:bodyPr wrap="square" rtlCol="0">
            <a:spAutoFit/>
          </a:bodyPr>
          <a:lstStyle/>
          <a:p>
            <a:pPr algn="ctr"/>
            <a:r>
              <a:rPr lang="en-US" dirty="0">
                <a:solidFill>
                  <a:schemeClr val="tx2">
                    <a:lumMod val="60000"/>
                    <a:lumOff val="40000"/>
                  </a:schemeClr>
                </a:solidFill>
              </a:rPr>
              <a:t>HDFS Files, </a:t>
            </a:r>
          </a:p>
          <a:p>
            <a:pPr algn="ctr"/>
            <a:r>
              <a:rPr lang="en-US" dirty="0">
                <a:solidFill>
                  <a:schemeClr val="tx2">
                    <a:lumMod val="60000"/>
                    <a:lumOff val="40000"/>
                  </a:schemeClr>
                </a:solidFill>
              </a:rPr>
              <a:t>Hive Tables</a:t>
            </a:r>
          </a:p>
          <a:p>
            <a:pPr algn="ctr"/>
            <a:r>
              <a:rPr lang="en-US" dirty="0">
                <a:solidFill>
                  <a:schemeClr val="tx2">
                    <a:lumMod val="60000"/>
                    <a:lumOff val="40000"/>
                  </a:schemeClr>
                </a:solidFill>
              </a:rPr>
              <a:t>Kafka Topics</a:t>
            </a:r>
          </a:p>
        </p:txBody>
      </p:sp>
      <p:sp>
        <p:nvSpPr>
          <p:cNvPr id="27" name="TextBox 26"/>
          <p:cNvSpPr txBox="1"/>
          <p:nvPr/>
        </p:nvSpPr>
        <p:spPr>
          <a:xfrm>
            <a:off x="5969964" y="4156785"/>
            <a:ext cx="2526336" cy="646331"/>
          </a:xfrm>
          <a:prstGeom prst="rect">
            <a:avLst/>
          </a:prstGeom>
          <a:noFill/>
        </p:spPr>
        <p:txBody>
          <a:bodyPr wrap="square" rtlCol="0">
            <a:spAutoFit/>
          </a:bodyPr>
          <a:lstStyle/>
          <a:p>
            <a:pPr algn="ctr"/>
            <a:r>
              <a:rPr lang="en-US" dirty="0">
                <a:solidFill>
                  <a:schemeClr val="tx2">
                    <a:lumMod val="60000"/>
                    <a:lumOff val="40000"/>
                  </a:schemeClr>
                </a:solidFill>
              </a:rPr>
              <a:t>YARN Queues,</a:t>
            </a:r>
          </a:p>
          <a:p>
            <a:pPr algn="ctr"/>
            <a:r>
              <a:rPr lang="en-US" dirty="0">
                <a:solidFill>
                  <a:schemeClr val="tx2">
                    <a:lumMod val="60000"/>
                    <a:lumOff val="40000"/>
                  </a:schemeClr>
                </a:solidFill>
              </a:rPr>
              <a:t>Cluster Nodes</a:t>
            </a:r>
          </a:p>
        </p:txBody>
      </p:sp>
    </p:spTree>
    <p:extLst>
      <p:ext uri="{BB962C8B-B14F-4D97-AF65-F5344CB8AC3E}">
        <p14:creationId xmlns:p14="http://schemas.microsoft.com/office/powerpoint/2010/main" val="2984704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ICS_Medium.png"/>
          <p:cNvPicPr>
            <a:picLocks noChangeAspect="1"/>
          </p:cNvPicPr>
          <p:nvPr/>
        </p:nvPicPr>
        <p:blipFill>
          <a:blip r:embed="rId3" cstate="print"/>
          <a:srcRect/>
          <a:stretch>
            <a:fillRect/>
          </a:stretch>
        </p:blipFill>
        <p:spPr bwMode="auto">
          <a:xfrm>
            <a:off x="447923" y="253052"/>
            <a:ext cx="1184428" cy="735898"/>
          </a:xfrm>
          <a:prstGeom prst="rect">
            <a:avLst/>
          </a:prstGeom>
          <a:noFill/>
          <a:ln w="9525">
            <a:noFill/>
            <a:miter lim="800000"/>
            <a:headEnd/>
            <a:tailEnd/>
          </a:ln>
        </p:spPr>
      </p:pic>
      <p:pic>
        <p:nvPicPr>
          <p:cNvPr id="6" name="Picture 9" descr="UTSAGifBlue.gif"/>
          <p:cNvPicPr>
            <a:picLocks noChangeAspect="1"/>
          </p:cNvPicPr>
          <p:nvPr/>
        </p:nvPicPr>
        <p:blipFill>
          <a:blip r:embed="rId4" cstate="print"/>
          <a:srcRect/>
          <a:stretch>
            <a:fillRect/>
          </a:stretch>
        </p:blipFill>
        <p:spPr bwMode="auto">
          <a:xfrm>
            <a:off x="7662242" y="471780"/>
            <a:ext cx="1310400" cy="429165"/>
          </a:xfrm>
          <a:prstGeom prst="rect">
            <a:avLst/>
          </a:prstGeom>
          <a:noFill/>
          <a:ln w="9525">
            <a:noFill/>
            <a:miter lim="800000"/>
            <a:headEnd/>
            <a:tailEnd/>
          </a:ln>
        </p:spPr>
      </p:pic>
      <p:sp>
        <p:nvSpPr>
          <p:cNvPr id="7" name="Line 8"/>
          <p:cNvSpPr>
            <a:spLocks noChangeShapeType="1"/>
          </p:cNvSpPr>
          <p:nvPr/>
        </p:nvSpPr>
        <p:spPr bwMode="auto">
          <a:xfrm>
            <a:off x="1981200" y="827671"/>
            <a:ext cx="5334000" cy="0"/>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8" name="Line 9"/>
          <p:cNvSpPr>
            <a:spLocks noChangeShapeType="1"/>
          </p:cNvSpPr>
          <p:nvPr/>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nchor="ctr"/>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9" name="Date Placeholder 3"/>
          <p:cNvSpPr>
            <a:spLocks noGrp="1"/>
          </p:cNvSpPr>
          <p:nvPr>
            <p:ph type="dt" sz="half" idx="4294967295"/>
          </p:nvPr>
        </p:nvSpPr>
        <p:spPr>
          <a:xfrm>
            <a:off x="447923" y="6181130"/>
            <a:ext cx="2132640" cy="364358"/>
          </a:xfrm>
          <a:prstGeom prst="rect">
            <a:avLst/>
          </a:prstGeom>
        </p:spPr>
        <p:txBody>
          <a:bodyPr vert="horz" wrap="square" lIns="91430" tIns="45716" rIns="91430" bIns="45716" numCol="1" anchor="ctr" anchorCtr="0" compatLnSpc="1">
            <a:prstTxWarp prst="textNoShape">
              <a:avLst/>
            </a:prstTxWarp>
          </a:bodyPr>
          <a:lstStyle>
            <a:lvl1pP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r>
              <a:rPr lang="en-US"/>
              <a:t>© Maanak Gupta</a:t>
            </a:r>
            <a:endParaRPr lang="en-GB" dirty="0"/>
          </a:p>
        </p:txBody>
      </p:sp>
      <p:sp>
        <p:nvSpPr>
          <p:cNvPr id="10" name="Footer Placeholder 4"/>
          <p:cNvSpPr>
            <a:spLocks noGrp="1"/>
          </p:cNvSpPr>
          <p:nvPr>
            <p:ph type="ftr" sz="quarter" idx="4294967295"/>
          </p:nvPr>
        </p:nvSpPr>
        <p:spPr>
          <a:xfrm>
            <a:off x="2772799" y="6181130"/>
            <a:ext cx="3781284" cy="364359"/>
          </a:xfrm>
          <a:prstGeom prst="rect">
            <a:avLst/>
          </a:prstGeom>
        </p:spPr>
        <p:txBody>
          <a:bodyPr vert="horz" wrap="square" lIns="91430" tIns="45716" rIns="91430" bIns="45716" numCol="1" anchor="ctr" anchorCtr="0" compatLnSpc="1">
            <a:prstTxWarp prst="textNoShape">
              <a:avLst/>
            </a:prstTxWarp>
          </a:bodyPr>
          <a:lstStyle>
            <a:lvl1pPr algn="ctr" hangingPunct="0">
              <a:buClr>
                <a:srgbClr val="000000"/>
              </a:buClr>
              <a:buSzPct val="45000"/>
              <a:buFont typeface="Wingdings" pitchFamily="2" charset="2"/>
              <a:buNone/>
              <a:defRPr sz="1270">
                <a:solidFill>
                  <a:srgbClr val="131F49"/>
                </a:solidFill>
                <a:latin typeface="Arial" pitchFamily="34" charset="0"/>
              </a:defRPr>
            </a:lvl1pPr>
          </a:lstStyle>
          <a:p>
            <a:pPr defTabSz="414683" fontAlgn="base">
              <a:spcBef>
                <a:spcPct val="0"/>
              </a:spcBef>
              <a:spcAft>
                <a:spcPct val="0"/>
              </a:spcAft>
              <a:defRPr/>
            </a:pPr>
            <a:r>
              <a:rPr lang="en-US" dirty="0">
                <a:ea typeface="ＭＳ Ｐゴシック" pitchFamily="34" charset="-128"/>
              </a:rPr>
              <a:t>World-Leading Research with Real-World Impact!</a:t>
            </a:r>
          </a:p>
        </p:txBody>
      </p:sp>
      <p:sp>
        <p:nvSpPr>
          <p:cNvPr id="11" name="Slide Number Placeholder 5"/>
          <p:cNvSpPr>
            <a:spLocks noGrp="1"/>
          </p:cNvSpPr>
          <p:nvPr>
            <p:ph type="sldNum" sz="quarter" idx="4294967295"/>
          </p:nvPr>
        </p:nvSpPr>
        <p:spPr>
          <a:xfrm>
            <a:off x="6744960" y="6248400"/>
            <a:ext cx="1964160" cy="364359"/>
          </a:xfrm>
          <a:prstGeom prst="rect">
            <a:avLst/>
          </a:prstGeom>
        </p:spPr>
        <p:txBody>
          <a:bodyPr vert="horz" wrap="square" lIns="91430" tIns="45716" rIns="91430" bIns="45716" numCol="1" anchor="ctr" anchorCtr="0" compatLnSpc="1">
            <a:prstTxWarp prst="textNoShape">
              <a:avLst/>
            </a:prstTxWarp>
          </a:bodyPr>
          <a:lstStyle>
            <a:lvl1pPr algn="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fld id="{7084A2E2-4245-4880-AA04-A3886BD21EE2}" type="slidenum">
              <a:rPr lang="en-GB" smtClean="0"/>
              <a:pPr defTabSz="414683" fontAlgn="base">
                <a:spcBef>
                  <a:spcPct val="0"/>
                </a:spcBef>
                <a:spcAft>
                  <a:spcPct val="0"/>
                </a:spcAft>
                <a:defRPr/>
              </a:pPr>
              <a:t>6</a:t>
            </a:fld>
            <a:endParaRPr lang="en-GB" dirty="0"/>
          </a:p>
        </p:txBody>
      </p:sp>
      <p:sp>
        <p:nvSpPr>
          <p:cNvPr id="12" name="Title 1"/>
          <p:cNvSpPr>
            <a:spLocks/>
          </p:cNvSpPr>
          <p:nvPr/>
        </p:nvSpPr>
        <p:spPr bwMode="auto">
          <a:xfrm>
            <a:off x="1824210" y="161427"/>
            <a:ext cx="5705820"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r>
              <a:rPr lang="en-US" sz="3200" dirty="0" err="1"/>
              <a:t>Hadoop</a:t>
            </a:r>
            <a:r>
              <a:rPr lang="en-US" sz="3200" dirty="0"/>
              <a:t> and Data Services Access </a:t>
            </a:r>
            <a:endParaRPr lang="en-US" sz="3200" b="1" kern="0" dirty="0">
              <a:solidFill>
                <a:srgbClr val="131F49"/>
              </a:solidFill>
              <a:latin typeface="Calibri" panose="020F0502020204030204" pitchFamily="34" charset="0"/>
              <a:ea typeface="ＭＳ Ｐゴシック" charset="-128"/>
              <a:cs typeface="ＭＳ Ｐゴシック" charset="-128"/>
            </a:endParaRPr>
          </a:p>
        </p:txBody>
      </p:sp>
      <p:sp>
        <p:nvSpPr>
          <p:cNvPr id="2" name="Content Placeholder 1"/>
          <p:cNvSpPr>
            <a:spLocks noGrp="1"/>
          </p:cNvSpPr>
          <p:nvPr>
            <p:ph idx="1"/>
          </p:nvPr>
        </p:nvSpPr>
        <p:spPr>
          <a:xfrm>
            <a:off x="457200" y="1295400"/>
            <a:ext cx="8229600" cy="4830763"/>
          </a:xfrm>
        </p:spPr>
        <p:txBody>
          <a:bodyPr/>
          <a:lstStyle/>
          <a:p>
            <a:pPr marL="0" indent="0">
              <a:buNone/>
            </a:pPr>
            <a:endParaRPr lang="en-US" dirty="0"/>
          </a:p>
        </p:txBody>
      </p:sp>
      <p:pic>
        <p:nvPicPr>
          <p:cNvPr id="2050" name="Picture 2" descr="F:\PhD Courses\Research Material\Inprogress Research\Research Related\Big Data Access Control\Research\ICS-Research\Demo Sacmat\Camera Ready\final-camera-ready\Images\knox-final.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3473" y="1383405"/>
            <a:ext cx="3954180" cy="3915508"/>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F:\PhD Courses\Research Material\Inprogress Research\Research Related\Big Data Access Control\Research\ICS-Research\Demo Sacmat\Camera Ready\final-camera-ready\Images\service-5.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22350" y="2107305"/>
            <a:ext cx="3445219" cy="2467708"/>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344678" y="4811282"/>
            <a:ext cx="3364442" cy="307777"/>
          </a:xfrm>
          <a:prstGeom prst="rect">
            <a:avLst/>
          </a:prstGeom>
          <a:noFill/>
        </p:spPr>
        <p:txBody>
          <a:bodyPr wrap="square" rtlCol="0">
            <a:spAutoFit/>
          </a:bodyPr>
          <a:lstStyle/>
          <a:p>
            <a:r>
              <a:rPr lang="en-US" sz="1400" b="1" dirty="0"/>
              <a:t>Hadoop Daemons Access Configuration</a:t>
            </a:r>
          </a:p>
        </p:txBody>
      </p:sp>
      <p:sp>
        <p:nvSpPr>
          <p:cNvPr id="14" name="TextBox 13"/>
          <p:cNvSpPr txBox="1"/>
          <p:nvPr/>
        </p:nvSpPr>
        <p:spPr>
          <a:xfrm>
            <a:off x="1143000" y="5513894"/>
            <a:ext cx="2819400" cy="307777"/>
          </a:xfrm>
          <a:prstGeom prst="rect">
            <a:avLst/>
          </a:prstGeom>
          <a:noFill/>
        </p:spPr>
        <p:txBody>
          <a:bodyPr wrap="square" rtlCol="0">
            <a:spAutoFit/>
          </a:bodyPr>
          <a:lstStyle/>
          <a:p>
            <a:r>
              <a:rPr lang="en-US" sz="1400" b="1" dirty="0" err="1"/>
              <a:t>WebHDFS</a:t>
            </a:r>
            <a:r>
              <a:rPr lang="en-US" sz="1400" b="1" dirty="0"/>
              <a:t> Access via Apache Knox</a:t>
            </a:r>
          </a:p>
        </p:txBody>
      </p:sp>
      <p:cxnSp>
        <p:nvCxnSpPr>
          <p:cNvPr id="13" name="Straight Connector 12"/>
          <p:cNvCxnSpPr/>
          <p:nvPr/>
        </p:nvCxnSpPr>
        <p:spPr>
          <a:xfrm>
            <a:off x="4724400" y="1752600"/>
            <a:ext cx="0" cy="3761294"/>
          </a:xfrm>
          <a:prstGeom prst="line">
            <a:avLst/>
          </a:prstGeom>
          <a:ln>
            <a:solidFill>
              <a:schemeClr val="tx1">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9056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ICS_Medium.png"/>
          <p:cNvPicPr>
            <a:picLocks noChangeAspect="1"/>
          </p:cNvPicPr>
          <p:nvPr/>
        </p:nvPicPr>
        <p:blipFill>
          <a:blip r:embed="rId3" cstate="print"/>
          <a:srcRect/>
          <a:stretch>
            <a:fillRect/>
          </a:stretch>
        </p:blipFill>
        <p:spPr bwMode="auto">
          <a:xfrm>
            <a:off x="447923" y="253052"/>
            <a:ext cx="1184428" cy="735898"/>
          </a:xfrm>
          <a:prstGeom prst="rect">
            <a:avLst/>
          </a:prstGeom>
          <a:noFill/>
          <a:ln w="9525">
            <a:noFill/>
            <a:miter lim="800000"/>
            <a:headEnd/>
            <a:tailEnd/>
          </a:ln>
        </p:spPr>
      </p:pic>
      <p:pic>
        <p:nvPicPr>
          <p:cNvPr id="6" name="Picture 9" descr="UTSAGifBlue.gif"/>
          <p:cNvPicPr>
            <a:picLocks noChangeAspect="1"/>
          </p:cNvPicPr>
          <p:nvPr/>
        </p:nvPicPr>
        <p:blipFill>
          <a:blip r:embed="rId4" cstate="print"/>
          <a:srcRect/>
          <a:stretch>
            <a:fillRect/>
          </a:stretch>
        </p:blipFill>
        <p:spPr bwMode="auto">
          <a:xfrm>
            <a:off x="7662242" y="471780"/>
            <a:ext cx="1310400" cy="429165"/>
          </a:xfrm>
          <a:prstGeom prst="rect">
            <a:avLst/>
          </a:prstGeom>
          <a:noFill/>
          <a:ln w="9525">
            <a:noFill/>
            <a:miter lim="800000"/>
            <a:headEnd/>
            <a:tailEnd/>
          </a:ln>
        </p:spPr>
      </p:pic>
      <p:sp>
        <p:nvSpPr>
          <p:cNvPr id="7" name="Line 8"/>
          <p:cNvSpPr>
            <a:spLocks noChangeShapeType="1"/>
          </p:cNvSpPr>
          <p:nvPr/>
        </p:nvSpPr>
        <p:spPr bwMode="auto">
          <a:xfrm>
            <a:off x="2292480" y="826230"/>
            <a:ext cx="4769280" cy="1441"/>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8" name="Line 9"/>
          <p:cNvSpPr>
            <a:spLocks noChangeShapeType="1"/>
          </p:cNvSpPr>
          <p:nvPr/>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nchor="ctr"/>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9" name="Date Placeholder 3"/>
          <p:cNvSpPr>
            <a:spLocks noGrp="1"/>
          </p:cNvSpPr>
          <p:nvPr>
            <p:ph type="dt" sz="half" idx="4294967295"/>
          </p:nvPr>
        </p:nvSpPr>
        <p:spPr>
          <a:xfrm>
            <a:off x="447923" y="6181130"/>
            <a:ext cx="2132640" cy="364358"/>
          </a:xfrm>
          <a:prstGeom prst="rect">
            <a:avLst/>
          </a:prstGeom>
        </p:spPr>
        <p:txBody>
          <a:bodyPr vert="horz" wrap="square" lIns="91430" tIns="45716" rIns="91430" bIns="45716" numCol="1" anchor="ctr" anchorCtr="0" compatLnSpc="1">
            <a:prstTxWarp prst="textNoShape">
              <a:avLst/>
            </a:prstTxWarp>
          </a:bodyPr>
          <a:lstStyle>
            <a:lvl1pP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r>
              <a:rPr lang="en-US"/>
              <a:t>© Maanak Gupta</a:t>
            </a:r>
            <a:endParaRPr lang="en-GB" dirty="0"/>
          </a:p>
        </p:txBody>
      </p:sp>
      <p:sp>
        <p:nvSpPr>
          <p:cNvPr id="10" name="Footer Placeholder 4"/>
          <p:cNvSpPr>
            <a:spLocks noGrp="1"/>
          </p:cNvSpPr>
          <p:nvPr>
            <p:ph type="ftr" sz="quarter" idx="4294967295"/>
          </p:nvPr>
        </p:nvSpPr>
        <p:spPr>
          <a:xfrm>
            <a:off x="2772799" y="6181130"/>
            <a:ext cx="3781284" cy="364359"/>
          </a:xfrm>
          <a:prstGeom prst="rect">
            <a:avLst/>
          </a:prstGeom>
        </p:spPr>
        <p:txBody>
          <a:bodyPr vert="horz" wrap="square" lIns="91430" tIns="45716" rIns="91430" bIns="45716" numCol="1" anchor="ctr" anchorCtr="0" compatLnSpc="1">
            <a:prstTxWarp prst="textNoShape">
              <a:avLst/>
            </a:prstTxWarp>
          </a:bodyPr>
          <a:lstStyle>
            <a:lvl1pPr algn="ctr" hangingPunct="0">
              <a:buClr>
                <a:srgbClr val="000000"/>
              </a:buClr>
              <a:buSzPct val="45000"/>
              <a:buFont typeface="Wingdings" pitchFamily="2" charset="2"/>
              <a:buNone/>
              <a:defRPr sz="1270">
                <a:solidFill>
                  <a:srgbClr val="131F49"/>
                </a:solidFill>
                <a:latin typeface="Arial" pitchFamily="34" charset="0"/>
              </a:defRPr>
            </a:lvl1pPr>
          </a:lstStyle>
          <a:p>
            <a:pPr defTabSz="414683" fontAlgn="base">
              <a:spcBef>
                <a:spcPct val="0"/>
              </a:spcBef>
              <a:spcAft>
                <a:spcPct val="0"/>
              </a:spcAft>
              <a:defRPr/>
            </a:pPr>
            <a:r>
              <a:rPr lang="en-US" dirty="0">
                <a:ea typeface="ＭＳ Ｐゴシック" pitchFamily="34" charset="-128"/>
              </a:rPr>
              <a:t>World-Leading Research with Real-World Impact!</a:t>
            </a:r>
          </a:p>
        </p:txBody>
      </p:sp>
      <p:sp>
        <p:nvSpPr>
          <p:cNvPr id="11" name="Slide Number Placeholder 5"/>
          <p:cNvSpPr>
            <a:spLocks noGrp="1"/>
          </p:cNvSpPr>
          <p:nvPr>
            <p:ph type="sldNum" sz="quarter" idx="4294967295"/>
          </p:nvPr>
        </p:nvSpPr>
        <p:spPr>
          <a:xfrm>
            <a:off x="6744960" y="6248400"/>
            <a:ext cx="1964160" cy="364359"/>
          </a:xfrm>
          <a:prstGeom prst="rect">
            <a:avLst/>
          </a:prstGeom>
        </p:spPr>
        <p:txBody>
          <a:bodyPr vert="horz" wrap="square" lIns="91430" tIns="45716" rIns="91430" bIns="45716" numCol="1" anchor="ctr" anchorCtr="0" compatLnSpc="1">
            <a:prstTxWarp prst="textNoShape">
              <a:avLst/>
            </a:prstTxWarp>
          </a:bodyPr>
          <a:lstStyle>
            <a:lvl1pPr algn="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fld id="{7084A2E2-4245-4880-AA04-A3886BD21EE2}" type="slidenum">
              <a:rPr lang="en-GB" smtClean="0"/>
              <a:pPr defTabSz="414683" fontAlgn="base">
                <a:spcBef>
                  <a:spcPct val="0"/>
                </a:spcBef>
                <a:spcAft>
                  <a:spcPct val="0"/>
                </a:spcAft>
                <a:defRPr/>
              </a:pPr>
              <a:t>7</a:t>
            </a:fld>
            <a:endParaRPr lang="en-GB" dirty="0"/>
          </a:p>
        </p:txBody>
      </p:sp>
      <p:sp>
        <p:nvSpPr>
          <p:cNvPr id="12" name="Title 1"/>
          <p:cNvSpPr>
            <a:spLocks/>
          </p:cNvSpPr>
          <p:nvPr/>
        </p:nvSpPr>
        <p:spPr bwMode="auto">
          <a:xfrm>
            <a:off x="1824210" y="161427"/>
            <a:ext cx="5705820"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r>
              <a:rPr lang="en-US" sz="3600" dirty="0"/>
              <a:t>Data Objects Access</a:t>
            </a:r>
            <a:endParaRPr lang="en-US" sz="3600" b="1" kern="0" dirty="0">
              <a:solidFill>
                <a:srgbClr val="131F49"/>
              </a:solidFill>
              <a:latin typeface="Calibri" panose="020F0502020204030204" pitchFamily="34" charset="0"/>
              <a:ea typeface="ＭＳ Ｐゴシック" charset="-128"/>
              <a:cs typeface="ＭＳ Ｐゴシック" charset="-128"/>
            </a:endParaRPr>
          </a:p>
        </p:txBody>
      </p:sp>
      <p:sp>
        <p:nvSpPr>
          <p:cNvPr id="2" name="Content Placeholder 1"/>
          <p:cNvSpPr>
            <a:spLocks noGrp="1"/>
          </p:cNvSpPr>
          <p:nvPr>
            <p:ph idx="1"/>
          </p:nvPr>
        </p:nvSpPr>
        <p:spPr>
          <a:xfrm>
            <a:off x="381001" y="1217160"/>
            <a:ext cx="8305800" cy="4909004"/>
          </a:xfrm>
        </p:spPr>
        <p:txBody>
          <a:bodyPr/>
          <a:lstStyle/>
          <a:p>
            <a:pPr marL="0" indent="0">
              <a:buNone/>
            </a:pPr>
            <a:endParaRPr lang="en-US" dirty="0"/>
          </a:p>
        </p:txBody>
      </p:sp>
      <p:pic>
        <p:nvPicPr>
          <p:cNvPr id="3075" name="Picture 3" descr="F:\PhD Courses\Research Material\Inprogress Research\Research Related\Big Data Access Control\Research\ICS-Research\Demo Sacmat\Camera Ready\final-camera-ready\Images\hdfs-hive-conf.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7667" y="1171621"/>
            <a:ext cx="6572363" cy="448671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290992" y="5815331"/>
            <a:ext cx="2969659" cy="307777"/>
          </a:xfrm>
          <a:prstGeom prst="rect">
            <a:avLst/>
          </a:prstGeom>
        </p:spPr>
        <p:txBody>
          <a:bodyPr wrap="none">
            <a:spAutoFit/>
          </a:bodyPr>
          <a:lstStyle/>
          <a:p>
            <a:r>
              <a:rPr lang="en-US" sz="1400" b="1" dirty="0"/>
              <a:t>Hive and HDFS Access Configurations </a:t>
            </a:r>
          </a:p>
        </p:txBody>
      </p:sp>
    </p:spTree>
    <p:extLst>
      <p:ext uri="{BB962C8B-B14F-4D97-AF65-F5344CB8AC3E}">
        <p14:creationId xmlns:p14="http://schemas.microsoft.com/office/powerpoint/2010/main" val="2373180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ICS_Medium.png"/>
          <p:cNvPicPr>
            <a:picLocks noChangeAspect="1"/>
          </p:cNvPicPr>
          <p:nvPr/>
        </p:nvPicPr>
        <p:blipFill>
          <a:blip r:embed="rId3" cstate="print"/>
          <a:srcRect/>
          <a:stretch>
            <a:fillRect/>
          </a:stretch>
        </p:blipFill>
        <p:spPr bwMode="auto">
          <a:xfrm>
            <a:off x="447923" y="253052"/>
            <a:ext cx="1184428" cy="735898"/>
          </a:xfrm>
          <a:prstGeom prst="rect">
            <a:avLst/>
          </a:prstGeom>
          <a:noFill/>
          <a:ln w="9525">
            <a:noFill/>
            <a:miter lim="800000"/>
            <a:headEnd/>
            <a:tailEnd/>
          </a:ln>
        </p:spPr>
      </p:pic>
      <p:pic>
        <p:nvPicPr>
          <p:cNvPr id="6" name="Picture 9" descr="UTSAGifBlue.gif"/>
          <p:cNvPicPr>
            <a:picLocks noChangeAspect="1"/>
          </p:cNvPicPr>
          <p:nvPr/>
        </p:nvPicPr>
        <p:blipFill>
          <a:blip r:embed="rId4" cstate="print"/>
          <a:srcRect/>
          <a:stretch>
            <a:fillRect/>
          </a:stretch>
        </p:blipFill>
        <p:spPr bwMode="auto">
          <a:xfrm>
            <a:off x="7662242" y="471780"/>
            <a:ext cx="1310400" cy="429165"/>
          </a:xfrm>
          <a:prstGeom prst="rect">
            <a:avLst/>
          </a:prstGeom>
          <a:noFill/>
          <a:ln w="9525">
            <a:noFill/>
            <a:miter lim="800000"/>
            <a:headEnd/>
            <a:tailEnd/>
          </a:ln>
        </p:spPr>
      </p:pic>
      <p:sp>
        <p:nvSpPr>
          <p:cNvPr id="7" name="Line 8"/>
          <p:cNvSpPr>
            <a:spLocks noChangeShapeType="1"/>
          </p:cNvSpPr>
          <p:nvPr/>
        </p:nvSpPr>
        <p:spPr bwMode="auto">
          <a:xfrm>
            <a:off x="2292480" y="826230"/>
            <a:ext cx="4769280" cy="1441"/>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8" name="Line 9"/>
          <p:cNvSpPr>
            <a:spLocks noChangeShapeType="1"/>
          </p:cNvSpPr>
          <p:nvPr/>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nchor="ctr"/>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9" name="Date Placeholder 3"/>
          <p:cNvSpPr>
            <a:spLocks noGrp="1"/>
          </p:cNvSpPr>
          <p:nvPr>
            <p:ph type="dt" sz="half" idx="4294967295"/>
          </p:nvPr>
        </p:nvSpPr>
        <p:spPr>
          <a:xfrm>
            <a:off x="447923" y="6181130"/>
            <a:ext cx="2132640" cy="364358"/>
          </a:xfrm>
          <a:prstGeom prst="rect">
            <a:avLst/>
          </a:prstGeom>
        </p:spPr>
        <p:txBody>
          <a:bodyPr vert="horz" wrap="square" lIns="91430" tIns="45716" rIns="91430" bIns="45716" numCol="1" anchor="ctr" anchorCtr="0" compatLnSpc="1">
            <a:prstTxWarp prst="textNoShape">
              <a:avLst/>
            </a:prstTxWarp>
          </a:bodyPr>
          <a:lstStyle>
            <a:lvl1pP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r>
              <a:rPr lang="en-US"/>
              <a:t>© Maanak Gupta</a:t>
            </a:r>
            <a:endParaRPr lang="en-GB" dirty="0"/>
          </a:p>
        </p:txBody>
      </p:sp>
      <p:sp>
        <p:nvSpPr>
          <p:cNvPr id="10" name="Footer Placeholder 4"/>
          <p:cNvSpPr>
            <a:spLocks noGrp="1"/>
          </p:cNvSpPr>
          <p:nvPr>
            <p:ph type="ftr" sz="quarter" idx="4294967295"/>
          </p:nvPr>
        </p:nvSpPr>
        <p:spPr>
          <a:xfrm>
            <a:off x="2772799" y="6181130"/>
            <a:ext cx="3781284" cy="364359"/>
          </a:xfrm>
          <a:prstGeom prst="rect">
            <a:avLst/>
          </a:prstGeom>
        </p:spPr>
        <p:txBody>
          <a:bodyPr vert="horz" wrap="square" lIns="91430" tIns="45716" rIns="91430" bIns="45716" numCol="1" anchor="ctr" anchorCtr="0" compatLnSpc="1">
            <a:prstTxWarp prst="textNoShape">
              <a:avLst/>
            </a:prstTxWarp>
          </a:bodyPr>
          <a:lstStyle>
            <a:lvl1pPr algn="ctr" hangingPunct="0">
              <a:buClr>
                <a:srgbClr val="000000"/>
              </a:buClr>
              <a:buSzPct val="45000"/>
              <a:buFont typeface="Wingdings" pitchFamily="2" charset="2"/>
              <a:buNone/>
              <a:defRPr sz="1270">
                <a:solidFill>
                  <a:srgbClr val="131F49"/>
                </a:solidFill>
                <a:latin typeface="Arial" pitchFamily="34" charset="0"/>
              </a:defRPr>
            </a:lvl1pPr>
          </a:lstStyle>
          <a:p>
            <a:pPr defTabSz="414683" fontAlgn="base">
              <a:spcBef>
                <a:spcPct val="0"/>
              </a:spcBef>
              <a:spcAft>
                <a:spcPct val="0"/>
              </a:spcAft>
              <a:defRPr/>
            </a:pPr>
            <a:r>
              <a:rPr lang="en-US" dirty="0">
                <a:ea typeface="ＭＳ Ｐゴシック" pitchFamily="34" charset="-128"/>
              </a:rPr>
              <a:t>World-Leading Research with Real-World Impact!</a:t>
            </a:r>
          </a:p>
        </p:txBody>
      </p:sp>
      <p:sp>
        <p:nvSpPr>
          <p:cNvPr id="11" name="Slide Number Placeholder 5"/>
          <p:cNvSpPr>
            <a:spLocks noGrp="1"/>
          </p:cNvSpPr>
          <p:nvPr>
            <p:ph type="sldNum" sz="quarter" idx="4294967295"/>
          </p:nvPr>
        </p:nvSpPr>
        <p:spPr>
          <a:xfrm>
            <a:off x="6744960" y="6248400"/>
            <a:ext cx="1964160" cy="364359"/>
          </a:xfrm>
          <a:prstGeom prst="rect">
            <a:avLst/>
          </a:prstGeom>
        </p:spPr>
        <p:txBody>
          <a:bodyPr vert="horz" wrap="square" lIns="91430" tIns="45716" rIns="91430" bIns="45716" numCol="1" anchor="ctr" anchorCtr="0" compatLnSpc="1">
            <a:prstTxWarp prst="textNoShape">
              <a:avLst/>
            </a:prstTxWarp>
          </a:bodyPr>
          <a:lstStyle>
            <a:lvl1pPr algn="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fld id="{7084A2E2-4245-4880-AA04-A3886BD21EE2}" type="slidenum">
              <a:rPr lang="en-GB" smtClean="0"/>
              <a:pPr defTabSz="414683" fontAlgn="base">
                <a:spcBef>
                  <a:spcPct val="0"/>
                </a:spcBef>
                <a:spcAft>
                  <a:spcPct val="0"/>
                </a:spcAft>
                <a:defRPr/>
              </a:pPr>
              <a:t>8</a:t>
            </a:fld>
            <a:endParaRPr lang="en-GB" dirty="0"/>
          </a:p>
        </p:txBody>
      </p:sp>
      <p:sp>
        <p:nvSpPr>
          <p:cNvPr id="2" name="Content Placeholder 1"/>
          <p:cNvSpPr>
            <a:spLocks noGrp="1"/>
          </p:cNvSpPr>
          <p:nvPr>
            <p:ph idx="1"/>
          </p:nvPr>
        </p:nvSpPr>
        <p:spPr/>
        <p:txBody>
          <a:bodyPr/>
          <a:lstStyle/>
          <a:p>
            <a:endParaRPr lang="en-US" dirty="0"/>
          </a:p>
        </p:txBody>
      </p:sp>
      <p:pic>
        <p:nvPicPr>
          <p:cNvPr id="4099" name="Picture 3" descr="F:\PhD Courses\Research Material\Inprogress Research\Research Related\Big Data Access Control\Research\ICS-Research\Demo Sacmat\Camera Ready\final-camera-ready\Images\tag-final-v2-Copy.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4210" y="1124938"/>
            <a:ext cx="5365327" cy="4608124"/>
          </a:xfrm>
          <a:prstGeom prst="rect">
            <a:avLst/>
          </a:prstGeom>
          <a:noFill/>
          <a:extLst>
            <a:ext uri="{909E8E84-426E-40DD-AFC4-6F175D3DCCD1}">
              <a14:hiddenFill xmlns:a14="http://schemas.microsoft.com/office/drawing/2010/main">
                <a:solidFill>
                  <a:srgbClr val="FFFFFF"/>
                </a:solidFill>
              </a14:hiddenFill>
            </a:ext>
          </a:extLst>
        </p:spPr>
      </p:pic>
      <p:sp>
        <p:nvSpPr>
          <p:cNvPr id="13" name="Title 1"/>
          <p:cNvSpPr>
            <a:spLocks/>
          </p:cNvSpPr>
          <p:nvPr/>
        </p:nvSpPr>
        <p:spPr bwMode="auto">
          <a:xfrm>
            <a:off x="1824210" y="161427"/>
            <a:ext cx="5705820"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r>
              <a:rPr lang="en-US" sz="3600" dirty="0"/>
              <a:t>Tag Based Objects Access</a:t>
            </a:r>
            <a:endParaRPr lang="en-US" sz="3600" b="1" kern="0" dirty="0">
              <a:solidFill>
                <a:srgbClr val="131F49"/>
              </a:solidFill>
              <a:latin typeface="Calibri" panose="020F0502020204030204" pitchFamily="34" charset="0"/>
              <a:ea typeface="ＭＳ Ｐゴシック" charset="-128"/>
              <a:cs typeface="ＭＳ Ｐゴシック" charset="-128"/>
            </a:endParaRPr>
          </a:p>
        </p:txBody>
      </p:sp>
      <p:sp>
        <p:nvSpPr>
          <p:cNvPr id="12" name="Rectangle 11"/>
          <p:cNvSpPr/>
          <p:nvPr/>
        </p:nvSpPr>
        <p:spPr>
          <a:xfrm>
            <a:off x="3290992" y="5815331"/>
            <a:ext cx="2453877" cy="307777"/>
          </a:xfrm>
          <a:prstGeom prst="rect">
            <a:avLst/>
          </a:prstGeom>
        </p:spPr>
        <p:txBody>
          <a:bodyPr wrap="none">
            <a:spAutoFit/>
          </a:bodyPr>
          <a:lstStyle/>
          <a:p>
            <a:r>
              <a:rPr lang="en-US" sz="1400" b="1" dirty="0"/>
              <a:t>Tag Based Policy Configuration</a:t>
            </a:r>
          </a:p>
        </p:txBody>
      </p:sp>
    </p:spTree>
    <p:extLst>
      <p:ext uri="{BB962C8B-B14F-4D97-AF65-F5344CB8AC3E}">
        <p14:creationId xmlns:p14="http://schemas.microsoft.com/office/powerpoint/2010/main" val="2740187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3" descr="ICS_Medium.png"/>
          <p:cNvPicPr>
            <a:picLocks noChangeAspect="1"/>
          </p:cNvPicPr>
          <p:nvPr/>
        </p:nvPicPr>
        <p:blipFill>
          <a:blip r:embed="rId3" cstate="print"/>
          <a:srcRect/>
          <a:stretch>
            <a:fillRect/>
          </a:stretch>
        </p:blipFill>
        <p:spPr bwMode="auto">
          <a:xfrm>
            <a:off x="447923" y="253052"/>
            <a:ext cx="1184428" cy="735898"/>
          </a:xfrm>
          <a:prstGeom prst="rect">
            <a:avLst/>
          </a:prstGeom>
          <a:noFill/>
          <a:ln w="9525">
            <a:noFill/>
            <a:miter lim="800000"/>
            <a:headEnd/>
            <a:tailEnd/>
          </a:ln>
        </p:spPr>
      </p:pic>
      <p:pic>
        <p:nvPicPr>
          <p:cNvPr id="6" name="Picture 9" descr="UTSAGifBlue.gif"/>
          <p:cNvPicPr>
            <a:picLocks noChangeAspect="1"/>
          </p:cNvPicPr>
          <p:nvPr/>
        </p:nvPicPr>
        <p:blipFill>
          <a:blip r:embed="rId4" cstate="print"/>
          <a:srcRect/>
          <a:stretch>
            <a:fillRect/>
          </a:stretch>
        </p:blipFill>
        <p:spPr bwMode="auto">
          <a:xfrm>
            <a:off x="7662242" y="471780"/>
            <a:ext cx="1310400" cy="429165"/>
          </a:xfrm>
          <a:prstGeom prst="rect">
            <a:avLst/>
          </a:prstGeom>
          <a:noFill/>
          <a:ln w="9525">
            <a:noFill/>
            <a:miter lim="800000"/>
            <a:headEnd/>
            <a:tailEnd/>
          </a:ln>
        </p:spPr>
      </p:pic>
      <p:sp>
        <p:nvSpPr>
          <p:cNvPr id="7" name="Line 8"/>
          <p:cNvSpPr>
            <a:spLocks noChangeShapeType="1"/>
          </p:cNvSpPr>
          <p:nvPr/>
        </p:nvSpPr>
        <p:spPr bwMode="auto">
          <a:xfrm>
            <a:off x="2292480" y="826230"/>
            <a:ext cx="4769280" cy="1441"/>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8" name="Line 9"/>
          <p:cNvSpPr>
            <a:spLocks noChangeShapeType="1"/>
          </p:cNvSpPr>
          <p:nvPr/>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nchor="ctr"/>
          <a:lstStyle/>
          <a:p>
            <a:pPr defTabSz="414683" fontAlgn="base" hangingPunct="0">
              <a:spcBef>
                <a:spcPct val="0"/>
              </a:spcBef>
              <a:spcAft>
                <a:spcPct val="0"/>
              </a:spcAft>
              <a:buClr>
                <a:srgbClr val="000000"/>
              </a:buClr>
              <a:buSzPct val="45000"/>
              <a:buFont typeface="Wingdings" charset="2"/>
              <a:buNone/>
              <a:defRPr/>
            </a:pPr>
            <a:endParaRPr lang="en-US" sz="1633" dirty="0">
              <a:solidFill>
                <a:prstClr val="black"/>
              </a:solidFill>
              <a:latin typeface="Arial" charset="0"/>
              <a:ea typeface="ＭＳ Ｐゴシック" pitchFamily="34" charset="-128"/>
            </a:endParaRPr>
          </a:p>
        </p:txBody>
      </p:sp>
      <p:sp>
        <p:nvSpPr>
          <p:cNvPr id="9" name="Date Placeholder 3"/>
          <p:cNvSpPr>
            <a:spLocks noGrp="1"/>
          </p:cNvSpPr>
          <p:nvPr>
            <p:ph type="dt" sz="half" idx="4294967295"/>
          </p:nvPr>
        </p:nvSpPr>
        <p:spPr>
          <a:xfrm>
            <a:off x="447923" y="6181130"/>
            <a:ext cx="2132640" cy="364358"/>
          </a:xfrm>
          <a:prstGeom prst="rect">
            <a:avLst/>
          </a:prstGeom>
        </p:spPr>
        <p:txBody>
          <a:bodyPr vert="horz" wrap="square" lIns="91430" tIns="45716" rIns="91430" bIns="45716" numCol="1" anchor="ctr" anchorCtr="0" compatLnSpc="1">
            <a:prstTxWarp prst="textNoShape">
              <a:avLst/>
            </a:prstTxWarp>
          </a:bodyPr>
          <a:lstStyle>
            <a:lvl1pP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r>
              <a:rPr lang="en-US"/>
              <a:t>© Maanak Gupta</a:t>
            </a:r>
            <a:endParaRPr lang="en-GB" dirty="0"/>
          </a:p>
        </p:txBody>
      </p:sp>
      <p:sp>
        <p:nvSpPr>
          <p:cNvPr id="10" name="Footer Placeholder 4"/>
          <p:cNvSpPr>
            <a:spLocks noGrp="1"/>
          </p:cNvSpPr>
          <p:nvPr>
            <p:ph type="ftr" sz="quarter" idx="4294967295"/>
          </p:nvPr>
        </p:nvSpPr>
        <p:spPr>
          <a:xfrm>
            <a:off x="2772799" y="6181130"/>
            <a:ext cx="3781284" cy="364359"/>
          </a:xfrm>
          <a:prstGeom prst="rect">
            <a:avLst/>
          </a:prstGeom>
        </p:spPr>
        <p:txBody>
          <a:bodyPr vert="horz" wrap="square" lIns="91430" tIns="45716" rIns="91430" bIns="45716" numCol="1" anchor="ctr" anchorCtr="0" compatLnSpc="1">
            <a:prstTxWarp prst="textNoShape">
              <a:avLst/>
            </a:prstTxWarp>
          </a:bodyPr>
          <a:lstStyle>
            <a:lvl1pPr algn="ctr" hangingPunct="0">
              <a:buClr>
                <a:srgbClr val="000000"/>
              </a:buClr>
              <a:buSzPct val="45000"/>
              <a:buFont typeface="Wingdings" pitchFamily="2" charset="2"/>
              <a:buNone/>
              <a:defRPr sz="1270">
                <a:solidFill>
                  <a:srgbClr val="131F49"/>
                </a:solidFill>
                <a:latin typeface="Arial" pitchFamily="34" charset="0"/>
              </a:defRPr>
            </a:lvl1pPr>
          </a:lstStyle>
          <a:p>
            <a:pPr defTabSz="414683" fontAlgn="base">
              <a:spcBef>
                <a:spcPct val="0"/>
              </a:spcBef>
              <a:spcAft>
                <a:spcPct val="0"/>
              </a:spcAft>
              <a:defRPr/>
            </a:pPr>
            <a:r>
              <a:rPr lang="en-US" dirty="0">
                <a:ea typeface="ＭＳ Ｐゴシック" pitchFamily="34" charset="-128"/>
              </a:rPr>
              <a:t>World-Leading Research with Real-World Impact!</a:t>
            </a:r>
          </a:p>
        </p:txBody>
      </p:sp>
      <p:sp>
        <p:nvSpPr>
          <p:cNvPr id="11" name="Slide Number Placeholder 5"/>
          <p:cNvSpPr>
            <a:spLocks noGrp="1"/>
          </p:cNvSpPr>
          <p:nvPr>
            <p:ph type="sldNum" sz="quarter" idx="4294967295"/>
          </p:nvPr>
        </p:nvSpPr>
        <p:spPr>
          <a:xfrm>
            <a:off x="6744960" y="6248400"/>
            <a:ext cx="1964160" cy="364359"/>
          </a:xfrm>
          <a:prstGeom prst="rect">
            <a:avLst/>
          </a:prstGeom>
        </p:spPr>
        <p:txBody>
          <a:bodyPr vert="horz" wrap="square" lIns="91430" tIns="45716" rIns="91430" bIns="45716" numCol="1" anchor="ctr" anchorCtr="0" compatLnSpc="1">
            <a:prstTxWarp prst="textNoShape">
              <a:avLst/>
            </a:prstTxWarp>
          </a:bodyPr>
          <a:lstStyle>
            <a:lvl1pPr algn="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fld id="{7084A2E2-4245-4880-AA04-A3886BD21EE2}" type="slidenum">
              <a:rPr lang="en-GB" smtClean="0"/>
              <a:pPr defTabSz="414683" fontAlgn="base">
                <a:spcBef>
                  <a:spcPct val="0"/>
                </a:spcBef>
                <a:spcAft>
                  <a:spcPct val="0"/>
                </a:spcAft>
                <a:defRPr/>
              </a:pPr>
              <a:t>9</a:t>
            </a:fld>
            <a:endParaRPr lang="en-GB" dirty="0"/>
          </a:p>
        </p:txBody>
      </p:sp>
      <p:sp>
        <p:nvSpPr>
          <p:cNvPr id="12" name="Title 1"/>
          <p:cNvSpPr>
            <a:spLocks/>
          </p:cNvSpPr>
          <p:nvPr/>
        </p:nvSpPr>
        <p:spPr bwMode="auto">
          <a:xfrm>
            <a:off x="1834042" y="161427"/>
            <a:ext cx="5705820" cy="620705"/>
          </a:xfrm>
          <a:prstGeom prst="rect">
            <a:avLst/>
          </a:prstGeom>
          <a:noFill/>
          <a:ln w="9525">
            <a:noFill/>
            <a:round/>
            <a:headEnd/>
            <a:tailEnd/>
          </a:ln>
        </p:spPr>
        <p:txBody>
          <a:bodyPr lIns="0" tIns="0" rIns="0" bIns="0" anchor="ctr"/>
          <a:lstStyle/>
          <a:p>
            <a:pPr algn="ctr" defTabSz="414683" eaLnBrk="0" fontAlgn="base" hangingPunct="0">
              <a:spcBef>
                <a:spcPct val="0"/>
              </a:spcBef>
              <a:spcAft>
                <a:spcPct val="0"/>
              </a:spcAft>
              <a:buClr>
                <a:srgbClr val="000000"/>
              </a:buClr>
              <a:buSzPct val="45000"/>
              <a:defRPr/>
            </a:pPr>
            <a:r>
              <a:rPr lang="en-US" sz="2800" dirty="0"/>
              <a:t>Context Enricher and Policy Conditions </a:t>
            </a:r>
            <a:endParaRPr lang="en-US" sz="2800" b="1" kern="0" dirty="0">
              <a:solidFill>
                <a:srgbClr val="131F49"/>
              </a:solidFill>
              <a:latin typeface="Calibri" panose="020F0502020204030204" pitchFamily="34" charset="0"/>
              <a:ea typeface="ＭＳ Ｐゴシック" charset="-128"/>
              <a:cs typeface="ＭＳ Ｐゴシック" charset="-128"/>
            </a:endParaRPr>
          </a:p>
        </p:txBody>
      </p:sp>
      <p:sp>
        <p:nvSpPr>
          <p:cNvPr id="2" name="Content Placeholder 1"/>
          <p:cNvSpPr>
            <a:spLocks noGrp="1"/>
          </p:cNvSpPr>
          <p:nvPr>
            <p:ph idx="1"/>
          </p:nvPr>
        </p:nvSpPr>
        <p:spPr>
          <a:xfrm>
            <a:off x="457200" y="1295400"/>
            <a:ext cx="8229600" cy="4830763"/>
          </a:xfrm>
        </p:spPr>
        <p:txBody>
          <a:bodyPr/>
          <a:lstStyle/>
          <a:p>
            <a:endParaRPr lang="en-US" dirty="0"/>
          </a:p>
        </p:txBody>
      </p:sp>
      <p:pic>
        <p:nvPicPr>
          <p:cNvPr id="5122" name="Picture 2" descr="F:\PhD Courses\Research Material\Inprogress Research\Research Related\Big Data Access Control\Research\ICS-Research\Demo Sacmat\Camera Ready\final-camera-ready\Images\hadoop-geo-v6.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09326" y="1390650"/>
            <a:ext cx="6354763" cy="4076700"/>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p:cNvSpPr/>
          <p:nvPr/>
        </p:nvSpPr>
        <p:spPr>
          <a:xfrm>
            <a:off x="3308714" y="5737428"/>
            <a:ext cx="2245358" cy="307777"/>
          </a:xfrm>
          <a:prstGeom prst="rect">
            <a:avLst/>
          </a:prstGeom>
        </p:spPr>
        <p:txBody>
          <a:bodyPr wrap="none">
            <a:spAutoFit/>
          </a:bodyPr>
          <a:lstStyle/>
          <a:p>
            <a:r>
              <a:rPr lang="en-US" sz="1400" b="1" dirty="0"/>
              <a:t>Geo Location Based Policies</a:t>
            </a:r>
          </a:p>
        </p:txBody>
      </p:sp>
    </p:spTree>
    <p:extLst>
      <p:ext uri="{BB962C8B-B14F-4D97-AF65-F5344CB8AC3E}">
        <p14:creationId xmlns:p14="http://schemas.microsoft.com/office/powerpoint/2010/main" val="2685848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7752</TotalTime>
  <Words>1254</Words>
  <Application>Microsoft Office PowerPoint</Application>
  <PresentationFormat>On-screen Show (4:3)</PresentationFormat>
  <Paragraphs>249</Paragraphs>
  <Slides>24</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ＭＳ Ｐゴシック</vt: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gmaanakg</dc:creator>
  <cp:lastModifiedBy>maanakgupta</cp:lastModifiedBy>
  <cp:revision>78</cp:revision>
  <cp:lastPrinted>2017-07-11T16:48:06Z</cp:lastPrinted>
  <dcterms:created xsi:type="dcterms:W3CDTF">2006-08-16T00:00:00Z</dcterms:created>
  <dcterms:modified xsi:type="dcterms:W3CDTF">2017-07-20T03:58:04Z</dcterms:modified>
</cp:coreProperties>
</file>