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83" r:id="rId3"/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7023100" cy="9309100"/>
  <p:embeddedFontLs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OpenSans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OpenSans-italic.fntdata"/><Relationship Id="rId12" Type="http://schemas.openxmlformats.org/officeDocument/2006/relationships/slide" Target="slides/slide6.xml"/><Relationship Id="rId34" Type="http://schemas.openxmlformats.org/officeDocument/2006/relationships/font" Target="fonts/OpenSans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70750" y="698175"/>
            <a:ext cx="4682300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d1e83ff67_0_0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5d1e83ff67_0_0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d1e83ff67_0_364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5d1e83ff67_0_364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4843b558aa_0_512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4843b558aa_0_512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4843b558aa_0_512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843b558aa_0_522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843b558aa_0_522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4843b558aa_0_522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843b558aa_0_543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4843b558aa_0_543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4843b558aa_0_543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4843b558aa_0_557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4843b558aa_0_557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g4843b558aa_0_557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4843b558aa_0_566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4843b558aa_0_566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4843b558aa_0_566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d1e83ff67_0_390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d1e83ff67_0_390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5d1e83ff67_0_390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4843b558aa_0_921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4843b558aa_0_921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5d1e83ff67_0_372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5d1e83ff67_0_372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48476170b8_0_3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48476170b8_0_3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d1e83ff67_0_411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d1e83ff67_0_411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48476170b8_0_28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48476170b8_0_28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48476170b8_0_10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48476170b8_0_10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d1e83ff67_0_406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5d1e83ff67_0_406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4843b558aa_0_585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4843b558aa_0_585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g4843b558aa_0_585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48476170b8_0_19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48476170b8_0_19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48476170b8_0_154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48476170b8_0_154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48476170b8_0_123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48476170b8_0_123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73c1e4294_1_76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73c1e4294_1_76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d1e83ff67_0_92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d1e83ff67_0_92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d1e83ff67_0_320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d1e83ff67_0_320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73c1e4294_1_40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73c1e4294_1_40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73c1e4294_0_273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73c1e4294_0_273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843b558aa_0_11:notes"/>
          <p:cNvSpPr/>
          <p:nvPr>
            <p:ph idx="2" type="sldImg"/>
          </p:nvPr>
        </p:nvSpPr>
        <p:spPr>
          <a:xfrm>
            <a:off x="1170750" y="698175"/>
            <a:ext cx="46824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843b558aa_0_11:notes"/>
          <p:cNvSpPr txBox="1"/>
          <p:nvPr>
            <p:ph idx="1" type="body"/>
          </p:nvPr>
        </p:nvSpPr>
        <p:spPr>
          <a:xfrm>
            <a:off x="702300" y="4421800"/>
            <a:ext cx="56184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843b558aa_0_298:notes"/>
          <p:cNvSpPr/>
          <p:nvPr>
            <p:ph idx="2" type="sldImg"/>
          </p:nvPr>
        </p:nvSpPr>
        <p:spPr>
          <a:xfrm>
            <a:off x="1404620" y="1163638"/>
            <a:ext cx="42138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843b558aa_0_298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4843b558aa_0_298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50" lIns="93450" spcFirstLastPara="1" rIns="93450" wrap="square" tIns="93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2"/>
          <p:cNvSpPr txBox="1"/>
          <p:nvPr>
            <p:ph idx="3"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2"/>
          <p:cNvSpPr txBox="1"/>
          <p:nvPr>
            <p:ph idx="4"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3"/>
          <p:cNvSpPr txBox="1"/>
          <p:nvPr>
            <p:ph idx="2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443550" y="6231148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1143000" y="994788"/>
            <a:ext cx="6858000" cy="192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1143000" y="2924071"/>
            <a:ext cx="6858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623888" y="964643"/>
            <a:ext cx="7886700" cy="5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7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17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628650" y="964644"/>
            <a:ext cx="3886200" cy="5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4629150" y="964644"/>
            <a:ext cx="3886200" cy="5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8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629842" y="981004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629842" y="1804916"/>
            <a:ext cx="386820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3" type="body"/>
          </p:nvPr>
        </p:nvSpPr>
        <p:spPr>
          <a:xfrm>
            <a:off x="4629151" y="981004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4" type="body"/>
          </p:nvPr>
        </p:nvSpPr>
        <p:spPr>
          <a:xfrm>
            <a:off x="4629151" y="1804916"/>
            <a:ext cx="388740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9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19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20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1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1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887391" y="987428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629841" y="987426"/>
            <a:ext cx="2949300" cy="4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2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22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>
            <p:ph idx="2" type="pic"/>
          </p:nvPr>
        </p:nvSpPr>
        <p:spPr>
          <a:xfrm>
            <a:off x="3887391" y="987428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629841" y="964642"/>
            <a:ext cx="2949300" cy="49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23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idx="1" type="body"/>
          </p:nvPr>
        </p:nvSpPr>
        <p:spPr>
          <a:xfrm rot="5400000">
            <a:off x="1965900" y="-372608"/>
            <a:ext cx="5212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4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 rot="5400000">
            <a:off x="4958551" y="2620181"/>
            <a:ext cx="5142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 rot="5400000">
            <a:off x="957976" y="705579"/>
            <a:ext cx="5142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5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10" type="dt"/>
          </p:nvPr>
        </p:nvSpPr>
        <p:spPr>
          <a:xfrm>
            <a:off x="231113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ctrTitle"/>
          </p:nvPr>
        </p:nvSpPr>
        <p:spPr>
          <a:xfrm>
            <a:off x="1143000" y="994786"/>
            <a:ext cx="6858000" cy="192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idx="1" type="subTitle"/>
          </p:nvPr>
        </p:nvSpPr>
        <p:spPr>
          <a:xfrm>
            <a:off x="1143000" y="2924069"/>
            <a:ext cx="6858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8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9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623888" y="964643"/>
            <a:ext cx="7886700" cy="5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30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30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628650" y="964642"/>
            <a:ext cx="3886200" cy="5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2" type="body"/>
          </p:nvPr>
        </p:nvSpPr>
        <p:spPr>
          <a:xfrm>
            <a:off x="4629150" y="964642"/>
            <a:ext cx="3886200" cy="5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1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31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1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1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629842" y="981004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3" name="Google Shape;193;p32"/>
          <p:cNvSpPr txBox="1"/>
          <p:nvPr>
            <p:ph idx="2" type="body"/>
          </p:nvPr>
        </p:nvSpPr>
        <p:spPr>
          <a:xfrm>
            <a:off x="629842" y="1804916"/>
            <a:ext cx="386820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3" type="body"/>
          </p:nvPr>
        </p:nvSpPr>
        <p:spPr>
          <a:xfrm>
            <a:off x="4629150" y="981004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5" name="Google Shape;195;p32"/>
          <p:cNvSpPr txBox="1"/>
          <p:nvPr>
            <p:ph idx="4" type="body"/>
          </p:nvPr>
        </p:nvSpPr>
        <p:spPr>
          <a:xfrm>
            <a:off x="4629150" y="1804916"/>
            <a:ext cx="388740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2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2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2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33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4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4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12" name="Google Shape;212;p35"/>
          <p:cNvSpPr txBox="1"/>
          <p:nvPr>
            <p:ph idx="2" type="body"/>
          </p:nvPr>
        </p:nvSpPr>
        <p:spPr>
          <a:xfrm>
            <a:off x="629841" y="987426"/>
            <a:ext cx="2949300" cy="4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5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5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5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629841" y="964642"/>
            <a:ext cx="2949300" cy="49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20" name="Google Shape;220;p36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36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6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6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idx="1" type="body"/>
          </p:nvPr>
        </p:nvSpPr>
        <p:spPr>
          <a:xfrm rot="5400000">
            <a:off x="1965900" y="-372608"/>
            <a:ext cx="5212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7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7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7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 rot="5400000">
            <a:off x="4958550" y="2620179"/>
            <a:ext cx="5142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 rot="5400000">
            <a:off x="957975" y="705579"/>
            <a:ext cx="5142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8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8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0"/>
          <p:cNvSpPr txBox="1"/>
          <p:nvPr>
            <p:ph idx="3"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3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00800" y="914400"/>
            <a:ext cx="1385640" cy="456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1942920" y="1388880"/>
            <a:ext cx="5257800" cy="1440"/>
          </a:xfrm>
          <a:prstGeom prst="straightConnector1">
            <a:avLst/>
          </a:prstGeom>
          <a:noFill/>
          <a:ln cap="flat" cmpd="sng" w="54700">
            <a:solidFill>
              <a:srgbClr val="FF950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>
            <a:off x="448920" y="6107040"/>
            <a:ext cx="8237880" cy="360"/>
          </a:xfrm>
          <a:prstGeom prst="straightConnector1">
            <a:avLst/>
          </a:prstGeom>
          <a:noFill/>
          <a:ln cap="flat" cmpd="sng" w="54700">
            <a:solidFill>
              <a:srgbClr val="FF950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680" y="681480"/>
            <a:ext cx="1479240" cy="91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628650" y="1287270"/>
            <a:ext cx="78867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628650" y="3376246"/>
            <a:ext cx="78867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0" type="dt"/>
          </p:nvPr>
        </p:nvSpPr>
        <p:spPr>
          <a:xfrm>
            <a:off x="400618" y="6231148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07047" y="6235089"/>
            <a:ext cx="126954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9265" y="222704"/>
            <a:ext cx="1887192" cy="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12" y="179355"/>
            <a:ext cx="1471275" cy="796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4"/>
          <p:cNvCxnSpPr/>
          <p:nvPr/>
        </p:nvCxnSpPr>
        <p:spPr>
          <a:xfrm>
            <a:off x="1873859" y="888380"/>
            <a:ext cx="5029200" cy="0"/>
          </a:xfrm>
          <a:prstGeom prst="straightConnector1">
            <a:avLst/>
          </a:prstGeom>
          <a:noFill/>
          <a:ln cap="rnd" cmpd="sng" w="50800">
            <a:solidFill>
              <a:srgbClr val="FF950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14"/>
          <p:cNvCxnSpPr/>
          <p:nvPr/>
        </p:nvCxnSpPr>
        <p:spPr>
          <a:xfrm>
            <a:off x="365407" y="6221100"/>
            <a:ext cx="8413200" cy="0"/>
          </a:xfrm>
          <a:prstGeom prst="straightConnector1">
            <a:avLst/>
          </a:prstGeom>
          <a:noFill/>
          <a:ln cap="rnd" cmpd="sng" w="50800">
            <a:solidFill>
              <a:srgbClr val="FF950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4"/>
          <p:cNvSpPr txBox="1"/>
          <p:nvPr>
            <p:ph idx="11" type="ftr"/>
          </p:nvPr>
        </p:nvSpPr>
        <p:spPr>
          <a:xfrm>
            <a:off x="2743200" y="6237203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628650" y="1287270"/>
            <a:ext cx="78867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628650" y="3376246"/>
            <a:ext cx="78867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0" type="dt"/>
          </p:nvPr>
        </p:nvSpPr>
        <p:spPr>
          <a:xfrm>
            <a:off x="231112" y="6206025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07046" y="6235089"/>
            <a:ext cx="126954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9265" y="222702"/>
            <a:ext cx="1887192" cy="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12" y="179355"/>
            <a:ext cx="1471275" cy="796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7"/>
          <p:cNvCxnSpPr/>
          <p:nvPr/>
        </p:nvCxnSpPr>
        <p:spPr>
          <a:xfrm>
            <a:off x="1850065" y="980743"/>
            <a:ext cx="5029200" cy="0"/>
          </a:xfrm>
          <a:prstGeom prst="straightConnector1">
            <a:avLst/>
          </a:prstGeom>
          <a:noFill/>
          <a:ln cap="rnd" cmpd="sng" w="50800">
            <a:solidFill>
              <a:srgbClr val="FF950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27"/>
          <p:cNvCxnSpPr/>
          <p:nvPr/>
        </p:nvCxnSpPr>
        <p:spPr>
          <a:xfrm>
            <a:off x="479024" y="6206025"/>
            <a:ext cx="8413200" cy="0"/>
          </a:xfrm>
          <a:prstGeom prst="straightConnector1">
            <a:avLst/>
          </a:prstGeom>
          <a:noFill/>
          <a:ln cap="rnd" cmpd="sng" w="50800">
            <a:solidFill>
              <a:srgbClr val="FF950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7"/>
          <p:cNvSpPr txBox="1"/>
          <p:nvPr>
            <p:ph idx="11" type="ftr"/>
          </p:nvPr>
        </p:nvSpPr>
        <p:spPr>
          <a:xfrm>
            <a:off x="2743199" y="6237201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/>
        </p:nvSpPr>
        <p:spPr>
          <a:xfrm>
            <a:off x="209510" y="1378835"/>
            <a:ext cx="8752500" cy="14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131F49"/>
                </a:solidFill>
                <a:latin typeface="Calibri"/>
                <a:ea typeface="Calibri"/>
                <a:cs typeface="Calibri"/>
                <a:sym typeface="Calibri"/>
              </a:rPr>
              <a:t>Online Malware Detection in Cloud Auto-Scaling Systems Using Shallow Convolutional Neural Networks</a:t>
            </a:r>
            <a:endParaRPr b="0" i="0" sz="3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9"/>
          <p:cNvSpPr txBox="1"/>
          <p:nvPr/>
        </p:nvSpPr>
        <p:spPr>
          <a:xfrm>
            <a:off x="25" y="2992500"/>
            <a:ext cx="91440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r>
              <a:rPr lang="en-US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Mahmoud Abdelsalam, Ram Krishnan and Ravi Sandhu</a:t>
            </a:r>
            <a:endParaRPr/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Institute for Cyber Security, </a:t>
            </a:r>
            <a:endParaRPr/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Center for Security and Privacy Enhanced Cloud Computing,</a:t>
            </a:r>
            <a:endParaRPr/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Science,</a:t>
            </a:r>
            <a:endParaRPr b="1" i="0" sz="20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1"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</a:t>
            </a:r>
            <a:endParaRPr b="1"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University of Texas at San Antonio</a:t>
            </a:r>
            <a:endParaRPr/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rPr b="1"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 Proceedings 31st Annual IFIP WG 11.3 Working Conference on Data and Applications Security and Privacy (DBSec), Charleston, SC, July 15-17, 2019</a:t>
            </a:r>
            <a:endParaRPr/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79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9"/>
          <p:cNvSpPr txBox="1"/>
          <p:nvPr>
            <p:ph idx="10" type="dt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243" name="Google Shape;243;p39"/>
          <p:cNvSpPr txBox="1"/>
          <p:nvPr>
            <p:ph idx="11" type="ftr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244" name="Google Shape;244;p39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8"/>
          <p:cNvSpPr txBox="1"/>
          <p:nvPr>
            <p:ph type="ctrTitle"/>
          </p:nvPr>
        </p:nvSpPr>
        <p:spPr>
          <a:xfrm>
            <a:off x="1143000" y="3129142"/>
            <a:ext cx="6858000" cy="59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Methodology</a:t>
            </a:r>
            <a:endParaRPr b="1"/>
          </a:p>
        </p:txBody>
      </p:sp>
      <p:sp>
        <p:nvSpPr>
          <p:cNvPr id="512" name="Google Shape;512;p48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sp>
        <p:nvSpPr>
          <p:cNvPr id="513" name="Google Shape;513;p48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8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Process-level Performance Metrics</a:t>
            </a:r>
            <a:endParaRPr sz="2400"/>
          </a:p>
        </p:txBody>
      </p:sp>
      <p:sp>
        <p:nvSpPr>
          <p:cNvPr id="521" name="Google Shape;521;p49"/>
          <p:cNvSpPr txBox="1"/>
          <p:nvPr>
            <p:ph idx="10" type="dt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522" name="Google Shape;522;p49"/>
          <p:cNvSpPr txBox="1"/>
          <p:nvPr>
            <p:ph idx="11" type="ftr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pic>
        <p:nvPicPr>
          <p:cNvPr id="523" name="Google Shape;52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2305052"/>
            <a:ext cx="8839199" cy="24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9"/>
          <p:cNvSpPr txBox="1"/>
          <p:nvPr/>
        </p:nvSpPr>
        <p:spPr>
          <a:xfrm>
            <a:off x="400050" y="1362075"/>
            <a:ext cx="83820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We use performance metrics as a way of defining a process behavior.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28 process-level performance metrics.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These metrics can easily be fetched through the hypervisor.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9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0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Shallow </a:t>
            </a:r>
            <a:r>
              <a:rPr lang="en-US" sz="2400"/>
              <a:t>CNN Model</a:t>
            </a:r>
            <a:endParaRPr sz="2400"/>
          </a:p>
        </p:txBody>
      </p:sp>
      <p:sp>
        <p:nvSpPr>
          <p:cNvPr id="532" name="Google Shape;532;p50"/>
          <p:cNvSpPr txBox="1"/>
          <p:nvPr>
            <p:ph idx="10" type="dt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533" name="Google Shape;533;p50"/>
          <p:cNvSpPr txBox="1"/>
          <p:nvPr>
            <p:ph idx="11" type="ftr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534" name="Google Shape;534;p50"/>
          <p:cNvSpPr/>
          <p:nvPr/>
        </p:nvSpPr>
        <p:spPr>
          <a:xfrm>
            <a:off x="2611489" y="1989155"/>
            <a:ext cx="3921000" cy="287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0"/>
          <p:cNvSpPr/>
          <p:nvPr/>
        </p:nvSpPr>
        <p:spPr>
          <a:xfrm>
            <a:off x="2747539" y="2092731"/>
            <a:ext cx="3672300" cy="27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 layer</a:t>
            </a:r>
            <a:endParaRPr/>
          </a:p>
        </p:txBody>
      </p:sp>
      <p:sp>
        <p:nvSpPr>
          <p:cNvPr id="536" name="Google Shape;536;p50"/>
          <p:cNvSpPr/>
          <p:nvPr/>
        </p:nvSpPr>
        <p:spPr>
          <a:xfrm>
            <a:off x="2747539" y="2432603"/>
            <a:ext cx="3672300" cy="27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 Layer 1 + ReLU activation</a:t>
            </a:r>
            <a:endParaRPr/>
          </a:p>
        </p:txBody>
      </p:sp>
      <p:sp>
        <p:nvSpPr>
          <p:cNvPr id="537" name="Google Shape;537;p50"/>
          <p:cNvSpPr/>
          <p:nvPr/>
        </p:nvSpPr>
        <p:spPr>
          <a:xfrm>
            <a:off x="2747539" y="2772457"/>
            <a:ext cx="3672300" cy="27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 Pooling Layer 1</a:t>
            </a:r>
            <a:endParaRPr/>
          </a:p>
        </p:txBody>
      </p:sp>
      <p:sp>
        <p:nvSpPr>
          <p:cNvPr id="538" name="Google Shape;538;p50"/>
          <p:cNvSpPr/>
          <p:nvPr/>
        </p:nvSpPr>
        <p:spPr>
          <a:xfrm>
            <a:off x="2747539" y="3112329"/>
            <a:ext cx="3672300" cy="27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 Layer 2 + ReLU activation</a:t>
            </a:r>
            <a:endParaRPr/>
          </a:p>
        </p:txBody>
      </p:sp>
      <p:sp>
        <p:nvSpPr>
          <p:cNvPr id="539" name="Google Shape;539;p50"/>
          <p:cNvSpPr/>
          <p:nvPr/>
        </p:nvSpPr>
        <p:spPr>
          <a:xfrm>
            <a:off x="2747539" y="3452201"/>
            <a:ext cx="3672300" cy="27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 Pooling Layer 2</a:t>
            </a:r>
            <a:endParaRPr/>
          </a:p>
        </p:txBody>
      </p:sp>
      <p:sp>
        <p:nvSpPr>
          <p:cNvPr id="540" name="Google Shape;540;p50"/>
          <p:cNvSpPr/>
          <p:nvPr/>
        </p:nvSpPr>
        <p:spPr>
          <a:xfrm>
            <a:off x="2747539" y="3792055"/>
            <a:ext cx="3672300" cy="27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Fully Connected Layer 1 + ReLU activation</a:t>
            </a:r>
            <a:endParaRPr/>
          </a:p>
        </p:txBody>
      </p:sp>
      <p:sp>
        <p:nvSpPr>
          <p:cNvPr id="541" name="Google Shape;541;p50"/>
          <p:cNvSpPr/>
          <p:nvPr/>
        </p:nvSpPr>
        <p:spPr>
          <a:xfrm>
            <a:off x="2747539" y="4131927"/>
            <a:ext cx="3672300" cy="27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Dropout Layer </a:t>
            </a:r>
            <a:endParaRPr/>
          </a:p>
        </p:txBody>
      </p:sp>
      <p:sp>
        <p:nvSpPr>
          <p:cNvPr id="542" name="Google Shape;542;p50"/>
          <p:cNvSpPr/>
          <p:nvPr/>
        </p:nvSpPr>
        <p:spPr>
          <a:xfrm>
            <a:off x="2747539" y="4471781"/>
            <a:ext cx="3672300" cy="27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Fully Connected Layer 2</a:t>
            </a:r>
            <a:endParaRPr/>
          </a:p>
        </p:txBody>
      </p:sp>
      <p:sp>
        <p:nvSpPr>
          <p:cNvPr id="543" name="Google Shape;543;p50"/>
          <p:cNvSpPr/>
          <p:nvPr/>
        </p:nvSpPr>
        <p:spPr>
          <a:xfrm>
            <a:off x="3435289" y="1560275"/>
            <a:ext cx="2273400" cy="279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Standardized Input Matrix</a:t>
            </a:r>
            <a:endParaRPr/>
          </a:p>
        </p:txBody>
      </p:sp>
      <p:cxnSp>
        <p:nvCxnSpPr>
          <p:cNvPr id="544" name="Google Shape;544;p50"/>
          <p:cNvCxnSpPr>
            <a:stCxn id="543" idx="2"/>
            <a:endCxn id="534" idx="0"/>
          </p:cNvCxnSpPr>
          <p:nvPr/>
        </p:nvCxnSpPr>
        <p:spPr>
          <a:xfrm>
            <a:off x="4571989" y="1839575"/>
            <a:ext cx="0" cy="14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5" name="Google Shape;545;p50"/>
          <p:cNvSpPr/>
          <p:nvPr/>
        </p:nvSpPr>
        <p:spPr>
          <a:xfrm>
            <a:off x="3435289" y="5018425"/>
            <a:ext cx="2273400" cy="279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Output Prediction</a:t>
            </a:r>
            <a:endParaRPr/>
          </a:p>
        </p:txBody>
      </p:sp>
      <p:cxnSp>
        <p:nvCxnSpPr>
          <p:cNvPr id="546" name="Google Shape;546;p50"/>
          <p:cNvCxnSpPr>
            <a:stCxn id="534" idx="2"/>
            <a:endCxn id="545" idx="0"/>
          </p:cNvCxnSpPr>
          <p:nvPr/>
        </p:nvCxnSpPr>
        <p:spPr>
          <a:xfrm>
            <a:off x="4571989" y="4868855"/>
            <a:ext cx="0" cy="14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7" name="Google Shape;547;p50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1"/>
          <p:cNvSpPr txBox="1"/>
          <p:nvPr>
            <p:ph idx="1" type="body"/>
          </p:nvPr>
        </p:nvSpPr>
        <p:spPr>
          <a:xfrm>
            <a:off x="628650" y="1055075"/>
            <a:ext cx="8198400" cy="512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We represent each sample as an image (2d matrix) which will be the input to the CNN. 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Consider a sample       at a particular time   , that records     features (performance metrics) per process for      processes in a VM: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4" name="Google Shape;554;p51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CNN Input</a:t>
            </a:r>
            <a:endParaRPr sz="2400"/>
          </a:p>
        </p:txBody>
      </p:sp>
      <p:pic>
        <p:nvPicPr>
          <p:cNvPr id="555" name="Google Shape;5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350" y="2324100"/>
            <a:ext cx="2476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25" y="2314575"/>
            <a:ext cx="1047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1687" y="2637963"/>
            <a:ext cx="257175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2150" y="2332813"/>
            <a:ext cx="171450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9900" y="3499425"/>
            <a:ext cx="31242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1"/>
          <p:cNvSpPr txBox="1"/>
          <p:nvPr>
            <p:ph idx="10" type="dt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561" name="Google Shape;561;p51"/>
          <p:cNvSpPr txBox="1"/>
          <p:nvPr>
            <p:ph idx="11" type="ftr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562" name="Google Shape;562;p51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2"/>
          <p:cNvSpPr txBox="1"/>
          <p:nvPr>
            <p:ph idx="1" type="body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CNN requires the same process to remain in the same row in each sample.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The CNN in computer vision takes fixed-size images as inputs, so the number of features and processes must be predetermined.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Use the </a:t>
            </a:r>
            <a:r>
              <a:rPr b="1" lang="en-US"/>
              <a:t>max</a:t>
            </a:r>
            <a:r>
              <a:rPr lang="en-US"/>
              <a:t> process identification number (PID) which is set by the OS?</a:t>
            </a:r>
            <a:endParaRPr/>
          </a:p>
          <a:p>
            <a:pPr indent="-342900" lvl="1" marL="914400" rtl="0" algn="l">
              <a:spcBef>
                <a:spcPts val="375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The limit (max number of PIDs) is defined in /proc/sys/kernel/pid_max which is usually 32k.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Huge input matrix!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Change the max PID number defined? 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Kernel confusion if wrap around happened too often.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there is no guarantee that, for instance, a process with a PID 1000 at a particular time is going to be the same process at a later time.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52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CNN Input (cont.)</a:t>
            </a:r>
            <a:endParaRPr/>
          </a:p>
        </p:txBody>
      </p:sp>
      <p:sp>
        <p:nvSpPr>
          <p:cNvPr id="570" name="Google Shape;570;p52"/>
          <p:cNvSpPr txBox="1"/>
          <p:nvPr>
            <p:ph idx="10" type="dt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571" name="Google Shape;571;p52"/>
          <p:cNvSpPr txBox="1"/>
          <p:nvPr>
            <p:ph idx="11" type="ftr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572" name="Google Shape;572;p52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3"/>
          <p:cNvSpPr txBox="1"/>
          <p:nvPr>
            <p:ph idx="1" type="body"/>
          </p:nvPr>
        </p:nvSpPr>
        <p:spPr>
          <a:xfrm>
            <a:off x="628650" y="1055076"/>
            <a:ext cx="7886700" cy="21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We define a process, referred to as unique process, by a 3-tuple: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process name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command line used to run process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hash of the process binary file (if applicable)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We set the maximum number of unique processes to 120 to accommodate for newly created unique processes.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3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Unique process</a:t>
            </a:r>
            <a:endParaRPr/>
          </a:p>
        </p:txBody>
      </p:sp>
      <p:sp>
        <p:nvSpPr>
          <p:cNvPr id="580" name="Google Shape;580;p53"/>
          <p:cNvSpPr txBox="1"/>
          <p:nvPr>
            <p:ph idx="10" type="dt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581" name="Google Shape;581;p53"/>
          <p:cNvSpPr txBox="1"/>
          <p:nvPr>
            <p:ph idx="11" type="ftr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582" name="Google Shape;582;p53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583" name="Google Shape;583;p53"/>
          <p:cNvSpPr txBox="1"/>
          <p:nvPr/>
        </p:nvSpPr>
        <p:spPr>
          <a:xfrm>
            <a:off x="376050" y="3065850"/>
            <a:ext cx="81015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+-------+----------------+-------------------------------------------------------+------------------------------------+-------------+------------------------------+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pid    | name           | cmd                                                           | hash                | kb_sent     | cpu_user | sample_time             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+-------+----------------+-------------------------------------------------------+------------------------------------+----------+----------+---------------------+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1241 | php-fpm7.0 | php-fpm: pool www                                  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33.61710  |  0.03000  | 2018-06-15 11:19:04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1240 | php-fpm7.0 | php-fpm: pool www                                  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38.79308  |  0.00000  | 2018-06-15 11:19:04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1221 | php-fpm7.0 | php-fpm: master process (/etc/php/7.0/...  | </a:t>
            </a:r>
            <a:r>
              <a:rPr lang="en-US" sz="1100">
                <a:solidFill>
                  <a:schemeClr val="dk1"/>
                </a:solidFill>
              </a:rPr>
              <a:t>7eb</a:t>
            </a:r>
            <a:r>
              <a:rPr lang="en-US" sz="1100">
                <a:solidFill>
                  <a:schemeClr val="dk1"/>
                </a:solidFill>
              </a:rPr>
              <a:t>8522425</a:t>
            </a:r>
            <a:r>
              <a:rPr lang="en-US" sz="1100"/>
              <a:t>... |  0.00000   |  0.02000  | 2018-06-15 11:19:04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| 1287 | python        | python                                                        | 23eeeb4347… |  0.00000   |  0.15000  | 2018-06-15 11:19:04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+------+-----------------+-------------------------------------------------------+--------------------+--------------+--------------+-----------------------------+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84" name="Google Shape;584;p53"/>
          <p:cNvSpPr txBox="1"/>
          <p:nvPr/>
        </p:nvSpPr>
        <p:spPr>
          <a:xfrm>
            <a:off x="376050" y="4447950"/>
            <a:ext cx="83919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+</a:t>
            </a:r>
            <a:r>
              <a:rPr lang="en-US" sz="1100">
                <a:solidFill>
                  <a:schemeClr val="dk1"/>
                </a:solidFill>
              </a:rPr>
              <a:t>-----------------------------------------------------------------------------------------------+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                                           </a:t>
            </a:r>
            <a:r>
              <a:rPr b="1" lang="en-US" sz="1100"/>
              <a:t>Unique Process</a:t>
            </a:r>
            <a:r>
              <a:rPr lang="en-US" sz="1100"/>
              <a:t>                      		        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+----------------+-------------------------------------------------------+--------------------+----------------------+----------------------+-----------------------------+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</a:t>
            </a:r>
            <a:r>
              <a:rPr b="1" lang="en-US" sz="1100"/>
              <a:t>name</a:t>
            </a:r>
            <a:r>
              <a:rPr lang="en-US" sz="1100"/>
              <a:t>          | </a:t>
            </a:r>
            <a:r>
              <a:rPr b="1" lang="en-US" sz="1100"/>
              <a:t>cmd</a:t>
            </a:r>
            <a:r>
              <a:rPr lang="en-US" sz="1100"/>
              <a:t>                                                           | </a:t>
            </a:r>
            <a:r>
              <a:rPr b="1" lang="en-US" sz="1100"/>
              <a:t>hash</a:t>
            </a:r>
            <a:r>
              <a:rPr lang="en-US" sz="1100"/>
              <a:t>                | AVG(kb_sent)     | AVG(cpu_user) | sample_time             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+----------------+-------------------------------------------------------+--------------------+----------------------+----------------------+-----------------------------+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php-fpm7.0 | php-fpm: pool www                                  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 </a:t>
            </a:r>
            <a:r>
              <a:rPr lang="en-US" sz="1100"/>
              <a:t>36.2051  </a:t>
            </a:r>
            <a:r>
              <a:rPr lang="en-US" sz="1100"/>
              <a:t>           |  0.0150              | 2018-06-15 11:19:04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php-fpm7.0 | php-fpm: master process (/etc/php/7.0/...  | </a:t>
            </a:r>
            <a:r>
              <a:rPr lang="en-US" sz="1100">
                <a:solidFill>
                  <a:schemeClr val="dk1"/>
                </a:solidFill>
              </a:rPr>
              <a:t>7eb8522425</a:t>
            </a:r>
            <a:r>
              <a:rPr lang="en-US" sz="1100"/>
              <a:t>... |  0.00000             |  0.0200              | 2018-06-15 11:19:04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| python        | python                                                        | 23eeeb4347… |  0.00000             |  0.1500              | 2018-06-15 11:19:04  |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+----------------+-------------------------------------------------------+--------------------+----------------------+----------------------+-----------------------------+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4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Unique process (cont.)</a:t>
            </a:r>
            <a:endParaRPr/>
          </a:p>
        </p:txBody>
      </p:sp>
      <p:sp>
        <p:nvSpPr>
          <p:cNvPr id="591" name="Google Shape;591;p54"/>
          <p:cNvSpPr txBox="1"/>
          <p:nvPr>
            <p:ph idx="10" type="dt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592" name="Google Shape;592;p54"/>
          <p:cNvSpPr txBox="1"/>
          <p:nvPr>
            <p:ph idx="11" type="ftr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sp>
        <p:nvSpPr>
          <p:cNvPr id="593" name="Google Shape;593;p54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94" name="Google Shape;59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188" y="937001"/>
            <a:ext cx="6333975" cy="213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188" y="3203905"/>
            <a:ext cx="6267301" cy="219189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4"/>
          <p:cNvSpPr txBox="1"/>
          <p:nvPr/>
        </p:nvSpPr>
        <p:spPr>
          <a:xfrm>
            <a:off x="656525" y="5393675"/>
            <a:ext cx="7842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Two different experiments (each with a different malware) where the number of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total standard processes are compared to the number of unique processes.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5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Single VMs Single Samples (SVSS)</a:t>
            </a:r>
            <a:endParaRPr sz="2400"/>
          </a:p>
        </p:txBody>
      </p:sp>
      <p:pic>
        <p:nvPicPr>
          <p:cNvPr id="602" name="Google Shape;60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62" y="1187938"/>
            <a:ext cx="6096176" cy="3872536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5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4" name="Google Shape;604;p55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5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6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Single VMs Single Samples (SVSS)</a:t>
            </a:r>
            <a:endParaRPr sz="2400"/>
          </a:p>
        </p:txBody>
      </p:sp>
      <p:pic>
        <p:nvPicPr>
          <p:cNvPr id="611" name="Google Shape;61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62" y="1187938"/>
            <a:ext cx="6096176" cy="3872536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6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3" name="Google Shape;613;p56"/>
          <p:cNvSpPr txBox="1"/>
          <p:nvPr/>
        </p:nvSpPr>
        <p:spPr>
          <a:xfrm>
            <a:off x="973725" y="5229600"/>
            <a:ext cx="75690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Disadvantage: Losing information if a VM has some effects on other VMs.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56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56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7"/>
          <p:cNvSpPr txBox="1"/>
          <p:nvPr>
            <p:ph type="ctrTitle"/>
          </p:nvPr>
        </p:nvSpPr>
        <p:spPr>
          <a:xfrm>
            <a:off x="1818725" y="49245"/>
            <a:ext cx="4932900" cy="724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Multiple VMs Single Samples (MVSS)</a:t>
            </a:r>
            <a:endParaRPr sz="2400"/>
          </a:p>
        </p:txBody>
      </p:sp>
      <p:pic>
        <p:nvPicPr>
          <p:cNvPr id="621" name="Google Shape;62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00" y="1026000"/>
            <a:ext cx="8882999" cy="5075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7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3" name="Google Shape;623;p57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7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ctrTitle"/>
          </p:nvPr>
        </p:nvSpPr>
        <p:spPr>
          <a:xfrm>
            <a:off x="1143000" y="3129142"/>
            <a:ext cx="6858000" cy="59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Introduction and Motivation</a:t>
            </a:r>
            <a:endParaRPr b="1"/>
          </a:p>
        </p:txBody>
      </p:sp>
      <p:sp>
        <p:nvSpPr>
          <p:cNvPr id="250" name="Google Shape;250;p40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/>
              <a:t>‹#›</a:t>
            </a:fld>
            <a:endParaRPr sz="900"/>
          </a:p>
        </p:txBody>
      </p:sp>
      <p:sp>
        <p:nvSpPr>
          <p:cNvPr id="251" name="Google Shape;251;p40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8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Intuition</a:t>
            </a:r>
            <a:endParaRPr/>
          </a:p>
        </p:txBody>
      </p:sp>
      <p:pic>
        <p:nvPicPr>
          <p:cNvPr id="630" name="Google Shape;63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5" y="1543375"/>
            <a:ext cx="4453476" cy="334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200" y="1543388"/>
            <a:ext cx="4453476" cy="33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58"/>
          <p:cNvSpPr txBox="1"/>
          <p:nvPr/>
        </p:nvSpPr>
        <p:spPr>
          <a:xfrm>
            <a:off x="184025" y="4898000"/>
            <a:ext cx="429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used voluntary context switches over 30 minutes for two different runs of the same unique process</a:t>
            </a:r>
            <a:endParaRPr/>
          </a:p>
        </p:txBody>
      </p:sp>
      <p:sp>
        <p:nvSpPr>
          <p:cNvPr id="633" name="Google Shape;633;p58"/>
          <p:cNvSpPr txBox="1"/>
          <p:nvPr/>
        </p:nvSpPr>
        <p:spPr>
          <a:xfrm>
            <a:off x="4637488" y="4898000"/>
            <a:ext cx="429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used voluntary context switches over 30 minutes for one run of 10 VMs in an auto-scaling scenario.</a:t>
            </a:r>
            <a:endParaRPr/>
          </a:p>
        </p:txBody>
      </p:sp>
      <p:sp>
        <p:nvSpPr>
          <p:cNvPr id="634" name="Google Shape;634;p58"/>
          <p:cNvSpPr txBox="1"/>
          <p:nvPr/>
        </p:nvSpPr>
        <p:spPr>
          <a:xfrm>
            <a:off x="455550" y="1041900"/>
            <a:ext cx="8089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What do we gain from having multiple VMs in an auto-scaling scenario?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“</a:t>
            </a:r>
            <a:r>
              <a:rPr b="1" lang="en-US" sz="1800"/>
              <a:t>Correlation between VMs”</a:t>
            </a:r>
            <a:endParaRPr b="1" sz="1800"/>
          </a:p>
        </p:txBody>
      </p:sp>
      <p:sp>
        <p:nvSpPr>
          <p:cNvPr id="635" name="Google Shape;635;p58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" name="Google Shape;636;p58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8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9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Multiple VMs Paired Samples (MVPS)</a:t>
            </a:r>
            <a:endParaRPr sz="2400"/>
          </a:p>
        </p:txBody>
      </p:sp>
      <p:pic>
        <p:nvPicPr>
          <p:cNvPr id="643" name="Google Shape;64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9725"/>
            <a:ext cx="8839199" cy="500527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9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5" name="Google Shape;645;p59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59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0"/>
          <p:cNvSpPr txBox="1"/>
          <p:nvPr>
            <p:ph type="ctrTitle"/>
          </p:nvPr>
        </p:nvSpPr>
        <p:spPr>
          <a:xfrm>
            <a:off x="1143000" y="3129142"/>
            <a:ext cx="6858000" cy="59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Experimental Setup and Results</a:t>
            </a:r>
            <a:endParaRPr b="1"/>
          </a:p>
        </p:txBody>
      </p:sp>
      <p:sp>
        <p:nvSpPr>
          <p:cNvPr id="652" name="Google Shape;652;p60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sp>
        <p:nvSpPr>
          <p:cNvPr id="653" name="Google Shape;653;p60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60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1"/>
          <p:cNvSpPr txBox="1"/>
          <p:nvPr>
            <p:ph idx="1" type="body"/>
          </p:nvPr>
        </p:nvSpPr>
        <p:spPr>
          <a:xfrm>
            <a:off x="628650" y="1055077"/>
            <a:ext cx="7886700" cy="512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Our experiments were conducted</a:t>
            </a:r>
            <a:endParaRPr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on Openstack.</a:t>
            </a:r>
            <a:endParaRPr/>
          </a:p>
          <a:p>
            <a:pPr indent="-361950" lvl="0" marL="457200" rtl="0" algn="l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To simulate a real world scenario,</a:t>
            </a:r>
            <a:endParaRPr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we used a 3-tier web architecture</a:t>
            </a:r>
            <a:endParaRPr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and a self-similar traffic gen.</a:t>
            </a:r>
            <a:endParaRPr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(on/off Pareto) is used.</a:t>
            </a:r>
            <a:endParaRPr/>
          </a:p>
          <a:p>
            <a:pPr indent="-361950" lvl="0" marL="457200" rtl="0" algn="l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US"/>
              <a:t>Data collection:</a:t>
            </a:r>
            <a:endParaRPr/>
          </a:p>
        </p:txBody>
      </p:sp>
      <p:sp>
        <p:nvSpPr>
          <p:cNvPr id="661" name="Google Shape;661;p61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Experimental Setup</a:t>
            </a:r>
            <a:endParaRPr/>
          </a:p>
        </p:txBody>
      </p:sp>
      <p:sp>
        <p:nvSpPr>
          <p:cNvPr id="662" name="Google Shape;662;p61"/>
          <p:cNvSpPr txBox="1"/>
          <p:nvPr>
            <p:ph idx="10" type="dt"/>
          </p:nvPr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/>
              <a:t>Mahmoud Abdelsalam</a:t>
            </a:r>
            <a:endParaRPr/>
          </a:p>
        </p:txBody>
      </p:sp>
      <p:sp>
        <p:nvSpPr>
          <p:cNvPr id="663" name="Google Shape;663;p61"/>
          <p:cNvSpPr txBox="1"/>
          <p:nvPr>
            <p:ph idx="11" type="ftr"/>
          </p:nvPr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/>
          </a:p>
        </p:txBody>
      </p:sp>
      <p:cxnSp>
        <p:nvCxnSpPr>
          <p:cNvPr id="664" name="Google Shape;664;p61"/>
          <p:cNvCxnSpPr/>
          <p:nvPr/>
        </p:nvCxnSpPr>
        <p:spPr>
          <a:xfrm>
            <a:off x="1100734" y="4916750"/>
            <a:ext cx="63765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65" name="Google Shape;665;p61"/>
          <p:cNvCxnSpPr/>
          <p:nvPr/>
        </p:nvCxnSpPr>
        <p:spPr>
          <a:xfrm rot="10800000">
            <a:off x="7165334" y="4843425"/>
            <a:ext cx="0" cy="136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6" name="Google Shape;666;p61"/>
          <p:cNvSpPr txBox="1"/>
          <p:nvPr/>
        </p:nvSpPr>
        <p:spPr>
          <a:xfrm>
            <a:off x="1257784" y="4979625"/>
            <a:ext cx="6135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					            30				                       60</a:t>
            </a:r>
            <a:endParaRPr/>
          </a:p>
        </p:txBody>
      </p:sp>
      <p:cxnSp>
        <p:nvCxnSpPr>
          <p:cNvPr id="667" name="Google Shape;667;p61"/>
          <p:cNvCxnSpPr/>
          <p:nvPr/>
        </p:nvCxnSpPr>
        <p:spPr>
          <a:xfrm rot="10800000">
            <a:off x="4306949" y="4843425"/>
            <a:ext cx="0" cy="136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8" name="Google Shape;668;p61"/>
          <p:cNvCxnSpPr/>
          <p:nvPr/>
        </p:nvCxnSpPr>
        <p:spPr>
          <a:xfrm rot="10800000">
            <a:off x="2198009" y="5098535"/>
            <a:ext cx="0" cy="427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9" name="Google Shape;669;p61"/>
          <p:cNvCxnSpPr/>
          <p:nvPr/>
        </p:nvCxnSpPr>
        <p:spPr>
          <a:xfrm rot="10800000">
            <a:off x="4325584" y="5282742"/>
            <a:ext cx="0" cy="243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0" name="Google Shape;670;p61"/>
          <p:cNvCxnSpPr/>
          <p:nvPr/>
        </p:nvCxnSpPr>
        <p:spPr>
          <a:xfrm rot="10800000">
            <a:off x="6493434" y="5098792"/>
            <a:ext cx="2700" cy="413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1" name="Google Shape;671;p61"/>
          <p:cNvCxnSpPr/>
          <p:nvPr/>
        </p:nvCxnSpPr>
        <p:spPr>
          <a:xfrm rot="10800000">
            <a:off x="1403209" y="4843425"/>
            <a:ext cx="0" cy="136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2" name="Google Shape;672;p61"/>
          <p:cNvSpPr txBox="1"/>
          <p:nvPr/>
        </p:nvSpPr>
        <p:spPr>
          <a:xfrm>
            <a:off x="7440273" y="4606575"/>
            <a:ext cx="6030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(min)</a:t>
            </a:r>
            <a:endParaRPr/>
          </a:p>
        </p:txBody>
      </p:sp>
      <p:sp>
        <p:nvSpPr>
          <p:cNvPr id="673" name="Google Shape;673;p61"/>
          <p:cNvSpPr txBox="1"/>
          <p:nvPr/>
        </p:nvSpPr>
        <p:spPr>
          <a:xfrm>
            <a:off x="1564559" y="5439505"/>
            <a:ext cx="12669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Clean phase</a:t>
            </a:r>
            <a:endParaRPr/>
          </a:p>
        </p:txBody>
      </p:sp>
      <p:sp>
        <p:nvSpPr>
          <p:cNvPr id="674" name="Google Shape;674;p61"/>
          <p:cNvSpPr txBox="1"/>
          <p:nvPr/>
        </p:nvSpPr>
        <p:spPr>
          <a:xfrm>
            <a:off x="3117109" y="5439495"/>
            <a:ext cx="27429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injection Point.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113 Malware executables are injected (one per experiment).</a:t>
            </a:r>
            <a:endParaRPr/>
          </a:p>
        </p:txBody>
      </p:sp>
      <p:sp>
        <p:nvSpPr>
          <p:cNvPr id="675" name="Google Shape;675;p61"/>
          <p:cNvSpPr txBox="1"/>
          <p:nvPr/>
        </p:nvSpPr>
        <p:spPr>
          <a:xfrm>
            <a:off x="5860009" y="5439495"/>
            <a:ext cx="19869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 of malware activity</a:t>
            </a:r>
            <a:endParaRPr/>
          </a:p>
        </p:txBody>
      </p:sp>
      <p:cxnSp>
        <p:nvCxnSpPr>
          <p:cNvPr id="676" name="Google Shape;676;p61"/>
          <p:cNvCxnSpPr/>
          <p:nvPr/>
        </p:nvCxnSpPr>
        <p:spPr>
          <a:xfrm rot="10800000">
            <a:off x="14031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7" name="Google Shape;677;p61"/>
          <p:cNvCxnSpPr/>
          <p:nvPr/>
        </p:nvCxnSpPr>
        <p:spPr>
          <a:xfrm rot="10800000">
            <a:off x="15555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8" name="Google Shape;678;p61"/>
          <p:cNvCxnSpPr/>
          <p:nvPr/>
        </p:nvCxnSpPr>
        <p:spPr>
          <a:xfrm rot="10800000">
            <a:off x="17079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9" name="Google Shape;679;p61"/>
          <p:cNvCxnSpPr/>
          <p:nvPr/>
        </p:nvCxnSpPr>
        <p:spPr>
          <a:xfrm rot="10800000">
            <a:off x="18603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0" name="Google Shape;680;p61"/>
          <p:cNvCxnSpPr/>
          <p:nvPr/>
        </p:nvCxnSpPr>
        <p:spPr>
          <a:xfrm rot="10800000">
            <a:off x="20127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1" name="Google Shape;681;p61"/>
          <p:cNvCxnSpPr/>
          <p:nvPr/>
        </p:nvCxnSpPr>
        <p:spPr>
          <a:xfrm rot="10800000">
            <a:off x="21651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2" name="Google Shape;682;p61"/>
          <p:cNvCxnSpPr/>
          <p:nvPr/>
        </p:nvCxnSpPr>
        <p:spPr>
          <a:xfrm rot="10800000">
            <a:off x="23175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3" name="Google Shape;683;p61"/>
          <p:cNvCxnSpPr/>
          <p:nvPr/>
        </p:nvCxnSpPr>
        <p:spPr>
          <a:xfrm rot="10800000">
            <a:off x="24699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4" name="Google Shape;684;p61"/>
          <p:cNvCxnSpPr/>
          <p:nvPr/>
        </p:nvCxnSpPr>
        <p:spPr>
          <a:xfrm rot="10800000">
            <a:off x="26223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5" name="Google Shape;685;p61"/>
          <p:cNvCxnSpPr/>
          <p:nvPr/>
        </p:nvCxnSpPr>
        <p:spPr>
          <a:xfrm rot="10800000">
            <a:off x="27747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6" name="Google Shape;686;p61"/>
          <p:cNvCxnSpPr/>
          <p:nvPr/>
        </p:nvCxnSpPr>
        <p:spPr>
          <a:xfrm rot="10800000">
            <a:off x="29271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7" name="Google Shape;687;p61"/>
          <p:cNvCxnSpPr/>
          <p:nvPr/>
        </p:nvCxnSpPr>
        <p:spPr>
          <a:xfrm rot="10800000">
            <a:off x="30795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8" name="Google Shape;688;p61"/>
          <p:cNvCxnSpPr/>
          <p:nvPr/>
        </p:nvCxnSpPr>
        <p:spPr>
          <a:xfrm rot="10800000">
            <a:off x="32319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9" name="Google Shape;689;p61"/>
          <p:cNvCxnSpPr/>
          <p:nvPr/>
        </p:nvCxnSpPr>
        <p:spPr>
          <a:xfrm rot="10800000">
            <a:off x="33843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0" name="Google Shape;690;p61"/>
          <p:cNvCxnSpPr/>
          <p:nvPr/>
        </p:nvCxnSpPr>
        <p:spPr>
          <a:xfrm rot="10800000">
            <a:off x="35367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1" name="Google Shape;691;p61"/>
          <p:cNvCxnSpPr/>
          <p:nvPr/>
        </p:nvCxnSpPr>
        <p:spPr>
          <a:xfrm rot="10800000">
            <a:off x="36891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2" name="Google Shape;692;p61"/>
          <p:cNvCxnSpPr/>
          <p:nvPr/>
        </p:nvCxnSpPr>
        <p:spPr>
          <a:xfrm rot="10800000">
            <a:off x="38415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3" name="Google Shape;693;p61"/>
          <p:cNvCxnSpPr/>
          <p:nvPr/>
        </p:nvCxnSpPr>
        <p:spPr>
          <a:xfrm rot="10800000">
            <a:off x="39939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4" name="Google Shape;694;p61"/>
          <p:cNvCxnSpPr/>
          <p:nvPr/>
        </p:nvCxnSpPr>
        <p:spPr>
          <a:xfrm rot="10800000">
            <a:off x="41463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5" name="Google Shape;695;p61"/>
          <p:cNvCxnSpPr/>
          <p:nvPr/>
        </p:nvCxnSpPr>
        <p:spPr>
          <a:xfrm rot="10800000">
            <a:off x="44511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6" name="Google Shape;696;p61"/>
          <p:cNvCxnSpPr/>
          <p:nvPr/>
        </p:nvCxnSpPr>
        <p:spPr>
          <a:xfrm rot="10800000">
            <a:off x="46035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7" name="Google Shape;697;p61"/>
          <p:cNvCxnSpPr/>
          <p:nvPr/>
        </p:nvCxnSpPr>
        <p:spPr>
          <a:xfrm rot="10800000">
            <a:off x="47559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8" name="Google Shape;698;p61"/>
          <p:cNvCxnSpPr/>
          <p:nvPr/>
        </p:nvCxnSpPr>
        <p:spPr>
          <a:xfrm rot="10800000">
            <a:off x="49083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9" name="Google Shape;699;p61"/>
          <p:cNvCxnSpPr/>
          <p:nvPr/>
        </p:nvCxnSpPr>
        <p:spPr>
          <a:xfrm rot="10800000">
            <a:off x="50607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0" name="Google Shape;700;p61"/>
          <p:cNvCxnSpPr/>
          <p:nvPr/>
        </p:nvCxnSpPr>
        <p:spPr>
          <a:xfrm rot="10800000">
            <a:off x="52131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1" name="Google Shape;701;p61"/>
          <p:cNvCxnSpPr/>
          <p:nvPr/>
        </p:nvCxnSpPr>
        <p:spPr>
          <a:xfrm rot="10800000">
            <a:off x="53655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2" name="Google Shape;702;p61"/>
          <p:cNvCxnSpPr/>
          <p:nvPr/>
        </p:nvCxnSpPr>
        <p:spPr>
          <a:xfrm rot="10800000">
            <a:off x="55179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3" name="Google Shape;703;p61"/>
          <p:cNvCxnSpPr/>
          <p:nvPr/>
        </p:nvCxnSpPr>
        <p:spPr>
          <a:xfrm rot="10800000">
            <a:off x="56703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4" name="Google Shape;704;p61"/>
          <p:cNvCxnSpPr/>
          <p:nvPr/>
        </p:nvCxnSpPr>
        <p:spPr>
          <a:xfrm rot="10800000">
            <a:off x="58227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5" name="Google Shape;705;p61"/>
          <p:cNvCxnSpPr/>
          <p:nvPr/>
        </p:nvCxnSpPr>
        <p:spPr>
          <a:xfrm rot="10800000">
            <a:off x="59751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6" name="Google Shape;706;p61"/>
          <p:cNvCxnSpPr/>
          <p:nvPr/>
        </p:nvCxnSpPr>
        <p:spPr>
          <a:xfrm rot="10800000">
            <a:off x="61275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7" name="Google Shape;707;p61"/>
          <p:cNvCxnSpPr/>
          <p:nvPr/>
        </p:nvCxnSpPr>
        <p:spPr>
          <a:xfrm rot="10800000">
            <a:off x="62799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8" name="Google Shape;708;p61"/>
          <p:cNvCxnSpPr/>
          <p:nvPr/>
        </p:nvCxnSpPr>
        <p:spPr>
          <a:xfrm rot="10800000">
            <a:off x="64323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9" name="Google Shape;709;p61"/>
          <p:cNvCxnSpPr/>
          <p:nvPr/>
        </p:nvCxnSpPr>
        <p:spPr>
          <a:xfrm rot="10800000">
            <a:off x="65847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0" name="Google Shape;710;p61"/>
          <p:cNvCxnSpPr/>
          <p:nvPr/>
        </p:nvCxnSpPr>
        <p:spPr>
          <a:xfrm rot="10800000">
            <a:off x="67371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1" name="Google Shape;711;p61"/>
          <p:cNvCxnSpPr/>
          <p:nvPr/>
        </p:nvCxnSpPr>
        <p:spPr>
          <a:xfrm rot="10800000">
            <a:off x="68895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2" name="Google Shape;712;p61"/>
          <p:cNvCxnSpPr/>
          <p:nvPr/>
        </p:nvCxnSpPr>
        <p:spPr>
          <a:xfrm rot="10800000">
            <a:off x="7041934" y="4874920"/>
            <a:ext cx="0" cy="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3" name="Google Shape;713;p61"/>
          <p:cNvCxnSpPr/>
          <p:nvPr/>
        </p:nvCxnSpPr>
        <p:spPr>
          <a:xfrm>
            <a:off x="1404359" y="4592195"/>
            <a:ext cx="5737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4" name="Google Shape;714;p61"/>
          <p:cNvCxnSpPr/>
          <p:nvPr/>
        </p:nvCxnSpPr>
        <p:spPr>
          <a:xfrm>
            <a:off x="1411931" y="4592175"/>
            <a:ext cx="0" cy="1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5" name="Google Shape;715;p61"/>
          <p:cNvCxnSpPr/>
          <p:nvPr/>
        </p:nvCxnSpPr>
        <p:spPr>
          <a:xfrm>
            <a:off x="7137401" y="4592175"/>
            <a:ext cx="0" cy="1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6" name="Google Shape;716;p61"/>
          <p:cNvCxnSpPr/>
          <p:nvPr/>
        </p:nvCxnSpPr>
        <p:spPr>
          <a:xfrm>
            <a:off x="1556769" y="4592175"/>
            <a:ext cx="0" cy="15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7" name="Google Shape;717;p61"/>
          <p:cNvCxnSpPr/>
          <p:nvPr/>
        </p:nvCxnSpPr>
        <p:spPr>
          <a:xfrm flipH="1" rot="10800000">
            <a:off x="1739409" y="4675925"/>
            <a:ext cx="5214300" cy="21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61"/>
          <p:cNvCxnSpPr/>
          <p:nvPr/>
        </p:nvCxnSpPr>
        <p:spPr>
          <a:xfrm rot="10800000">
            <a:off x="4304634" y="4393250"/>
            <a:ext cx="0" cy="20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9" name="Google Shape;719;p61"/>
          <p:cNvSpPr txBox="1"/>
          <p:nvPr/>
        </p:nvSpPr>
        <p:spPr>
          <a:xfrm>
            <a:off x="2165134" y="3879746"/>
            <a:ext cx="426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 28 different process performance metrics (Table I) every 10 seconds for ≃ 100 processes</a:t>
            </a:r>
            <a:endParaRPr/>
          </a:p>
        </p:txBody>
      </p:sp>
      <p:sp>
        <p:nvSpPr>
          <p:cNvPr id="720" name="Google Shape;720;p61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721" name="Google Shape;72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250" y="1011889"/>
            <a:ext cx="4219050" cy="28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2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727" name="Google Shape;727;p62"/>
          <p:cNvSpPr txBox="1"/>
          <p:nvPr/>
        </p:nvSpPr>
        <p:spPr>
          <a:xfrm>
            <a:off x="1818725" y="1228350"/>
            <a:ext cx="15267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MVSS</a:t>
            </a:r>
            <a:endParaRPr sz="2400"/>
          </a:p>
        </p:txBody>
      </p:sp>
      <p:sp>
        <p:nvSpPr>
          <p:cNvPr id="728" name="Google Shape;728;p62"/>
          <p:cNvSpPr txBox="1"/>
          <p:nvPr/>
        </p:nvSpPr>
        <p:spPr>
          <a:xfrm>
            <a:off x="6342025" y="1228350"/>
            <a:ext cx="15267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MVPS</a:t>
            </a:r>
            <a:endParaRPr sz="2400"/>
          </a:p>
        </p:txBody>
      </p:sp>
      <p:sp>
        <p:nvSpPr>
          <p:cNvPr id="729" name="Google Shape;729;p62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0" name="Google Shape;73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0" y="1771438"/>
            <a:ext cx="4498847" cy="335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847" y="1771438"/>
            <a:ext cx="4498847" cy="3355848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62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62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3"/>
          <p:cNvSpPr txBox="1"/>
          <p:nvPr>
            <p:ph idx="1" type="body"/>
          </p:nvPr>
        </p:nvSpPr>
        <p:spPr>
          <a:xfrm>
            <a:off x="628650" y="1055075"/>
            <a:ext cx="8088600" cy="512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/>
              <a:t>The goal of this paper was to provide a develop cloud-specific online malware detection method by leveraging cloud characteristics (i.e., auto-scaling).</a:t>
            </a:r>
            <a:endParaRPr sz="2000"/>
          </a:p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We developed an effective approach for detecting malware using process-level features for low-level malware in an auto-scaling scenario.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We introduced a novel pairing samples approach for capturing  correlations between VMs.</a:t>
            </a:r>
            <a:endParaRPr sz="20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/>
              <a:t>Future Work:</a:t>
            </a:r>
            <a:endParaRPr sz="2000"/>
          </a:p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Applying and testing multiple architectures (e.g., hadoop systems or containers)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Investigating and leveraging more cloud characteristics for security.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Develop techniques to handle the situation when multiple VMs are infected simultaneously by an attacker.</a:t>
            </a:r>
            <a:endParaRPr sz="20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39" name="Google Shape;739;p63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Conclusion &amp; Future Work</a:t>
            </a:r>
            <a:endParaRPr sz="2400"/>
          </a:p>
        </p:txBody>
      </p:sp>
      <p:sp>
        <p:nvSpPr>
          <p:cNvPr id="740" name="Google Shape;740;p63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1" name="Google Shape;741;p63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63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4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64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9" name="Google Shape;74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4760" y="2667960"/>
            <a:ext cx="1914000" cy="23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64"/>
          <p:cNvSpPr txBox="1"/>
          <p:nvPr/>
        </p:nvSpPr>
        <p:spPr>
          <a:xfrm>
            <a:off x="915200" y="1108125"/>
            <a:ext cx="7313700" cy="17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Questions/Comments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64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Malware Detection Classification</a:t>
            </a:r>
            <a:endParaRPr sz="2400"/>
          </a:p>
        </p:txBody>
      </p:sp>
      <p:sp>
        <p:nvSpPr>
          <p:cNvPr id="258" name="Google Shape;258;p41"/>
          <p:cNvSpPr/>
          <p:nvPr/>
        </p:nvSpPr>
        <p:spPr>
          <a:xfrm>
            <a:off x="2777300" y="1189175"/>
            <a:ext cx="3592200" cy="44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Detection using Machine Learning</a:t>
            </a:r>
            <a:endParaRPr/>
          </a:p>
        </p:txBody>
      </p:sp>
      <p:sp>
        <p:nvSpPr>
          <p:cNvPr id="259" name="Google Shape;259;p41"/>
          <p:cNvSpPr/>
          <p:nvPr/>
        </p:nvSpPr>
        <p:spPr>
          <a:xfrm>
            <a:off x="6621699" y="2305625"/>
            <a:ext cx="1735200" cy="44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Classification</a:t>
            </a:r>
            <a:endParaRPr/>
          </a:p>
        </p:txBody>
      </p:sp>
      <p:sp>
        <p:nvSpPr>
          <p:cNvPr id="260" name="Google Shape;260;p41"/>
          <p:cNvSpPr/>
          <p:nvPr/>
        </p:nvSpPr>
        <p:spPr>
          <a:xfrm>
            <a:off x="738750" y="2305625"/>
            <a:ext cx="2290200" cy="44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Malware Detection</a:t>
            </a:r>
            <a:endParaRPr/>
          </a:p>
        </p:txBody>
      </p:sp>
      <p:cxnSp>
        <p:nvCxnSpPr>
          <p:cNvPr id="261" name="Google Shape;261;p41"/>
          <p:cNvCxnSpPr>
            <a:stCxn id="258" idx="2"/>
            <a:endCxn id="260" idx="0"/>
          </p:cNvCxnSpPr>
          <p:nvPr/>
        </p:nvCxnSpPr>
        <p:spPr>
          <a:xfrm rot="5400000">
            <a:off x="2892950" y="625325"/>
            <a:ext cx="671400" cy="26895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41"/>
          <p:cNvCxnSpPr>
            <a:stCxn id="258" idx="2"/>
            <a:endCxn id="259" idx="0"/>
          </p:cNvCxnSpPr>
          <p:nvPr/>
        </p:nvCxnSpPr>
        <p:spPr>
          <a:xfrm flipH="1" rot="-5400000">
            <a:off x="5695700" y="512075"/>
            <a:ext cx="671400" cy="29160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41"/>
          <p:cNvSpPr txBox="1"/>
          <p:nvPr/>
        </p:nvSpPr>
        <p:spPr>
          <a:xfrm>
            <a:off x="311700" y="3420075"/>
            <a:ext cx="85206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rabicPeriod"/>
            </a:pPr>
            <a:r>
              <a:rPr lang="en-US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File classification: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Given a file/executable, classify if it’s a malware or not by running it and observing its behavior.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have a file as a suspect.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don’t keep monitoring them once they are clean.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AutoNum type="arabicPeriod"/>
            </a:pPr>
            <a:r>
              <a:rPr lang="en-US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Online malware detection: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Assume that the malware got into the system and is executing.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keep monitoring the system’s behavior for malware detection.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don’t just focus on a given file, but the entire system (processes).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4" name="Google Shape;264;p41"/>
          <p:cNvCxnSpPr/>
          <p:nvPr/>
        </p:nvCxnSpPr>
        <p:spPr>
          <a:xfrm>
            <a:off x="51050" y="3375275"/>
            <a:ext cx="9044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5" name="Google Shape;265;p41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1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Malware Detection using ML</a:t>
            </a:r>
            <a:endParaRPr sz="2400"/>
          </a:p>
        </p:txBody>
      </p:sp>
      <p:sp>
        <p:nvSpPr>
          <p:cNvPr id="273" name="Google Shape;273;p42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42"/>
          <p:cNvSpPr/>
          <p:nvPr/>
        </p:nvSpPr>
        <p:spPr>
          <a:xfrm>
            <a:off x="1607700" y="1467600"/>
            <a:ext cx="1187100" cy="118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2"/>
          <p:cNvSpPr/>
          <p:nvPr/>
        </p:nvSpPr>
        <p:spPr>
          <a:xfrm>
            <a:off x="1760100" y="1620000"/>
            <a:ext cx="1187100" cy="118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2"/>
          <p:cNvSpPr/>
          <p:nvPr/>
        </p:nvSpPr>
        <p:spPr>
          <a:xfrm>
            <a:off x="1912500" y="1772400"/>
            <a:ext cx="1187100" cy="118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Benign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Executables</a:t>
            </a:r>
            <a:endParaRPr/>
          </a:p>
        </p:txBody>
      </p:sp>
      <p:sp>
        <p:nvSpPr>
          <p:cNvPr id="277" name="Google Shape;277;p42"/>
          <p:cNvSpPr/>
          <p:nvPr/>
        </p:nvSpPr>
        <p:spPr>
          <a:xfrm>
            <a:off x="3789825" y="1862400"/>
            <a:ext cx="2035200" cy="100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Features Extraction</a:t>
            </a:r>
            <a:endParaRPr/>
          </a:p>
        </p:txBody>
      </p:sp>
      <p:sp>
        <p:nvSpPr>
          <p:cNvPr id="278" name="Google Shape;278;p42"/>
          <p:cNvSpPr/>
          <p:nvPr/>
        </p:nvSpPr>
        <p:spPr>
          <a:xfrm>
            <a:off x="6890350" y="1862400"/>
            <a:ext cx="2035200" cy="100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 Model</a:t>
            </a:r>
            <a:endParaRPr/>
          </a:p>
        </p:txBody>
      </p:sp>
      <p:cxnSp>
        <p:nvCxnSpPr>
          <p:cNvPr id="279" name="Google Shape;279;p42"/>
          <p:cNvCxnSpPr>
            <a:stCxn id="276" idx="3"/>
            <a:endCxn id="277" idx="1"/>
          </p:cNvCxnSpPr>
          <p:nvPr/>
        </p:nvCxnSpPr>
        <p:spPr>
          <a:xfrm>
            <a:off x="3099600" y="2365950"/>
            <a:ext cx="690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42"/>
          <p:cNvCxnSpPr>
            <a:stCxn id="277" idx="2"/>
            <a:endCxn id="278" idx="2"/>
          </p:cNvCxnSpPr>
          <p:nvPr/>
        </p:nvCxnSpPr>
        <p:spPr>
          <a:xfrm flipH="1" rot="-5400000">
            <a:off x="6357375" y="1319550"/>
            <a:ext cx="600" cy="31005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42"/>
          <p:cNvCxnSpPr>
            <a:stCxn id="277" idx="3"/>
            <a:endCxn id="278" idx="1"/>
          </p:cNvCxnSpPr>
          <p:nvPr/>
        </p:nvCxnSpPr>
        <p:spPr>
          <a:xfrm>
            <a:off x="5825025" y="2365950"/>
            <a:ext cx="1065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p42"/>
          <p:cNvSpPr txBox="1"/>
          <p:nvPr/>
        </p:nvSpPr>
        <p:spPr>
          <a:xfrm>
            <a:off x="5857875" y="1870350"/>
            <a:ext cx="999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build/train</a:t>
            </a: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5857875" y="3155150"/>
            <a:ext cx="1065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detect/test</a:t>
            </a:r>
            <a:endParaRPr/>
          </a:p>
        </p:txBody>
      </p:sp>
      <p:sp>
        <p:nvSpPr>
          <p:cNvPr id="284" name="Google Shape;284;p42"/>
          <p:cNvSpPr txBox="1"/>
          <p:nvPr/>
        </p:nvSpPr>
        <p:spPr>
          <a:xfrm>
            <a:off x="126300" y="1862400"/>
            <a:ext cx="13230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Classification</a:t>
            </a:r>
            <a:endParaRPr/>
          </a:p>
        </p:txBody>
      </p:sp>
      <p:sp>
        <p:nvSpPr>
          <p:cNvPr id="285" name="Google Shape;285;p42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Malware Detection using ML</a:t>
            </a:r>
            <a:endParaRPr sz="2400"/>
          </a:p>
        </p:txBody>
      </p:sp>
      <p:sp>
        <p:nvSpPr>
          <p:cNvPr id="292" name="Google Shape;292;p43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43"/>
          <p:cNvSpPr/>
          <p:nvPr/>
        </p:nvSpPr>
        <p:spPr>
          <a:xfrm>
            <a:off x="1607700" y="1467600"/>
            <a:ext cx="1187100" cy="118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3"/>
          <p:cNvSpPr/>
          <p:nvPr/>
        </p:nvSpPr>
        <p:spPr>
          <a:xfrm>
            <a:off x="1760100" y="1620000"/>
            <a:ext cx="1187100" cy="118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3"/>
          <p:cNvSpPr/>
          <p:nvPr/>
        </p:nvSpPr>
        <p:spPr>
          <a:xfrm>
            <a:off x="1912500" y="1772400"/>
            <a:ext cx="1187100" cy="118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Malware 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Benign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Executables</a:t>
            </a:r>
            <a:endParaRPr/>
          </a:p>
        </p:txBody>
      </p:sp>
      <p:sp>
        <p:nvSpPr>
          <p:cNvPr id="296" name="Google Shape;296;p43"/>
          <p:cNvSpPr/>
          <p:nvPr/>
        </p:nvSpPr>
        <p:spPr>
          <a:xfrm>
            <a:off x="3789825" y="1862400"/>
            <a:ext cx="2035200" cy="100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Features Extraction</a:t>
            </a:r>
            <a:endParaRPr/>
          </a:p>
        </p:txBody>
      </p:sp>
      <p:sp>
        <p:nvSpPr>
          <p:cNvPr id="297" name="Google Shape;297;p43"/>
          <p:cNvSpPr/>
          <p:nvPr/>
        </p:nvSpPr>
        <p:spPr>
          <a:xfrm>
            <a:off x="6890350" y="1862400"/>
            <a:ext cx="2035200" cy="100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 Model</a:t>
            </a:r>
            <a:endParaRPr/>
          </a:p>
        </p:txBody>
      </p:sp>
      <p:cxnSp>
        <p:nvCxnSpPr>
          <p:cNvPr id="298" name="Google Shape;298;p43"/>
          <p:cNvCxnSpPr>
            <a:stCxn id="295" idx="3"/>
            <a:endCxn id="296" idx="1"/>
          </p:cNvCxnSpPr>
          <p:nvPr/>
        </p:nvCxnSpPr>
        <p:spPr>
          <a:xfrm>
            <a:off x="3099600" y="2365950"/>
            <a:ext cx="690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43"/>
          <p:cNvCxnSpPr>
            <a:stCxn id="296" idx="2"/>
            <a:endCxn id="297" idx="2"/>
          </p:cNvCxnSpPr>
          <p:nvPr/>
        </p:nvCxnSpPr>
        <p:spPr>
          <a:xfrm flipH="1" rot="-5400000">
            <a:off x="6357375" y="1319550"/>
            <a:ext cx="600" cy="31005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43"/>
          <p:cNvCxnSpPr>
            <a:stCxn id="296" idx="3"/>
            <a:endCxn id="297" idx="1"/>
          </p:cNvCxnSpPr>
          <p:nvPr/>
        </p:nvCxnSpPr>
        <p:spPr>
          <a:xfrm>
            <a:off x="5825025" y="2365950"/>
            <a:ext cx="1065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p43"/>
          <p:cNvSpPr txBox="1"/>
          <p:nvPr/>
        </p:nvSpPr>
        <p:spPr>
          <a:xfrm>
            <a:off x="5857875" y="1870350"/>
            <a:ext cx="999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build/train</a:t>
            </a:r>
            <a:endParaRPr/>
          </a:p>
        </p:txBody>
      </p:sp>
      <p:sp>
        <p:nvSpPr>
          <p:cNvPr id="302" name="Google Shape;302;p43"/>
          <p:cNvSpPr txBox="1"/>
          <p:nvPr/>
        </p:nvSpPr>
        <p:spPr>
          <a:xfrm>
            <a:off x="5857875" y="3155150"/>
            <a:ext cx="1065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detect/test</a:t>
            </a:r>
            <a:endParaRPr/>
          </a:p>
        </p:txBody>
      </p:sp>
      <p:sp>
        <p:nvSpPr>
          <p:cNvPr id="303" name="Google Shape;303;p43"/>
          <p:cNvSpPr/>
          <p:nvPr/>
        </p:nvSpPr>
        <p:spPr>
          <a:xfrm>
            <a:off x="1664600" y="3872700"/>
            <a:ext cx="1229700" cy="1399200"/>
          </a:xfrm>
          <a:prstGeom prst="cube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3"/>
          <p:cNvSpPr/>
          <p:nvPr/>
        </p:nvSpPr>
        <p:spPr>
          <a:xfrm>
            <a:off x="3789800" y="4221150"/>
            <a:ext cx="2035200" cy="100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Features</a:t>
            </a:r>
            <a:endParaRPr/>
          </a:p>
        </p:txBody>
      </p:sp>
      <p:sp>
        <p:nvSpPr>
          <p:cNvPr id="305" name="Google Shape;305;p43"/>
          <p:cNvSpPr/>
          <p:nvPr/>
        </p:nvSpPr>
        <p:spPr>
          <a:xfrm>
            <a:off x="6890325" y="4221150"/>
            <a:ext cx="2035200" cy="100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 Model</a:t>
            </a:r>
            <a:endParaRPr/>
          </a:p>
        </p:txBody>
      </p:sp>
      <p:cxnSp>
        <p:nvCxnSpPr>
          <p:cNvPr id="306" name="Google Shape;306;p43"/>
          <p:cNvCxnSpPr>
            <a:stCxn id="304" idx="2"/>
            <a:endCxn id="305" idx="2"/>
          </p:cNvCxnSpPr>
          <p:nvPr/>
        </p:nvCxnSpPr>
        <p:spPr>
          <a:xfrm flipH="1" rot="-5400000">
            <a:off x="6357350" y="3678300"/>
            <a:ext cx="600" cy="31005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43"/>
          <p:cNvCxnSpPr>
            <a:stCxn id="304" idx="3"/>
            <a:endCxn id="305" idx="1"/>
          </p:cNvCxnSpPr>
          <p:nvPr/>
        </p:nvCxnSpPr>
        <p:spPr>
          <a:xfrm>
            <a:off x="5825000" y="4724700"/>
            <a:ext cx="1065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8" name="Google Shape;308;p43"/>
          <p:cNvSpPr txBox="1"/>
          <p:nvPr/>
        </p:nvSpPr>
        <p:spPr>
          <a:xfrm>
            <a:off x="5857850" y="4229100"/>
            <a:ext cx="999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build/train</a:t>
            </a:r>
            <a:endParaRPr/>
          </a:p>
        </p:txBody>
      </p:sp>
      <p:sp>
        <p:nvSpPr>
          <p:cNvPr id="309" name="Google Shape;309;p43"/>
          <p:cNvSpPr txBox="1"/>
          <p:nvPr/>
        </p:nvSpPr>
        <p:spPr>
          <a:xfrm>
            <a:off x="5857850" y="5513900"/>
            <a:ext cx="1065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detect/test</a:t>
            </a:r>
            <a:endParaRPr/>
          </a:p>
        </p:txBody>
      </p:sp>
      <p:cxnSp>
        <p:nvCxnSpPr>
          <p:cNvPr id="310" name="Google Shape;310;p43"/>
          <p:cNvCxnSpPr>
            <a:stCxn id="311" idx="5"/>
            <a:endCxn id="304" idx="1"/>
          </p:cNvCxnSpPr>
          <p:nvPr/>
        </p:nvCxnSpPr>
        <p:spPr>
          <a:xfrm>
            <a:off x="3199100" y="4723388"/>
            <a:ext cx="5907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2" name="Google Shape;312;p43"/>
          <p:cNvSpPr/>
          <p:nvPr/>
        </p:nvSpPr>
        <p:spPr>
          <a:xfrm>
            <a:off x="1817000" y="4025100"/>
            <a:ext cx="1229700" cy="1399200"/>
          </a:xfrm>
          <a:prstGeom prst="cube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3"/>
          <p:cNvSpPr/>
          <p:nvPr/>
        </p:nvSpPr>
        <p:spPr>
          <a:xfrm>
            <a:off x="1969400" y="4177500"/>
            <a:ext cx="1229700" cy="1399200"/>
          </a:xfrm>
          <a:prstGeom prst="cube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Running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Systems</a:t>
            </a:r>
            <a:endParaRPr/>
          </a:p>
        </p:txBody>
      </p:sp>
      <p:sp>
        <p:nvSpPr>
          <p:cNvPr id="313" name="Google Shape;313;p43"/>
          <p:cNvSpPr/>
          <p:nvPr/>
        </p:nvSpPr>
        <p:spPr>
          <a:xfrm>
            <a:off x="2286698" y="4518163"/>
            <a:ext cx="231000" cy="2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3"/>
          <p:cNvSpPr/>
          <p:nvPr/>
        </p:nvSpPr>
        <p:spPr>
          <a:xfrm>
            <a:off x="2316344" y="4553574"/>
            <a:ext cx="231000" cy="2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3"/>
          <p:cNvSpPr/>
          <p:nvPr/>
        </p:nvSpPr>
        <p:spPr>
          <a:xfrm>
            <a:off x="2345989" y="4588985"/>
            <a:ext cx="231000" cy="27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16" name="Google Shape;316;p43"/>
          <p:cNvSpPr txBox="1"/>
          <p:nvPr/>
        </p:nvSpPr>
        <p:spPr>
          <a:xfrm>
            <a:off x="126300" y="1862400"/>
            <a:ext cx="13230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Classification</a:t>
            </a:r>
            <a:endParaRPr/>
          </a:p>
        </p:txBody>
      </p:sp>
      <p:sp>
        <p:nvSpPr>
          <p:cNvPr id="317" name="Google Shape;317;p43"/>
          <p:cNvSpPr txBox="1"/>
          <p:nvPr/>
        </p:nvSpPr>
        <p:spPr>
          <a:xfrm>
            <a:off x="126300" y="4324525"/>
            <a:ext cx="13230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Malware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Detection</a:t>
            </a:r>
            <a:endParaRPr/>
          </a:p>
        </p:txBody>
      </p:sp>
      <p:cxnSp>
        <p:nvCxnSpPr>
          <p:cNvPr id="318" name="Google Shape;318;p43"/>
          <p:cNvCxnSpPr/>
          <p:nvPr/>
        </p:nvCxnSpPr>
        <p:spPr>
          <a:xfrm>
            <a:off x="51050" y="3603875"/>
            <a:ext cx="9044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19" name="Google Shape;319;p43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Motivation</a:t>
            </a:r>
            <a:endParaRPr/>
          </a:p>
        </p:txBody>
      </p:sp>
      <p:sp>
        <p:nvSpPr>
          <p:cNvPr id="326" name="Google Shape;326;p44"/>
          <p:cNvSpPr/>
          <p:nvPr/>
        </p:nvSpPr>
        <p:spPr>
          <a:xfrm>
            <a:off x="3423063" y="1174158"/>
            <a:ext cx="2619000" cy="74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Malware Detection</a:t>
            </a:r>
            <a:endParaRPr/>
          </a:p>
        </p:txBody>
      </p:sp>
      <p:cxnSp>
        <p:nvCxnSpPr>
          <p:cNvPr id="327" name="Google Shape;327;p44"/>
          <p:cNvCxnSpPr/>
          <p:nvPr/>
        </p:nvCxnSpPr>
        <p:spPr>
          <a:xfrm>
            <a:off x="51050" y="2460875"/>
            <a:ext cx="9044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28" name="Google Shape;328;p44"/>
          <p:cNvSpPr txBox="1"/>
          <p:nvPr/>
        </p:nvSpPr>
        <p:spPr>
          <a:xfrm>
            <a:off x="51050" y="2562075"/>
            <a:ext cx="9044700" cy="406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</a:t>
            </a:r>
            <a:r>
              <a:rPr lang="en-US"/>
              <a:t>Features Extraction</a:t>
            </a:r>
            <a:endParaRPr/>
          </a:p>
        </p:txBody>
      </p:sp>
      <p:sp>
        <p:nvSpPr>
          <p:cNvPr id="329" name="Google Shape;329;p44"/>
          <p:cNvSpPr/>
          <p:nvPr/>
        </p:nvSpPr>
        <p:spPr>
          <a:xfrm>
            <a:off x="111194" y="3069663"/>
            <a:ext cx="2382900" cy="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Performance metrics</a:t>
            </a:r>
            <a:endParaRPr/>
          </a:p>
        </p:txBody>
      </p:sp>
      <p:sp>
        <p:nvSpPr>
          <p:cNvPr id="330" name="Google Shape;330;p44"/>
          <p:cNvSpPr/>
          <p:nvPr/>
        </p:nvSpPr>
        <p:spPr>
          <a:xfrm>
            <a:off x="3585775" y="3069663"/>
            <a:ext cx="2290200" cy="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Memory features</a:t>
            </a:r>
            <a:endParaRPr/>
          </a:p>
        </p:txBody>
      </p:sp>
      <p:sp>
        <p:nvSpPr>
          <p:cNvPr id="331" name="Google Shape;331;p44"/>
          <p:cNvSpPr/>
          <p:nvPr/>
        </p:nvSpPr>
        <p:spPr>
          <a:xfrm>
            <a:off x="6967655" y="3069663"/>
            <a:ext cx="2128200" cy="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System/API calls</a:t>
            </a:r>
            <a:endParaRPr/>
          </a:p>
        </p:txBody>
      </p:sp>
      <p:cxnSp>
        <p:nvCxnSpPr>
          <p:cNvPr id="332" name="Google Shape;332;p44"/>
          <p:cNvCxnSpPr>
            <a:stCxn id="326" idx="2"/>
            <a:endCxn id="329" idx="0"/>
          </p:cNvCxnSpPr>
          <p:nvPr/>
        </p:nvCxnSpPr>
        <p:spPr>
          <a:xfrm rot="5400000">
            <a:off x="2440563" y="777558"/>
            <a:ext cx="1154100" cy="3429900"/>
          </a:xfrm>
          <a:prstGeom prst="bentConnector3">
            <a:avLst>
              <a:gd fmla="val 25588" name="adj1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44"/>
          <p:cNvCxnSpPr>
            <a:stCxn id="326" idx="2"/>
            <a:endCxn id="330" idx="0"/>
          </p:cNvCxnSpPr>
          <p:nvPr/>
        </p:nvCxnSpPr>
        <p:spPr>
          <a:xfrm rot="5400000">
            <a:off x="4154613" y="2491608"/>
            <a:ext cx="1154100" cy="18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44"/>
          <p:cNvCxnSpPr>
            <a:stCxn id="326" idx="2"/>
            <a:endCxn id="331" idx="0"/>
          </p:cNvCxnSpPr>
          <p:nvPr/>
        </p:nvCxnSpPr>
        <p:spPr>
          <a:xfrm flipH="1" rot="-5400000">
            <a:off x="5805063" y="842958"/>
            <a:ext cx="1154100" cy="3299100"/>
          </a:xfrm>
          <a:prstGeom prst="bentConnector3">
            <a:avLst>
              <a:gd fmla="val 25588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44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4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4"/>
          <p:cNvSpPr txBox="1"/>
          <p:nvPr/>
        </p:nvSpPr>
        <p:spPr>
          <a:xfrm>
            <a:off x="111200" y="3745100"/>
            <a:ext cx="8879700" cy="21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makes an approach cloud-specific?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Most, if not all, </a:t>
            </a:r>
            <a:r>
              <a:rPr b="1" lang="en-US"/>
              <a:t>cloud-specific</a:t>
            </a:r>
            <a:r>
              <a:rPr lang="en-US"/>
              <a:t> research: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</a:rPr>
              <a:t>✔️ </a:t>
            </a:r>
            <a:r>
              <a:rPr lang="en-US">
                <a:solidFill>
                  <a:srgbClr val="38761D"/>
                </a:solidFill>
              </a:rPr>
              <a:t>R</a:t>
            </a:r>
            <a:r>
              <a:rPr lang="en-US">
                <a:solidFill>
                  <a:srgbClr val="38761D"/>
                </a:solidFill>
              </a:rPr>
              <a:t>estrict the selection of features to those that can only be fetched through the hypervisor.</a:t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85200C"/>
                </a:solidFill>
              </a:rPr>
              <a:t>✘ Leverage cloud characteristics for online malware detection.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338" name="Google Shape;338;p44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Motivation (cont.)</a:t>
            </a:r>
            <a:endParaRPr sz="2400"/>
          </a:p>
        </p:txBody>
      </p:sp>
      <p:sp>
        <p:nvSpPr>
          <p:cNvPr id="344" name="Google Shape;344;p45"/>
          <p:cNvSpPr/>
          <p:nvPr/>
        </p:nvSpPr>
        <p:spPr>
          <a:xfrm>
            <a:off x="545794" y="2072550"/>
            <a:ext cx="1947000" cy="90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On-Demand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Self-Service</a:t>
            </a:r>
            <a:endParaRPr sz="1600"/>
          </a:p>
        </p:txBody>
      </p:sp>
      <p:sp>
        <p:nvSpPr>
          <p:cNvPr id="345" name="Google Shape;345;p45"/>
          <p:cNvSpPr/>
          <p:nvPr/>
        </p:nvSpPr>
        <p:spPr>
          <a:xfrm>
            <a:off x="1389276" y="1214040"/>
            <a:ext cx="1947000" cy="90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Rapid Elasticity</a:t>
            </a:r>
            <a:endParaRPr sz="1600"/>
          </a:p>
        </p:txBody>
      </p:sp>
      <p:sp>
        <p:nvSpPr>
          <p:cNvPr id="346" name="Google Shape;346;p45"/>
          <p:cNvSpPr/>
          <p:nvPr/>
        </p:nvSpPr>
        <p:spPr>
          <a:xfrm>
            <a:off x="5265035" y="1214050"/>
            <a:ext cx="1947000" cy="90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Measure Service</a:t>
            </a:r>
            <a:endParaRPr sz="1600"/>
          </a:p>
        </p:txBody>
      </p:sp>
      <p:sp>
        <p:nvSpPr>
          <p:cNvPr id="347" name="Google Shape;347;p45"/>
          <p:cNvSpPr/>
          <p:nvPr/>
        </p:nvSpPr>
        <p:spPr>
          <a:xfrm>
            <a:off x="6105917" y="2072540"/>
            <a:ext cx="1947000" cy="90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Broad Network Access</a:t>
            </a:r>
            <a:endParaRPr sz="1600"/>
          </a:p>
        </p:txBody>
      </p:sp>
      <p:sp>
        <p:nvSpPr>
          <p:cNvPr id="348" name="Google Shape;348;p45"/>
          <p:cNvSpPr/>
          <p:nvPr/>
        </p:nvSpPr>
        <p:spPr>
          <a:xfrm>
            <a:off x="3325855" y="1078075"/>
            <a:ext cx="1947000" cy="90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Resource Pooling</a:t>
            </a:r>
            <a:endParaRPr sz="1600"/>
          </a:p>
        </p:txBody>
      </p:sp>
      <p:cxnSp>
        <p:nvCxnSpPr>
          <p:cNvPr id="349" name="Google Shape;349;p45"/>
          <p:cNvCxnSpPr>
            <a:stCxn id="344" idx="6"/>
            <a:endCxn id="350" idx="3"/>
          </p:cNvCxnSpPr>
          <p:nvPr/>
        </p:nvCxnSpPr>
        <p:spPr>
          <a:xfrm flipH="1" rot="10800000">
            <a:off x="2492794" y="2231850"/>
            <a:ext cx="1806600" cy="29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45"/>
          <p:cNvCxnSpPr>
            <a:stCxn id="345" idx="5"/>
            <a:endCxn id="350" idx="3"/>
          </p:cNvCxnSpPr>
          <p:nvPr/>
        </p:nvCxnSpPr>
        <p:spPr>
          <a:xfrm>
            <a:off x="3051144" y="1987871"/>
            <a:ext cx="1248300" cy="2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45"/>
          <p:cNvCxnSpPr>
            <a:stCxn id="348" idx="4"/>
            <a:endCxn id="350" idx="3"/>
          </p:cNvCxnSpPr>
          <p:nvPr/>
        </p:nvCxnSpPr>
        <p:spPr>
          <a:xfrm>
            <a:off x="4299355" y="1984675"/>
            <a:ext cx="0" cy="2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45"/>
          <p:cNvCxnSpPr>
            <a:stCxn id="346" idx="3"/>
            <a:endCxn id="350" idx="3"/>
          </p:cNvCxnSpPr>
          <p:nvPr/>
        </p:nvCxnSpPr>
        <p:spPr>
          <a:xfrm flipH="1">
            <a:off x="4299467" y="1987881"/>
            <a:ext cx="1250700" cy="24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45"/>
          <p:cNvCxnSpPr>
            <a:stCxn id="347" idx="2"/>
            <a:endCxn id="350" idx="3"/>
          </p:cNvCxnSpPr>
          <p:nvPr/>
        </p:nvCxnSpPr>
        <p:spPr>
          <a:xfrm rot="10800000">
            <a:off x="4299317" y="2231840"/>
            <a:ext cx="1806600" cy="29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p45"/>
          <p:cNvSpPr/>
          <p:nvPr/>
        </p:nvSpPr>
        <p:spPr>
          <a:xfrm>
            <a:off x="459372" y="3054662"/>
            <a:ext cx="2520600" cy="1148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Exploited System Vulnerabilities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E.g. Co-resident attacks</a:t>
            </a:r>
            <a:endParaRPr sz="1600"/>
          </a:p>
        </p:txBody>
      </p:sp>
      <p:sp>
        <p:nvSpPr>
          <p:cNvPr id="356" name="Google Shape;356;p45"/>
          <p:cNvSpPr/>
          <p:nvPr/>
        </p:nvSpPr>
        <p:spPr>
          <a:xfrm>
            <a:off x="1910131" y="4036774"/>
            <a:ext cx="2520600" cy="1148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Configuration Vulnerabilities</a:t>
            </a:r>
            <a:endParaRPr sz="1600"/>
          </a:p>
        </p:txBody>
      </p:sp>
      <p:sp>
        <p:nvSpPr>
          <p:cNvPr id="357" name="Google Shape;357;p45"/>
          <p:cNvSpPr/>
          <p:nvPr/>
        </p:nvSpPr>
        <p:spPr>
          <a:xfrm>
            <a:off x="4451729" y="3893235"/>
            <a:ext cx="2520600" cy="1148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Insider Threats</a:t>
            </a:r>
            <a:endParaRPr sz="1600"/>
          </a:p>
        </p:txBody>
      </p:sp>
      <p:sp>
        <p:nvSpPr>
          <p:cNvPr id="358" name="Google Shape;358;p45"/>
          <p:cNvSpPr/>
          <p:nvPr/>
        </p:nvSpPr>
        <p:spPr>
          <a:xfrm>
            <a:off x="6229835" y="3054662"/>
            <a:ext cx="2520600" cy="1148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Compromised Credentials</a:t>
            </a:r>
            <a:endParaRPr sz="1600"/>
          </a:p>
        </p:txBody>
      </p:sp>
      <p:cxnSp>
        <p:nvCxnSpPr>
          <p:cNvPr id="359" name="Google Shape;359;p45"/>
          <p:cNvCxnSpPr>
            <a:stCxn id="350" idx="1"/>
            <a:endCxn id="355" idx="6"/>
          </p:cNvCxnSpPr>
          <p:nvPr/>
        </p:nvCxnSpPr>
        <p:spPr>
          <a:xfrm flipH="1">
            <a:off x="2979991" y="3548014"/>
            <a:ext cx="1319400" cy="8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Google Shape;360;p45"/>
          <p:cNvCxnSpPr>
            <a:stCxn id="350" idx="1"/>
            <a:endCxn id="356" idx="0"/>
          </p:cNvCxnSpPr>
          <p:nvPr/>
        </p:nvCxnSpPr>
        <p:spPr>
          <a:xfrm flipH="1">
            <a:off x="3170491" y="3548014"/>
            <a:ext cx="1128900" cy="48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p45"/>
          <p:cNvCxnSpPr>
            <a:stCxn id="350" idx="1"/>
            <a:endCxn id="357" idx="0"/>
          </p:cNvCxnSpPr>
          <p:nvPr/>
        </p:nvCxnSpPr>
        <p:spPr>
          <a:xfrm>
            <a:off x="4299391" y="3548014"/>
            <a:ext cx="1412700" cy="34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p45"/>
          <p:cNvCxnSpPr>
            <a:stCxn id="350" idx="1"/>
            <a:endCxn id="358" idx="2"/>
          </p:cNvCxnSpPr>
          <p:nvPr/>
        </p:nvCxnSpPr>
        <p:spPr>
          <a:xfrm>
            <a:off x="4299391" y="3548014"/>
            <a:ext cx="1930500" cy="8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0" name="Google Shape;350;p45"/>
          <p:cNvSpPr/>
          <p:nvPr/>
        </p:nvSpPr>
        <p:spPr>
          <a:xfrm>
            <a:off x="2774323" y="2151875"/>
            <a:ext cx="3050136" cy="1397628"/>
          </a:xfrm>
          <a:prstGeom prst="cloud">
            <a:avLst/>
          </a:prstGeom>
          <a:solidFill>
            <a:srgbClr val="4A86E8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CLOUD</a:t>
            </a:r>
            <a:endParaRPr sz="2400"/>
          </a:p>
        </p:txBody>
      </p:sp>
      <p:cxnSp>
        <p:nvCxnSpPr>
          <p:cNvPr id="363" name="Google Shape;363;p45"/>
          <p:cNvCxnSpPr/>
          <p:nvPr/>
        </p:nvCxnSpPr>
        <p:spPr>
          <a:xfrm>
            <a:off x="433325" y="3009334"/>
            <a:ext cx="8247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64" name="Google Shape;364;p45"/>
          <p:cNvSpPr txBox="1"/>
          <p:nvPr/>
        </p:nvSpPr>
        <p:spPr>
          <a:xfrm>
            <a:off x="545800" y="5193975"/>
            <a:ext cx="83688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Can we leverage cloud characteristics for online malware detection? </a:t>
            </a:r>
            <a:r>
              <a:rPr b="1" lang="en-US"/>
              <a:t>“Auto-Scaling”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Goal: </a:t>
            </a:r>
            <a:r>
              <a:rPr b="1" lang="en-US">
                <a:solidFill>
                  <a:srgbClr val="274E13"/>
                </a:solidFill>
              </a:rPr>
              <a:t>Leverage auto-scaling for online malware detection</a:t>
            </a:r>
            <a:r>
              <a:rPr b="1" lang="en-US"/>
              <a:t> by: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Using 2d CNN to learn processes behavior of multiple VMs.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Introducing a novel approach of pairing samples to accommodate for correlations between VMs.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5" name="Google Shape;365;p45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5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5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3-tier example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ws.png" id="373" name="Google Shape;3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50" y="1089950"/>
            <a:ext cx="7553325" cy="50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6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6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6"/>
          <p:cNvSpPr txBox="1"/>
          <p:nvPr>
            <p:ph idx="12" type="sldNum"/>
          </p:nvPr>
        </p:nvSpPr>
        <p:spPr>
          <a:xfrm>
            <a:off x="4388459" y="6492875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>
            <p:ph type="ctrTitle"/>
          </p:nvPr>
        </p:nvSpPr>
        <p:spPr>
          <a:xfrm>
            <a:off x="1818728" y="311384"/>
            <a:ext cx="4932900" cy="46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CNN Overview</a:t>
            </a:r>
            <a:endParaRPr sz="2400"/>
          </a:p>
        </p:txBody>
      </p:sp>
      <p:sp>
        <p:nvSpPr>
          <p:cNvPr id="383" name="Google Shape;383;p47"/>
          <p:cNvSpPr/>
          <p:nvPr/>
        </p:nvSpPr>
        <p:spPr>
          <a:xfrm>
            <a:off x="6600050" y="1901138"/>
            <a:ext cx="2350500" cy="149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7"/>
          <p:cNvSpPr/>
          <p:nvPr/>
        </p:nvSpPr>
        <p:spPr>
          <a:xfrm>
            <a:off x="1027362" y="1902866"/>
            <a:ext cx="5511300" cy="149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7"/>
          <p:cNvSpPr/>
          <p:nvPr/>
        </p:nvSpPr>
        <p:spPr>
          <a:xfrm>
            <a:off x="1107591" y="1974490"/>
            <a:ext cx="1011600" cy="94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7"/>
          <p:cNvSpPr/>
          <p:nvPr/>
        </p:nvSpPr>
        <p:spPr>
          <a:xfrm>
            <a:off x="1200348" y="2060780"/>
            <a:ext cx="1011600" cy="94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"/>
          <p:cNvSpPr/>
          <p:nvPr/>
        </p:nvSpPr>
        <p:spPr>
          <a:xfrm>
            <a:off x="1293104" y="2147069"/>
            <a:ext cx="1011600" cy="94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7"/>
          <p:cNvSpPr/>
          <p:nvPr/>
        </p:nvSpPr>
        <p:spPr>
          <a:xfrm>
            <a:off x="1385860" y="2233359"/>
            <a:ext cx="1011600" cy="94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7"/>
          <p:cNvSpPr/>
          <p:nvPr/>
        </p:nvSpPr>
        <p:spPr>
          <a:xfrm>
            <a:off x="1478617" y="2319648"/>
            <a:ext cx="1011600" cy="94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0" name="Google Shape;390;p47"/>
          <p:cNvCxnSpPr>
            <a:stCxn id="391" idx="2"/>
            <a:endCxn id="392" idx="2"/>
          </p:cNvCxnSpPr>
          <p:nvPr/>
        </p:nvCxnSpPr>
        <p:spPr>
          <a:xfrm>
            <a:off x="6245603" y="2977173"/>
            <a:ext cx="1309500" cy="12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47"/>
          <p:cNvCxnSpPr>
            <a:stCxn id="394" idx="0"/>
            <a:endCxn id="395" idx="0"/>
          </p:cNvCxnSpPr>
          <p:nvPr/>
        </p:nvCxnSpPr>
        <p:spPr>
          <a:xfrm flipH="1" rot="10800000">
            <a:off x="5789829" y="2090436"/>
            <a:ext cx="1034400" cy="3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47"/>
          <p:cNvCxnSpPr>
            <a:stCxn id="395" idx="0"/>
            <a:endCxn id="397" idx="0"/>
          </p:cNvCxnSpPr>
          <p:nvPr/>
        </p:nvCxnSpPr>
        <p:spPr>
          <a:xfrm>
            <a:off x="6824101" y="2090466"/>
            <a:ext cx="1304400" cy="24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47"/>
          <p:cNvCxnSpPr>
            <a:stCxn id="392" idx="2"/>
            <a:endCxn id="399" idx="2"/>
          </p:cNvCxnSpPr>
          <p:nvPr/>
        </p:nvCxnSpPr>
        <p:spPr>
          <a:xfrm flipH="1" rot="10800000">
            <a:off x="7554970" y="2746439"/>
            <a:ext cx="844800" cy="35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" name="Google Shape;400;p47"/>
          <p:cNvSpPr/>
          <p:nvPr/>
        </p:nvSpPr>
        <p:spPr>
          <a:xfrm>
            <a:off x="193452" y="2245934"/>
            <a:ext cx="761400" cy="67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Matrix</a:t>
            </a:r>
            <a:endParaRPr/>
          </a:p>
        </p:txBody>
      </p:sp>
      <p:sp>
        <p:nvSpPr>
          <p:cNvPr id="401" name="Google Shape;401;p47"/>
          <p:cNvSpPr/>
          <p:nvPr/>
        </p:nvSpPr>
        <p:spPr>
          <a:xfrm flipH="1" rot="-5400000">
            <a:off x="889414" y="1496161"/>
            <a:ext cx="196500" cy="560400"/>
          </a:xfrm>
          <a:prstGeom prst="notched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7"/>
          <p:cNvSpPr txBox="1"/>
          <p:nvPr/>
        </p:nvSpPr>
        <p:spPr>
          <a:xfrm>
            <a:off x="456991" y="1354377"/>
            <a:ext cx="1125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</a:t>
            </a:r>
            <a:endParaRPr/>
          </a:p>
        </p:txBody>
      </p:sp>
      <p:sp>
        <p:nvSpPr>
          <p:cNvPr id="403" name="Google Shape;403;p47"/>
          <p:cNvSpPr txBox="1"/>
          <p:nvPr/>
        </p:nvSpPr>
        <p:spPr>
          <a:xfrm>
            <a:off x="2202000" y="1354381"/>
            <a:ext cx="882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Pooling</a:t>
            </a:r>
            <a:endParaRPr/>
          </a:p>
        </p:txBody>
      </p:sp>
      <p:sp>
        <p:nvSpPr>
          <p:cNvPr id="404" name="Google Shape;404;p47"/>
          <p:cNvSpPr/>
          <p:nvPr/>
        </p:nvSpPr>
        <p:spPr>
          <a:xfrm>
            <a:off x="2848319" y="2227012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7"/>
          <p:cNvSpPr/>
          <p:nvPr/>
        </p:nvSpPr>
        <p:spPr>
          <a:xfrm>
            <a:off x="2914840" y="2288895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7"/>
          <p:cNvSpPr/>
          <p:nvPr/>
        </p:nvSpPr>
        <p:spPr>
          <a:xfrm>
            <a:off x="2981361" y="2350778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7"/>
          <p:cNvSpPr/>
          <p:nvPr/>
        </p:nvSpPr>
        <p:spPr>
          <a:xfrm>
            <a:off x="3047883" y="2412662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7"/>
          <p:cNvSpPr/>
          <p:nvPr/>
        </p:nvSpPr>
        <p:spPr>
          <a:xfrm>
            <a:off x="3114404" y="2474545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7"/>
          <p:cNvSpPr/>
          <p:nvPr/>
        </p:nvSpPr>
        <p:spPr>
          <a:xfrm>
            <a:off x="3180925" y="2536428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7"/>
          <p:cNvSpPr txBox="1"/>
          <p:nvPr/>
        </p:nvSpPr>
        <p:spPr>
          <a:xfrm>
            <a:off x="3305799" y="1359880"/>
            <a:ext cx="1125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</a:t>
            </a:r>
            <a:endParaRPr/>
          </a:p>
        </p:txBody>
      </p:sp>
      <p:sp>
        <p:nvSpPr>
          <p:cNvPr id="411" name="Google Shape;411;p47"/>
          <p:cNvSpPr txBox="1"/>
          <p:nvPr/>
        </p:nvSpPr>
        <p:spPr>
          <a:xfrm>
            <a:off x="4803426" y="1354372"/>
            <a:ext cx="882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Pooling</a:t>
            </a:r>
            <a:endParaRPr/>
          </a:p>
        </p:txBody>
      </p:sp>
      <p:sp>
        <p:nvSpPr>
          <p:cNvPr id="394" name="Google Shape;394;p47"/>
          <p:cNvSpPr/>
          <p:nvPr/>
        </p:nvSpPr>
        <p:spPr>
          <a:xfrm>
            <a:off x="5560929" y="2121936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7"/>
          <p:cNvSpPr/>
          <p:nvPr/>
        </p:nvSpPr>
        <p:spPr>
          <a:xfrm>
            <a:off x="5602886" y="2160967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7"/>
          <p:cNvSpPr/>
          <p:nvPr/>
        </p:nvSpPr>
        <p:spPr>
          <a:xfrm>
            <a:off x="5644842" y="2199999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7"/>
          <p:cNvSpPr/>
          <p:nvPr/>
        </p:nvSpPr>
        <p:spPr>
          <a:xfrm>
            <a:off x="5686798" y="2239030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7"/>
          <p:cNvSpPr/>
          <p:nvPr/>
        </p:nvSpPr>
        <p:spPr>
          <a:xfrm>
            <a:off x="5728755" y="2278061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7"/>
          <p:cNvSpPr/>
          <p:nvPr/>
        </p:nvSpPr>
        <p:spPr>
          <a:xfrm>
            <a:off x="5770711" y="2317092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7"/>
          <p:cNvSpPr/>
          <p:nvPr/>
        </p:nvSpPr>
        <p:spPr>
          <a:xfrm>
            <a:off x="5806921" y="2356616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7"/>
          <p:cNvSpPr/>
          <p:nvPr/>
        </p:nvSpPr>
        <p:spPr>
          <a:xfrm>
            <a:off x="5848877" y="2395648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7"/>
          <p:cNvSpPr/>
          <p:nvPr/>
        </p:nvSpPr>
        <p:spPr>
          <a:xfrm>
            <a:off x="5890834" y="2434679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7"/>
          <p:cNvSpPr/>
          <p:nvPr/>
        </p:nvSpPr>
        <p:spPr>
          <a:xfrm>
            <a:off x="5932790" y="2473710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7"/>
          <p:cNvSpPr/>
          <p:nvPr/>
        </p:nvSpPr>
        <p:spPr>
          <a:xfrm>
            <a:off x="5974746" y="2512742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7"/>
          <p:cNvSpPr/>
          <p:nvPr/>
        </p:nvSpPr>
        <p:spPr>
          <a:xfrm>
            <a:off x="6016703" y="2551773"/>
            <a:ext cx="457800" cy="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2" name="Google Shape;422;p47"/>
          <p:cNvCxnSpPr>
            <a:stCxn id="400" idx="3"/>
            <a:endCxn id="385" idx="1"/>
          </p:cNvCxnSpPr>
          <p:nvPr/>
        </p:nvCxnSpPr>
        <p:spPr>
          <a:xfrm flipH="1" rot="10800000">
            <a:off x="954852" y="2444834"/>
            <a:ext cx="152700" cy="138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3" name="Google Shape;423;p47"/>
          <p:cNvCxnSpPr>
            <a:stCxn id="400" idx="3"/>
            <a:endCxn id="386" idx="1"/>
          </p:cNvCxnSpPr>
          <p:nvPr/>
        </p:nvCxnSpPr>
        <p:spPr>
          <a:xfrm flipH="1" rot="10800000">
            <a:off x="954852" y="2531234"/>
            <a:ext cx="245400" cy="5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p47"/>
          <p:cNvCxnSpPr>
            <a:stCxn id="400" idx="3"/>
            <a:endCxn id="387" idx="1"/>
          </p:cNvCxnSpPr>
          <p:nvPr/>
        </p:nvCxnSpPr>
        <p:spPr>
          <a:xfrm>
            <a:off x="954852" y="2583134"/>
            <a:ext cx="338400" cy="3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47"/>
          <p:cNvCxnSpPr>
            <a:stCxn id="400" idx="3"/>
            <a:endCxn id="388" idx="1"/>
          </p:cNvCxnSpPr>
          <p:nvPr/>
        </p:nvCxnSpPr>
        <p:spPr>
          <a:xfrm>
            <a:off x="954852" y="2583134"/>
            <a:ext cx="431100" cy="12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47"/>
          <p:cNvCxnSpPr>
            <a:stCxn id="400" idx="3"/>
            <a:endCxn id="389" idx="1"/>
          </p:cNvCxnSpPr>
          <p:nvPr/>
        </p:nvCxnSpPr>
        <p:spPr>
          <a:xfrm>
            <a:off x="954852" y="2583134"/>
            <a:ext cx="523800" cy="20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47"/>
          <p:cNvCxnSpPr>
            <a:stCxn id="400" idx="3"/>
            <a:endCxn id="428" idx="1"/>
          </p:cNvCxnSpPr>
          <p:nvPr/>
        </p:nvCxnSpPr>
        <p:spPr>
          <a:xfrm>
            <a:off x="954852" y="2583134"/>
            <a:ext cx="616500" cy="29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5" name="Google Shape;395;p47"/>
          <p:cNvSpPr/>
          <p:nvPr/>
        </p:nvSpPr>
        <p:spPr>
          <a:xfrm>
            <a:off x="6648601" y="2090466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7"/>
          <p:cNvSpPr/>
          <p:nvPr/>
        </p:nvSpPr>
        <p:spPr>
          <a:xfrm>
            <a:off x="6680774" y="2120395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7"/>
          <p:cNvSpPr/>
          <p:nvPr/>
        </p:nvSpPr>
        <p:spPr>
          <a:xfrm>
            <a:off x="6712946" y="2150324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7"/>
          <p:cNvSpPr/>
          <p:nvPr/>
        </p:nvSpPr>
        <p:spPr>
          <a:xfrm>
            <a:off x="6745118" y="2180253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7"/>
          <p:cNvSpPr/>
          <p:nvPr/>
        </p:nvSpPr>
        <p:spPr>
          <a:xfrm>
            <a:off x="6777290" y="2210182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7"/>
          <p:cNvSpPr/>
          <p:nvPr/>
        </p:nvSpPr>
        <p:spPr>
          <a:xfrm>
            <a:off x="6809463" y="2240111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7"/>
          <p:cNvSpPr/>
          <p:nvPr/>
        </p:nvSpPr>
        <p:spPr>
          <a:xfrm>
            <a:off x="6837228" y="2270418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7"/>
          <p:cNvSpPr/>
          <p:nvPr/>
        </p:nvSpPr>
        <p:spPr>
          <a:xfrm>
            <a:off x="6869400" y="2300347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7"/>
          <p:cNvSpPr/>
          <p:nvPr/>
        </p:nvSpPr>
        <p:spPr>
          <a:xfrm>
            <a:off x="6901573" y="2330276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7"/>
          <p:cNvSpPr/>
          <p:nvPr/>
        </p:nvSpPr>
        <p:spPr>
          <a:xfrm>
            <a:off x="6933745" y="2360206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7"/>
          <p:cNvSpPr/>
          <p:nvPr/>
        </p:nvSpPr>
        <p:spPr>
          <a:xfrm>
            <a:off x="6965917" y="2390135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7"/>
          <p:cNvSpPr/>
          <p:nvPr/>
        </p:nvSpPr>
        <p:spPr>
          <a:xfrm>
            <a:off x="6998089" y="2420064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7"/>
          <p:cNvSpPr/>
          <p:nvPr/>
        </p:nvSpPr>
        <p:spPr>
          <a:xfrm>
            <a:off x="7029982" y="2448041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7"/>
          <p:cNvSpPr/>
          <p:nvPr/>
        </p:nvSpPr>
        <p:spPr>
          <a:xfrm>
            <a:off x="7062154" y="2477970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7"/>
          <p:cNvSpPr/>
          <p:nvPr/>
        </p:nvSpPr>
        <p:spPr>
          <a:xfrm>
            <a:off x="7094327" y="2507900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7"/>
          <p:cNvSpPr/>
          <p:nvPr/>
        </p:nvSpPr>
        <p:spPr>
          <a:xfrm>
            <a:off x="7126499" y="2537829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7"/>
          <p:cNvSpPr/>
          <p:nvPr/>
        </p:nvSpPr>
        <p:spPr>
          <a:xfrm>
            <a:off x="7158671" y="2567758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7"/>
          <p:cNvSpPr/>
          <p:nvPr/>
        </p:nvSpPr>
        <p:spPr>
          <a:xfrm>
            <a:off x="7190843" y="2597687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7"/>
          <p:cNvSpPr/>
          <p:nvPr/>
        </p:nvSpPr>
        <p:spPr>
          <a:xfrm>
            <a:off x="7218609" y="2627994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7"/>
          <p:cNvSpPr/>
          <p:nvPr/>
        </p:nvSpPr>
        <p:spPr>
          <a:xfrm>
            <a:off x="7250781" y="2657923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7"/>
          <p:cNvSpPr/>
          <p:nvPr/>
        </p:nvSpPr>
        <p:spPr>
          <a:xfrm>
            <a:off x="7282953" y="2687852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7"/>
          <p:cNvSpPr/>
          <p:nvPr/>
        </p:nvSpPr>
        <p:spPr>
          <a:xfrm>
            <a:off x="7315126" y="2717781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7"/>
          <p:cNvSpPr/>
          <p:nvPr/>
        </p:nvSpPr>
        <p:spPr>
          <a:xfrm>
            <a:off x="7347298" y="2747710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7"/>
          <p:cNvSpPr/>
          <p:nvPr/>
        </p:nvSpPr>
        <p:spPr>
          <a:xfrm>
            <a:off x="7379470" y="2777639"/>
            <a:ext cx="351000" cy="32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7"/>
          <p:cNvSpPr txBox="1"/>
          <p:nvPr/>
        </p:nvSpPr>
        <p:spPr>
          <a:xfrm>
            <a:off x="5521875" y="1352008"/>
            <a:ext cx="1887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Fully connected</a:t>
            </a:r>
            <a:endParaRPr/>
          </a:p>
        </p:txBody>
      </p:sp>
      <p:sp>
        <p:nvSpPr>
          <p:cNvPr id="397" name="Google Shape;397;p47"/>
          <p:cNvSpPr/>
          <p:nvPr/>
        </p:nvSpPr>
        <p:spPr>
          <a:xfrm>
            <a:off x="7618725" y="2340188"/>
            <a:ext cx="1019700" cy="20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Normal</a:t>
            </a:r>
            <a:endParaRPr/>
          </a:p>
        </p:txBody>
      </p:sp>
      <p:sp>
        <p:nvSpPr>
          <p:cNvPr id="399" name="Google Shape;399;p47"/>
          <p:cNvSpPr/>
          <p:nvPr/>
        </p:nvSpPr>
        <p:spPr>
          <a:xfrm>
            <a:off x="7906182" y="2537838"/>
            <a:ext cx="987300" cy="20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Malicious</a:t>
            </a:r>
            <a:endParaRPr/>
          </a:p>
        </p:txBody>
      </p:sp>
      <p:sp>
        <p:nvSpPr>
          <p:cNvPr id="452" name="Google Shape;452;p47"/>
          <p:cNvSpPr/>
          <p:nvPr/>
        </p:nvSpPr>
        <p:spPr>
          <a:xfrm flipH="1" rot="-5400000">
            <a:off x="2499721" y="1519621"/>
            <a:ext cx="196500" cy="560400"/>
          </a:xfrm>
          <a:prstGeom prst="notched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7"/>
          <p:cNvSpPr/>
          <p:nvPr/>
        </p:nvSpPr>
        <p:spPr>
          <a:xfrm flipH="1" rot="-5400000">
            <a:off x="3770057" y="1506962"/>
            <a:ext cx="196500" cy="560400"/>
          </a:xfrm>
          <a:prstGeom prst="notched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7"/>
          <p:cNvSpPr/>
          <p:nvPr/>
        </p:nvSpPr>
        <p:spPr>
          <a:xfrm flipH="1" rot="-5400000">
            <a:off x="5146170" y="1506962"/>
            <a:ext cx="196500" cy="560400"/>
          </a:xfrm>
          <a:prstGeom prst="notched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7"/>
          <p:cNvSpPr/>
          <p:nvPr/>
        </p:nvSpPr>
        <p:spPr>
          <a:xfrm flipH="1" rot="-5400000">
            <a:off x="6208949" y="1509293"/>
            <a:ext cx="196500" cy="560400"/>
          </a:xfrm>
          <a:prstGeom prst="notched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7"/>
          <p:cNvSpPr/>
          <p:nvPr/>
        </p:nvSpPr>
        <p:spPr>
          <a:xfrm flipH="1" rot="-5400000">
            <a:off x="7933239" y="1496161"/>
            <a:ext cx="196500" cy="560400"/>
          </a:xfrm>
          <a:prstGeom prst="notched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7"/>
          <p:cNvSpPr txBox="1"/>
          <p:nvPr/>
        </p:nvSpPr>
        <p:spPr>
          <a:xfrm>
            <a:off x="7489878" y="1352013"/>
            <a:ext cx="1125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</a:t>
            </a:r>
            <a:endParaRPr/>
          </a:p>
        </p:txBody>
      </p:sp>
      <p:cxnSp>
        <p:nvCxnSpPr>
          <p:cNvPr id="458" name="Google Shape;458;p47"/>
          <p:cNvCxnSpPr>
            <a:stCxn id="428" idx="3"/>
            <a:endCxn id="409" idx="1"/>
          </p:cNvCxnSpPr>
          <p:nvPr/>
        </p:nvCxnSpPr>
        <p:spPr>
          <a:xfrm flipH="1" rot="10800000">
            <a:off x="2582973" y="2873638"/>
            <a:ext cx="5979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47"/>
          <p:cNvCxnSpPr>
            <a:stCxn id="389" idx="3"/>
            <a:endCxn id="408" idx="1"/>
          </p:cNvCxnSpPr>
          <p:nvPr/>
        </p:nvCxnSpPr>
        <p:spPr>
          <a:xfrm>
            <a:off x="2490217" y="2790048"/>
            <a:ext cx="624300" cy="21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47"/>
          <p:cNvCxnSpPr>
            <a:stCxn id="388" idx="3"/>
            <a:endCxn id="407" idx="1"/>
          </p:cNvCxnSpPr>
          <p:nvPr/>
        </p:nvCxnSpPr>
        <p:spPr>
          <a:xfrm>
            <a:off x="2397460" y="2703759"/>
            <a:ext cx="650400" cy="46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47"/>
          <p:cNvCxnSpPr>
            <a:stCxn id="387" idx="3"/>
            <a:endCxn id="406" idx="1"/>
          </p:cNvCxnSpPr>
          <p:nvPr/>
        </p:nvCxnSpPr>
        <p:spPr>
          <a:xfrm>
            <a:off x="2304704" y="2617469"/>
            <a:ext cx="676800" cy="7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47"/>
          <p:cNvCxnSpPr>
            <a:stCxn id="386" idx="3"/>
            <a:endCxn id="405" idx="1"/>
          </p:cNvCxnSpPr>
          <p:nvPr/>
        </p:nvCxnSpPr>
        <p:spPr>
          <a:xfrm>
            <a:off x="2211948" y="2531180"/>
            <a:ext cx="702900" cy="9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47"/>
          <p:cNvCxnSpPr>
            <a:stCxn id="385" idx="3"/>
            <a:endCxn id="404" idx="1"/>
          </p:cNvCxnSpPr>
          <p:nvPr/>
        </p:nvCxnSpPr>
        <p:spPr>
          <a:xfrm>
            <a:off x="2119191" y="2444890"/>
            <a:ext cx="729000" cy="11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8" name="Google Shape;428;p47"/>
          <p:cNvSpPr/>
          <p:nvPr/>
        </p:nvSpPr>
        <p:spPr>
          <a:xfrm>
            <a:off x="1571373" y="2405938"/>
            <a:ext cx="1011600" cy="94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Map</a:t>
            </a:r>
            <a:endParaRPr/>
          </a:p>
        </p:txBody>
      </p:sp>
      <p:cxnSp>
        <p:nvCxnSpPr>
          <p:cNvPr id="464" name="Google Shape;464;p47"/>
          <p:cNvCxnSpPr>
            <a:stCxn id="465" idx="3"/>
            <a:endCxn id="391" idx="1"/>
          </p:cNvCxnSpPr>
          <p:nvPr/>
        </p:nvCxnSpPr>
        <p:spPr>
          <a:xfrm flipH="1" rot="10800000">
            <a:off x="5521879" y="2764348"/>
            <a:ext cx="494700" cy="190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47"/>
          <p:cNvCxnSpPr>
            <a:stCxn id="467" idx="3"/>
            <a:endCxn id="421" idx="1"/>
          </p:cNvCxnSpPr>
          <p:nvPr/>
        </p:nvCxnSpPr>
        <p:spPr>
          <a:xfrm flipH="1" rot="10800000">
            <a:off x="5455358" y="2725564"/>
            <a:ext cx="519300" cy="16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" name="Google Shape;468;p47"/>
          <p:cNvCxnSpPr>
            <a:stCxn id="469" idx="3"/>
            <a:endCxn id="420" idx="1"/>
          </p:cNvCxnSpPr>
          <p:nvPr/>
        </p:nvCxnSpPr>
        <p:spPr>
          <a:xfrm flipH="1" rot="10800000">
            <a:off x="5388837" y="2686481"/>
            <a:ext cx="543900" cy="144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" name="Google Shape;470;p47"/>
          <p:cNvCxnSpPr>
            <a:stCxn id="471" idx="3"/>
            <a:endCxn id="419" idx="1"/>
          </p:cNvCxnSpPr>
          <p:nvPr/>
        </p:nvCxnSpPr>
        <p:spPr>
          <a:xfrm flipH="1" rot="10800000">
            <a:off x="5322316" y="2647398"/>
            <a:ext cx="568500" cy="12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47"/>
          <p:cNvCxnSpPr>
            <a:stCxn id="473" idx="3"/>
            <a:endCxn id="418" idx="1"/>
          </p:cNvCxnSpPr>
          <p:nvPr/>
        </p:nvCxnSpPr>
        <p:spPr>
          <a:xfrm flipH="1" rot="10800000">
            <a:off x="5255795" y="2608314"/>
            <a:ext cx="593100" cy="98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47"/>
          <p:cNvCxnSpPr>
            <a:stCxn id="475" idx="3"/>
            <a:endCxn id="417" idx="1"/>
          </p:cNvCxnSpPr>
          <p:nvPr/>
        </p:nvCxnSpPr>
        <p:spPr>
          <a:xfrm flipH="1" rot="10800000">
            <a:off x="5189273" y="2569231"/>
            <a:ext cx="617700" cy="7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47"/>
          <p:cNvCxnSpPr>
            <a:stCxn id="477" idx="3"/>
            <a:endCxn id="416" idx="1"/>
          </p:cNvCxnSpPr>
          <p:nvPr/>
        </p:nvCxnSpPr>
        <p:spPr>
          <a:xfrm flipH="1" rot="10800000">
            <a:off x="5131864" y="2529666"/>
            <a:ext cx="638700" cy="52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8" name="Google Shape;478;p47"/>
          <p:cNvCxnSpPr>
            <a:stCxn id="479" idx="3"/>
            <a:endCxn id="415" idx="1"/>
          </p:cNvCxnSpPr>
          <p:nvPr/>
        </p:nvCxnSpPr>
        <p:spPr>
          <a:xfrm flipH="1" rot="10800000">
            <a:off x="5065343" y="2490883"/>
            <a:ext cx="663300" cy="2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47"/>
          <p:cNvCxnSpPr>
            <a:stCxn id="481" idx="3"/>
            <a:endCxn id="414" idx="1"/>
          </p:cNvCxnSpPr>
          <p:nvPr/>
        </p:nvCxnSpPr>
        <p:spPr>
          <a:xfrm flipH="1" rot="10800000">
            <a:off x="4998822" y="2451800"/>
            <a:ext cx="687900" cy="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47"/>
          <p:cNvCxnSpPr>
            <a:stCxn id="483" idx="3"/>
            <a:endCxn id="413" idx="1"/>
          </p:cNvCxnSpPr>
          <p:nvPr/>
        </p:nvCxnSpPr>
        <p:spPr>
          <a:xfrm>
            <a:off x="4932301" y="2396816"/>
            <a:ext cx="712500" cy="1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47"/>
          <p:cNvCxnSpPr>
            <a:stCxn id="485" idx="3"/>
            <a:endCxn id="412" idx="1"/>
          </p:cNvCxnSpPr>
          <p:nvPr/>
        </p:nvCxnSpPr>
        <p:spPr>
          <a:xfrm>
            <a:off x="4865779" y="2334933"/>
            <a:ext cx="737100" cy="38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6" name="Google Shape;486;p47"/>
          <p:cNvCxnSpPr>
            <a:stCxn id="487" idx="3"/>
            <a:endCxn id="394" idx="1"/>
          </p:cNvCxnSpPr>
          <p:nvPr/>
        </p:nvCxnSpPr>
        <p:spPr>
          <a:xfrm>
            <a:off x="4799258" y="2273050"/>
            <a:ext cx="761700" cy="6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Google Shape;487;p47"/>
          <p:cNvSpPr/>
          <p:nvPr/>
        </p:nvSpPr>
        <p:spPr>
          <a:xfrm>
            <a:off x="4073858" y="1935850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7"/>
          <p:cNvSpPr/>
          <p:nvPr/>
        </p:nvSpPr>
        <p:spPr>
          <a:xfrm>
            <a:off x="4140379" y="1997733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7"/>
          <p:cNvSpPr/>
          <p:nvPr/>
        </p:nvSpPr>
        <p:spPr>
          <a:xfrm>
            <a:off x="4206901" y="2059616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7"/>
          <p:cNvSpPr/>
          <p:nvPr/>
        </p:nvSpPr>
        <p:spPr>
          <a:xfrm>
            <a:off x="4273422" y="2121500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7"/>
          <p:cNvSpPr/>
          <p:nvPr/>
        </p:nvSpPr>
        <p:spPr>
          <a:xfrm>
            <a:off x="4339943" y="2183383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7"/>
          <p:cNvSpPr/>
          <p:nvPr/>
        </p:nvSpPr>
        <p:spPr>
          <a:xfrm>
            <a:off x="4406464" y="2245266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7"/>
          <p:cNvSpPr/>
          <p:nvPr/>
        </p:nvSpPr>
        <p:spPr>
          <a:xfrm>
            <a:off x="4463873" y="2307931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7"/>
          <p:cNvSpPr/>
          <p:nvPr/>
        </p:nvSpPr>
        <p:spPr>
          <a:xfrm>
            <a:off x="4530395" y="2369814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7"/>
          <p:cNvSpPr/>
          <p:nvPr/>
        </p:nvSpPr>
        <p:spPr>
          <a:xfrm>
            <a:off x="4596916" y="2431698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7"/>
          <p:cNvSpPr/>
          <p:nvPr/>
        </p:nvSpPr>
        <p:spPr>
          <a:xfrm>
            <a:off x="4663437" y="2493581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7"/>
          <p:cNvSpPr/>
          <p:nvPr/>
        </p:nvSpPr>
        <p:spPr>
          <a:xfrm>
            <a:off x="4729958" y="2555464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7"/>
          <p:cNvSpPr/>
          <p:nvPr/>
        </p:nvSpPr>
        <p:spPr>
          <a:xfrm>
            <a:off x="4796479" y="2617348"/>
            <a:ext cx="725400" cy="6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8" name="Google Shape;488;p47"/>
          <p:cNvCxnSpPr>
            <a:stCxn id="409" idx="3"/>
            <a:endCxn id="487" idx="1"/>
          </p:cNvCxnSpPr>
          <p:nvPr/>
        </p:nvCxnSpPr>
        <p:spPr>
          <a:xfrm flipH="1" rot="10800000">
            <a:off x="3906325" y="2273028"/>
            <a:ext cx="167400" cy="60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9" name="Google Shape;489;p47"/>
          <p:cNvCxnSpPr>
            <a:stCxn id="409" idx="3"/>
            <a:endCxn id="485" idx="1"/>
          </p:cNvCxnSpPr>
          <p:nvPr/>
        </p:nvCxnSpPr>
        <p:spPr>
          <a:xfrm flipH="1" rot="10800000">
            <a:off x="3906325" y="2334828"/>
            <a:ext cx="234000" cy="538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0" name="Google Shape;490;p47"/>
          <p:cNvCxnSpPr>
            <a:stCxn id="409" idx="3"/>
            <a:endCxn id="481" idx="1"/>
          </p:cNvCxnSpPr>
          <p:nvPr/>
        </p:nvCxnSpPr>
        <p:spPr>
          <a:xfrm flipH="1" rot="10800000">
            <a:off x="3906325" y="2458728"/>
            <a:ext cx="367200" cy="41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47"/>
          <p:cNvCxnSpPr>
            <a:stCxn id="409" idx="3"/>
            <a:endCxn id="483" idx="1"/>
          </p:cNvCxnSpPr>
          <p:nvPr/>
        </p:nvCxnSpPr>
        <p:spPr>
          <a:xfrm flipH="1" rot="10800000">
            <a:off x="3906325" y="2396928"/>
            <a:ext cx="300600" cy="476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2" name="Google Shape;492;p47"/>
          <p:cNvCxnSpPr>
            <a:stCxn id="409" idx="3"/>
            <a:endCxn id="479" idx="1"/>
          </p:cNvCxnSpPr>
          <p:nvPr/>
        </p:nvCxnSpPr>
        <p:spPr>
          <a:xfrm flipH="1" rot="10800000">
            <a:off x="3906325" y="2520528"/>
            <a:ext cx="433500" cy="353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3" name="Google Shape;493;p47"/>
          <p:cNvCxnSpPr>
            <a:stCxn id="409" idx="3"/>
            <a:endCxn id="477" idx="1"/>
          </p:cNvCxnSpPr>
          <p:nvPr/>
        </p:nvCxnSpPr>
        <p:spPr>
          <a:xfrm flipH="1" rot="10800000">
            <a:off x="3906325" y="2582328"/>
            <a:ext cx="500100" cy="291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4" name="Google Shape;494;p47"/>
          <p:cNvCxnSpPr>
            <a:stCxn id="409" idx="3"/>
            <a:endCxn id="475" idx="1"/>
          </p:cNvCxnSpPr>
          <p:nvPr/>
        </p:nvCxnSpPr>
        <p:spPr>
          <a:xfrm flipH="1" rot="10800000">
            <a:off x="3906325" y="2645028"/>
            <a:ext cx="557400" cy="22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5" name="Google Shape;495;p47"/>
          <p:cNvCxnSpPr>
            <a:stCxn id="409" idx="3"/>
            <a:endCxn id="473" idx="1"/>
          </p:cNvCxnSpPr>
          <p:nvPr/>
        </p:nvCxnSpPr>
        <p:spPr>
          <a:xfrm flipH="1" rot="10800000">
            <a:off x="3906325" y="2707128"/>
            <a:ext cx="624000" cy="166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6" name="Google Shape;496;p47"/>
          <p:cNvCxnSpPr>
            <a:stCxn id="409" idx="3"/>
            <a:endCxn id="471" idx="1"/>
          </p:cNvCxnSpPr>
          <p:nvPr/>
        </p:nvCxnSpPr>
        <p:spPr>
          <a:xfrm flipH="1" rot="10800000">
            <a:off x="3906325" y="2768928"/>
            <a:ext cx="690600" cy="104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7" name="Google Shape;497;p47"/>
          <p:cNvCxnSpPr>
            <a:stCxn id="409" idx="3"/>
            <a:endCxn id="469" idx="1"/>
          </p:cNvCxnSpPr>
          <p:nvPr/>
        </p:nvCxnSpPr>
        <p:spPr>
          <a:xfrm flipH="1" rot="10800000">
            <a:off x="3906325" y="2830728"/>
            <a:ext cx="757200" cy="42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" name="Google Shape;498;p47"/>
          <p:cNvCxnSpPr>
            <a:stCxn id="409" idx="3"/>
            <a:endCxn id="467" idx="1"/>
          </p:cNvCxnSpPr>
          <p:nvPr/>
        </p:nvCxnSpPr>
        <p:spPr>
          <a:xfrm>
            <a:off x="3906325" y="2873628"/>
            <a:ext cx="823500" cy="1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9" name="Google Shape;499;p47"/>
          <p:cNvCxnSpPr>
            <a:stCxn id="409" idx="3"/>
            <a:endCxn id="465" idx="1"/>
          </p:cNvCxnSpPr>
          <p:nvPr/>
        </p:nvCxnSpPr>
        <p:spPr>
          <a:xfrm>
            <a:off x="3906325" y="2873628"/>
            <a:ext cx="890100" cy="81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0" name="Google Shape;500;p47"/>
          <p:cNvSpPr txBox="1"/>
          <p:nvPr/>
        </p:nvSpPr>
        <p:spPr>
          <a:xfrm>
            <a:off x="2981398" y="3366813"/>
            <a:ext cx="1887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 extraction</a:t>
            </a:r>
            <a:endParaRPr/>
          </a:p>
        </p:txBody>
      </p:sp>
      <p:sp>
        <p:nvSpPr>
          <p:cNvPr id="501" name="Google Shape;501;p47"/>
          <p:cNvSpPr txBox="1"/>
          <p:nvPr/>
        </p:nvSpPr>
        <p:spPr>
          <a:xfrm>
            <a:off x="7142149" y="3334763"/>
            <a:ext cx="1266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Classification</a:t>
            </a:r>
            <a:endParaRPr/>
          </a:p>
        </p:txBody>
      </p:sp>
      <p:pic>
        <p:nvPicPr>
          <p:cNvPr id="502" name="Google Shape;5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89" y="3383825"/>
            <a:ext cx="4523626" cy="212216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7"/>
          <p:cNvSpPr txBox="1"/>
          <p:nvPr/>
        </p:nvSpPr>
        <p:spPr>
          <a:xfrm>
            <a:off x="411225" y="4966938"/>
            <a:ext cx="2769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 operation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Ref: blog.csdn.net</a:t>
            </a:r>
            <a:endParaRPr/>
          </a:p>
        </p:txBody>
      </p:sp>
      <p:sp>
        <p:nvSpPr>
          <p:cNvPr id="504" name="Google Shape;504;p47"/>
          <p:cNvSpPr txBox="1"/>
          <p:nvPr/>
        </p:nvSpPr>
        <p:spPr>
          <a:xfrm>
            <a:off x="463751" y="6215559"/>
            <a:ext cx="25122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Mahmoud Abdelsalam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7"/>
          <p:cNvSpPr txBox="1"/>
          <p:nvPr/>
        </p:nvSpPr>
        <p:spPr>
          <a:xfrm>
            <a:off x="2759528" y="6206025"/>
            <a:ext cx="399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Leading Research with Real World Impact!</a:t>
            </a:r>
            <a:endParaRPr i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7"/>
          <p:cNvSpPr txBox="1"/>
          <p:nvPr>
            <p:ph idx="12" type="sldNum"/>
          </p:nvPr>
        </p:nvSpPr>
        <p:spPr>
          <a:xfrm>
            <a:off x="4388459" y="6492877"/>
            <a:ext cx="367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S-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CS-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