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0"/>
  </p:notesMasterIdLst>
  <p:handoutMasterIdLst>
    <p:handoutMasterId r:id="rId21"/>
  </p:handoutMasterIdLst>
  <p:sldIdLst>
    <p:sldId id="259" r:id="rId3"/>
    <p:sldId id="282" r:id="rId4"/>
    <p:sldId id="258" r:id="rId5"/>
    <p:sldId id="353" r:id="rId6"/>
    <p:sldId id="355" r:id="rId7"/>
    <p:sldId id="317" r:id="rId8"/>
    <p:sldId id="341" r:id="rId9"/>
    <p:sldId id="343" r:id="rId10"/>
    <p:sldId id="342" r:id="rId11"/>
    <p:sldId id="347" r:id="rId12"/>
    <p:sldId id="303" r:id="rId13"/>
    <p:sldId id="352" r:id="rId14"/>
    <p:sldId id="356" r:id="rId15"/>
    <p:sldId id="346" r:id="rId16"/>
    <p:sldId id="304" r:id="rId17"/>
    <p:sldId id="358" r:id="rId18"/>
    <p:sldId id="35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0E"/>
    <a:srgbClr val="1F497D"/>
    <a:srgbClr val="002060"/>
    <a:srgbClr val="779ECC"/>
    <a:srgbClr val="0033CC"/>
    <a:srgbClr val="BFD8EF"/>
    <a:srgbClr val="304A7E"/>
    <a:srgbClr val="FFFFFF"/>
    <a:srgbClr val="D4E5F4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0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696D4-5984-4277-BC59-61E9651F78B4}" type="datetimeFigureOut">
              <a:rPr lang="en-US" smtClean="0"/>
              <a:t>7/11/2016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523B9-E6CF-421B-A7C2-88561E4DC6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471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D3532-959B-4063-A298-09FA15027E89}" type="datetimeFigureOut">
              <a:rPr lang="en-US" smtClean="0"/>
              <a:t>7/11/2016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417DB-7355-49DA-A976-5DD8ADD4A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7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 w="9525"/>
        </p:spPr>
        <p:txBody>
          <a:bodyPr/>
          <a:lstStyle/>
          <a:p>
            <a:pPr>
              <a:tabLst>
                <a:tab pos="643769" algn="l"/>
                <a:tab pos="1295331" algn="l"/>
                <a:tab pos="1943775" algn="l"/>
                <a:tab pos="2593778" algn="l"/>
              </a:tabLst>
            </a:pPr>
            <a:fld id="{B7CB852E-AAE6-477A-9BEF-A25B8E126494}" type="slidenum">
              <a:rPr lang="en-GB"/>
              <a:pPr>
                <a:tabLst>
                  <a:tab pos="643769" algn="l"/>
                  <a:tab pos="1295331" algn="l"/>
                  <a:tab pos="1943775" algn="l"/>
                  <a:tab pos="2593778" algn="l"/>
                </a:tabLst>
              </a:pPr>
              <a:t>2</a:t>
            </a:fld>
            <a:endParaRPr lang="en-GB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9" y="4342308"/>
            <a:ext cx="5488576" cy="4115738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313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417DB-7355-49DA-A976-5DD8ADD4A5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688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417DB-7355-49DA-A976-5DD8ADD4A5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36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417DB-7355-49DA-A976-5DD8ADD4A5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11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417DB-7355-49DA-A976-5DD8ADD4A5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58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417DB-7355-49DA-A976-5DD8ADD4A59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8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>
            <a:lvl1pPr>
              <a:defRPr sz="3628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 sz="2540">
                <a:solidFill>
                  <a:schemeClr val="tx2"/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2440802" y="51846"/>
            <a:ext cx="4282560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935" tIns="41468" rIns="82935" bIns="4146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14683"/>
            <a:r>
              <a:rPr lang="en-US" altLang="zh-CN" sz="2903" dirty="0" smtClean="0"/>
              <a:t>Institute for Cyber Security</a:t>
            </a:r>
            <a:endParaRPr lang="en-US" sz="2903" dirty="0"/>
          </a:p>
        </p:txBody>
      </p:sp>
    </p:spTree>
    <p:extLst>
      <p:ext uri="{BB962C8B-B14F-4D97-AF65-F5344CB8AC3E}">
        <p14:creationId xmlns:p14="http://schemas.microsoft.com/office/powerpoint/2010/main" val="88043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88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1200" y="275069"/>
            <a:ext cx="2056320" cy="585133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922" y="275069"/>
            <a:ext cx="6035040" cy="585133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674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292480" y="623586"/>
            <a:ext cx="476928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2241" y="27651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520" y="0"/>
            <a:ext cx="1342080" cy="833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4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8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28" b="1" cap="all"/>
            </a:lvl1pPr>
          </a:lstStyle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42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99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920" y="1600008"/>
            <a:ext cx="404496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122" y="1600008"/>
            <a:ext cx="404640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6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433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612" y="51847"/>
            <a:ext cx="5177221" cy="73319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9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321" y="101296"/>
            <a:ext cx="5316463" cy="6710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861010"/>
            <a:ext cx="5112000" cy="5240070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861012"/>
            <a:ext cx="3008160" cy="5265393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54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 rtlCol="0">
            <a:normAutofit/>
          </a:bodyPr>
          <a:lstStyle>
            <a:lvl1pPr marL="0" indent="0">
              <a:buNone/>
              <a:defRPr sz="2903"/>
            </a:lvl1pPr>
            <a:lvl2pPr marL="414683" indent="0">
              <a:buNone/>
              <a:defRPr sz="2540"/>
            </a:lvl2pPr>
            <a:lvl3pPr marL="829366" indent="0">
              <a:buNone/>
              <a:defRPr sz="2177"/>
            </a:lvl3pPr>
            <a:lvl4pPr marL="1244049" indent="0">
              <a:buNone/>
              <a:defRPr sz="1814"/>
            </a:lvl4pPr>
            <a:lvl5pPr marL="1658732" indent="0">
              <a:buNone/>
              <a:defRPr sz="1814"/>
            </a:lvl5pPr>
            <a:lvl6pPr marL="2073416" indent="0">
              <a:buNone/>
              <a:defRPr sz="1814"/>
            </a:lvl6pPr>
            <a:lvl7pPr marL="2488099" indent="0">
              <a:buNone/>
              <a:defRPr sz="1814"/>
            </a:lvl7pPr>
            <a:lvl8pPr marL="2902782" indent="0">
              <a:buNone/>
              <a:defRPr sz="1814"/>
            </a:lvl8pPr>
            <a:lvl9pPr marL="3317465" indent="0">
              <a:buNone/>
              <a:defRPr sz="1814"/>
            </a:lvl9pPr>
          </a:lstStyle>
          <a:p>
            <a:pPr lvl="0"/>
            <a:r>
              <a:rPr lang="en-US" altLang="zh-CN" noProof="0" dirty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27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088612" y="51846"/>
            <a:ext cx="5177221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920" y="6345007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72156" y="6344167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pic>
        <p:nvPicPr>
          <p:cNvPr id="4102" name="Picture 9" descr="UTSAGifBlue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292480" y="777083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3360" y="6344167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/>
          </a:p>
        </p:txBody>
      </p:sp>
      <p:pic>
        <p:nvPicPr>
          <p:cNvPr id="11" name="Picture 13" descr="ICS_Medium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7588" y="97951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5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059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903" b="1" kern="1200">
          <a:solidFill>
            <a:srgbClr val="131F4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14683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6pPr>
      <a:lvl7pPr marL="829366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7pPr>
      <a:lvl8pPr marL="1244049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8pPr>
      <a:lvl9pPr marL="1658732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9pPr>
    </p:titleStyle>
    <p:bodyStyle>
      <a:lvl1pPr marL="311013" indent="-3110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903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73860" indent="-25917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54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036707" indent="-207341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177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451391" indent="-20734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14" kern="1200">
          <a:solidFill>
            <a:schemeClr val="accent4"/>
          </a:solidFill>
          <a:latin typeface="+mn-lt"/>
          <a:ea typeface="ＭＳ Ｐゴシック" charset="-128"/>
          <a:cs typeface="+mn-cs"/>
        </a:defRPr>
      </a:lvl4pPr>
      <a:lvl5pPr marL="1866074" indent="-207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14" kern="1200">
          <a:solidFill>
            <a:schemeClr val="accent6">
              <a:lumMod val="75000"/>
            </a:schemeClr>
          </a:solidFill>
          <a:latin typeface="+mn-lt"/>
          <a:ea typeface="ＭＳ Ｐゴシック" charset="-128"/>
          <a:cs typeface="+mn-cs"/>
        </a:defRPr>
      </a:lvl5pPr>
      <a:lvl6pPr marL="2280758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695440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110124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524806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939840" y="0"/>
            <a:ext cx="4714560" cy="6207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829527"/>
            <a:ext cx="8226720" cy="5299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defRPr/>
            </a:pPr>
            <a:fld id="{779B0FFF-52D7-4B48-8273-CB03D59A2296}" type="datetime1">
              <a:rPr lang="en-US" smtClean="0"/>
              <a:pPr defTabSz="414726" fontAlgn="base">
                <a:spcBef>
                  <a:spcPct val="0"/>
                </a:spcBef>
                <a:spcAft>
                  <a:spcPct val="0"/>
                </a:spcAft>
                <a:defRPr/>
              </a:pPr>
              <a:t>7/11/2016</a:t>
            </a:fld>
            <a:r>
              <a:rPr lang="en-US" dirty="0" smtClean="0"/>
              <a:t>© Ravi  Sandhu</a:t>
            </a:r>
            <a:endParaRPr lang="en-GB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6554880" y="6247376"/>
            <a:ext cx="212832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72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92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393941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6pPr>
      <a:lvl7pPr marL="1808667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7pPr>
      <a:lvl8pPr marL="2223393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8pPr>
      <a:lvl9pPr marL="2638119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9pPr>
    </p:titleStyle>
    <p:bodyStyle>
      <a:lvl1pPr marL="391686" indent="-293764" algn="l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54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783372" indent="-260644" algn="l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177">
          <a:solidFill>
            <a:srgbClr val="000000"/>
          </a:solidFill>
          <a:latin typeface="Arial" charset="0"/>
          <a:ea typeface="ＭＳ Ｐゴシック" charset="-128"/>
        </a:defRPr>
      </a:lvl2pPr>
      <a:lvl3pPr marL="1175057" indent="-195843" algn="l" defTabSz="414726" rtl="0" eaLnBrk="0" fontAlgn="base" hangingPunct="0">
        <a:spcBef>
          <a:spcPct val="0"/>
        </a:spcBef>
        <a:spcAft>
          <a:spcPts val="771"/>
        </a:spcAft>
        <a:buClr>
          <a:srgbClr val="000000"/>
        </a:buClr>
        <a:buSzPct val="45000"/>
        <a:buFont typeface="Wingdings" pitchFamily="2" charset="2"/>
        <a:buChar char=""/>
        <a:defRPr sz="2177">
          <a:solidFill>
            <a:srgbClr val="000000"/>
          </a:solidFill>
          <a:latin typeface="Arial" charset="0"/>
          <a:ea typeface="ＭＳ Ｐゴシック" charset="-128"/>
        </a:defRPr>
      </a:lvl3pPr>
      <a:lvl4pPr marL="1566743" indent="-195843" algn="l" defTabSz="414726" rtl="0" eaLnBrk="0" fontAlgn="base" hangingPunct="0">
        <a:spcBef>
          <a:spcPct val="0"/>
        </a:spcBef>
        <a:spcAft>
          <a:spcPts val="522"/>
        </a:spcAft>
        <a:buClr>
          <a:srgbClr val="000000"/>
        </a:buClr>
        <a:buSzPct val="75000"/>
        <a:buFont typeface="Symbol" pitchFamily="18" charset="2"/>
        <a:buChar char=""/>
        <a:defRPr sz="1814">
          <a:solidFill>
            <a:srgbClr val="000000"/>
          </a:solidFill>
          <a:latin typeface="Arial" charset="0"/>
          <a:ea typeface="ＭＳ Ｐゴシック" charset="-128"/>
        </a:defRPr>
      </a:lvl4pPr>
      <a:lvl5pPr marL="1958429" indent="-195843" algn="l" defTabSz="414726" rtl="0" eaLnBrk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" charset="2"/>
        <a:buChar char=""/>
        <a:defRPr sz="1814">
          <a:solidFill>
            <a:srgbClr val="000000"/>
          </a:solidFill>
          <a:latin typeface="Arial" charset="0"/>
          <a:ea typeface="ＭＳ Ｐゴシック" charset="-128"/>
        </a:defRPr>
      </a:lvl5pPr>
      <a:lvl6pPr marL="2373155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6pPr>
      <a:lvl7pPr marL="2787881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7pPr>
      <a:lvl8pPr marL="3202607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8pPr>
      <a:lvl9pPr marL="3617333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80.png"/><Relationship Id="rId3" Type="http://schemas.openxmlformats.org/officeDocument/2006/relationships/image" Target="../media/image140.png"/><Relationship Id="rId7" Type="http://schemas.openxmlformats.org/officeDocument/2006/relationships/image" Target="../media/image370.png"/><Relationship Id="rId12" Type="http://schemas.openxmlformats.org/officeDocument/2006/relationships/image" Target="../media/image20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60.png"/><Relationship Id="rId11" Type="http://schemas.openxmlformats.org/officeDocument/2006/relationships/image" Target="../media/image390.png"/><Relationship Id="rId5" Type="http://schemas.openxmlformats.org/officeDocument/2006/relationships/image" Target="../media/image350.png"/><Relationship Id="rId15" Type="http://schemas.openxmlformats.org/officeDocument/2006/relationships/image" Target="../media/image400.png"/><Relationship Id="rId10" Type="http://schemas.openxmlformats.org/officeDocument/2006/relationships/image" Target="../media/image180.png"/><Relationship Id="rId4" Type="http://schemas.openxmlformats.org/officeDocument/2006/relationships/image" Target="../media/image340.png"/><Relationship Id="rId9" Type="http://schemas.openxmlformats.org/officeDocument/2006/relationships/image" Target="../media/image380.png"/><Relationship Id="rId14" Type="http://schemas.openxmlformats.org/officeDocument/2006/relationships/image" Target="../media/image2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4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03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776881" y="1139621"/>
            <a:ext cx="7773120" cy="147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28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14683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6pPr>
            <a:lvl7pPr marL="829366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7pPr>
            <a:lvl8pPr marL="1244049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8pPr>
            <a:lvl9pPr marL="1658732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3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</a:rPr>
              <a:t>Role</a:t>
            </a:r>
            <a:r>
              <a:rPr lang="en-US" sz="2903" noProof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-Centric Circle-of-Trust in Multi-Tenant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3" b="1" i="0" u="none" strike="noStrike" kern="1200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</a:rPr>
              <a:t>Cloud</a:t>
            </a:r>
            <a:r>
              <a:rPr kumimoji="0" lang="en-US" sz="2903" b="1" i="0" u="none" strike="noStrike" kern="1200" cap="none" spc="0" normalizeH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</a:rPr>
              <a:t> IaaS</a:t>
            </a:r>
            <a:endParaRPr kumimoji="0" lang="en-US" sz="2903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135222" y="2753591"/>
            <a:ext cx="7056438" cy="3184462"/>
          </a:xfrm>
          <a:prstGeom prst="rect">
            <a:avLst/>
          </a:prstGeom>
        </p:spPr>
        <p:txBody>
          <a:bodyPr/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1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Prof. Ravi Sandhu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1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Executive Director and Endowed Chair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b="1" kern="0" dirty="0" smtClean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kern="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DBSec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kern="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July 20, 2016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b="1" kern="0" dirty="0" smtClean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ravi.sandhu@utsa.edu</a:t>
            </a: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kern="0" dirty="0">
                <a:solidFill>
                  <a:srgbClr val="1F497D"/>
                </a:solidFill>
                <a:latin typeface="Calibri" panose="020F0502020204030204" pitchFamily="34" charset="0"/>
              </a:rPr>
              <a:t>www.profsandhu.com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 smtClean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kern="0" dirty="0">
                <a:solidFill>
                  <a:srgbClr val="1F497D"/>
                </a:solidFill>
                <a:latin typeface="Calibri" panose="020F0502020204030204" pitchFamily="34" charset="0"/>
              </a:rPr>
              <a:t>Navid Pustchi and Ravi Sandhu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 smtClean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 smtClean="0">
              <a:latin typeface="Calibri" panose="020F0502020204030204" pitchFamily="34" charset="0"/>
            </a:endParaRP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Institute for Cyber Security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27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/>
              <p:cNvSpPr txBox="1">
                <a:spLocks/>
              </p:cNvSpPr>
              <p:nvPr/>
            </p:nvSpPr>
            <p:spPr bwMode="auto">
              <a:xfrm>
                <a:off x="457922" y="1093074"/>
                <a:ext cx="8229600" cy="4998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30" tIns="45716" rIns="91430" bIns="45716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11013" indent="-3110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903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73860" indent="-25917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v"/>
                  <a:defRPr sz="2540" kern="1200">
                    <a:solidFill>
                      <a:schemeClr val="tx2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1036707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Courier New" pitchFamily="49" charset="0"/>
                  <a:buChar char="o"/>
                  <a:defRPr sz="2177" kern="1200">
                    <a:solidFill>
                      <a:schemeClr val="accent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451391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814" kern="1200">
                    <a:solidFill>
                      <a:schemeClr val="accent4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866074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814" kern="120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280758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95440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10124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524806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002060"/>
                  </a:buClr>
                  <a:defRPr/>
                </a:pPr>
                <a:r>
                  <a:rPr lang="en-US" altLang="zh-CN" sz="2200" b="1" dirty="0" smtClean="0">
                    <a:solidFill>
                      <a:srgbClr val="0033CC"/>
                    </a:solidFill>
                    <a:latin typeface="Calibri"/>
                  </a:rPr>
                  <a:t>Tenant-Trust Type</a:t>
                </a:r>
                <a14:m>
                  <m:oMath xmlns:m="http://schemas.openxmlformats.org/officeDocument/2006/math">
                    <m:r>
                      <a:rPr lang="en-US" altLang="zh-CN" sz="2200" b="1" i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zh-CN" altLang="en-US" sz="2200" b="1" i="1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𝝐</m:t>
                    </m:r>
                  </m:oMath>
                </a14:m>
                <a:r>
                  <a:rPr lang="en-US" altLang="zh-CN" sz="2200" b="1" dirty="0" smtClean="0">
                    <a:solidFill>
                      <a:srgbClr val="0033CC"/>
                    </a:solidFill>
                    <a:latin typeface="Calibri"/>
                  </a:rPr>
                  <a:t>: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User-owner tenants are authorized to assign their users to roles in the circle.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endParaRPr lang="en-US" altLang="zh-CN" sz="1437" dirty="0" smtClean="0">
                  <a:solidFill>
                    <a:srgbClr val="1F497D"/>
                  </a:solidFill>
                  <a:latin typeface="Calibri"/>
                </a:endParaRPr>
              </a:p>
              <a:p>
                <a:pPr>
                  <a:buClr>
                    <a:srgbClr val="002060"/>
                  </a:buClr>
                  <a:defRPr/>
                </a:pPr>
                <a:r>
                  <a:rPr lang="en-US" altLang="zh-CN" sz="2200" b="1" dirty="0">
                    <a:solidFill>
                      <a:srgbClr val="0033CC"/>
                    </a:solidFill>
                    <a:latin typeface="Calibri"/>
                  </a:rPr>
                  <a:t>Tenant-Trust Type</a:t>
                </a:r>
                <a14:m>
                  <m:oMath xmlns:m="http://schemas.openxmlformats.org/officeDocument/2006/math">
                    <m:r>
                      <a:rPr lang="en-US" altLang="zh-CN" sz="2200" b="1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zh-CN" altLang="en-US" sz="2200" b="1" i="1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𝛇</m:t>
                    </m:r>
                  </m:oMath>
                </a14:m>
                <a:r>
                  <a:rPr lang="en-US" altLang="zh-CN" sz="2200" b="1" dirty="0">
                    <a:solidFill>
                      <a:srgbClr val="0033CC"/>
                    </a:solidFill>
                    <a:latin typeface="Calibri"/>
                  </a:rPr>
                  <a:t>: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Resource-owner </a:t>
                </a:r>
                <a: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  <a:t>tenants are authorized to assign </a:t>
                </a: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users in the circle to their roles.</a:t>
                </a:r>
                <a:endParaRPr lang="en-US" altLang="zh-CN" sz="2163" dirty="0" smtClean="0">
                  <a:solidFill>
                    <a:srgbClr val="1F497D"/>
                  </a:solidFill>
                  <a:latin typeface="Calibri"/>
                </a:endParaRPr>
              </a:p>
              <a:p>
                <a:pPr marL="0" indent="0">
                  <a:buClr>
                    <a:srgbClr val="002060"/>
                  </a:buClr>
                  <a:buNone/>
                  <a:defRPr/>
                </a:pPr>
                <a:endParaRPr lang="en-US" altLang="zh-CN" sz="2163" dirty="0" smtClean="0">
                  <a:solidFill>
                    <a:srgbClr val="1F497D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922" y="1093074"/>
                <a:ext cx="8229600" cy="4998725"/>
              </a:xfrm>
              <a:prstGeom prst="rect">
                <a:avLst/>
              </a:prstGeom>
              <a:blipFill rotWithShape="0">
                <a:blip r:embed="rId3"/>
                <a:stretch>
                  <a:fillRect l="-815" t="-73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10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07415" y="0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CoT Trust Types</a:t>
            </a:r>
            <a:endParaRPr lang="en-US" sz="2800" b="1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158456" y="3329485"/>
            <a:ext cx="2971015" cy="2233861"/>
            <a:chOff x="1319752" y="2175630"/>
            <a:chExt cx="2971015" cy="2233861"/>
          </a:xfrm>
        </p:grpSpPr>
        <p:sp>
          <p:nvSpPr>
            <p:cNvPr id="46" name="Oval 45"/>
            <p:cNvSpPr/>
            <p:nvPr/>
          </p:nvSpPr>
          <p:spPr bwMode="auto">
            <a:xfrm>
              <a:off x="1743328" y="2175630"/>
              <a:ext cx="2185292" cy="708753"/>
            </a:xfrm>
            <a:prstGeom prst="ellipse">
              <a:avLst/>
            </a:prstGeom>
            <a:solidFill>
              <a:srgbClr val="F3F3F3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ounded Rectangle 46"/>
                <p:cNvSpPr/>
                <p:nvPr/>
              </p:nvSpPr>
              <p:spPr bwMode="auto">
                <a:xfrm>
                  <a:off x="1319752" y="2357483"/>
                  <a:ext cx="923827" cy="367646"/>
                </a:xfrm>
                <a:prstGeom prst="roundRect">
                  <a:avLst/>
                </a:prstGeom>
                <a:solidFill>
                  <a:srgbClr val="E4E4E4"/>
                </a:solidFill>
                <a:ln>
                  <a:prstDash val="dash"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1001">
                  <a:schemeClr val="lt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400" b="0" i="1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𝑇𝑒𝑛𝑎𝑛</m:t>
                        </m:r>
                        <m:sSub>
                          <m:sSubPr>
                            <m:ctrlP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effectLst/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6" name="Rounded 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19752" y="2357483"/>
                  <a:ext cx="923827" cy="367646"/>
                </a:xfrm>
                <a:prstGeom prst="round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prstDash val="dash"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ounded Rectangle 47"/>
                <p:cNvSpPr/>
                <p:nvPr/>
              </p:nvSpPr>
              <p:spPr bwMode="auto">
                <a:xfrm>
                  <a:off x="3366940" y="2357483"/>
                  <a:ext cx="923827" cy="367646"/>
                </a:xfrm>
                <a:prstGeom prst="roundRect">
                  <a:avLst/>
                </a:prstGeom>
                <a:solidFill>
                  <a:srgbClr val="E4E4E4"/>
                </a:solidFill>
                <a:ln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1001">
                  <a:schemeClr val="lt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400" b="0" i="1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𝑇𝑒𝑛𝑎𝑛</m:t>
                        </m:r>
                        <m:sSub>
                          <m:sSubPr>
                            <m:ctrlP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effectLst/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7" name="Rounded 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6940" y="2357483"/>
                  <a:ext cx="923827" cy="367646"/>
                </a:xfrm>
                <a:prstGeom prst="round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2175292" y="2233875"/>
                  <a:ext cx="11916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𝐶𝑜𝑇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𝑇𝑦𝑝𝑒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5292" y="2233875"/>
                  <a:ext cx="1191647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Oval 49"/>
                <p:cNvSpPr/>
                <p:nvPr/>
              </p:nvSpPr>
              <p:spPr bwMode="auto">
                <a:xfrm>
                  <a:off x="1553066" y="3154887"/>
                  <a:ext cx="457200" cy="457200"/>
                </a:xfrm>
                <a:prstGeom prst="ellipse">
                  <a:avLst/>
                </a:prstGeom>
                <a:solidFill>
                  <a:srgbClr val="E4E4E4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4008" tIns="45720" rIns="4572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hangingPunct="0">
                    <a:buClr>
                      <a:srgbClr val="000000"/>
                    </a:buClr>
                    <a:buSzPct val="4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1400" i="1" dirty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  <a:p>
                  <a:pPr marL="0" marR="0" indent="0" algn="l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40" name="Oval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53066" y="3154887"/>
                  <a:ext cx="457200" cy="457200"/>
                </a:xfrm>
                <a:prstGeom prst="ellipse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/>
                <p:nvPr/>
              </p:nvSpPr>
              <p:spPr bwMode="auto">
                <a:xfrm>
                  <a:off x="3600254" y="3154887"/>
                  <a:ext cx="457200" cy="457200"/>
                </a:xfrm>
                <a:prstGeom prst="ellipse">
                  <a:avLst/>
                </a:prstGeom>
                <a:solidFill>
                  <a:srgbClr val="E4E4E4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4008" tIns="45720" rIns="4572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hangingPunct="0">
                    <a:buClr>
                      <a:srgbClr val="000000"/>
                    </a:buClr>
                    <a:buSzPct val="4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  <a:p>
                  <a:pPr marL="0" marR="0" indent="0" algn="l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41" name="Oval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00254" y="3154887"/>
                  <a:ext cx="457200" cy="457200"/>
                </a:xfrm>
                <a:prstGeom prst="ellipse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ounded Rectangle 51"/>
                <p:cNvSpPr/>
                <p:nvPr/>
              </p:nvSpPr>
              <p:spPr bwMode="auto">
                <a:xfrm>
                  <a:off x="1598786" y="4041845"/>
                  <a:ext cx="365760" cy="367646"/>
                </a:xfrm>
                <a:prstGeom prst="roundRect">
                  <a:avLst/>
                </a:prstGeom>
                <a:solidFill>
                  <a:srgbClr val="E4E4E4"/>
                </a:solidFill>
                <a:ln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1001">
                  <a:schemeClr val="lt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64008" tIns="45720" rIns="4572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effectLst/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2" name="Rounded 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98786" y="4041845"/>
                  <a:ext cx="365760" cy="367646"/>
                </a:xfrm>
                <a:prstGeom prst="round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  <a:ln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Rounded Rectangle 52"/>
                <p:cNvSpPr/>
                <p:nvPr/>
              </p:nvSpPr>
              <p:spPr bwMode="auto">
                <a:xfrm>
                  <a:off x="3645974" y="4041845"/>
                  <a:ext cx="365760" cy="367646"/>
                </a:xfrm>
                <a:prstGeom prst="roundRect">
                  <a:avLst/>
                </a:prstGeom>
                <a:solidFill>
                  <a:srgbClr val="E4E4E4"/>
                </a:solidFill>
                <a:ln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1001">
                  <a:schemeClr val="lt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64008" tIns="45720" rIns="4572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effectLst/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3" name="Rounded 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45974" y="4041845"/>
                  <a:ext cx="365760" cy="367646"/>
                </a:xfrm>
                <a:prstGeom prst="round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Straight Arrow Connector 53"/>
            <p:cNvCxnSpPr>
              <a:stCxn id="47" idx="2"/>
              <a:endCxn id="50" idx="0"/>
            </p:cNvCxnSpPr>
            <p:nvPr/>
          </p:nvCxnSpPr>
          <p:spPr bwMode="auto">
            <a:xfrm>
              <a:off x="1781666" y="2725129"/>
              <a:ext cx="0" cy="42975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>
              <a:stCxn id="50" idx="4"/>
              <a:endCxn id="52" idx="0"/>
            </p:cNvCxnSpPr>
            <p:nvPr/>
          </p:nvCxnSpPr>
          <p:spPr bwMode="auto">
            <a:xfrm>
              <a:off x="1781666" y="3612087"/>
              <a:ext cx="0" cy="42975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>
              <a:stCxn id="48" idx="2"/>
              <a:endCxn id="51" idx="0"/>
            </p:cNvCxnSpPr>
            <p:nvPr/>
          </p:nvCxnSpPr>
          <p:spPr bwMode="auto">
            <a:xfrm>
              <a:off x="3828854" y="2725129"/>
              <a:ext cx="0" cy="42975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>
              <a:stCxn id="51" idx="4"/>
              <a:endCxn id="53" idx="0"/>
            </p:cNvCxnSpPr>
            <p:nvPr/>
          </p:nvCxnSpPr>
          <p:spPr bwMode="auto">
            <a:xfrm>
              <a:off x="3828854" y="3612087"/>
              <a:ext cx="0" cy="42975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/>
            <p:cNvCxnSpPr>
              <a:stCxn id="50" idx="5"/>
              <a:endCxn id="53" idx="0"/>
            </p:cNvCxnSpPr>
            <p:nvPr/>
          </p:nvCxnSpPr>
          <p:spPr bwMode="auto">
            <a:xfrm>
              <a:off x="1943311" y="3545132"/>
              <a:ext cx="1885543" cy="496713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lg" len="med"/>
              <a:tailEnd type="triangle" w="lg" len="lg"/>
            </a:ln>
            <a:effectLst/>
          </p:spPr>
        </p:cxnSp>
        <p:cxnSp>
          <p:nvCxnSpPr>
            <p:cNvPr id="59" name="Straight Connector 58"/>
            <p:cNvCxnSpPr>
              <a:endCxn id="50" idx="5"/>
            </p:cNvCxnSpPr>
            <p:nvPr/>
          </p:nvCxnSpPr>
          <p:spPr bwMode="auto">
            <a:xfrm>
              <a:off x="1339261" y="2725129"/>
              <a:ext cx="604050" cy="820003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>
              <a:endCxn id="53" idx="0"/>
            </p:cNvCxnSpPr>
            <p:nvPr/>
          </p:nvCxnSpPr>
          <p:spPr bwMode="auto">
            <a:xfrm>
              <a:off x="2193146" y="2359671"/>
              <a:ext cx="1635708" cy="1682174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V="1">
              <a:off x="2243579" y="2198230"/>
              <a:ext cx="201708" cy="3325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3207301" y="2198229"/>
              <a:ext cx="159639" cy="1663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flipH="1">
              <a:off x="3207302" y="2847607"/>
              <a:ext cx="159638" cy="127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4" name="Straight Arrow Connector 63"/>
            <p:cNvCxnSpPr/>
            <p:nvPr/>
          </p:nvCxnSpPr>
          <p:spPr bwMode="auto">
            <a:xfrm flipH="1" flipV="1">
              <a:off x="2231895" y="2826094"/>
              <a:ext cx="161234" cy="2721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5069373" y="3329485"/>
            <a:ext cx="2971015" cy="2233861"/>
            <a:chOff x="5230669" y="2175630"/>
            <a:chExt cx="2971015" cy="2233861"/>
          </a:xfrm>
        </p:grpSpPr>
        <p:sp>
          <p:nvSpPr>
            <p:cNvPr id="66" name="Oval 65"/>
            <p:cNvSpPr/>
            <p:nvPr/>
          </p:nvSpPr>
          <p:spPr bwMode="auto">
            <a:xfrm>
              <a:off x="5654245" y="2175630"/>
              <a:ext cx="2185292" cy="708753"/>
            </a:xfrm>
            <a:prstGeom prst="ellipse">
              <a:avLst/>
            </a:prstGeom>
            <a:solidFill>
              <a:srgbClr val="F3F3F3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Rounded Rectangle 66"/>
                <p:cNvSpPr/>
                <p:nvPr/>
              </p:nvSpPr>
              <p:spPr bwMode="auto">
                <a:xfrm>
                  <a:off x="5230669" y="2357483"/>
                  <a:ext cx="923827" cy="367646"/>
                </a:xfrm>
                <a:prstGeom prst="roundRect">
                  <a:avLst/>
                </a:prstGeom>
                <a:solidFill>
                  <a:srgbClr val="E4E4E4"/>
                </a:solidFill>
                <a:ln>
                  <a:prstDash val="solid"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1001">
                  <a:schemeClr val="lt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400" b="0" i="1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𝑇𝑒𝑛𝑎𝑛</m:t>
                        </m:r>
                        <m:sSub>
                          <m:sSubPr>
                            <m:ctrlP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effectLst/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6" name="Rounded Rectangle 9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230669" y="2357483"/>
                  <a:ext cx="923827" cy="367646"/>
                </a:xfrm>
                <a:prstGeom prst="round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  <a:ln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ounded Rectangle 67"/>
                <p:cNvSpPr/>
                <p:nvPr/>
              </p:nvSpPr>
              <p:spPr bwMode="auto">
                <a:xfrm>
                  <a:off x="7277857" y="2357483"/>
                  <a:ext cx="923827" cy="367646"/>
                </a:xfrm>
                <a:prstGeom prst="roundRect">
                  <a:avLst/>
                </a:prstGeom>
                <a:solidFill>
                  <a:srgbClr val="E4E4E4"/>
                </a:solidFill>
                <a:ln>
                  <a:prstDash val="dash"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1001">
                  <a:schemeClr val="lt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400" b="0" i="1" u="none" strike="noStrike" cap="none" normalizeH="0" baseline="0" dirty="0" smtClean="0">
                            <a:ln>
                              <a:noFill/>
                            </a:ln>
                            <a:effectLst/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𝑇𝑒𝑛𝑎𝑛</m:t>
                        </m:r>
                        <m:sSub>
                          <m:sSubPr>
                            <m:ctrlP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effectLst/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7" name="Rounded Rectangle 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277857" y="2357483"/>
                  <a:ext cx="923827" cy="367646"/>
                </a:xfrm>
                <a:prstGeom prst="round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  <a:ln>
                  <a:prstDash val="dash"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Oval 68"/>
                <p:cNvSpPr/>
                <p:nvPr/>
              </p:nvSpPr>
              <p:spPr bwMode="auto">
                <a:xfrm>
                  <a:off x="5463983" y="3154887"/>
                  <a:ext cx="457200" cy="457200"/>
                </a:xfrm>
                <a:prstGeom prst="ellipse">
                  <a:avLst/>
                </a:prstGeom>
                <a:solidFill>
                  <a:srgbClr val="E4E4E4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4008" tIns="45720" rIns="4572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hangingPunct="0">
                    <a:buClr>
                      <a:srgbClr val="000000"/>
                    </a:buClr>
                    <a:buSzPct val="4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1400" i="1" dirty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  <a:p>
                  <a:pPr marL="0" marR="0" indent="0" algn="l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99" name="Oval 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463983" y="3154887"/>
                  <a:ext cx="457200" cy="457200"/>
                </a:xfrm>
                <a:prstGeom prst="ellipse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Oval 69"/>
                <p:cNvSpPr/>
                <p:nvPr/>
              </p:nvSpPr>
              <p:spPr bwMode="auto">
                <a:xfrm>
                  <a:off x="7511171" y="3154887"/>
                  <a:ext cx="457200" cy="457200"/>
                </a:xfrm>
                <a:prstGeom prst="ellipse">
                  <a:avLst/>
                </a:prstGeom>
                <a:solidFill>
                  <a:srgbClr val="E4E4E4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4008" tIns="45720" rIns="4572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hangingPunct="0">
                    <a:buClr>
                      <a:srgbClr val="000000"/>
                    </a:buClr>
                    <a:buSzPct val="4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  <a:p>
                  <a:pPr marL="0" marR="0" indent="0" algn="l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effectLst/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100" name="Oval 9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511171" y="3154887"/>
                  <a:ext cx="457200" cy="457200"/>
                </a:xfrm>
                <a:prstGeom prst="ellipse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Rounded Rectangle 70"/>
                <p:cNvSpPr/>
                <p:nvPr/>
              </p:nvSpPr>
              <p:spPr bwMode="auto">
                <a:xfrm>
                  <a:off x="5509703" y="4041845"/>
                  <a:ext cx="365760" cy="367646"/>
                </a:xfrm>
                <a:prstGeom prst="roundRect">
                  <a:avLst/>
                </a:prstGeom>
                <a:solidFill>
                  <a:srgbClr val="E4E4E4"/>
                </a:solidFill>
                <a:ln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1001">
                  <a:schemeClr val="lt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64008" tIns="45720" rIns="4572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effectLst/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1" name="Rounded Rectangle 1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509703" y="4041845"/>
                  <a:ext cx="365760" cy="367646"/>
                </a:xfrm>
                <a:prstGeom prst="round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  <a:ln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Rounded Rectangle 71"/>
                <p:cNvSpPr/>
                <p:nvPr/>
              </p:nvSpPr>
              <p:spPr bwMode="auto">
                <a:xfrm>
                  <a:off x="7556891" y="4041845"/>
                  <a:ext cx="365760" cy="367646"/>
                </a:xfrm>
                <a:prstGeom prst="roundRect">
                  <a:avLst/>
                </a:prstGeom>
                <a:solidFill>
                  <a:srgbClr val="E4E4E4"/>
                </a:solidFill>
                <a:ln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dk1"/>
                </a:lnRef>
                <a:fillRef idx="1001">
                  <a:schemeClr val="lt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64008" tIns="45720" rIns="4572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45000"/>
                    <a:buFont typeface="Wingdings" charset="2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kumimoji="0" lang="en-US" sz="1400" b="0" i="1" u="none" strike="noStrike" cap="none" normalizeH="0" baseline="0" dirty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  <a:cs typeface="Times" panose="020206030504050203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effectLst/>
                    <a:latin typeface="Times" panose="02020603050405020304" pitchFamily="18" charset="0"/>
                    <a:cs typeface="Times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2" name="Rounded Rectangle 1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556891" y="4041845"/>
                  <a:ext cx="365760" cy="367646"/>
                </a:xfrm>
                <a:prstGeom prst="round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3" name="Straight Arrow Connector 72"/>
            <p:cNvCxnSpPr>
              <a:stCxn id="67" idx="2"/>
              <a:endCxn id="69" idx="0"/>
            </p:cNvCxnSpPr>
            <p:nvPr/>
          </p:nvCxnSpPr>
          <p:spPr bwMode="auto">
            <a:xfrm>
              <a:off x="5692583" y="2725129"/>
              <a:ext cx="0" cy="42975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4" name="Straight Arrow Connector 73"/>
            <p:cNvCxnSpPr>
              <a:stCxn id="69" idx="4"/>
              <a:endCxn id="71" idx="0"/>
            </p:cNvCxnSpPr>
            <p:nvPr/>
          </p:nvCxnSpPr>
          <p:spPr bwMode="auto">
            <a:xfrm>
              <a:off x="5692583" y="3612087"/>
              <a:ext cx="0" cy="42975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5" name="Straight Arrow Connector 74"/>
            <p:cNvCxnSpPr>
              <a:stCxn id="68" idx="2"/>
              <a:endCxn id="70" idx="0"/>
            </p:cNvCxnSpPr>
            <p:nvPr/>
          </p:nvCxnSpPr>
          <p:spPr bwMode="auto">
            <a:xfrm>
              <a:off x="7739771" y="2725129"/>
              <a:ext cx="0" cy="42975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6" name="Straight Arrow Connector 75"/>
            <p:cNvCxnSpPr>
              <a:stCxn id="70" idx="4"/>
              <a:endCxn id="72" idx="0"/>
            </p:cNvCxnSpPr>
            <p:nvPr/>
          </p:nvCxnSpPr>
          <p:spPr bwMode="auto">
            <a:xfrm>
              <a:off x="7739771" y="3612087"/>
              <a:ext cx="0" cy="42975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7" name="Straight Arrow Connector 76"/>
            <p:cNvCxnSpPr>
              <a:stCxn id="69" idx="5"/>
              <a:endCxn id="72" idx="0"/>
            </p:cNvCxnSpPr>
            <p:nvPr/>
          </p:nvCxnSpPr>
          <p:spPr bwMode="auto">
            <a:xfrm>
              <a:off x="5854228" y="3545132"/>
              <a:ext cx="1885543" cy="496713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lg" len="med"/>
              <a:tailEnd type="triangle" w="lg" len="lg"/>
            </a:ln>
            <a:effectLst/>
          </p:spPr>
        </p:cxnSp>
        <p:cxnSp>
          <p:nvCxnSpPr>
            <p:cNvPr id="78" name="Straight Connector 77"/>
            <p:cNvCxnSpPr>
              <a:endCxn id="69" idx="5"/>
            </p:cNvCxnSpPr>
            <p:nvPr/>
          </p:nvCxnSpPr>
          <p:spPr bwMode="auto">
            <a:xfrm flipH="1">
              <a:off x="5854228" y="2359671"/>
              <a:ext cx="1473484" cy="1185461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>
              <a:endCxn id="72" idx="0"/>
            </p:cNvCxnSpPr>
            <p:nvPr/>
          </p:nvCxnSpPr>
          <p:spPr bwMode="auto">
            <a:xfrm flipH="1">
              <a:off x="7739771" y="2725129"/>
              <a:ext cx="449818" cy="1316716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6154496" y="2198230"/>
              <a:ext cx="201708" cy="3325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>
              <a:off x="7118218" y="2198229"/>
              <a:ext cx="159639" cy="1663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Straight Arrow Connector 81"/>
            <p:cNvCxnSpPr/>
            <p:nvPr/>
          </p:nvCxnSpPr>
          <p:spPr bwMode="auto">
            <a:xfrm flipH="1">
              <a:off x="7118219" y="2847607"/>
              <a:ext cx="159638" cy="127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 flipH="1" flipV="1">
              <a:off x="6142812" y="2826094"/>
              <a:ext cx="161234" cy="2721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6136318" y="2233875"/>
                  <a:ext cx="114154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𝐶𝑜𝑇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𝑇𝑦𝑝𝑒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𝜁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6318" y="2233875"/>
                  <a:ext cx="1141540" cy="276999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3848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5" name="Content Placeholder 2"/>
              <p:cNvSpPr txBox="1">
                <a:spLocks/>
              </p:cNvSpPr>
              <p:nvPr/>
            </p:nvSpPr>
            <p:spPr bwMode="auto">
              <a:xfrm>
                <a:off x="457922" y="1093075"/>
                <a:ext cx="8229600" cy="4974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30" tIns="45716" rIns="91430" bIns="45716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11013" indent="-3110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903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73860" indent="-25917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v"/>
                  <a:defRPr sz="2540" kern="1200">
                    <a:solidFill>
                      <a:schemeClr val="tx2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1036707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Courier New" pitchFamily="49" charset="0"/>
                  <a:buChar char="o"/>
                  <a:defRPr sz="2177" kern="1200">
                    <a:solidFill>
                      <a:schemeClr val="accent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451391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814" kern="1200">
                    <a:solidFill>
                      <a:schemeClr val="accent4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866074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814" kern="120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280758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95440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10124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524806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002060"/>
                  </a:buClr>
                  <a:defRPr/>
                </a:pPr>
                <a:r>
                  <a:rPr lang="en-US" sz="2200" b="1" dirty="0" smtClean="0">
                    <a:solidFill>
                      <a:srgbClr val="0033CC"/>
                    </a:solidFill>
                    <a:latin typeface="Calibri"/>
                  </a:rPr>
                  <a:t>Multi-Tenant Role-Based Access Control in Circle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kern="0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𝐌𝐓</m:t>
                        </m:r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𝐑𝐁𝐀𝐂</m:t>
                        </m:r>
                      </m:e>
                      <m:sub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sub>
                    </m:sSub>
                  </m:oMath>
                </a14:m>
                <a:r>
                  <a:rPr lang="en-US" sz="2200" b="1" dirty="0" smtClean="0">
                    <a:solidFill>
                      <a:srgbClr val="0033CC"/>
                    </a:solidFill>
                    <a:latin typeface="Calibri"/>
                  </a:rPr>
                  <a:t>)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Homogeneous circles.</a:t>
                </a:r>
                <a:endParaRPr lang="en-US" altLang="zh-CN" sz="1800" dirty="0">
                  <a:solidFill>
                    <a:srgbClr val="1F497D"/>
                  </a:solidFill>
                  <a:latin typeface="Calibri"/>
                </a:endParaRP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Cross-tenant user-role </a:t>
                </a:r>
                <a: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  <a:t>assignments.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  <a:t>Trust is defined </a:t>
                </a: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between tenants.</a:t>
                </a:r>
                <a:endParaRPr lang="en-US" altLang="zh-CN" sz="1800" dirty="0">
                  <a:solidFill>
                    <a:srgbClr val="1F497D"/>
                  </a:solidFill>
                  <a:latin typeface="Calibri"/>
                </a:endParaRP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Tenant-trust types 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m:rPr>
                        <m:nor/>
                      </m:rPr>
                      <a:rPr lang="en-US" altLang="zh-CN" sz="1800" b="0" i="0" smtClean="0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800" dirty="0">
                        <a:solidFill>
                          <a:srgbClr val="1F497D"/>
                        </a:solidFill>
                        <a:latin typeface="Calibri"/>
                      </a:rPr>
                      <m:t>and</m:t>
                    </m:r>
                    <m:r>
                      <a:rPr lang="en-US" altLang="zh-CN" sz="1800" i="1" dirty="0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1800" i="1" smtClean="0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𝜁</m:t>
                    </m:r>
                  </m:oMath>
                </a14:m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.</a:t>
                </a:r>
                <a:endParaRPr lang="en-US" altLang="zh-CN" sz="1800" dirty="0">
                  <a:solidFill>
                    <a:srgbClr val="1F497D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922" y="1093075"/>
                <a:ext cx="8229600" cy="4974350"/>
              </a:xfrm>
              <a:prstGeom prst="rect">
                <a:avLst/>
              </a:prstGeom>
              <a:blipFill rotWithShape="0">
                <a:blip r:embed="rId2"/>
                <a:stretch>
                  <a:fillRect l="-815" t="-73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11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726" eaLnBrk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𝐌𝐓</m:t>
                          </m:r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𝐑𝐁𝐀𝐂</m:t>
                          </m:r>
                        </m:e>
                        <m:sub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</m:t>
                          </m:r>
                        </m:sub>
                      </m:sSub>
                    </m:oMath>
                  </m:oMathPara>
                </a14:m>
                <a:endParaRPr lang="en-US" sz="2900" b="1" kern="0" dirty="0">
                  <a:solidFill>
                    <a:srgbClr val="002060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0934" y="3124755"/>
            <a:ext cx="4492267" cy="294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36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ontent Placeholder 2"/>
              <p:cNvSpPr txBox="1">
                <a:spLocks/>
              </p:cNvSpPr>
              <p:nvPr/>
            </p:nvSpPr>
            <p:spPr bwMode="auto">
              <a:xfrm>
                <a:off x="457922" y="1093075"/>
                <a:ext cx="8229600" cy="4974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30" tIns="45716" rIns="91430" bIns="45716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11013" indent="-3110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903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73860" indent="-25917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v"/>
                  <a:defRPr sz="2540" kern="1200">
                    <a:solidFill>
                      <a:schemeClr val="tx2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1036707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Courier New" pitchFamily="49" charset="0"/>
                  <a:buChar char="o"/>
                  <a:defRPr sz="2177" kern="1200">
                    <a:solidFill>
                      <a:schemeClr val="accent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451391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814" kern="1200">
                    <a:solidFill>
                      <a:schemeClr val="accent4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866074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814" kern="120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280758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95440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10124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524806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002060"/>
                  </a:buClr>
                  <a:defRPr/>
                </a:pPr>
                <a:r>
                  <a:rPr lang="en-US" sz="2200" b="1" dirty="0" smtClean="0">
                    <a:solidFill>
                      <a:srgbClr val="0033CC"/>
                    </a:solidFill>
                    <a:latin typeface="Calibri"/>
                  </a:rPr>
                  <a:t>Multi-Tenant Role-Based Access Control in Circle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kern="0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𝐌𝐓</m:t>
                        </m:r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𝐑𝐁𝐀𝐂</m:t>
                        </m:r>
                      </m:e>
                      <m:sub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sub>
                    </m:sSub>
                  </m:oMath>
                </a14:m>
                <a:r>
                  <a:rPr lang="en-US" sz="2200" b="1" dirty="0" smtClean="0">
                    <a:solidFill>
                      <a:srgbClr val="0033CC"/>
                    </a:solidFill>
                    <a:latin typeface="Calibri"/>
                  </a:rPr>
                  <a:t>)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  <a:t>Users, roles, and permissions are owned by tenants.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  <a:t>Users are assigned to private roles in tenants and public roles across tenants.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  <a:t>Permissions are assigned only to private roles.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  <a:t>Role Hierarchy: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>
                    <a:solidFill>
                      <a:srgbClr val="1F497D"/>
                    </a:solidFill>
                    <a:latin typeface="Calibri"/>
                  </a:rPr>
                  <a:t>Private roles only inherit private roles within a tenant.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>
                    <a:solidFill>
                      <a:srgbClr val="1F497D"/>
                    </a:solidFill>
                    <a:latin typeface="Calibri"/>
                  </a:rPr>
                  <a:t>Public roles inherit private role roles within a tenant.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>
                    <a:solidFill>
                      <a:srgbClr val="1F497D"/>
                    </a:solidFill>
                    <a:latin typeface="Calibri"/>
                  </a:rPr>
                  <a:t>Public roles inherit public roles within the circle.</a:t>
                </a:r>
              </a:p>
            </p:txBody>
          </p:sp>
        </mc:Choice>
        <mc:Fallback xmlns="">
          <p:sp>
            <p:nvSpPr>
              <p:cNvPr id="4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922" y="1093075"/>
                <a:ext cx="8229600" cy="4974350"/>
              </a:xfrm>
              <a:prstGeom prst="rect">
                <a:avLst/>
              </a:prstGeom>
              <a:blipFill rotWithShape="0">
                <a:blip r:embed="rId2"/>
                <a:stretch>
                  <a:fillRect l="-815" t="-73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12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726" eaLnBrk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𝐌𝐓</m:t>
                          </m:r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𝐑𝐁𝐀𝐂</m:t>
                          </m:r>
                        </m:e>
                        <m:sub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</m:t>
                          </m:r>
                        </m:sub>
                      </m:sSub>
                    </m:oMath>
                  </m:oMathPara>
                </a14:m>
                <a:endParaRPr lang="en-US" sz="2900" b="1" kern="0" dirty="0">
                  <a:solidFill>
                    <a:srgbClr val="002060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0934" y="3124755"/>
            <a:ext cx="4492267" cy="294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74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97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defRPr/>
            </a:pPr>
            <a:r>
              <a:rPr lang="en-US" sz="2200" b="1" dirty="0" smtClean="0">
                <a:solidFill>
                  <a:srgbClr val="0033CC"/>
                </a:solidFill>
                <a:latin typeface="Calibri"/>
              </a:rPr>
              <a:t>Homogeneous circle of UTA, UTSA, </a:t>
            </a:r>
            <a:r>
              <a:rPr lang="en-US" sz="2200" b="1" dirty="0" smtClean="0">
                <a:solidFill>
                  <a:srgbClr val="0033CC"/>
                </a:solidFill>
                <a:latin typeface="Calibri"/>
              </a:rPr>
              <a:t>and UTD</a:t>
            </a:r>
            <a:endParaRPr lang="en-US" altLang="zh-CN" sz="18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13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726" eaLnBrk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900" b="1" i="1" kern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900" b="1" i="0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𝐌𝐓</m:t>
                        </m:r>
                        <m:r>
                          <a:rPr lang="en-US" sz="2900" b="1" i="0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900" b="1" i="0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𝐑𝐁𝐀𝐂</m:t>
                        </m:r>
                      </m:e>
                      <m:sub>
                        <m:r>
                          <a:rPr lang="en-US" sz="2900" b="1" i="0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002060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Use Case</a:t>
                </a:r>
                <a:endParaRPr lang="en-US" sz="2900" b="1" kern="0" dirty="0">
                  <a:solidFill>
                    <a:srgbClr val="002060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blipFill rotWithShape="0">
                <a:blip r:embed="rId2"/>
                <a:stretch>
                  <a:fillRect t="-2941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647" y="1667754"/>
            <a:ext cx="7891554" cy="439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ontent Placeholder 2"/>
          <p:cNvSpPr txBox="1">
            <a:spLocks/>
          </p:cNvSpPr>
          <p:nvPr/>
        </p:nvSpPr>
        <p:spPr bwMode="auto">
          <a:xfrm>
            <a:off x="453601" y="1047796"/>
            <a:ext cx="8229600" cy="497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defRPr/>
            </a:pPr>
            <a:r>
              <a:rPr lang="en-US" sz="2200" b="1" dirty="0" smtClean="0">
                <a:solidFill>
                  <a:srgbClr val="0033CC"/>
                </a:solidFill>
                <a:latin typeface="Calibri"/>
              </a:rPr>
              <a:t>Heterogeneous circle of BoA, Chase, UTSA, </a:t>
            </a:r>
            <a:r>
              <a:rPr lang="en-US" sz="2200" b="1" dirty="0" err="1" smtClean="0">
                <a:solidFill>
                  <a:srgbClr val="0033CC"/>
                </a:solidFill>
                <a:latin typeface="Calibri"/>
              </a:rPr>
              <a:t>Geico</a:t>
            </a:r>
            <a:r>
              <a:rPr lang="en-US" sz="2200" b="1" dirty="0" smtClean="0">
                <a:solidFill>
                  <a:srgbClr val="0033CC"/>
                </a:solidFill>
                <a:latin typeface="Calibri"/>
              </a:rPr>
              <a:t>, and Allstate.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Each tenant can make user-role assignment based on its type.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UTSA can assign its students to discounted</a:t>
            </a:r>
            <a:br>
              <a:rPr lang="en-US" altLang="zh-CN" sz="1800" dirty="0" smtClean="0">
                <a:solidFill>
                  <a:srgbClr val="1F497D"/>
                </a:solidFill>
                <a:latin typeface="Calibri"/>
              </a:rPr>
            </a:b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insurance offers and student accounts.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Bank and Insurance domains</a:t>
            </a:r>
            <a:br>
              <a:rPr lang="en-US" altLang="zh-CN" sz="1800" dirty="0" smtClean="0">
                <a:solidFill>
                  <a:srgbClr val="1F497D"/>
                </a:solidFill>
                <a:latin typeface="Calibri"/>
              </a:rPr>
            </a:b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are not allowed to assign</a:t>
            </a:r>
            <a:br>
              <a:rPr lang="en-US" altLang="zh-CN" sz="1800" dirty="0" smtClean="0">
                <a:solidFill>
                  <a:srgbClr val="1F497D"/>
                </a:solidFill>
                <a:latin typeface="Calibri"/>
              </a:rPr>
            </a:b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their users to UTSA</a:t>
            </a:r>
            <a:br>
              <a:rPr lang="en-US" altLang="zh-CN" sz="1800" dirty="0" smtClean="0">
                <a:solidFill>
                  <a:srgbClr val="1F497D"/>
                </a:solidFill>
                <a:latin typeface="Calibri"/>
              </a:rPr>
            </a:b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resources.</a:t>
            </a: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14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900" b="1" i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</a:rPr>
                      <m:t>Heterogeneous</m:t>
                    </m:r>
                  </m:oMath>
                </a14:m>
                <a:r>
                  <a:rPr lang="en-US" sz="2900" b="1" kern="0" dirty="0" smtClean="0">
                    <a:solidFill>
                      <a:srgbClr val="002060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Circle Use Case</a:t>
                </a:r>
                <a:endParaRPr lang="en-US" sz="2900" b="1" kern="0" dirty="0">
                  <a:solidFill>
                    <a:srgbClr val="002060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blipFill rotWithShape="0">
                <a:blip r:embed="rId2"/>
                <a:stretch>
                  <a:fillRect t="-2941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704665" y="2009926"/>
            <a:ext cx="4978536" cy="4132608"/>
            <a:chOff x="2421803" y="2118647"/>
            <a:chExt cx="4978536" cy="4132608"/>
          </a:xfrm>
        </p:grpSpPr>
        <p:sp>
          <p:nvSpPr>
            <p:cNvPr id="41" name="TextBox 40"/>
            <p:cNvSpPr txBox="1"/>
            <p:nvPr/>
          </p:nvSpPr>
          <p:spPr>
            <a:xfrm>
              <a:off x="2421803" y="2854108"/>
              <a:ext cx="14683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FF950E"/>
                  </a:solidFill>
                  <a:latin typeface="Calibri" panose="020F0502020204030204" pitchFamily="34" charset="0"/>
                </a:rPr>
                <a:t>Bank domain</a:t>
              </a:r>
              <a:endParaRPr lang="en-US" sz="1600" dirty="0">
                <a:solidFill>
                  <a:srgbClr val="FF950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278761" y="2884929"/>
              <a:ext cx="3010759" cy="2896442"/>
            </a:xfrm>
            <a:prstGeom prst="ellipse">
              <a:avLst/>
            </a:prstGeom>
            <a:noFill/>
            <a:ln w="15875" cap="flat" cmpd="sng" algn="ctr">
              <a:solidFill>
                <a:srgbClr val="0033CC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3361006" y="4481801"/>
              <a:ext cx="1334660" cy="1609999"/>
              <a:chOff x="2319103" y="3435074"/>
              <a:chExt cx="1334660" cy="1609999"/>
            </a:xfrm>
          </p:grpSpPr>
          <p:sp>
            <p:nvSpPr>
              <p:cNvPr id="11" name="Oval 10"/>
              <p:cNvSpPr/>
              <p:nvPr/>
            </p:nvSpPr>
            <p:spPr bwMode="auto">
              <a:xfrm>
                <a:off x="2319103" y="3738936"/>
                <a:ext cx="1334660" cy="1306137"/>
              </a:xfrm>
              <a:prstGeom prst="ellipse">
                <a:avLst/>
              </a:prstGeom>
              <a:solidFill>
                <a:schemeClr val="bg1"/>
              </a:solidFill>
              <a:ln w="158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buFont typeface="Wingdings" charset="2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62125" y="3884339"/>
                <a:ext cx="248617" cy="354646"/>
              </a:xfrm>
              <a:prstGeom prst="rect">
                <a:avLst/>
              </a:prstGeom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2591148" y="3435074"/>
                <a:ext cx="7905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Chase</a:t>
                </a:r>
                <a:endParaRPr lang="en-US" dirty="0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5675399" y="3114595"/>
              <a:ext cx="1334660" cy="1609999"/>
              <a:chOff x="5164460" y="4168190"/>
              <a:chExt cx="1334660" cy="1609999"/>
            </a:xfrm>
          </p:grpSpPr>
          <p:sp>
            <p:nvSpPr>
              <p:cNvPr id="9" name="Oval 8"/>
              <p:cNvSpPr/>
              <p:nvPr/>
            </p:nvSpPr>
            <p:spPr bwMode="auto">
              <a:xfrm>
                <a:off x="5164460" y="4472052"/>
                <a:ext cx="1334660" cy="1306137"/>
              </a:xfrm>
              <a:prstGeom prst="ellipse">
                <a:avLst/>
              </a:prstGeom>
              <a:solidFill>
                <a:schemeClr val="bg1"/>
              </a:solidFill>
              <a:ln w="158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buFont typeface="Wingdings" charset="2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07482" y="4617455"/>
                <a:ext cx="248617" cy="354646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5436505" y="4168190"/>
                <a:ext cx="7905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Geico</a:t>
                </a:r>
                <a:endParaRPr lang="en-US" dirty="0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4085627" y="2272816"/>
              <a:ext cx="1334660" cy="1609999"/>
              <a:chOff x="6906583" y="2558191"/>
              <a:chExt cx="1334660" cy="1609999"/>
            </a:xfrm>
          </p:grpSpPr>
          <p:sp>
            <p:nvSpPr>
              <p:cNvPr id="12" name="Oval 11"/>
              <p:cNvSpPr/>
              <p:nvPr/>
            </p:nvSpPr>
            <p:spPr bwMode="auto">
              <a:xfrm>
                <a:off x="6906583" y="2862053"/>
                <a:ext cx="1334660" cy="1306137"/>
              </a:xfrm>
              <a:prstGeom prst="ellipse">
                <a:avLst/>
              </a:prstGeom>
              <a:solidFill>
                <a:schemeClr val="bg1"/>
              </a:solidFill>
              <a:ln w="158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buFont typeface="Wingdings" charset="2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05023" y="3006791"/>
                <a:ext cx="248617" cy="354646"/>
              </a:xfrm>
              <a:prstGeom prst="rect">
                <a:avLst/>
              </a:prstGeom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7178628" y="2558191"/>
                <a:ext cx="7905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UTSA</a:t>
                </a:r>
                <a:endParaRPr lang="en-US" dirty="0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97508" y="3537306"/>
                <a:ext cx="409534" cy="409534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77780" y="3424633"/>
                <a:ext cx="552450" cy="552450"/>
              </a:xfrm>
              <a:prstGeom prst="rect">
                <a:avLst/>
              </a:prstGeom>
            </p:spPr>
          </p:pic>
        </p:grpSp>
        <p:sp>
          <p:nvSpPr>
            <p:cNvPr id="10" name="Oval 9"/>
            <p:cNvSpPr/>
            <p:nvPr/>
          </p:nvSpPr>
          <p:spPr bwMode="auto">
            <a:xfrm>
              <a:off x="2673835" y="3430837"/>
              <a:ext cx="1334660" cy="1306137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6857" y="3576240"/>
              <a:ext cx="248617" cy="354646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2945880" y="3126975"/>
              <a:ext cx="7905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BoA</a:t>
              </a:r>
              <a:endParaRPr lang="en-US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954860" y="4473089"/>
              <a:ext cx="1334660" cy="1617622"/>
              <a:chOff x="3617586" y="4489789"/>
              <a:chExt cx="1334660" cy="1617622"/>
            </a:xfrm>
          </p:grpSpPr>
          <p:sp>
            <p:nvSpPr>
              <p:cNvPr id="33" name="Oval 32"/>
              <p:cNvSpPr/>
              <p:nvPr/>
            </p:nvSpPr>
            <p:spPr bwMode="auto">
              <a:xfrm>
                <a:off x="3617586" y="4801274"/>
                <a:ext cx="1334660" cy="1306137"/>
              </a:xfrm>
              <a:prstGeom prst="ellipse">
                <a:avLst/>
              </a:prstGeom>
              <a:solidFill>
                <a:schemeClr val="bg1"/>
              </a:solidFill>
              <a:ln w="158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buFont typeface="Wingdings" charset="2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60608" y="4946677"/>
                <a:ext cx="248617" cy="354646"/>
              </a:xfrm>
              <a:prstGeom prst="rect">
                <a:avLst/>
              </a:prstGeom>
            </p:spPr>
          </p:pic>
          <p:sp>
            <p:nvSpPr>
              <p:cNvPr id="35" name="TextBox 34"/>
              <p:cNvSpPr txBox="1"/>
              <p:nvPr/>
            </p:nvSpPr>
            <p:spPr>
              <a:xfrm>
                <a:off x="3818475" y="4489789"/>
                <a:ext cx="9253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Allstate</a:t>
                </a:r>
                <a:endParaRPr lang="en-US" dirty="0">
                  <a:solidFill>
                    <a:srgbClr val="002060"/>
                  </a:solidFill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3676" y="4131521"/>
              <a:ext cx="454657" cy="448768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2167" y="5529597"/>
              <a:ext cx="454657" cy="448768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9528" y="4152881"/>
              <a:ext cx="688449" cy="430281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0592" y="5504807"/>
              <a:ext cx="688449" cy="430281"/>
            </a:xfrm>
            <a:prstGeom prst="rect">
              <a:avLst/>
            </a:prstGeom>
          </p:spPr>
        </p:pic>
        <p:sp>
          <p:nvSpPr>
            <p:cNvPr id="40" name="Oval 39"/>
            <p:cNvSpPr/>
            <p:nvPr/>
          </p:nvSpPr>
          <p:spPr bwMode="auto">
            <a:xfrm rot="19921275">
              <a:off x="2625017" y="3082180"/>
              <a:ext cx="2035535" cy="3169075"/>
            </a:xfrm>
            <a:prstGeom prst="ellipse">
              <a:avLst/>
            </a:prstGeom>
            <a:noFill/>
            <a:ln w="15875" cap="flat" cmpd="sng" algn="ctr">
              <a:solidFill>
                <a:srgbClr val="FF950E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 rot="1528010">
              <a:off x="4967835" y="3064699"/>
              <a:ext cx="2035535" cy="3169075"/>
            </a:xfrm>
            <a:prstGeom prst="ellipse">
              <a:avLst/>
            </a:prstGeom>
            <a:noFill/>
            <a:ln w="15875" cap="flat" cmpd="sng" algn="ctr">
              <a:solidFill>
                <a:srgbClr val="FF950E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674695" y="2781350"/>
              <a:ext cx="17256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FF950E"/>
                  </a:solidFill>
                  <a:latin typeface="Calibri" panose="020F0502020204030204" pitchFamily="34" charset="0"/>
                </a:rPr>
                <a:t>Insurance domain</a:t>
              </a:r>
              <a:endParaRPr lang="en-US" sz="1600" dirty="0">
                <a:solidFill>
                  <a:srgbClr val="FF950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3963191" y="2209126"/>
              <a:ext cx="1576896" cy="1721760"/>
            </a:xfrm>
            <a:prstGeom prst="ellipse">
              <a:avLst/>
            </a:prstGeom>
            <a:noFill/>
            <a:ln w="15875" cap="flat" cmpd="sng" algn="ctr">
              <a:solidFill>
                <a:srgbClr val="FF950E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148241" y="2118647"/>
              <a:ext cx="17256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FF950E"/>
                  </a:solidFill>
                  <a:latin typeface="Calibri" panose="020F0502020204030204" pitchFamily="34" charset="0"/>
                </a:rPr>
                <a:t>University domain</a:t>
              </a:r>
              <a:endParaRPr lang="en-US" sz="1600" dirty="0">
                <a:solidFill>
                  <a:srgbClr val="FF950E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 flipH="1">
              <a:off x="4193156" y="3133872"/>
              <a:ext cx="615220" cy="2428579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rgbClr val="66FFFF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H="1">
              <a:off x="3513647" y="3126975"/>
              <a:ext cx="1235547" cy="1110137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rgbClr val="66FFFF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4915905" y="3114595"/>
              <a:ext cx="1308612" cy="1002595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rgbClr val="66FFFF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4847729" y="3142858"/>
              <a:ext cx="629483" cy="234521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rgbClr val="66FFFF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sp>
        <p:nvSpPr>
          <p:cNvPr id="45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52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Content Placeholder 2"/>
              <p:cNvSpPr txBox="1">
                <a:spLocks/>
              </p:cNvSpPr>
              <p:nvPr/>
            </p:nvSpPr>
            <p:spPr bwMode="auto">
              <a:xfrm>
                <a:off x="457922" y="1093075"/>
                <a:ext cx="8229600" cy="4974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30" tIns="45716" rIns="91430" bIns="45716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11013" indent="-3110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903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73860" indent="-25917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v"/>
                  <a:defRPr sz="2540" kern="1200">
                    <a:solidFill>
                      <a:schemeClr val="tx2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1036707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Courier New" pitchFamily="49" charset="0"/>
                  <a:buChar char="o"/>
                  <a:defRPr sz="2177" kern="1200">
                    <a:solidFill>
                      <a:schemeClr val="accent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451391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814" kern="1200">
                    <a:solidFill>
                      <a:schemeClr val="accent4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866074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814" kern="120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280758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95440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10124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524806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002060"/>
                  </a:buClr>
                  <a:defRPr/>
                </a:pPr>
                <a:r>
                  <a:rPr lang="en-US" sz="2200" b="1" dirty="0" smtClean="0">
                    <a:solidFill>
                      <a:srgbClr val="0033CC"/>
                    </a:solidFill>
                    <a:latin typeface="Calibri"/>
                  </a:rPr>
                  <a:t>Multi-Tenant Role-Centric Attribute-Based Access Control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kern="0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𝐌𝐓</m:t>
                        </m:r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𝐑𝐀𝐁𝐀𝐂</m:t>
                        </m:r>
                      </m:e>
                      <m:sub>
                        <m:r>
                          <a:rPr lang="en-US" sz="2200" b="1" i="0" ker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sub>
                    </m:sSub>
                  </m:oMath>
                </a14:m>
                <a:r>
                  <a:rPr lang="en-US" sz="2200" b="1" dirty="0" smtClean="0">
                    <a:solidFill>
                      <a:srgbClr val="0033CC"/>
                    </a:solidFill>
                    <a:latin typeface="Calibri"/>
                  </a:rPr>
                  <a:t>)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Heterogeneous </a:t>
                </a:r>
                <a: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  <a:t>circles.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Attributes are associated with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Tenants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Users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Objects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Tenant attributes separate tenants</a:t>
                </a:r>
                <a: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  <a:t/>
                </a:r>
                <a:br>
                  <a:rPr lang="en-US" altLang="zh-CN" sz="1800" dirty="0">
                    <a:solidFill>
                      <a:srgbClr val="1F497D"/>
                    </a:solidFill>
                    <a:latin typeface="Calibri"/>
                  </a:rPr>
                </a:b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with tenant type attribute.</a:t>
                </a:r>
              </a:p>
            </p:txBody>
          </p:sp>
        </mc:Choice>
        <mc:Fallback xmlns="">
          <p:sp>
            <p:nvSpPr>
              <p:cNvPr id="13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922" y="1093075"/>
                <a:ext cx="8229600" cy="4974350"/>
              </a:xfrm>
              <a:prstGeom prst="rect">
                <a:avLst/>
              </a:prstGeom>
              <a:blipFill rotWithShape="0">
                <a:blip r:embed="rId2"/>
                <a:stretch>
                  <a:fillRect l="-815" t="-73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15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726" eaLnBrk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kern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𝐌𝐓</m:t>
                          </m:r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𝐑𝐀𝐁𝐀𝐂</m:t>
                          </m:r>
                        </m:e>
                        <m:sub>
                          <m:r>
                            <a:rPr lang="en-US" sz="2900" b="1" i="0" ker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</m:t>
                          </m:r>
                        </m:sub>
                      </m:sSub>
                    </m:oMath>
                  </m:oMathPara>
                </a14:m>
                <a:endParaRPr lang="en-US" sz="2900" b="1" kern="0" dirty="0">
                  <a:solidFill>
                    <a:srgbClr val="002060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7462" y="2427611"/>
            <a:ext cx="4105739" cy="3680029"/>
          </a:xfrm>
          <a:prstGeom prst="rect">
            <a:avLst/>
          </a:prstGeom>
        </p:spPr>
      </p:pic>
      <p:sp>
        <p:nvSpPr>
          <p:cNvPr id="8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324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ontent Placeholder 2"/>
          <p:cNvSpPr txBox="1">
            <a:spLocks/>
          </p:cNvSpPr>
          <p:nvPr/>
        </p:nvSpPr>
        <p:spPr bwMode="auto">
          <a:xfrm>
            <a:off x="457922" y="1093075"/>
            <a:ext cx="8229600" cy="497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defRPr/>
            </a:pPr>
            <a:r>
              <a:rPr lang="en-US" sz="2200" b="1" dirty="0" smtClean="0">
                <a:solidFill>
                  <a:srgbClr val="0033CC"/>
                </a:solidFill>
                <a:latin typeface="Calibri"/>
              </a:rPr>
              <a:t>Heterogeneous </a:t>
            </a:r>
            <a:r>
              <a:rPr lang="en-US" sz="2200" b="1" dirty="0" smtClean="0">
                <a:solidFill>
                  <a:srgbClr val="0033CC"/>
                </a:solidFill>
                <a:latin typeface="Calibri"/>
              </a:rPr>
              <a:t>circle of UTA, UTSA, </a:t>
            </a:r>
            <a:r>
              <a:rPr lang="en-US" sz="2200" b="1" dirty="0" smtClean="0">
                <a:solidFill>
                  <a:srgbClr val="0033CC"/>
                </a:solidFill>
                <a:latin typeface="Calibri"/>
              </a:rPr>
              <a:t>and </a:t>
            </a:r>
            <a:r>
              <a:rPr lang="en-US" sz="2200" b="1" dirty="0" err="1" smtClean="0">
                <a:solidFill>
                  <a:srgbClr val="0033CC"/>
                </a:solidFill>
                <a:latin typeface="Calibri"/>
              </a:rPr>
              <a:t>BoA</a:t>
            </a:r>
            <a:endParaRPr lang="en-US" altLang="zh-CN" sz="18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16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itle 1"/>
              <p:cNvSpPr txBox="1">
                <a:spLocks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414726" eaLnBrk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900" b="1" i="1" kern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900" b="1" i="0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𝐌𝐓</m:t>
                        </m:r>
                        <m:r>
                          <a:rPr lang="en-US" sz="2900" b="1" i="0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900" b="1" i="0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𝐑𝐀𝐁𝐀𝐂</m:t>
                        </m:r>
                      </m:e>
                      <m:sub>
                        <m:r>
                          <a:rPr lang="en-US" sz="2900" b="1" i="0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sub>
                    </m:sSub>
                  </m:oMath>
                </a14:m>
                <a:r>
                  <a:rPr lang="en-US" sz="2900" b="1" kern="0" dirty="0" smtClean="0">
                    <a:solidFill>
                      <a:srgbClr val="002060"/>
                    </a:solidFill>
                    <a:latin typeface="Calibri" panose="020F0502020204030204" pitchFamily="34" charset="0"/>
                    <a:ea typeface="ＭＳ Ｐゴシック" charset="-128"/>
                    <a:cs typeface="ＭＳ Ｐゴシック" charset="-128"/>
                  </a:rPr>
                  <a:t> Use Case</a:t>
                </a:r>
                <a:endParaRPr lang="en-US" sz="2900" b="1" kern="0" dirty="0">
                  <a:solidFill>
                    <a:srgbClr val="002060"/>
                  </a:solidFill>
                  <a:latin typeface="Calibri" panose="020F0502020204030204" pitchFamily="34" charset="0"/>
                  <a:ea typeface="ＭＳ Ｐゴシック" charset="-128"/>
                  <a:cs typeface="ＭＳ Ｐゴシック" charset="-128"/>
                </a:endParaRPr>
              </a:p>
            </p:txBody>
          </p:sp>
        </mc:Choice>
        <mc:Fallback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95841" y="361"/>
                <a:ext cx="5335200" cy="620640"/>
              </a:xfrm>
              <a:prstGeom prst="rect">
                <a:avLst/>
              </a:prstGeom>
              <a:blipFill rotWithShape="0">
                <a:blip r:embed="rId2"/>
                <a:stretch>
                  <a:fillRect t="-2941" b="-21569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816" y="1662178"/>
            <a:ext cx="7921389" cy="4381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01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5" name="Content Placeholder 2"/>
              <p:cNvSpPr txBox="1">
                <a:spLocks/>
              </p:cNvSpPr>
              <p:nvPr/>
            </p:nvSpPr>
            <p:spPr bwMode="auto">
              <a:xfrm>
                <a:off x="457922" y="1093075"/>
                <a:ext cx="8229600" cy="4974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30" tIns="45716" rIns="91430" bIns="45716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11013" indent="-3110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903" kern="1200">
                    <a:solidFill>
                      <a:schemeClr val="tx1"/>
                    </a:solidFill>
                    <a:latin typeface="+mn-lt"/>
                    <a:ea typeface="ＭＳ Ｐゴシック" charset="-128"/>
                    <a:cs typeface="ＭＳ Ｐゴシック" charset="-128"/>
                  </a:defRPr>
                </a:lvl1pPr>
                <a:lvl2pPr marL="673860" indent="-25917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v"/>
                  <a:defRPr sz="2540" kern="1200">
                    <a:solidFill>
                      <a:schemeClr val="tx2"/>
                    </a:solidFill>
                    <a:latin typeface="+mn-lt"/>
                    <a:ea typeface="ＭＳ Ｐゴシック" charset="-128"/>
                    <a:cs typeface="+mn-cs"/>
                  </a:defRPr>
                </a:lvl2pPr>
                <a:lvl3pPr marL="1036707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Courier New" pitchFamily="49" charset="0"/>
                  <a:buChar char="o"/>
                  <a:defRPr sz="2177" kern="1200">
                    <a:solidFill>
                      <a:schemeClr val="accent1"/>
                    </a:solidFill>
                    <a:latin typeface="+mn-lt"/>
                    <a:ea typeface="ＭＳ Ｐゴシック" charset="-128"/>
                    <a:cs typeface="+mn-cs"/>
                  </a:defRPr>
                </a:lvl3pPr>
                <a:lvl4pPr marL="1451391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814" kern="1200">
                    <a:solidFill>
                      <a:schemeClr val="accent4"/>
                    </a:solidFill>
                    <a:latin typeface="+mn-lt"/>
                    <a:ea typeface="ＭＳ Ｐゴシック" charset="-128"/>
                    <a:cs typeface="+mn-cs"/>
                  </a:defRPr>
                </a:lvl4pPr>
                <a:lvl5pPr marL="1866074" indent="-207341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1814" kern="120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ＭＳ Ｐゴシック" charset="-128"/>
                    <a:cs typeface="+mn-cs"/>
                  </a:defRPr>
                </a:lvl5pPr>
                <a:lvl6pPr marL="2280758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695440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10124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524806" indent="-207341" algn="l" defTabSz="829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14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002060"/>
                  </a:buClr>
                  <a:defRPr/>
                </a:pPr>
                <a:r>
                  <a:rPr lang="en-US" sz="2200" b="1" dirty="0" smtClean="0">
                    <a:solidFill>
                      <a:srgbClr val="0033CC"/>
                    </a:solidFill>
                    <a:latin typeface="Calibri"/>
                  </a:rPr>
                  <a:t>Role-Centric Circle-of-Trust in Multi-Tenant cloud IaaS</a:t>
                </a:r>
              </a:p>
              <a:p>
                <a:pPr lvl="1">
                  <a:buClr>
                    <a:srgbClr val="002060"/>
                  </a:buCl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kern="0" smtClea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ker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𝐌𝐓</m:t>
                        </m:r>
                        <m:r>
                          <a:rPr lang="en-US" sz="1800" b="1" ker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ker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𝐑𝐁𝐀𝐂</m:t>
                        </m:r>
                      </m:e>
                      <m:sub>
                        <m:r>
                          <a:rPr lang="en-US" sz="1800" b="1" ker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sub>
                    </m:sSub>
                  </m:oMath>
                </a14:m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 in homogeneous circles.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Collaboration through </a:t>
                </a:r>
                <a:r>
                  <a:rPr lang="en-US" altLang="zh-CN" sz="1400" i="1" dirty="0" smtClean="0">
                    <a:solidFill>
                      <a:srgbClr val="1F497D"/>
                    </a:solidFill>
                    <a:latin typeface="Calibri"/>
                  </a:rPr>
                  <a:t>user to public role </a:t>
                </a:r>
                <a:r>
                  <a:rPr lang="en-US" altLang="zh-CN" sz="1400" i="1" dirty="0" smtClean="0">
                    <a:solidFill>
                      <a:srgbClr val="1F497D"/>
                    </a:solidFill>
                    <a:latin typeface="Calibri"/>
                  </a:rPr>
                  <a:t>assignments</a:t>
                </a: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.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Resource protection by limited role hierarchy.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Trust is defined as tenant-trust</a:t>
                </a:r>
                <a:r>
                  <a:rPr lang="en-US" altLang="zh-CN" sz="1400" i="1" dirty="0" smtClean="0">
                    <a:solidFill>
                      <a:srgbClr val="1F497D"/>
                    </a:solidFill>
                    <a:latin typeface="Calibri"/>
                  </a:rPr>
                  <a:t> </a:t>
                </a:r>
                <a:r>
                  <a:rPr lang="en-US" altLang="zh-CN" sz="1400" i="1" dirty="0" smtClean="0">
                    <a:solidFill>
                      <a:srgbClr val="1F497D"/>
                    </a:solidFill>
                    <a:latin typeface="Calibri"/>
                  </a:rPr>
                  <a:t>types </a:t>
                </a:r>
                <a14:m>
                  <m:oMath xmlns:m="http://schemas.openxmlformats.org/officeDocument/2006/math">
                    <m:r>
                      <a:rPr lang="zh-CN" altLang="en-US" sz="1400" i="1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m:rPr>
                        <m:nor/>
                      </m:rPr>
                      <a:rPr lang="en-US" altLang="zh-CN" sz="1400" i="1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400" i="1" dirty="0">
                        <a:solidFill>
                          <a:srgbClr val="1F497D"/>
                        </a:solidFill>
                        <a:latin typeface="Calibri"/>
                      </a:rPr>
                      <m:t>and</m:t>
                    </m:r>
                    <m:r>
                      <a:rPr lang="en-US" altLang="zh-CN" sz="1400" i="1" dirty="0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1400" i="1">
                        <a:solidFill>
                          <a:srgbClr val="1F497D"/>
                        </a:solidFill>
                        <a:latin typeface="Cambria Math" panose="02040503050406030204" pitchFamily="18" charset="0"/>
                      </a:rPr>
                      <m:t>𝜁</m:t>
                    </m:r>
                  </m:oMath>
                </a14:m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 in the circle.</a:t>
                </a:r>
                <a:endParaRPr lang="en-US" altLang="zh-CN" sz="1400" dirty="0" smtClean="0">
                  <a:solidFill>
                    <a:srgbClr val="1F497D"/>
                  </a:solidFill>
                  <a:latin typeface="Calibri"/>
                </a:endParaRPr>
              </a:p>
              <a:p>
                <a:pPr lvl="2">
                  <a:buClr>
                    <a:srgbClr val="002060"/>
                  </a:buClr>
                  <a:defRPr/>
                </a:pPr>
                <a:endParaRPr lang="en-US" altLang="zh-CN" sz="1400" dirty="0">
                  <a:solidFill>
                    <a:srgbClr val="1F497D"/>
                  </a:solidFill>
                  <a:latin typeface="Calibri"/>
                </a:endParaRPr>
              </a:p>
              <a:p>
                <a:pPr lvl="1">
                  <a:buClr>
                    <a:srgbClr val="002060"/>
                  </a:buCl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ker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ker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𝐌𝐓</m:t>
                        </m:r>
                        <m:r>
                          <a:rPr lang="en-US" sz="1800" b="1" ker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ker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𝐑𝐀𝐁𝐀𝐂</m:t>
                        </m:r>
                      </m:e>
                      <m:sub>
                        <m:r>
                          <a:rPr lang="en-US" sz="1800" b="1" kern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</m:t>
                        </m:r>
                      </m:sub>
                    </m:sSub>
                  </m:oMath>
                </a14:m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 in heterogeneous circles.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Classifying tenants into domains based on tenant type by tenant-attributes.</a:t>
                </a:r>
              </a:p>
              <a:p>
                <a:pPr lvl="2">
                  <a:buClr>
                    <a:srgbClr val="002060"/>
                  </a:buClr>
                  <a:defRPr/>
                </a:pP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Tenant-trust defined conditionally with </a:t>
                </a:r>
                <a:r>
                  <a:rPr lang="en-US" altLang="zh-CN" sz="1400" i="1" dirty="0" err="1" smtClean="0">
                    <a:solidFill>
                      <a:srgbClr val="1F497D"/>
                    </a:solidFill>
                    <a:latin typeface="Calibri"/>
                  </a:rPr>
                  <a:t>trustedDomain</a:t>
                </a:r>
                <a:r>
                  <a:rPr lang="en-US" altLang="zh-CN" sz="1400" dirty="0" smtClean="0">
                    <a:solidFill>
                      <a:srgbClr val="1F497D"/>
                    </a:solidFill>
                    <a:latin typeface="Calibri"/>
                  </a:rPr>
                  <a:t> tenant-attribute.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endParaRPr lang="en-US" altLang="zh-CN" sz="1800" dirty="0" smtClean="0">
                  <a:solidFill>
                    <a:srgbClr val="1F497D"/>
                  </a:solidFill>
                  <a:latin typeface="Calibri"/>
                </a:endParaRPr>
              </a:p>
              <a:p>
                <a:pPr>
                  <a:buClr>
                    <a:srgbClr val="002060"/>
                  </a:buClr>
                  <a:defRPr/>
                </a:pPr>
                <a:r>
                  <a:rPr lang="en-US" sz="2200" b="1" dirty="0" smtClean="0">
                    <a:solidFill>
                      <a:srgbClr val="0033CC"/>
                    </a:solidFill>
                    <a:latin typeface="Calibri"/>
                  </a:rPr>
                  <a:t>Future Work</a:t>
                </a:r>
                <a:endParaRPr lang="en-US" sz="2200" b="1" dirty="0">
                  <a:solidFill>
                    <a:srgbClr val="0033CC"/>
                  </a:solidFill>
                  <a:latin typeface="Calibri"/>
                </a:endParaRP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Attribute-based model in Circle-of-Trust.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Further model generalization into multi-cloud Circle-of-Trust environment. </a:t>
                </a:r>
              </a:p>
              <a:p>
                <a:pPr lvl="1">
                  <a:buClr>
                    <a:srgbClr val="002060"/>
                  </a:buClr>
                  <a:defRPr/>
                </a:pPr>
                <a:r>
                  <a:rPr lang="en-US" altLang="zh-CN" sz="1800" dirty="0" smtClean="0">
                    <a:solidFill>
                      <a:srgbClr val="1F497D"/>
                    </a:solidFill>
                    <a:latin typeface="Calibri"/>
                  </a:rPr>
                  <a:t>Model implementation as a proof of concept.</a:t>
                </a:r>
                <a:endParaRPr lang="en-US" altLang="zh-CN" sz="1800" dirty="0">
                  <a:solidFill>
                    <a:srgbClr val="1F497D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3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922" y="1093075"/>
                <a:ext cx="8229600" cy="4974350"/>
              </a:xfrm>
              <a:prstGeom prst="rect">
                <a:avLst/>
              </a:prstGeom>
              <a:blipFill rotWithShape="0">
                <a:blip r:embed="rId2"/>
                <a:stretch>
                  <a:fillRect l="-815" t="-73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17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8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2007415" y="0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Conclusion</a:t>
            </a:r>
            <a:endParaRPr lang="en-US" sz="2800" b="1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479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0" name="Title 1"/>
          <p:cNvSpPr>
            <a:spLocks/>
          </p:cNvSpPr>
          <p:nvPr/>
        </p:nvSpPr>
        <p:spPr bwMode="auto">
          <a:xfrm>
            <a:off x="855488" y="3155869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006549" y="1521765"/>
            <a:ext cx="5745018" cy="4603286"/>
            <a:chOff x="2950758" y="1401107"/>
            <a:chExt cx="5745018" cy="4603286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0758" y="1401107"/>
              <a:ext cx="5745018" cy="4603286"/>
            </a:xfrm>
            <a:prstGeom prst="rect">
              <a:avLst/>
            </a:prstGeom>
          </p:spPr>
        </p:pic>
        <p:sp>
          <p:nvSpPr>
            <p:cNvPr id="2" name="Oval 1"/>
            <p:cNvSpPr/>
            <p:nvPr/>
          </p:nvSpPr>
          <p:spPr bwMode="auto">
            <a:xfrm rot="19593933">
              <a:off x="5959179" y="2117098"/>
              <a:ext cx="2232248" cy="1728192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6E97C9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 rot="1349571">
              <a:off x="3258956" y="2227810"/>
              <a:ext cx="2232248" cy="1728192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4793601" y="3855464"/>
              <a:ext cx="2232248" cy="1728192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6E97C9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15162" y="2870442"/>
              <a:ext cx="550000" cy="536667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60464" y="3183177"/>
              <a:ext cx="550000" cy="536667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84194" y="3138776"/>
              <a:ext cx="550000" cy="536667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41067" y="4876230"/>
              <a:ext cx="550000" cy="536667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26822" y="4598004"/>
              <a:ext cx="576667" cy="510000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620365" y="3899711"/>
              <a:ext cx="563333" cy="616667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911110" y="2341991"/>
              <a:ext cx="563333" cy="616667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66320" y="2608709"/>
              <a:ext cx="563333" cy="616667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6927484" y="3958376"/>
              <a:ext cx="762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6E97C9"/>
                  </a:solidFill>
                  <a:latin typeface="Calibri" panose="020F0502020204030204" pitchFamily="34" charset="0"/>
                </a:rPr>
                <a:t>Acme</a:t>
              </a:r>
              <a:endParaRPr lang="en-US" i="1" dirty="0">
                <a:solidFill>
                  <a:srgbClr val="6E97C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72493" y="1886850"/>
              <a:ext cx="6882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CERN</a:t>
              </a:r>
              <a:endParaRPr lang="en-US" i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Up-Down Arrow 15"/>
            <p:cNvSpPr/>
            <p:nvPr/>
          </p:nvSpPr>
          <p:spPr bwMode="auto">
            <a:xfrm rot="2071457">
              <a:off x="6436683" y="3510952"/>
              <a:ext cx="288032" cy="814947"/>
            </a:xfrm>
            <a:prstGeom prst="upDownArrow">
              <a:avLst/>
            </a:prstGeom>
            <a:solidFill>
              <a:srgbClr val="6E97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7" name="Left-Right Arrow 16"/>
            <p:cNvSpPr/>
            <p:nvPr/>
          </p:nvSpPr>
          <p:spPr bwMode="auto">
            <a:xfrm>
              <a:off x="4724640" y="2401950"/>
              <a:ext cx="1923104" cy="217509"/>
            </a:xfrm>
            <a:prstGeom prst="leftRightArrow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684227" y="2022619"/>
              <a:ext cx="12268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Software Development</a:t>
              </a:r>
            </a:p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Tenant</a:t>
              </a:r>
              <a:endParaRPr lang="en-US" sz="12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857287" y="3173853"/>
              <a:ext cx="563333" cy="616667"/>
            </a:xfrm>
            <a:prstGeom prst="rect">
              <a:avLst/>
            </a:prstGeom>
          </p:spPr>
        </p:pic>
        <p:sp>
          <p:nvSpPr>
            <p:cNvPr id="69" name="TextBox 68"/>
            <p:cNvSpPr txBox="1"/>
            <p:nvPr/>
          </p:nvSpPr>
          <p:spPr>
            <a:xfrm>
              <a:off x="4177926" y="3250194"/>
              <a:ext cx="12268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Software Development</a:t>
              </a:r>
            </a:p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Tenant</a:t>
              </a:r>
              <a:endParaRPr lang="en-US" sz="12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86266" y="2612910"/>
              <a:ext cx="576667" cy="603334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89203" y="2661819"/>
              <a:ext cx="563333" cy="616667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4682924" y="4461381"/>
              <a:ext cx="1226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Financial</a:t>
              </a:r>
            </a:p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Tenant</a:t>
              </a:r>
              <a:endParaRPr lang="en-US" sz="12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347112" y="4329191"/>
              <a:ext cx="556667" cy="570000"/>
            </a:xfrm>
            <a:prstGeom prst="rect">
              <a:avLst/>
            </a:prstGeom>
          </p:spPr>
        </p:pic>
      </p:grpSp>
      <p:sp>
        <p:nvSpPr>
          <p:cNvPr id="65" name="Content Placeholder 2"/>
          <p:cNvSpPr txBox="1">
            <a:spLocks/>
          </p:cNvSpPr>
          <p:nvPr/>
        </p:nvSpPr>
        <p:spPr bwMode="auto">
          <a:xfrm>
            <a:off x="500235" y="1114245"/>
            <a:ext cx="4549560" cy="70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4735" indent="-342900"/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Large organization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with multiple tenants</a:t>
            </a:r>
          </a:p>
          <a:p>
            <a:pPr marL="394735" indent="-342900"/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Distinct organizations’ federation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01179" y="1303485"/>
            <a:ext cx="2526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Service Provider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30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31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r>
              <a:rPr lang="en-GB" sz="127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3</a:t>
            </a: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32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b="1" dirty="0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</a:rPr>
              <a:t>Why Federation ?</a:t>
            </a:r>
          </a:p>
        </p:txBody>
      </p:sp>
    </p:spTree>
    <p:extLst>
      <p:ext uri="{BB962C8B-B14F-4D97-AF65-F5344CB8AC3E}">
        <p14:creationId xmlns:p14="http://schemas.microsoft.com/office/powerpoint/2010/main" val="27411759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3006549" y="1521765"/>
            <a:ext cx="5745018" cy="4603286"/>
            <a:chOff x="2950758" y="1401107"/>
            <a:chExt cx="5745018" cy="4603286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0758" y="1401107"/>
              <a:ext cx="5745018" cy="4603286"/>
            </a:xfrm>
            <a:prstGeom prst="rect">
              <a:avLst/>
            </a:prstGeom>
          </p:spPr>
        </p:pic>
        <p:sp>
          <p:nvSpPr>
            <p:cNvPr id="40" name="Oval 39"/>
            <p:cNvSpPr/>
            <p:nvPr/>
          </p:nvSpPr>
          <p:spPr bwMode="auto">
            <a:xfrm rot="19593933">
              <a:off x="5959179" y="2117098"/>
              <a:ext cx="2232248" cy="1728192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6E97C9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 rot="1349571">
              <a:off x="3258956" y="2227810"/>
              <a:ext cx="2232248" cy="1728192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779ECC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779ECC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4793601" y="3855464"/>
              <a:ext cx="2232248" cy="1728192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rgbClr val="6E97C9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15162" y="2870442"/>
              <a:ext cx="550000" cy="536667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84194" y="3138776"/>
              <a:ext cx="550000" cy="536667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41067" y="4876230"/>
              <a:ext cx="550000" cy="536667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26822" y="4598004"/>
              <a:ext cx="576667" cy="510000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620365" y="3899711"/>
              <a:ext cx="563333" cy="616667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66320" y="2608709"/>
              <a:ext cx="563333" cy="616667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4802587" y="1434397"/>
              <a:ext cx="15184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6E97C9"/>
                  </a:solidFill>
                  <a:latin typeface="Calibri" panose="020F0502020204030204" pitchFamily="34" charset="0"/>
                </a:rPr>
                <a:t>Acme</a:t>
              </a:r>
            </a:p>
            <a:p>
              <a:pPr algn="ctr"/>
              <a:r>
                <a:rPr lang="en-US" i="1" dirty="0" smtClean="0">
                  <a:solidFill>
                    <a:srgbClr val="6E97C9"/>
                  </a:solidFill>
                  <a:latin typeface="Calibri" panose="020F0502020204030204" pitchFamily="34" charset="0"/>
                </a:rPr>
                <a:t>Circle-of-Trust</a:t>
              </a:r>
              <a:endParaRPr lang="en-US" i="1" dirty="0">
                <a:solidFill>
                  <a:srgbClr val="6E97C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672493" y="1886850"/>
              <a:ext cx="6882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i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701863" y="2185680"/>
              <a:ext cx="1226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Sales</a:t>
              </a:r>
            </a:p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Tenant</a:t>
              </a:r>
              <a:endParaRPr lang="en-US" sz="12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857287" y="3173853"/>
              <a:ext cx="563333" cy="616667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4177926" y="3250194"/>
              <a:ext cx="12268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Software Development</a:t>
              </a:r>
            </a:p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Tenant</a:t>
              </a:r>
              <a:endParaRPr lang="en-US" sz="12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623028" y="4344541"/>
              <a:ext cx="1226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Finance</a:t>
              </a:r>
            </a:p>
            <a:p>
              <a:pPr algn="ctr"/>
              <a:r>
                <a:rPr lang="en-US" sz="1200" dirty="0" smtClean="0">
                  <a:solidFill>
                    <a:srgbClr val="002060"/>
                  </a:solidFill>
                  <a:latin typeface="Calibri" panose="020F0502020204030204" pitchFamily="34" charset="0"/>
                </a:rPr>
                <a:t>Tenant</a:t>
              </a:r>
              <a:endParaRPr lang="en-US" sz="12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347112" y="4329191"/>
              <a:ext cx="556667" cy="570000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586266" y="2612910"/>
              <a:ext cx="576667" cy="603334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60464" y="3183177"/>
              <a:ext cx="550000" cy="536667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89203" y="2661819"/>
              <a:ext cx="563333" cy="616667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911110" y="2341991"/>
              <a:ext cx="563333" cy="616667"/>
            </a:xfrm>
            <a:prstGeom prst="rect">
              <a:avLst/>
            </a:prstGeom>
          </p:spPr>
        </p:pic>
      </p:grp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3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b="1" dirty="0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</a:rPr>
              <a:t>Why </a:t>
            </a:r>
            <a:r>
              <a:rPr lang="en-US" sz="2903" b="1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</a:rPr>
              <a:t>Circle-of-Trust in Cloud?</a:t>
            </a:r>
            <a:endParaRPr lang="en-US" sz="2903" b="1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496545" y="1014922"/>
            <a:ext cx="4549560" cy="70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4735" indent="-342900"/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A circle of </a:t>
            </a:r>
            <a:r>
              <a:rPr lang="en-US" sz="1800" dirty="0" smtClean="0">
                <a:solidFill>
                  <a:srgbClr val="0033CC"/>
                </a:solidFill>
                <a:latin typeface="Calibri" panose="020F0502020204030204" pitchFamily="34" charset="0"/>
                <a:cs typeface="+mn-cs"/>
              </a:rPr>
              <a:t>Acme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</a:rPr>
              <a:t>tenants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Calibri" panose="020F0502020204030204" pitchFamily="34" charset="0"/>
              <a:cs typeface="+mn-cs"/>
            </a:endParaRPr>
          </a:p>
        </p:txBody>
      </p:sp>
      <p:sp>
        <p:nvSpPr>
          <p:cNvPr id="33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60518" y="1166429"/>
            <a:ext cx="3211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Public Cloud Service Provider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6993653" y="4004268"/>
            <a:ext cx="200967" cy="477297"/>
          </a:xfrm>
          <a:custGeom>
            <a:avLst/>
            <a:gdLst>
              <a:gd name="connsiteX0" fmla="*/ 200967 w 200967"/>
              <a:gd name="connsiteY0" fmla="*/ 0 h 477297"/>
              <a:gd name="connsiteX1" fmla="*/ 130628 w 200967"/>
              <a:gd name="connsiteY1" fmla="*/ 246185 h 477297"/>
              <a:gd name="connsiteX2" fmla="*/ 0 w 200967"/>
              <a:gd name="connsiteY2" fmla="*/ 477297 h 477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967" h="477297">
                <a:moveTo>
                  <a:pt x="200967" y="0"/>
                </a:moveTo>
                <a:cubicBezTo>
                  <a:pt x="182545" y="83317"/>
                  <a:pt x="164123" y="166635"/>
                  <a:pt x="130628" y="246185"/>
                </a:cubicBezTo>
                <a:cubicBezTo>
                  <a:pt x="97133" y="325735"/>
                  <a:pt x="48566" y="401516"/>
                  <a:pt x="0" y="477297"/>
                </a:cubicBezTo>
              </a:path>
            </a:pathLst>
          </a:custGeom>
          <a:noFill/>
          <a:ln w="31750" cap="flat" cmpd="sng" algn="ctr">
            <a:solidFill>
              <a:srgbClr val="FF950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3" name="Freeform 62"/>
          <p:cNvSpPr/>
          <p:nvPr/>
        </p:nvSpPr>
        <p:spPr bwMode="auto">
          <a:xfrm>
            <a:off x="4878475" y="2260151"/>
            <a:ext cx="1632857" cy="226816"/>
          </a:xfrm>
          <a:custGeom>
            <a:avLst/>
            <a:gdLst>
              <a:gd name="connsiteX0" fmla="*/ 0 w 1632857"/>
              <a:gd name="connsiteY0" fmla="*/ 206719 h 226816"/>
              <a:gd name="connsiteX1" fmla="*/ 316523 w 1632857"/>
              <a:gd name="connsiteY1" fmla="*/ 71067 h 226816"/>
              <a:gd name="connsiteX2" fmla="*/ 788795 w 1632857"/>
              <a:gd name="connsiteY2" fmla="*/ 728 h 226816"/>
              <a:gd name="connsiteX3" fmla="*/ 1165609 w 1632857"/>
              <a:gd name="connsiteY3" fmla="*/ 40922 h 226816"/>
              <a:gd name="connsiteX4" fmla="*/ 1477107 w 1632857"/>
              <a:gd name="connsiteY4" fmla="*/ 141405 h 226816"/>
              <a:gd name="connsiteX5" fmla="*/ 1632857 w 1632857"/>
              <a:gd name="connsiteY5" fmla="*/ 226816 h 22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32857" h="226816">
                <a:moveTo>
                  <a:pt x="0" y="206719"/>
                </a:moveTo>
                <a:cubicBezTo>
                  <a:pt x="92528" y="156059"/>
                  <a:pt x="185057" y="105399"/>
                  <a:pt x="316523" y="71067"/>
                </a:cubicBezTo>
                <a:cubicBezTo>
                  <a:pt x="447989" y="36735"/>
                  <a:pt x="647281" y="5752"/>
                  <a:pt x="788795" y="728"/>
                </a:cubicBezTo>
                <a:cubicBezTo>
                  <a:pt x="930309" y="-4296"/>
                  <a:pt x="1050890" y="17476"/>
                  <a:pt x="1165609" y="40922"/>
                </a:cubicBezTo>
                <a:cubicBezTo>
                  <a:pt x="1280328" y="64368"/>
                  <a:pt x="1399232" y="110423"/>
                  <a:pt x="1477107" y="141405"/>
                </a:cubicBezTo>
                <a:cubicBezTo>
                  <a:pt x="1554982" y="172387"/>
                  <a:pt x="1593919" y="199601"/>
                  <a:pt x="1632857" y="226816"/>
                </a:cubicBezTo>
              </a:path>
            </a:pathLst>
          </a:custGeom>
          <a:noFill/>
          <a:ln w="31750" cap="flat" cmpd="sng" algn="ctr">
            <a:solidFill>
              <a:srgbClr val="FF950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264" name="Freeform 11263"/>
          <p:cNvSpPr/>
          <p:nvPr/>
        </p:nvSpPr>
        <p:spPr bwMode="auto">
          <a:xfrm>
            <a:off x="4175090" y="4044462"/>
            <a:ext cx="683288" cy="899327"/>
          </a:xfrm>
          <a:custGeom>
            <a:avLst/>
            <a:gdLst>
              <a:gd name="connsiteX0" fmla="*/ 0 w 683288"/>
              <a:gd name="connsiteY0" fmla="*/ 0 h 899327"/>
              <a:gd name="connsiteX1" fmla="*/ 110532 w 683288"/>
              <a:gd name="connsiteY1" fmla="*/ 291402 h 899327"/>
              <a:gd name="connsiteX2" fmla="*/ 276330 w 683288"/>
              <a:gd name="connsiteY2" fmla="*/ 542611 h 899327"/>
              <a:gd name="connsiteX3" fmla="*/ 512466 w 683288"/>
              <a:gd name="connsiteY3" fmla="*/ 778747 h 899327"/>
              <a:gd name="connsiteX4" fmla="*/ 683288 w 683288"/>
              <a:gd name="connsiteY4" fmla="*/ 899327 h 899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3288" h="899327">
                <a:moveTo>
                  <a:pt x="0" y="0"/>
                </a:moveTo>
                <a:cubicBezTo>
                  <a:pt x="32238" y="100483"/>
                  <a:pt x="64477" y="200967"/>
                  <a:pt x="110532" y="291402"/>
                </a:cubicBezTo>
                <a:cubicBezTo>
                  <a:pt x="156587" y="381837"/>
                  <a:pt x="209341" y="461387"/>
                  <a:pt x="276330" y="542611"/>
                </a:cubicBezTo>
                <a:cubicBezTo>
                  <a:pt x="343319" y="623835"/>
                  <a:pt x="444640" y="719294"/>
                  <a:pt x="512466" y="778747"/>
                </a:cubicBezTo>
                <a:cubicBezTo>
                  <a:pt x="580292" y="838200"/>
                  <a:pt x="631790" y="868763"/>
                  <a:pt x="683288" y="899327"/>
                </a:cubicBezTo>
              </a:path>
            </a:pathLst>
          </a:custGeom>
          <a:noFill/>
          <a:ln w="31750" cap="flat" cmpd="sng" algn="ctr">
            <a:solidFill>
              <a:srgbClr val="FF950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11266" name="Straight Arrow Connector 11265"/>
          <p:cNvCxnSpPr/>
          <p:nvPr/>
        </p:nvCxnSpPr>
        <p:spPr bwMode="auto">
          <a:xfrm flipV="1">
            <a:off x="5072406" y="2325733"/>
            <a:ext cx="129393" cy="4234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50E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5694903" y="2260151"/>
            <a:ext cx="9776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50E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6" name="Straight Arrow Connector 75"/>
          <p:cNvCxnSpPr>
            <a:endCxn id="63" idx="4"/>
          </p:cNvCxnSpPr>
          <p:nvPr/>
        </p:nvCxnSpPr>
        <p:spPr bwMode="auto">
          <a:xfrm>
            <a:off x="6239489" y="2356889"/>
            <a:ext cx="116093" cy="4466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50E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H="1" flipV="1">
            <a:off x="4632374" y="4759646"/>
            <a:ext cx="72258" cy="80573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50E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83" name="Straight Arrow Connector 82"/>
          <p:cNvCxnSpPr>
            <a:endCxn id="11264" idx="1"/>
          </p:cNvCxnSpPr>
          <p:nvPr/>
        </p:nvCxnSpPr>
        <p:spPr bwMode="auto">
          <a:xfrm flipH="1" flipV="1">
            <a:off x="4285622" y="4335864"/>
            <a:ext cx="90555" cy="15826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50E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H="1">
            <a:off x="7104949" y="4195838"/>
            <a:ext cx="48204" cy="10884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50E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5349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656650" algn="l"/>
                  <a:tab pos="1313299" algn="l"/>
                  <a:tab pos="1969949" algn="l"/>
                </a:tabLst>
                <a:defRPr/>
              </a:pPr>
              <a:t>4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51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903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Peer-to-Peer vs Circle-of-Trust</a:t>
            </a:r>
            <a:endParaRPr lang="en-US" sz="2903" b="1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15144" y="1652906"/>
            <a:ext cx="3086100" cy="523875"/>
            <a:chOff x="3514725" y="2057400"/>
            <a:chExt cx="3086100" cy="523875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572125" y="2057400"/>
              <a:ext cx="1028700" cy="52387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Times" panose="02020603050405020304" pitchFamily="18" charset="0"/>
                  <a:cs typeface="Times" panose="02020603050405020304" pitchFamily="18" charset="0"/>
                </a:rPr>
                <a:t>Tenant B</a:t>
              </a: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3514725" y="2057400"/>
              <a:ext cx="1028700" cy="52387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Times" panose="02020603050405020304" pitchFamily="18" charset="0"/>
                  <a:cs typeface="Times" panose="02020603050405020304" pitchFamily="18" charset="0"/>
                </a:rPr>
                <a:t>Tenant A</a:t>
              </a:r>
            </a:p>
          </p:txBody>
        </p:sp>
        <p:cxnSp>
          <p:nvCxnSpPr>
            <p:cNvPr id="23" name="Straight Connector 22"/>
            <p:cNvCxnSpPr>
              <a:stCxn id="22" idx="3"/>
              <a:endCxn id="21" idx="1"/>
            </p:cNvCxnSpPr>
            <p:nvPr/>
          </p:nvCxnSpPr>
          <p:spPr bwMode="auto">
            <a:xfrm>
              <a:off x="4543425" y="2319338"/>
              <a:ext cx="1028700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" name="Group 1"/>
          <p:cNvGrpSpPr/>
          <p:nvPr/>
        </p:nvGrpSpPr>
        <p:grpSpPr>
          <a:xfrm>
            <a:off x="705130" y="2965230"/>
            <a:ext cx="3391852" cy="2509836"/>
            <a:chOff x="5291349" y="3235286"/>
            <a:chExt cx="3391852" cy="2509836"/>
          </a:xfrm>
        </p:grpSpPr>
        <p:sp>
          <p:nvSpPr>
            <p:cNvPr id="24" name="Oval 23"/>
            <p:cNvSpPr/>
            <p:nvPr/>
          </p:nvSpPr>
          <p:spPr bwMode="auto">
            <a:xfrm>
              <a:off x="5938573" y="3491514"/>
              <a:ext cx="2011680" cy="2011680"/>
            </a:xfrm>
            <a:prstGeom prst="ellipse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7187777" y="3235286"/>
              <a:ext cx="1028700" cy="52387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600" dirty="0">
                  <a:latin typeface="Times" panose="02020603050405020304" pitchFamily="18" charset="0"/>
                  <a:cs typeface="Times" panose="02020603050405020304" pitchFamily="18" charset="0"/>
                </a:rPr>
                <a:t>Tenant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Times" panose="02020603050405020304" pitchFamily="18" charset="0"/>
                  <a:cs typeface="Times" panose="02020603050405020304" pitchFamily="18" charset="0"/>
                </a:rPr>
                <a:t>B</a:t>
              </a: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5681874" y="3235286"/>
              <a:ext cx="1028700" cy="52387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600" dirty="0">
                  <a:latin typeface="Times" panose="02020603050405020304" pitchFamily="18" charset="0"/>
                  <a:cs typeface="Times" panose="02020603050405020304" pitchFamily="18" charset="0"/>
                </a:rPr>
                <a:t>Tenant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Times" panose="02020603050405020304" pitchFamily="18" charset="0"/>
                  <a:cs typeface="Times" panose="02020603050405020304" pitchFamily="18" charset="0"/>
                </a:rPr>
                <a:t>A</a:t>
              </a: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7187300" y="5216490"/>
              <a:ext cx="1028700" cy="52387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600" dirty="0">
                  <a:latin typeface="Times" panose="02020603050405020304" pitchFamily="18" charset="0"/>
                  <a:cs typeface="Times" panose="02020603050405020304" pitchFamily="18" charset="0"/>
                </a:rPr>
                <a:t>Tenant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Times" panose="02020603050405020304" pitchFamily="18" charset="0"/>
                  <a:cs typeface="Times" panose="02020603050405020304" pitchFamily="18" charset="0"/>
                </a:rPr>
                <a:t>F</a:t>
              </a: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5681874" y="5221247"/>
              <a:ext cx="1028700" cy="52387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600" dirty="0">
                  <a:latin typeface="Times" panose="02020603050405020304" pitchFamily="18" charset="0"/>
                  <a:cs typeface="Times" panose="02020603050405020304" pitchFamily="18" charset="0"/>
                </a:rPr>
                <a:t>Tenant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Times" panose="02020603050405020304" pitchFamily="18" charset="0"/>
                  <a:cs typeface="Times" panose="02020603050405020304" pitchFamily="18" charset="0"/>
                </a:rPr>
                <a:t>E</a:t>
              </a: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7654501" y="4173503"/>
              <a:ext cx="1028700" cy="52387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600" dirty="0">
                  <a:latin typeface="Times" panose="02020603050405020304" pitchFamily="18" charset="0"/>
                  <a:cs typeface="Times" panose="02020603050405020304" pitchFamily="18" charset="0"/>
                </a:rPr>
                <a:t>Tenant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Times" panose="02020603050405020304" pitchFamily="18" charset="0"/>
                  <a:cs typeface="Times" panose="02020603050405020304" pitchFamily="18" charset="0"/>
                </a:rPr>
                <a:t>D</a:t>
              </a: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5291349" y="4173504"/>
              <a:ext cx="1028700" cy="523875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hangingPunct="0">
                <a:buClr>
                  <a:srgbClr val="000000"/>
                </a:buClr>
                <a:buSzPct val="45000"/>
              </a:pPr>
              <a:r>
                <a:rPr lang="en-US" sz="1600" dirty="0">
                  <a:latin typeface="Times" panose="02020603050405020304" pitchFamily="18" charset="0"/>
                  <a:cs typeface="Times" panose="02020603050405020304" pitchFamily="18" charset="0"/>
                </a:rPr>
                <a:t>Tenant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Times" panose="02020603050405020304" pitchFamily="18" charset="0"/>
                  <a:cs typeface="Times" panose="02020603050405020304" pitchFamily="18" charset="0"/>
                </a:rPr>
                <a:t>C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282720" y="1234725"/>
            <a:ext cx="488080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000" b="1" i="1" dirty="0" smtClean="0">
                <a:solidFill>
                  <a:srgbClr val="0033CC"/>
                </a:solidFill>
                <a:latin typeface="Calibri" panose="020F0502020204030204" pitchFamily="34" charset="0"/>
                <a:ea typeface="Cambria Math"/>
              </a:rPr>
              <a:t>Peer-to-Peer</a:t>
            </a:r>
            <a:endParaRPr lang="en-US" sz="2000" b="1" dirty="0">
              <a:solidFill>
                <a:srgbClr val="0033CC"/>
              </a:solidFill>
              <a:latin typeface="Calibri" panose="020F0502020204030204" pitchFamily="34" charset="0"/>
              <a:ea typeface="Cambria Math"/>
            </a:endParaRPr>
          </a:p>
          <a:p>
            <a:pPr marL="742950" lvl="2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Trust between a pair of tenants.</a:t>
            </a:r>
          </a:p>
          <a:p>
            <a:pPr marL="742950" lvl="2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S</a:t>
            </a:r>
            <a:r>
              <a:rPr lang="en-US" sz="1600" dirty="0" smtClean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pecific set of actions between tenants.</a:t>
            </a:r>
          </a:p>
          <a:p>
            <a:pPr marL="742950" lvl="2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Only trusted tenant acceptance.</a:t>
            </a:r>
          </a:p>
          <a:p>
            <a:pPr marL="285750" lvl="1" indent="-285750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sz="2000" b="1" i="1" dirty="0" smtClean="0">
              <a:solidFill>
                <a:srgbClr val="0033CC"/>
              </a:solidFill>
              <a:latin typeface="Calibri" panose="020F0502020204030204" pitchFamily="34" charset="0"/>
              <a:ea typeface="Cambria Math"/>
            </a:endParaRPr>
          </a:p>
          <a:p>
            <a:pPr marL="285750" lvl="1" indent="-285750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sz="2000" b="1" i="1" dirty="0">
              <a:solidFill>
                <a:srgbClr val="0033CC"/>
              </a:solidFill>
              <a:latin typeface="Calibri" panose="020F0502020204030204" pitchFamily="34" charset="0"/>
              <a:ea typeface="Cambria Math"/>
            </a:endParaRPr>
          </a:p>
          <a:p>
            <a:pPr marL="285750" lvl="1" indent="-285750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sz="2000" b="1" i="1" dirty="0" smtClean="0">
              <a:solidFill>
                <a:srgbClr val="0033CC"/>
              </a:solidFill>
              <a:latin typeface="Calibri" panose="020F0502020204030204" pitchFamily="34" charset="0"/>
              <a:ea typeface="Cambria Math"/>
            </a:endParaRPr>
          </a:p>
          <a:p>
            <a:pPr marL="285750" lvl="1" indent="-285750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en-US" sz="2000" b="1" i="1" dirty="0" smtClean="0">
              <a:solidFill>
                <a:srgbClr val="0033CC"/>
              </a:solidFill>
              <a:latin typeface="Calibri" panose="020F0502020204030204" pitchFamily="34" charset="0"/>
              <a:ea typeface="Cambria Math"/>
            </a:endParaRPr>
          </a:p>
          <a:p>
            <a:pPr marL="285750" lvl="1" indent="-28575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000" b="1" i="1" dirty="0" smtClean="0">
                <a:solidFill>
                  <a:srgbClr val="0033CC"/>
                </a:solidFill>
                <a:latin typeface="Calibri" panose="020F0502020204030204" pitchFamily="34" charset="0"/>
                <a:ea typeface="Cambria Math"/>
              </a:rPr>
              <a:t>Circle-of-Trust</a:t>
            </a:r>
            <a:endParaRPr lang="en-US" sz="2000" b="1" dirty="0" smtClean="0">
              <a:solidFill>
                <a:srgbClr val="0033CC"/>
              </a:solidFill>
              <a:latin typeface="Calibri" panose="020F0502020204030204" pitchFamily="34" charset="0"/>
              <a:ea typeface="Cambria Math"/>
            </a:endParaRPr>
          </a:p>
          <a:p>
            <a:pPr marL="742950" lvl="2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Trust between a group of tenants.</a:t>
            </a:r>
          </a:p>
          <a:p>
            <a:pPr marL="742950" lvl="2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Similar </a:t>
            </a:r>
            <a:r>
              <a:rPr lang="en-US" sz="1600" dirty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policies and rules.</a:t>
            </a:r>
          </a:p>
          <a:p>
            <a:pPr marL="742950" lvl="2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Acceptance </a:t>
            </a:r>
            <a:r>
              <a:rPr lang="en-US" sz="1600" dirty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of </a:t>
            </a:r>
            <a:r>
              <a:rPr lang="en-US" sz="1600" dirty="0" smtClean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all tenants </a:t>
            </a:r>
            <a:r>
              <a:rPr lang="en-US" sz="1600" dirty="0">
                <a:solidFill>
                  <a:srgbClr val="465676"/>
                </a:solidFill>
                <a:latin typeface="Calibri" panose="020F0502020204030204" pitchFamily="34" charset="0"/>
                <a:ea typeface="Cambria Math"/>
              </a:rPr>
              <a:t>in the circle.</a:t>
            </a:r>
          </a:p>
          <a:p>
            <a:pPr marL="742950" lvl="2" indent="-285750">
              <a:buFont typeface="Wingdings" panose="05000000000000000000" pitchFamily="2" charset="2"/>
              <a:buChar char="v"/>
            </a:pPr>
            <a:endParaRPr lang="en-US" dirty="0" smtClean="0">
              <a:solidFill>
                <a:srgbClr val="465676"/>
              </a:solidFill>
              <a:latin typeface="Calibri" panose="020F0502020204030204" pitchFamily="34" charset="0"/>
              <a:ea typeface="Cambria Math"/>
            </a:endParaRPr>
          </a:p>
          <a:p>
            <a:pPr marL="742950" lvl="2" indent="-285750">
              <a:buFont typeface="Wingdings" panose="05000000000000000000" pitchFamily="2" charset="2"/>
              <a:buChar char="v"/>
            </a:pPr>
            <a:endParaRPr lang="en-US" dirty="0" smtClean="0">
              <a:solidFill>
                <a:srgbClr val="465676"/>
              </a:solidFill>
              <a:latin typeface="Calibri" panose="020F0502020204030204" pitchFamily="34" charset="0"/>
              <a:ea typeface="Cambria Math"/>
            </a:endParaRPr>
          </a:p>
          <a:p>
            <a:pPr marL="742950" lvl="2" indent="-285750">
              <a:buFont typeface="Wingdings" panose="05000000000000000000" pitchFamily="2" charset="2"/>
              <a:buChar char="v"/>
            </a:pPr>
            <a:endParaRPr lang="en-US" sz="1600" dirty="0">
              <a:solidFill>
                <a:srgbClr val="465676"/>
              </a:solidFill>
              <a:latin typeface="Calibri" panose="020F0502020204030204" pitchFamily="34" charset="0"/>
              <a:ea typeface="Cambria Math"/>
            </a:endParaRPr>
          </a:p>
        </p:txBody>
      </p:sp>
      <p:sp>
        <p:nvSpPr>
          <p:cNvPr id="32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49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656650" algn="l"/>
                  <a:tab pos="1313299" algn="l"/>
                  <a:tab pos="1969949" algn="l"/>
                </a:tabLst>
                <a:defRPr/>
              </a:pPr>
              <a:t>5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51" i="1" dirty="0">
                <a:latin typeface="Calibri" panose="020F0502020204030204" pitchFamily="34" charset="0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903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Peer-to-Peer Tenant-Trust</a:t>
            </a:r>
            <a:endParaRPr lang="en-US" sz="2903" b="1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0235" y="978351"/>
                <a:ext cx="8182966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1" indent="-285750">
                  <a:buClr>
                    <a:srgbClr val="002060"/>
                  </a:buClr>
                  <a:buFont typeface="Wingdings" panose="05000000000000000000" pitchFamily="2" charset="2"/>
                  <a:buChar char="Ø"/>
                </a:pPr>
                <a:r>
                  <a:rPr lang="en-US" sz="2000" b="1" i="1" dirty="0" smtClean="0">
                    <a:solidFill>
                      <a:srgbClr val="0033CC"/>
                    </a:solidFill>
                    <a:latin typeface="Calibri" panose="020F0502020204030204" pitchFamily="34" charset="0"/>
                    <a:ea typeface="Cambria Math"/>
                  </a:rPr>
                  <a:t>Peer-to-Peer Tenant-Trust</a:t>
                </a:r>
                <a:endParaRPr lang="en-US" sz="2000" b="1" dirty="0">
                  <a:solidFill>
                    <a:srgbClr val="0033CC"/>
                  </a:solidFill>
                  <a:latin typeface="Calibri" panose="020F0502020204030204" pitchFamily="34" charset="0"/>
                  <a:ea typeface="Cambria Math"/>
                </a:endParaRPr>
              </a:p>
              <a:p>
                <a:pPr marL="742950" lvl="2" indent="-285750">
                  <a:buFont typeface="Wingdings" panose="05000000000000000000" pitchFamily="2" charset="2"/>
                  <a:buChar char="v"/>
                </a:pPr>
                <a:r>
                  <a:rPr lang="en-US" sz="1600" dirty="0" smtClean="0">
                    <a:solidFill>
                      <a:srgbClr val="465676"/>
                    </a:solidFill>
                    <a:latin typeface="Calibri" panose="020F0502020204030204" pitchFamily="34" charset="0"/>
                    <a:ea typeface="Cambria Math"/>
                  </a:rPr>
                  <a:t>User- role and attribute assignments across tenants.</a:t>
                </a:r>
              </a:p>
              <a:p>
                <a:pPr marL="742950" lvl="2" indent="-285750">
                  <a:buFont typeface="Wingdings" panose="05000000000000000000" pitchFamily="2" charset="2"/>
                  <a:buChar char="v"/>
                </a:pPr>
                <a:r>
                  <a:rPr lang="en-US" sz="1600" dirty="0" smtClean="0">
                    <a:solidFill>
                      <a:srgbClr val="465676"/>
                    </a:solidFill>
                    <a:latin typeface="Calibri" panose="020F0502020204030204" pitchFamily="34" charset="0"/>
                    <a:ea typeface="Cambria Math"/>
                  </a:rPr>
                  <a:t>Tenant-trust types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46567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solidFill>
                          <a:srgbClr val="46567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1600" i="1" smtClean="0">
                        <a:solidFill>
                          <a:srgbClr val="46567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solidFill>
                          <a:srgbClr val="46567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1600" b="0" i="1" smtClean="0">
                        <a:solidFill>
                          <a:srgbClr val="46567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US" sz="1600" b="0" i="1" smtClean="0">
                        <a:solidFill>
                          <a:srgbClr val="46567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 smtClean="0">
                        <a:solidFill>
                          <a:srgbClr val="46567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 smtClean="0">
                    <a:solidFill>
                      <a:srgbClr val="465676"/>
                    </a:solidFill>
                    <a:latin typeface="Calibri" panose="020F0502020204030204" pitchFamily="34" charset="0"/>
                    <a:ea typeface="Cambria Math"/>
                  </a:rPr>
                  <a:t>.</a:t>
                </a:r>
              </a:p>
              <a:p>
                <a:pPr marL="285750" lvl="1" indent="-285750">
                  <a:buClr>
                    <a:srgbClr val="002060"/>
                  </a:buClr>
                  <a:buFont typeface="Wingdings" panose="05000000000000000000" pitchFamily="2" charset="2"/>
                  <a:buChar char="Ø"/>
                </a:pPr>
                <a:endParaRPr lang="en-US" sz="2000" b="1" i="1" dirty="0" smtClean="0">
                  <a:solidFill>
                    <a:srgbClr val="0033CC"/>
                  </a:solidFill>
                  <a:latin typeface="Calibri" panose="020F0502020204030204" pitchFamily="34" charset="0"/>
                  <a:ea typeface="Cambria Math"/>
                </a:endParaRPr>
              </a:p>
              <a:p>
                <a:pPr marL="742950" lvl="2" indent="-285750">
                  <a:buFont typeface="Wingdings" panose="05000000000000000000" pitchFamily="2" charset="2"/>
                  <a:buChar char="v"/>
                </a:pPr>
                <a:endParaRPr lang="en-US" dirty="0" smtClean="0">
                  <a:solidFill>
                    <a:srgbClr val="465676"/>
                  </a:solidFill>
                  <a:latin typeface="Calibri" panose="020F0502020204030204" pitchFamily="34" charset="0"/>
                  <a:ea typeface="Cambria Math"/>
                </a:endParaRPr>
              </a:p>
              <a:p>
                <a:pPr marL="742950" lvl="2" indent="-285750">
                  <a:buFont typeface="Wingdings" panose="05000000000000000000" pitchFamily="2" charset="2"/>
                  <a:buChar char="v"/>
                </a:pPr>
                <a:endParaRPr lang="en-US" dirty="0" smtClean="0">
                  <a:solidFill>
                    <a:srgbClr val="465676"/>
                  </a:solidFill>
                  <a:latin typeface="Calibri" panose="020F0502020204030204" pitchFamily="34" charset="0"/>
                  <a:ea typeface="Cambria Math"/>
                </a:endParaRPr>
              </a:p>
              <a:p>
                <a:pPr marL="742950" lvl="2" indent="-285750">
                  <a:buFont typeface="Wingdings" panose="05000000000000000000" pitchFamily="2" charset="2"/>
                  <a:buChar char="v"/>
                </a:pPr>
                <a:endParaRPr lang="en-US" sz="1600" dirty="0">
                  <a:solidFill>
                    <a:srgbClr val="465676"/>
                  </a:solidFill>
                  <a:latin typeface="Calibri" panose="020F0502020204030204" pitchFamily="34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35" y="978351"/>
                <a:ext cx="8182966" cy="2000548"/>
              </a:xfrm>
              <a:prstGeom prst="rect">
                <a:avLst/>
              </a:prstGeom>
              <a:blipFill rotWithShape="0">
                <a:blip r:embed="rId2"/>
                <a:stretch>
                  <a:fillRect l="-671" t="-1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4565640" y="1932436"/>
            <a:ext cx="3255890" cy="1828800"/>
            <a:chOff x="5643500" y="1505471"/>
            <a:chExt cx="3039701" cy="167389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43500" y="1624883"/>
              <a:ext cx="3039701" cy="155448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7642116" y="1505471"/>
                  <a:ext cx="3936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46567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2116" y="1505471"/>
                  <a:ext cx="393634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ight Arrow 11"/>
            <p:cNvSpPr/>
            <p:nvPr/>
          </p:nvSpPr>
          <p:spPr bwMode="auto">
            <a:xfrm>
              <a:off x="7551759" y="1776527"/>
              <a:ext cx="616548" cy="196553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8" name="Group 17"/>
          <p:cNvGrpSpPr>
            <a:grpSpLocks noChangeAspect="1"/>
          </p:cNvGrpSpPr>
          <p:nvPr/>
        </p:nvGrpSpPr>
        <p:grpSpPr>
          <a:xfrm>
            <a:off x="4565640" y="4099933"/>
            <a:ext cx="3244907" cy="1828800"/>
            <a:chOff x="5522609" y="4231779"/>
            <a:chExt cx="3039702" cy="16795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7509479" y="4231779"/>
                  <a:ext cx="43583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46567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9479" y="4231779"/>
                  <a:ext cx="435835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4" name="Group 13"/>
            <p:cNvGrpSpPr/>
            <p:nvPr/>
          </p:nvGrpSpPr>
          <p:grpSpPr>
            <a:xfrm>
              <a:off x="5522609" y="4356856"/>
              <a:ext cx="3039702" cy="1554480"/>
              <a:chOff x="5667887" y="3825895"/>
              <a:chExt cx="3039702" cy="1554480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67887" y="3825895"/>
                <a:ext cx="3039702" cy="1554480"/>
              </a:xfrm>
              <a:prstGeom prst="rect">
                <a:avLst/>
              </a:prstGeom>
            </p:spPr>
          </p:pic>
          <p:sp>
            <p:nvSpPr>
              <p:cNvPr id="31" name="Right Arrow 30"/>
              <p:cNvSpPr/>
              <p:nvPr/>
            </p:nvSpPr>
            <p:spPr bwMode="auto">
              <a:xfrm>
                <a:off x="7551759" y="3980364"/>
                <a:ext cx="616548" cy="196553"/>
              </a:xfrm>
              <a:prstGeom prst="rightArrow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buFont typeface="Wingdings" charset="2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1116123" y="2978899"/>
            <a:ext cx="3072171" cy="1910391"/>
            <a:chOff x="2846560" y="1978625"/>
            <a:chExt cx="2903321" cy="180539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846560" y="1978625"/>
              <a:ext cx="2903321" cy="1805394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3494779" y="2032791"/>
                  <a:ext cx="3952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46567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779" y="2032791"/>
                  <a:ext cx="395236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Right Arrow 32"/>
            <p:cNvSpPr/>
            <p:nvPr/>
          </p:nvSpPr>
          <p:spPr bwMode="auto">
            <a:xfrm>
              <a:off x="3384123" y="2347957"/>
              <a:ext cx="616548" cy="196553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39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2"/>
          <p:cNvSpPr txBox="1">
            <a:spLocks/>
          </p:cNvSpPr>
          <p:nvPr/>
        </p:nvSpPr>
        <p:spPr bwMode="auto">
          <a:xfrm>
            <a:off x="3842474" y="4621534"/>
            <a:ext cx="5063518" cy="174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Tx/>
              <a:tabLst/>
              <a:defRPr/>
            </a:pPr>
            <a:r>
              <a:rPr lang="en-US" altLang="zh-CN" sz="2200" b="1" dirty="0" smtClean="0">
                <a:solidFill>
                  <a:srgbClr val="0033CC"/>
                </a:solidFill>
                <a:latin typeface="Calibri"/>
              </a:rPr>
              <a:t>Homogeneous Circles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i="1" dirty="0" smtClean="0">
                <a:solidFill>
                  <a:srgbClr val="1F497D"/>
                </a:solidFill>
                <a:latin typeface="Calibri"/>
              </a:rPr>
              <a:t>Multilateral, Bidirectional, Transitive</a:t>
            </a: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Tx/>
              <a:tabLst/>
              <a:defRPr/>
            </a:pPr>
            <a:r>
              <a:rPr lang="en-US" altLang="zh-CN" sz="2200" b="1" dirty="0" smtClean="0">
                <a:solidFill>
                  <a:srgbClr val="0033CC"/>
                </a:solidFill>
                <a:latin typeface="Calibri"/>
              </a:rPr>
              <a:t>Heterogeneous Circles</a:t>
            </a:r>
            <a:endParaRPr lang="en-US" altLang="zh-CN" sz="2200" dirty="0">
              <a:solidFill>
                <a:srgbClr val="0033CC"/>
              </a:solidFill>
              <a:latin typeface="Calibri"/>
            </a:endParaRP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i="1" dirty="0" smtClean="0">
                <a:solidFill>
                  <a:srgbClr val="1F497D"/>
                </a:solidFill>
                <a:latin typeface="Calibri"/>
              </a:rPr>
              <a:t>Multilateral, Unidirectional, Non-Transitive</a:t>
            </a: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.</a:t>
            </a:r>
            <a:endParaRPr lang="en-US" altLang="zh-CN" sz="18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6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07415" y="0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Circle-of-Trust Federation Trust</a:t>
            </a:r>
            <a:endParaRPr lang="en-US" sz="2800" b="1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445" y="938322"/>
            <a:ext cx="5995625" cy="3632386"/>
          </a:xfrm>
          <a:prstGeom prst="rect">
            <a:avLst/>
          </a:prstGeom>
        </p:spPr>
      </p:pic>
      <p:sp>
        <p:nvSpPr>
          <p:cNvPr id="8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865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/>
          <p:cNvSpPr/>
          <p:nvPr/>
        </p:nvSpPr>
        <p:spPr bwMode="auto">
          <a:xfrm>
            <a:off x="3178970" y="2938250"/>
            <a:ext cx="3005989" cy="2504580"/>
          </a:xfrm>
          <a:prstGeom prst="ellipse">
            <a:avLst/>
          </a:prstGeom>
          <a:noFill/>
          <a:ln w="15875" cap="flat" cmpd="sng" algn="ctr">
            <a:solidFill>
              <a:srgbClr val="0033CC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57922" y="1093074"/>
            <a:ext cx="8229600" cy="49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defRPr/>
            </a:pPr>
            <a:r>
              <a:rPr lang="en-US" altLang="zh-CN" sz="2200" b="1" dirty="0" smtClean="0">
                <a:solidFill>
                  <a:srgbClr val="0033CC"/>
                </a:solidFill>
                <a:latin typeface="Calibri"/>
              </a:rPr>
              <a:t>UT System CoT Federation.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UT system students can take courses at any UT campus.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Students can access to libraries in UT system.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4007685" y="4545024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4021584" y="2493730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2424327" y="3537472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7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07415" y="0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CoT Trust Types Use Case</a:t>
            </a:r>
            <a:endParaRPr lang="en-US" sz="2800" b="1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604942" y="3537472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964" y="3682875"/>
            <a:ext cx="248617" cy="35464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876987" y="3233610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UTSA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707" y="4690427"/>
            <a:ext cx="248617" cy="35464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79730" y="4241162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606" y="2639133"/>
            <a:ext cx="248617" cy="35464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293629" y="2189868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UTA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349" y="3682875"/>
            <a:ext cx="248617" cy="354646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2696372" y="3233610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UTD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21" y="3182659"/>
            <a:ext cx="409534" cy="4095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593" y="3069986"/>
            <a:ext cx="552450" cy="55245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543" y="4243411"/>
            <a:ext cx="409534" cy="40953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815" y="4130738"/>
            <a:ext cx="552450" cy="55245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502" y="5277705"/>
            <a:ext cx="409534" cy="409534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74" y="5165032"/>
            <a:ext cx="552450" cy="55245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867" y="4212725"/>
            <a:ext cx="409534" cy="40953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139" y="4100052"/>
            <a:ext cx="552450" cy="552450"/>
          </a:xfrm>
          <a:prstGeom prst="rect">
            <a:avLst/>
          </a:prstGeom>
        </p:spPr>
      </p:pic>
      <p:sp>
        <p:nvSpPr>
          <p:cNvPr id="29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0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/>
          <p:cNvSpPr/>
          <p:nvPr/>
        </p:nvSpPr>
        <p:spPr bwMode="auto">
          <a:xfrm>
            <a:off x="3178970" y="2938250"/>
            <a:ext cx="3005989" cy="2504580"/>
          </a:xfrm>
          <a:prstGeom prst="ellipse">
            <a:avLst/>
          </a:prstGeom>
          <a:noFill/>
          <a:ln w="15875" cap="flat" cmpd="sng" algn="ctr">
            <a:solidFill>
              <a:srgbClr val="0033CC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57922" y="1093074"/>
            <a:ext cx="8229600" cy="49987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defRPr/>
            </a:pPr>
            <a:r>
              <a:rPr lang="en-US" altLang="zh-CN" sz="2200" b="1" dirty="0" smtClean="0">
                <a:solidFill>
                  <a:srgbClr val="0033CC"/>
                </a:solidFill>
                <a:latin typeface="Calibri"/>
              </a:rPr>
              <a:t>UT System CoT Federation.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dirty="0">
                <a:solidFill>
                  <a:srgbClr val="1F497D"/>
                </a:solidFill>
                <a:latin typeface="Calibri"/>
              </a:rPr>
              <a:t>UT system students can take courses at any UT </a:t>
            </a: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campus.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dirty="0" smtClean="0">
                <a:solidFill>
                  <a:srgbClr val="FF0000"/>
                </a:solidFill>
                <a:latin typeface="Calibri"/>
              </a:rPr>
              <a:t>UTSA can assign students in UT to its courses.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4007685" y="4545024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4021584" y="2493730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2424327" y="3537472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8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07415" y="0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CoT Trust Types Use Case</a:t>
            </a:r>
            <a:endParaRPr lang="en-US" sz="2800" b="1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604942" y="3537472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964" y="3682875"/>
            <a:ext cx="248617" cy="35464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876987" y="3233610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UTSA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707" y="4690427"/>
            <a:ext cx="248617" cy="35464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79730" y="4241162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606" y="2639133"/>
            <a:ext cx="248617" cy="35464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293629" y="2189868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UTA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349" y="3682875"/>
            <a:ext cx="248617" cy="354646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2696372" y="3233610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UTD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21" y="3182659"/>
            <a:ext cx="409534" cy="4095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593" y="3069986"/>
            <a:ext cx="552450" cy="55245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543" y="4243411"/>
            <a:ext cx="409534" cy="40953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815" y="4130738"/>
            <a:ext cx="552450" cy="55245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502" y="5277705"/>
            <a:ext cx="409534" cy="409534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74" y="5165032"/>
            <a:ext cx="552450" cy="55245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867" y="4212725"/>
            <a:ext cx="409534" cy="40953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139" y="4100052"/>
            <a:ext cx="552450" cy="552450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 bwMode="auto">
          <a:xfrm>
            <a:off x="3286125" y="3925237"/>
            <a:ext cx="2439267" cy="330681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rgbClr val="66FFFF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4825912" y="4532548"/>
            <a:ext cx="950227" cy="336826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rgbClr val="66FFFF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4795502" y="2993779"/>
            <a:ext cx="1081485" cy="1106273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rgbClr val="66FFFF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2108285" y="5108748"/>
                <a:ext cx="16562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SzPct val="90000"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𝑪𝒐𝑻</m:t>
                      </m:r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𝑻𝒚𝒑𝒆</m:t>
                      </m:r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−</m:t>
                      </m:r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𝜻</m:t>
                      </m:r>
                    </m:oMath>
                  </m:oMathPara>
                </a14:m>
                <a:endParaRPr lang="en-US" sz="1600" i="1" kern="0" dirty="0">
                  <a:solidFill>
                    <a:srgbClr val="1F497D"/>
                  </a:solidFill>
                  <a:latin typeface="Calibri" panose="020F0502020204030204" pitchFamily="34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8285" y="5108748"/>
                <a:ext cx="1656223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199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/>
          <p:cNvSpPr/>
          <p:nvPr/>
        </p:nvSpPr>
        <p:spPr bwMode="auto">
          <a:xfrm>
            <a:off x="3178970" y="2938250"/>
            <a:ext cx="3005989" cy="2504580"/>
          </a:xfrm>
          <a:prstGeom prst="ellipse">
            <a:avLst/>
          </a:prstGeom>
          <a:noFill/>
          <a:ln w="15875" cap="flat" cmpd="sng" algn="ctr">
            <a:solidFill>
              <a:srgbClr val="0033CC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57922" y="1093074"/>
            <a:ext cx="8229600" cy="49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11013" indent="-311013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903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73860" indent="-259178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036707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177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451391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14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1866074" indent="-20734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14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0758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440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124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4806" indent="-207341" algn="l" defTabSz="8293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defRPr/>
            </a:pPr>
            <a:r>
              <a:rPr lang="en-US" altLang="zh-CN" sz="2200" b="1" dirty="0" smtClean="0">
                <a:solidFill>
                  <a:srgbClr val="0033CC"/>
                </a:solidFill>
                <a:latin typeface="Calibri"/>
              </a:rPr>
              <a:t>UT System </a:t>
            </a:r>
            <a:r>
              <a:rPr lang="en-US" altLang="zh-CN" sz="2200" b="1" dirty="0">
                <a:solidFill>
                  <a:srgbClr val="0033CC"/>
                </a:solidFill>
                <a:latin typeface="Calibri"/>
              </a:rPr>
              <a:t>CoT Federation</a:t>
            </a:r>
            <a:r>
              <a:rPr lang="en-US" altLang="zh-CN" sz="2200" b="1" dirty="0" smtClean="0">
                <a:solidFill>
                  <a:srgbClr val="0033CC"/>
                </a:solidFill>
                <a:latin typeface="Calibri"/>
              </a:rPr>
              <a:t>.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dirty="0">
                <a:solidFill>
                  <a:srgbClr val="1F497D"/>
                </a:solidFill>
                <a:latin typeface="Calibri"/>
              </a:rPr>
              <a:t>Students can </a:t>
            </a: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access </a:t>
            </a:r>
            <a:r>
              <a:rPr lang="en-US" altLang="zh-CN" sz="1800" dirty="0">
                <a:solidFill>
                  <a:srgbClr val="1F497D"/>
                </a:solidFill>
                <a:latin typeface="Calibri"/>
              </a:rPr>
              <a:t>to libraries in UT system</a:t>
            </a:r>
            <a:r>
              <a:rPr lang="en-US" altLang="zh-CN" sz="1800" dirty="0" smtClean="0">
                <a:solidFill>
                  <a:srgbClr val="1F497D"/>
                </a:solidFill>
                <a:latin typeface="Calibri"/>
              </a:rPr>
              <a:t>.</a:t>
            </a:r>
          </a:p>
          <a:p>
            <a:pPr lvl="1">
              <a:buClr>
                <a:srgbClr val="002060"/>
              </a:buClr>
              <a:defRPr/>
            </a:pPr>
            <a:r>
              <a:rPr lang="en-US" altLang="zh-CN" sz="1800" dirty="0" smtClean="0">
                <a:solidFill>
                  <a:srgbClr val="FF0000"/>
                </a:solidFill>
                <a:latin typeface="Calibri"/>
              </a:rPr>
              <a:t>UTA can assign its students to libraries in UT system.  </a:t>
            </a:r>
            <a:endParaRPr lang="en-US" altLang="zh-CN" sz="18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007685" y="4545024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4021584" y="2493730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2424327" y="3537472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9</a:t>
            </a:fld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3902543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07415" y="0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CoT Trust Types Use Case</a:t>
            </a:r>
            <a:endParaRPr lang="en-US" sz="2800" b="1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604942" y="3537472"/>
            <a:ext cx="1334660" cy="1306137"/>
          </a:xfrm>
          <a:prstGeom prst="ellipse">
            <a:avLst/>
          </a:prstGeom>
          <a:solidFill>
            <a:schemeClr val="bg1"/>
          </a:solidFill>
          <a:ln w="158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964" y="3682875"/>
            <a:ext cx="248617" cy="35464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876987" y="3233610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UTSA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707" y="4690427"/>
            <a:ext cx="248617" cy="35464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79730" y="4241162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606" y="2639133"/>
            <a:ext cx="248617" cy="35464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293629" y="2189868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UTA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349" y="3682875"/>
            <a:ext cx="248617" cy="354646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2696372" y="3233610"/>
            <a:ext cx="790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UTD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21" y="3182659"/>
            <a:ext cx="409534" cy="4095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593" y="3069986"/>
            <a:ext cx="552450" cy="55245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543" y="4243411"/>
            <a:ext cx="409534" cy="40953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815" y="4130738"/>
            <a:ext cx="552450" cy="55245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502" y="5277705"/>
            <a:ext cx="409534" cy="409534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74" y="5165032"/>
            <a:ext cx="552450" cy="55245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867" y="4212725"/>
            <a:ext cx="409534" cy="40953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139" y="4100052"/>
            <a:ext cx="552450" cy="5524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108285" y="5108748"/>
                <a:ext cx="17171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SzPct val="90000"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𝑪𝒐𝑻</m:t>
                      </m:r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𝑻𝒚𝒑𝒆</m:t>
                      </m:r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−</m:t>
                      </m:r>
                      <m:r>
                        <a:rPr lang="en-US" b="1" i="1" kern="0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𝜺</m:t>
                      </m:r>
                    </m:oMath>
                  </m:oMathPara>
                </a14:m>
                <a:endParaRPr lang="en-US" sz="1600" i="1" kern="0" dirty="0">
                  <a:solidFill>
                    <a:srgbClr val="1F497D"/>
                  </a:solidFill>
                  <a:latin typeface="Calibri" panose="020F0502020204030204" pitchFamily="34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8285" y="5108748"/>
                <a:ext cx="171713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 bwMode="auto">
          <a:xfrm flipH="1">
            <a:off x="3513647" y="3069986"/>
            <a:ext cx="1037060" cy="1167126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rgbClr val="66FFFF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4728225" y="3069986"/>
            <a:ext cx="232557" cy="2178456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rgbClr val="66FFFF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888194" y="2993779"/>
            <a:ext cx="1507673" cy="1247383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rgbClr val="66FFFF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34" name="Date Placeholder 3"/>
          <p:cNvSpPr txBox="1">
            <a:spLocks noGrp="1"/>
          </p:cNvSpPr>
          <p:nvPr/>
        </p:nvSpPr>
        <p:spPr bwMode="auto">
          <a:xfrm>
            <a:off x="500235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charset="-128"/>
              </a:rPr>
              <a:t>© Ravi  Sandhu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12669</TotalTime>
  <Words>619</Words>
  <Application>Microsoft Office PowerPoint</Application>
  <PresentationFormat>On-screen Show (4:3)</PresentationFormat>
  <Paragraphs>230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ＭＳ Ｐゴシック</vt:lpstr>
      <vt:lpstr>Arial</vt:lpstr>
      <vt:lpstr>Bitstream Charter</vt:lpstr>
      <vt:lpstr>Calibri</vt:lpstr>
      <vt:lpstr>Cambria Math</vt:lpstr>
      <vt:lpstr>Courier New</vt:lpstr>
      <vt:lpstr>Symbol</vt:lpstr>
      <vt:lpstr>Times</vt:lpstr>
      <vt:lpstr>Times New Roman</vt:lpstr>
      <vt:lpstr>Wingdings</vt:lpstr>
      <vt:lpstr>ics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 at San Antonio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Navid Pustchi</dc:creator>
  <cp:keywords>CTPClassification=CTP_NWR:VisualMarkings=</cp:keywords>
  <cp:lastModifiedBy>Navid Pustchi</cp:lastModifiedBy>
  <cp:revision>174</cp:revision>
  <dcterms:created xsi:type="dcterms:W3CDTF">2015-04-03T20:04:54Z</dcterms:created>
  <dcterms:modified xsi:type="dcterms:W3CDTF">2016-07-11T08:57:16Z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faadc8bb-4e5f-4cbc-ad54-2801cc72f275</vt:lpwstr>
  </property>
  <property fmtid="{D5CDD505-2E9C-101B-9397-08002B2CF9AE}" pid="3" name="CTP_TimeStamp">
    <vt:lpwstr>2016-04-15 21:24:10Z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CTP_NWR</vt:lpwstr>
  </property>
</Properties>
</file>