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391" r:id="rId1"/>
  </p:sldMasterIdLst>
  <p:notesMasterIdLst>
    <p:notesMasterId r:id="rId28"/>
  </p:notesMasterIdLst>
  <p:handoutMasterIdLst>
    <p:handoutMasterId r:id="rId29"/>
  </p:handoutMasterIdLst>
  <p:sldIdLst>
    <p:sldId id="382" r:id="rId2"/>
    <p:sldId id="381" r:id="rId3"/>
    <p:sldId id="511" r:id="rId4"/>
    <p:sldId id="397" r:id="rId5"/>
    <p:sldId id="435" r:id="rId6"/>
    <p:sldId id="512" r:id="rId7"/>
    <p:sldId id="513" r:id="rId8"/>
    <p:sldId id="514" r:id="rId9"/>
    <p:sldId id="515" r:id="rId10"/>
    <p:sldId id="516" r:id="rId11"/>
    <p:sldId id="517" r:id="rId12"/>
    <p:sldId id="518" r:id="rId13"/>
    <p:sldId id="519" r:id="rId14"/>
    <p:sldId id="520" r:id="rId15"/>
    <p:sldId id="521" r:id="rId16"/>
    <p:sldId id="522" r:id="rId17"/>
    <p:sldId id="528" r:id="rId18"/>
    <p:sldId id="523" r:id="rId19"/>
    <p:sldId id="524" r:id="rId20"/>
    <p:sldId id="525" r:id="rId21"/>
    <p:sldId id="526" r:id="rId22"/>
    <p:sldId id="527" r:id="rId23"/>
    <p:sldId id="438" r:id="rId24"/>
    <p:sldId id="506" r:id="rId25"/>
    <p:sldId id="417" r:id="rId26"/>
    <p:sldId id="442" r:id="rId27"/>
  </p:sldIdLst>
  <p:sldSz cx="10080625" cy="7559675"/>
  <p:notesSz cx="9144000" cy="6858000"/>
  <p:custDataLst>
    <p:tags r:id="rId30"/>
  </p:custDataLst>
  <p:defaultTextStyle>
    <a:defPPr>
      <a:defRPr lang="en-GB"/>
    </a:defPPr>
    <a:lvl1pPr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755" indent="-215878"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633" indent="-215878"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511" indent="-215878"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388" indent="-215878" algn="l" defTabSz="457152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5763" algn="l" defTabSz="914305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2916" algn="l" defTabSz="914305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068" algn="l" defTabSz="914305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221" algn="l" defTabSz="914305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F49"/>
    <a:srgbClr val="BFBFBF"/>
    <a:srgbClr val="A50021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299" autoAdjust="0"/>
    <p:restoredTop sz="99563" autoAdjust="0"/>
  </p:normalViewPr>
  <p:slideViewPr>
    <p:cSldViewPr snapToGrid="0" snapToObjects="1">
      <p:cViewPr varScale="1">
        <p:scale>
          <a:sx n="111" d="100"/>
          <a:sy n="111" d="100"/>
        </p:scale>
        <p:origin x="-1206" y="360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1963"/>
        <p:guide pos="25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962797" cy="343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996" tIns="40998" rIns="81996" bIns="40998" numCol="1" anchor="t" anchorCtr="0" compatLnSpc="1">
            <a:prstTxWarp prst="textNoShape">
              <a:avLst/>
            </a:prstTxWarp>
          </a:bodyPr>
          <a:lstStyle>
            <a:lvl1pPr defTabSz="43294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5179220" y="0"/>
            <a:ext cx="3962797" cy="343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996" tIns="40998" rIns="81996" bIns="40998" numCol="1" anchor="t" anchorCtr="0" compatLnSpc="1">
            <a:prstTxWarp prst="textNoShape">
              <a:avLst/>
            </a:prstTxWarp>
          </a:bodyPr>
          <a:lstStyle>
            <a:lvl1pPr algn="r" defTabSz="43294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6513286"/>
            <a:ext cx="3962797" cy="343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996" tIns="40998" rIns="81996" bIns="40998" numCol="1" anchor="b" anchorCtr="0" compatLnSpc="1">
            <a:prstTxWarp prst="textNoShape">
              <a:avLst/>
            </a:prstTxWarp>
          </a:bodyPr>
          <a:lstStyle>
            <a:lvl1pPr defTabSz="43294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5179220" y="6513286"/>
            <a:ext cx="3962797" cy="343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996" tIns="40998" rIns="81996" bIns="40998" numCol="1" anchor="b" anchorCtr="0" compatLnSpc="1">
            <a:prstTxWarp prst="textNoShape">
              <a:avLst/>
            </a:prstTxWarp>
          </a:bodyPr>
          <a:lstStyle>
            <a:lvl1pPr algn="r" defTabSz="43294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57500" y="520700"/>
            <a:ext cx="3427413" cy="2570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14799" y="3256643"/>
            <a:ext cx="7314407" cy="30854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3966768" cy="342446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3294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47867" algn="l"/>
                <a:tab pos="1298847" algn="l"/>
                <a:tab pos="1946714" algn="l"/>
                <a:tab pos="2597697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175249" y="1"/>
            <a:ext cx="3966768" cy="342446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3294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47867" algn="l"/>
                <a:tab pos="1298847" algn="l"/>
                <a:tab pos="1946714" algn="l"/>
                <a:tab pos="2597697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6514421"/>
            <a:ext cx="3966768" cy="342446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3294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47867" algn="l"/>
                <a:tab pos="1298847" algn="l"/>
                <a:tab pos="1946714" algn="l"/>
                <a:tab pos="2597697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5175249" y="6514421"/>
            <a:ext cx="3966768" cy="342446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3294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47867" algn="l"/>
                <a:tab pos="1298847" algn="l"/>
                <a:tab pos="1946714" algn="l"/>
                <a:tab pos="2597697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873" indent="-285721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2881" indent="-228576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034" indent="-228576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187" indent="-228576" algn="l" defTabSz="457152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kind of</a:t>
            </a:r>
            <a:r>
              <a:rPr lang="en-US" dirty="0" smtClean="0"/>
              <a:t> collaboration is</a:t>
            </a:r>
            <a:r>
              <a:rPr lang="en-US" baseline="0" dirty="0" smtClean="0"/>
              <a:t> not necessarily among parties. It could be among applications.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Subleasing an apartment for 2 rooms. A living room and a bedroom. Direct access in between.</a:t>
            </a:r>
          </a:p>
          <a:p>
            <a:endParaRPr lang="en-US" baseline="0" dirty="0" smtClean="0"/>
          </a:p>
          <a:p>
            <a:pPr lvl="2"/>
            <a:r>
              <a:rPr lang="en-US" dirty="0" smtClean="0"/>
              <a:t>E.g.: subleasing two rooms in an apartment. </a:t>
            </a:r>
          </a:p>
          <a:p>
            <a:pPr lvl="3"/>
            <a:r>
              <a:rPr lang="en-US" dirty="0" smtClean="0"/>
              <a:t>One for storage, the other for living.</a:t>
            </a:r>
          </a:p>
          <a:p>
            <a:pPr lvl="3"/>
            <a:r>
              <a:rPr lang="en-US" dirty="0" smtClean="0"/>
              <a:t>Direct accessible in between.</a:t>
            </a:r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1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32420">
              <a:defRPr/>
            </a:pPr>
            <a:r>
              <a:rPr lang="en-US" dirty="0" smtClean="0"/>
              <a:t>Security Assertion Markup Language (SAML) provides a secure, XML-based solution for exchanging user security information between an identity provider (your company) and a service provider (</a:t>
            </a:r>
            <a:r>
              <a:rPr lang="en-US" dirty="0" err="1" smtClean="0"/>
              <a:t>Force.com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36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Title 1"/>
          <p:cNvSpPr txBox="1">
            <a:spLocks/>
          </p:cNvSpPr>
          <p:nvPr userDrawn="1"/>
        </p:nvSpPr>
        <p:spPr bwMode="auto">
          <a:xfrm>
            <a:off x="2690814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 dirty="0" smtClean="0"/>
              <a:t>Institute</a:t>
            </a:r>
            <a:r>
              <a:rPr lang="en-US" altLang="zh-CN" baseline="0" dirty="0" smtClean="0"/>
              <a:t> for Cyber Security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714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2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7" indent="0">
              <a:buNone/>
              <a:defRPr sz="1700" b="1"/>
            </a:lvl4pPr>
            <a:lvl5pPr marL="1828610" indent="0">
              <a:buNone/>
              <a:defRPr sz="1700" b="1"/>
            </a:lvl5pPr>
            <a:lvl6pPr marL="2285763" indent="0">
              <a:buNone/>
              <a:defRPr sz="1700" b="1"/>
            </a:lvl6pPr>
            <a:lvl7pPr marL="2742916" indent="0">
              <a:buNone/>
              <a:defRPr sz="1700" b="1"/>
            </a:lvl7pPr>
            <a:lvl8pPr marL="3200068" indent="0">
              <a:buNone/>
              <a:defRPr sz="1700" b="1"/>
            </a:lvl8pPr>
            <a:lvl9pPr marL="3657221" indent="0">
              <a:buNone/>
              <a:defRPr sz="17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2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7" indent="0">
              <a:buNone/>
              <a:defRPr sz="1700" b="1"/>
            </a:lvl4pPr>
            <a:lvl5pPr marL="1828610" indent="0">
              <a:buNone/>
              <a:defRPr sz="1700" b="1"/>
            </a:lvl5pPr>
            <a:lvl6pPr marL="2285763" indent="0">
              <a:buNone/>
              <a:defRPr sz="1700" b="1"/>
            </a:lvl6pPr>
            <a:lvl7pPr marL="2742916" indent="0">
              <a:buNone/>
              <a:defRPr sz="1700" b="1"/>
            </a:lvl7pPr>
            <a:lvl8pPr marL="3200068" indent="0">
              <a:buNone/>
              <a:defRPr sz="1700" b="1"/>
            </a:lvl8pPr>
            <a:lvl9pPr marL="3657221" indent="0">
              <a:buNone/>
              <a:defRPr sz="17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2549" y="57151"/>
            <a:ext cx="5707527" cy="80821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775" y="111659"/>
            <a:ext cx="5861031" cy="73974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949104"/>
            <a:ext cx="5635625" cy="57762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949106"/>
            <a:ext cx="3316288" cy="5804121"/>
          </a:xfrm>
        </p:spPr>
        <p:txBody>
          <a:bodyPr/>
          <a:lstStyle>
            <a:lvl1pPr marL="0" indent="0">
              <a:buNone/>
              <a:defRPr sz="1400"/>
            </a:lvl1pPr>
            <a:lvl2pPr marL="457152" indent="0">
              <a:buNone/>
              <a:defRPr sz="1200"/>
            </a:lvl2pPr>
            <a:lvl3pPr marL="914305" indent="0">
              <a:buNone/>
              <a:defRPr sz="1000"/>
            </a:lvl3pPr>
            <a:lvl4pPr marL="1371457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6" indent="0">
              <a:buNone/>
              <a:defRPr sz="900"/>
            </a:lvl7pPr>
            <a:lvl8pPr marL="3200068" indent="0">
              <a:buNone/>
              <a:defRPr sz="900"/>
            </a:lvl8pPr>
            <a:lvl9pPr marL="3657221" indent="0">
              <a:buNone/>
              <a:defRPr sz="900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2" indent="0">
              <a:buNone/>
              <a:defRPr sz="2800"/>
            </a:lvl2pPr>
            <a:lvl3pPr marL="914305" indent="0">
              <a:buNone/>
              <a:defRPr sz="2400"/>
            </a:lvl3pPr>
            <a:lvl4pPr marL="1371457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6" indent="0">
              <a:buNone/>
              <a:defRPr sz="2000"/>
            </a:lvl7pPr>
            <a:lvl8pPr marL="3200068" indent="0">
              <a:buNone/>
              <a:defRPr sz="2000"/>
            </a:lvl8pPr>
            <a:lvl9pPr marL="3657221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2" indent="0">
              <a:buNone/>
              <a:defRPr sz="1200"/>
            </a:lvl2pPr>
            <a:lvl3pPr marL="914305" indent="0">
              <a:buNone/>
              <a:defRPr sz="1000"/>
            </a:lvl3pPr>
            <a:lvl4pPr marL="1371457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6" indent="0">
              <a:buNone/>
              <a:defRPr sz="900"/>
            </a:lvl7pPr>
            <a:lvl8pPr marL="3200068" indent="0">
              <a:buNone/>
              <a:defRPr sz="900"/>
            </a:lvl8pPr>
            <a:lvl9pPr marL="3657221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302549" y="57150"/>
            <a:ext cx="5707527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  <a:endParaRPr lang="en-US" dirty="0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94195"/>
            <a:ext cx="2351088" cy="401637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6109" y="6993269"/>
            <a:ext cx="4168603" cy="40163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 dirty="0"/>
          </a:p>
        </p:txBody>
      </p:sp>
      <p:pic>
        <p:nvPicPr>
          <p:cNvPr id="4102" name="Picture 9" descr="UTSAGifBlue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9" y="304802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56590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0" tIns="45716" rIns="91430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98475" y="6811964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0" tIns="45716" rIns="91430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2038" y="6993269"/>
            <a:ext cx="2165350" cy="40163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1" name="Picture 13" descr="ICS_Medium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5483" y="107973"/>
            <a:ext cx="1305750" cy="811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498475" y="6811964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0" tIns="45716" rIns="91430" bIns="45716" anchor="ctr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15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9" y="304802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  <p:sldLayoutId id="2147484402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131F4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05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5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1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5" indent="-34286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3" indent="-28572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1142881" indent="-228576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3pPr>
      <a:lvl4pPr marL="1600034" indent="-22857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accent4"/>
          </a:solidFill>
          <a:latin typeface="+mn-lt"/>
          <a:ea typeface="ＭＳ Ｐゴシック" charset="-128"/>
          <a:cs typeface="+mn-cs"/>
        </a:defRPr>
      </a:lvl4pPr>
      <a:lvl5pPr marL="2057187" indent="-22857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ＭＳ Ｐゴシック" charset="-128"/>
          <a:cs typeface="+mn-cs"/>
        </a:defRPr>
      </a:lvl5pPr>
      <a:lvl6pPr marL="2514340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2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5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7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2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7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6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1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010499"/>
            <a:ext cx="8569325" cy="1620837"/>
          </a:xfrm>
        </p:spPr>
        <p:txBody>
          <a:bodyPr/>
          <a:lstStyle/>
          <a:p>
            <a:r>
              <a:rPr lang="en-US" sz="3200" dirty="0"/>
              <a:t>Cross-Tenant Trust Models in Cloud Computing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2651772"/>
            <a:ext cx="7056438" cy="3900878"/>
          </a:xfrm>
        </p:spPr>
        <p:txBody>
          <a:bodyPr/>
          <a:lstStyle/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b="1" dirty="0" smtClean="0"/>
              <a:t>Bo Tang and Ravi </a:t>
            </a:r>
            <a:r>
              <a:rPr lang="en-US" sz="2400" b="1" dirty="0" err="1" smtClean="0"/>
              <a:t>Sandhu</a:t>
            </a:r>
            <a:endParaRPr lang="en-US" sz="2400" b="1" dirty="0" smtClean="0"/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/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 smtClean="0"/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dirty="0" smtClean="0"/>
              <a:t>IRI</a:t>
            </a:r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dirty="0" smtClean="0"/>
              <a:t>Aug 14-16, 2013</a:t>
            </a:r>
            <a:endParaRPr lang="en-US" sz="1800" dirty="0"/>
          </a:p>
          <a:p>
            <a: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dirty="0" smtClean="0"/>
              <a:t>San Francisco, CA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ICS at UTSA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A2E2-4245-4880-AA04-A3886BD21EE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3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Background and Motivation</a:t>
            </a:r>
          </a:p>
          <a:p>
            <a:r>
              <a:rPr lang="en-US" dirty="0" smtClean="0"/>
              <a:t>Cross-Tenant Trust Model (CTTM)</a:t>
            </a:r>
          </a:p>
          <a:p>
            <a:pPr lvl="1"/>
            <a:r>
              <a:rPr lang="en-US" dirty="0" smtClean="0"/>
              <a:t>Tenant Trust Relations</a:t>
            </a:r>
          </a:p>
          <a:p>
            <a:pPr lvl="1"/>
            <a:r>
              <a:rPr lang="en-US" dirty="0" smtClean="0"/>
              <a:t>Formalized Model</a:t>
            </a:r>
          </a:p>
          <a:p>
            <a:pPr lvl="1"/>
            <a:r>
              <a:rPr lang="en-US" dirty="0" smtClean="0"/>
              <a:t>Role-Based CTTM (RB-CTTM)</a:t>
            </a:r>
          </a:p>
          <a:p>
            <a:r>
              <a:rPr lang="en-US" dirty="0" smtClean="0">
                <a:solidFill>
                  <a:srgbClr val="D9D9D9"/>
                </a:solidFill>
              </a:rPr>
              <a:t>Related Work</a:t>
            </a:r>
          </a:p>
          <a:p>
            <a:r>
              <a:rPr lang="en-US" dirty="0" smtClean="0">
                <a:solidFill>
                  <a:srgbClr val="D9D9D9"/>
                </a:solidFill>
              </a:rPr>
              <a:t>Conclusion and Discussion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2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Tenant Trust Relation</a:t>
            </a:r>
            <a:r>
              <a:rPr lang="en-US" altLang="zh-CN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Tenant Trust (</a:t>
            </a:r>
            <a:r>
              <a:rPr lang="en-US" i="1" dirty="0"/>
              <a:t>TT</a:t>
            </a:r>
            <a:r>
              <a:rPr lang="en-US" dirty="0"/>
              <a:t>) relation is not partial </a:t>
            </a:r>
            <a:r>
              <a:rPr lang="en-US" dirty="0" smtClean="0"/>
              <a:t>order</a:t>
            </a:r>
          </a:p>
          <a:p>
            <a:r>
              <a:rPr lang="en-US" dirty="0" smtClean="0"/>
              <a:t>It is</a:t>
            </a:r>
            <a:endParaRPr lang="en-US" dirty="0"/>
          </a:p>
          <a:p>
            <a:pPr lvl="1"/>
            <a:r>
              <a:rPr lang="en-US" dirty="0"/>
              <a:t>Reflexive: </a:t>
            </a:r>
            <a:r>
              <a:rPr lang="en-US" altLang="zh-CN" i="1" dirty="0"/>
              <a:t>A</a:t>
            </a:r>
            <a:r>
              <a:rPr lang="en-US" altLang="zh-CN" dirty="0"/>
              <a:t> ⊴ </a:t>
            </a:r>
            <a:r>
              <a:rPr lang="en-US" altLang="zh-CN" i="1" dirty="0"/>
              <a:t>A</a:t>
            </a:r>
            <a:endParaRPr lang="en-US" i="1" dirty="0"/>
          </a:p>
          <a:p>
            <a:pPr lvl="1"/>
            <a:r>
              <a:rPr lang="en-US" dirty="0" smtClean="0"/>
              <a:t>But not transitive: </a:t>
            </a:r>
            <a:r>
              <a:rPr lang="en-US" i="1" dirty="0" smtClean="0"/>
              <a:t>A</a:t>
            </a:r>
            <a:r>
              <a:rPr lang="en-US" dirty="0" smtClean="0"/>
              <a:t> ⊴ </a:t>
            </a:r>
            <a:r>
              <a:rPr lang="en-US" i="1" dirty="0" smtClean="0"/>
              <a:t>B</a:t>
            </a:r>
            <a:r>
              <a:rPr lang="en-US" dirty="0" smtClean="0"/>
              <a:t> ∧ </a:t>
            </a:r>
            <a:r>
              <a:rPr lang="en-US" i="1" dirty="0" smtClean="0"/>
              <a:t>B</a:t>
            </a:r>
            <a:r>
              <a:rPr lang="en-US" dirty="0" smtClean="0"/>
              <a:t> ⊴ </a:t>
            </a:r>
            <a:r>
              <a:rPr lang="en-US" i="1" dirty="0" smtClean="0"/>
              <a:t>C</a:t>
            </a:r>
            <a:r>
              <a:rPr lang="en-US" dirty="0" smtClean="0"/>
              <a:t> ⇏ </a:t>
            </a:r>
            <a:r>
              <a:rPr lang="en-US" i="1" dirty="0" smtClean="0"/>
              <a:t>A</a:t>
            </a:r>
            <a:r>
              <a:rPr lang="en-US" dirty="0" smtClean="0"/>
              <a:t> ⊴ </a:t>
            </a:r>
            <a:r>
              <a:rPr lang="en-US" i="1" dirty="0" smtClean="0"/>
              <a:t>C</a:t>
            </a:r>
          </a:p>
          <a:p>
            <a:pPr lvl="1"/>
            <a:r>
              <a:rPr lang="en-US" dirty="0" smtClean="0"/>
              <a:t>Neither symmetric: </a:t>
            </a:r>
            <a:r>
              <a:rPr lang="en-US" altLang="zh-CN" i="1" dirty="0"/>
              <a:t>A</a:t>
            </a:r>
            <a:r>
              <a:rPr lang="en-US" altLang="zh-CN" dirty="0"/>
              <a:t> ⊴ </a:t>
            </a:r>
            <a:r>
              <a:rPr lang="en-US" altLang="zh-CN" i="1" dirty="0"/>
              <a:t>B</a:t>
            </a:r>
            <a:r>
              <a:rPr lang="en-US" altLang="zh-CN" dirty="0"/>
              <a:t> </a:t>
            </a:r>
            <a:r>
              <a:rPr lang="en-US" dirty="0" smtClean="0"/>
              <a:t>⇏</a:t>
            </a:r>
            <a:r>
              <a:rPr lang="zh-CN" altLang="en-US" dirty="0" smtClean="0"/>
              <a:t> </a:t>
            </a:r>
            <a:r>
              <a:rPr lang="en-US" altLang="zh-CN" i="1" dirty="0" smtClean="0"/>
              <a:t>B</a:t>
            </a:r>
            <a:r>
              <a:rPr lang="en-US" altLang="zh-CN" dirty="0" smtClean="0"/>
              <a:t> </a:t>
            </a:r>
            <a:r>
              <a:rPr lang="en-US" altLang="zh-CN" dirty="0"/>
              <a:t>⊴ </a:t>
            </a:r>
            <a:r>
              <a:rPr lang="en-US" altLang="zh-CN" i="1" dirty="0"/>
              <a:t>A</a:t>
            </a:r>
            <a:r>
              <a:rPr lang="en-US" altLang="zh-CN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Nor anti-symmetric: </a:t>
            </a:r>
            <a:r>
              <a:rPr lang="en-US" altLang="zh-CN" i="1" dirty="0" smtClean="0"/>
              <a:t>A</a:t>
            </a:r>
            <a:r>
              <a:rPr lang="en-US" altLang="zh-CN" dirty="0" smtClean="0"/>
              <a:t> ⊴ </a:t>
            </a:r>
            <a:r>
              <a:rPr lang="en-US" altLang="zh-CN" i="1" dirty="0" smtClean="0"/>
              <a:t>B</a:t>
            </a:r>
            <a:r>
              <a:rPr lang="en-US" altLang="zh-CN" dirty="0" smtClean="0"/>
              <a:t> ∧ </a:t>
            </a:r>
            <a:r>
              <a:rPr lang="en-US" altLang="zh-CN" i="1" dirty="0" smtClean="0"/>
              <a:t>B</a:t>
            </a:r>
            <a:r>
              <a:rPr lang="en-US" altLang="zh-CN" dirty="0" smtClean="0"/>
              <a:t> ⊴ </a:t>
            </a:r>
            <a:r>
              <a:rPr lang="en-US" altLang="zh-CN" i="1" dirty="0" smtClean="0"/>
              <a:t>A</a:t>
            </a:r>
            <a:r>
              <a:rPr lang="en-US" altLang="zh-CN" dirty="0" smtClean="0"/>
              <a:t> </a:t>
            </a:r>
            <a:r>
              <a:rPr lang="en-US" dirty="0"/>
              <a:t>⇏ </a:t>
            </a:r>
            <a:r>
              <a:rPr lang="en-US" i="1" dirty="0" smtClean="0"/>
              <a:t>A</a:t>
            </a:r>
            <a:r>
              <a:rPr lang="zh-CN" altLang="en-US" i="1" dirty="0" smtClean="0"/>
              <a:t> </a:t>
            </a:r>
            <a:r>
              <a:rPr lang="en-US" altLang="zh-CN" dirty="0" smtClean="0"/>
              <a:t>≡</a:t>
            </a:r>
            <a:r>
              <a:rPr lang="en-US" altLang="zh-CN" i="1" dirty="0" smtClean="0"/>
              <a:t> </a:t>
            </a:r>
            <a:r>
              <a:rPr lang="en-US" i="1" dirty="0" smtClean="0"/>
              <a:t>B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309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potential trust types:</a:t>
            </a:r>
          </a:p>
          <a:p>
            <a:pPr lvl="1"/>
            <a:r>
              <a:rPr lang="en-US" dirty="0" smtClean="0"/>
              <a:t>Type</a:t>
            </a:r>
            <a:r>
              <a:rPr lang="en-US" dirty="0"/>
              <a:t>-α: </a:t>
            </a:r>
            <a:r>
              <a:rPr lang="en-US" dirty="0" err="1"/>
              <a:t>trustor</a:t>
            </a:r>
            <a:r>
              <a:rPr lang="en-US" dirty="0"/>
              <a:t> can </a:t>
            </a:r>
            <a:r>
              <a:rPr lang="en-US" u="sng" dirty="0"/>
              <a:t>give</a:t>
            </a:r>
            <a:r>
              <a:rPr lang="en-US" dirty="0"/>
              <a:t> access to trustee. </a:t>
            </a:r>
          </a:p>
          <a:p>
            <a:pPr lvl="1"/>
            <a:r>
              <a:rPr lang="en-US" dirty="0"/>
              <a:t>Type-β: trustee can </a:t>
            </a:r>
            <a:r>
              <a:rPr lang="en-US" u="sng" dirty="0"/>
              <a:t>give</a:t>
            </a:r>
            <a:r>
              <a:rPr lang="en-US" dirty="0"/>
              <a:t> access to </a:t>
            </a:r>
            <a:r>
              <a:rPr lang="en-US" dirty="0" err="1"/>
              <a:t>trustor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Type-</a:t>
            </a:r>
            <a:r>
              <a:rPr lang="en-US" dirty="0" err="1"/>
              <a:t>γ</a:t>
            </a:r>
            <a:r>
              <a:rPr lang="en-US" dirty="0"/>
              <a:t>: trustee can </a:t>
            </a:r>
            <a:r>
              <a:rPr lang="en-US" u="sng" dirty="0"/>
              <a:t>take</a:t>
            </a:r>
            <a:r>
              <a:rPr lang="en-US" dirty="0"/>
              <a:t> access from </a:t>
            </a:r>
            <a:r>
              <a:rPr lang="en-US" dirty="0" err="1"/>
              <a:t>trustor</a:t>
            </a:r>
            <a:r>
              <a:rPr lang="en-US" dirty="0"/>
              <a:t>. </a:t>
            </a:r>
          </a:p>
          <a:p>
            <a:pPr lvl="1"/>
            <a:r>
              <a:rPr lang="en-US" strike="sngStrike" dirty="0"/>
              <a:t>Type-</a:t>
            </a:r>
            <a:r>
              <a:rPr lang="en-US" strike="sngStrike" dirty="0" err="1"/>
              <a:t>δ</a:t>
            </a:r>
            <a:r>
              <a:rPr lang="en-US" strike="sngStrike" dirty="0"/>
              <a:t>: </a:t>
            </a:r>
            <a:r>
              <a:rPr lang="en-US" strike="sngStrike" dirty="0" err="1"/>
              <a:t>trustor</a:t>
            </a:r>
            <a:r>
              <a:rPr lang="en-US" strike="sngStrike" dirty="0"/>
              <a:t> can </a:t>
            </a:r>
            <a:r>
              <a:rPr lang="en-US" u="sng" strike="sngStrike" dirty="0"/>
              <a:t>take</a:t>
            </a:r>
            <a:r>
              <a:rPr lang="en-US" strike="sngStrike" dirty="0"/>
              <a:t> access from trustee. </a:t>
            </a:r>
            <a:endParaRPr lang="en-US" strike="sngStrike" dirty="0" smtClean="0"/>
          </a:p>
          <a:p>
            <a:pPr lvl="2"/>
            <a:r>
              <a:rPr lang="en-US" dirty="0" smtClean="0"/>
              <a:t>No meaningful use case, since </a:t>
            </a:r>
            <a:r>
              <a:rPr lang="en-US" dirty="0"/>
              <a:t>the </a:t>
            </a:r>
            <a:r>
              <a:rPr lang="en-US" dirty="0" err="1"/>
              <a:t>trustor</a:t>
            </a:r>
            <a:r>
              <a:rPr lang="en-US" dirty="0"/>
              <a:t> holds all the control of the cross</a:t>
            </a:r>
            <a:r>
              <a:rPr lang="en-US" dirty="0" smtClean="0"/>
              <a:t>-tenant </a:t>
            </a:r>
            <a:r>
              <a:rPr lang="en-US" dirty="0"/>
              <a:t>assignments of the trustee’s permissions.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526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Formalized </a:t>
            </a:r>
            <a:r>
              <a:rPr lang="en-US" dirty="0"/>
              <a:t>CTTM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pic>
        <p:nvPicPr>
          <p:cNvPr id="7" name="Picture 6" descr="CTTM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322" y="1304347"/>
            <a:ext cx="4208390" cy="393001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38581" y="5647409"/>
            <a:ext cx="5241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Figure</a:t>
            </a:r>
            <a:r>
              <a:rPr lang="zh-CN" altLang="en-US" dirty="0" smtClean="0"/>
              <a:t> </a:t>
            </a:r>
            <a:r>
              <a:rPr lang="en-US" altLang="zh-CN" dirty="0"/>
              <a:t>2</a:t>
            </a:r>
            <a:r>
              <a:rPr lang="zh-CN" altLang="en-US" dirty="0" smtClean="0"/>
              <a:t>. </a:t>
            </a:r>
            <a:r>
              <a:rPr lang="en-US" altLang="zh-CN" dirty="0" smtClean="0"/>
              <a:t>Cross</a:t>
            </a:r>
            <a:r>
              <a:rPr lang="zh-CN" altLang="en-US" dirty="0" smtClean="0"/>
              <a:t>-</a:t>
            </a:r>
            <a:r>
              <a:rPr lang="en-US" altLang="zh-CN" dirty="0" smtClean="0"/>
              <a:t>Tenant</a:t>
            </a:r>
            <a:r>
              <a:rPr lang="zh-CN" altLang="en-US" dirty="0" smtClean="0"/>
              <a:t> </a:t>
            </a:r>
            <a:r>
              <a:rPr lang="en-US" altLang="zh-CN" dirty="0" smtClean="0"/>
              <a:t>Trust</a:t>
            </a:r>
            <a:r>
              <a:rPr lang="zh-CN" altLang="en-US" dirty="0" smtClean="0"/>
              <a:t> </a:t>
            </a:r>
            <a:r>
              <a:rPr lang="en-US" altLang="zh-CN" dirty="0" smtClean="0"/>
              <a:t>Management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876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CTTM </a:t>
            </a:r>
            <a:r>
              <a:rPr lang="en-US" dirty="0" err="1" smtClean="0"/>
              <a:t>Authz</a:t>
            </a:r>
            <a:r>
              <a:rPr lang="en-US" dirty="0" smtClean="0"/>
              <a:t>.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AA ⊆ U × P , a many-to-many user-to-permission </a:t>
            </a:r>
            <a:r>
              <a:rPr lang="en-US" dirty="0" smtClean="0"/>
              <a:t>assignment </a:t>
            </a:r>
            <a:r>
              <a:rPr lang="en-US" dirty="0"/>
              <a:t>relation, also written as “←”, requiring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that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accent1"/>
                </a:solidFill>
              </a:rPr>
              <a:t>u ← p only if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 err="1">
                <a:solidFill>
                  <a:schemeClr val="accent1"/>
                </a:solidFill>
              </a:rPr>
              <a:t>permOwner</a:t>
            </a:r>
            <a:r>
              <a:rPr lang="en-US" dirty="0">
                <a:solidFill>
                  <a:schemeClr val="accent1"/>
                </a:solidFill>
              </a:rPr>
              <a:t>(p) ≡ </a:t>
            </a:r>
            <a:r>
              <a:rPr lang="en-US" dirty="0" err="1">
                <a:solidFill>
                  <a:schemeClr val="accent1"/>
                </a:solidFill>
              </a:rPr>
              <a:t>userOwner</a:t>
            </a:r>
            <a:r>
              <a:rPr lang="en-US" dirty="0">
                <a:solidFill>
                  <a:schemeClr val="accent1"/>
                </a:solidFill>
              </a:rPr>
              <a:t>(u) ∨ 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err="1" smtClean="0">
                <a:solidFill>
                  <a:schemeClr val="accent1"/>
                </a:solidFill>
              </a:rPr>
              <a:t>permOwner</a:t>
            </a:r>
            <a:r>
              <a:rPr lang="en-US" dirty="0">
                <a:solidFill>
                  <a:schemeClr val="accent1"/>
                </a:solidFill>
              </a:rPr>
              <a:t>(p) ⊴</a:t>
            </a:r>
            <a:r>
              <a:rPr lang="en-US" baseline="-25000" dirty="0" smtClean="0">
                <a:solidFill>
                  <a:schemeClr val="accent1"/>
                </a:solidFill>
              </a:rPr>
              <a:t>α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userOwner</a:t>
            </a:r>
            <a:r>
              <a:rPr lang="en-US" dirty="0">
                <a:solidFill>
                  <a:schemeClr val="accent1"/>
                </a:solidFill>
              </a:rPr>
              <a:t>(u) ∨ 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err="1" smtClean="0">
                <a:solidFill>
                  <a:schemeClr val="accent1"/>
                </a:solidFill>
              </a:rPr>
              <a:t>userOwner</a:t>
            </a:r>
            <a:r>
              <a:rPr lang="en-US" dirty="0">
                <a:solidFill>
                  <a:schemeClr val="accent1"/>
                </a:solidFill>
              </a:rPr>
              <a:t>(u) </a:t>
            </a:r>
            <a:r>
              <a:rPr lang="en-US" dirty="0" smtClean="0">
                <a:solidFill>
                  <a:schemeClr val="accent1"/>
                </a:solidFill>
              </a:rPr>
              <a:t>⊴</a:t>
            </a:r>
            <a:r>
              <a:rPr lang="en-US" baseline="-25000" dirty="0" smtClean="0">
                <a:solidFill>
                  <a:schemeClr val="accent1"/>
                </a:solidFill>
              </a:rPr>
              <a:t>β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permOwner</a:t>
            </a:r>
            <a:r>
              <a:rPr lang="en-US" dirty="0">
                <a:solidFill>
                  <a:schemeClr val="accent1"/>
                </a:solidFill>
              </a:rPr>
              <a:t>(p) ∨ 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err="1" smtClean="0">
                <a:solidFill>
                  <a:schemeClr val="accent1"/>
                </a:solidFill>
              </a:rPr>
              <a:t>permOwner</a:t>
            </a:r>
            <a:r>
              <a:rPr lang="en-US" dirty="0">
                <a:solidFill>
                  <a:schemeClr val="accent1"/>
                </a:solidFill>
              </a:rPr>
              <a:t>(p) </a:t>
            </a:r>
            <a:r>
              <a:rPr lang="en-US" dirty="0" smtClean="0">
                <a:solidFill>
                  <a:schemeClr val="accent1"/>
                </a:solidFill>
              </a:rPr>
              <a:t>⊴</a:t>
            </a:r>
            <a:r>
              <a:rPr lang="en-US" baseline="-25000" dirty="0" err="1" smtClean="0">
                <a:solidFill>
                  <a:schemeClr val="accent1"/>
                </a:solidFill>
              </a:rPr>
              <a:t>γ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userOwner</a:t>
            </a:r>
            <a:r>
              <a:rPr lang="en-US" dirty="0">
                <a:solidFill>
                  <a:schemeClr val="accent1"/>
                </a:solidFill>
              </a:rPr>
              <a:t>(u),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/>
              <a:t>where only one of the </a:t>
            </a:r>
            <a:r>
              <a:rPr lang="en-US" dirty="0" smtClean="0"/>
              <a:t>⊴ </a:t>
            </a:r>
            <a:r>
              <a:rPr lang="en-US" dirty="0"/>
              <a:t>requirements can apply </a:t>
            </a:r>
            <a:r>
              <a:rPr lang="en-US" dirty="0" smtClean="0"/>
              <a:t>depending </a:t>
            </a:r>
            <a:r>
              <a:rPr lang="en-US" dirty="0"/>
              <a:t>on the nature of </a:t>
            </a:r>
            <a:r>
              <a:rPr lang="en-US" i="1" dirty="0" smtClean="0"/>
              <a:t>TT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 </a:t>
            </a:r>
            <a:r>
              <a:rPr lang="en-US" dirty="0" err="1">
                <a:solidFill>
                  <a:schemeClr val="accent1"/>
                </a:solidFill>
              </a:rPr>
              <a:t>Bob@UTSA</a:t>
            </a:r>
            <a:r>
              <a:rPr lang="en-US" dirty="0">
                <a:solidFill>
                  <a:schemeClr val="accent1"/>
                </a:solidFill>
              </a:rPr>
              <a:t> ← </a:t>
            </a:r>
            <a:r>
              <a:rPr lang="en-US" dirty="0" err="1">
                <a:solidFill>
                  <a:schemeClr val="accent1"/>
                </a:solidFill>
              </a:rPr>
              <a:t>discount%</a:t>
            </a:r>
            <a:r>
              <a:rPr lang="en-US" dirty="0" err="1" smtClean="0">
                <a:solidFill>
                  <a:schemeClr val="accent1"/>
                </a:solidFill>
              </a:rPr>
              <a:t>AVIS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814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Role-Based CTTM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974181" y="5719323"/>
            <a:ext cx="6476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Figure</a:t>
            </a:r>
            <a:r>
              <a:rPr lang="zh-CN" altLang="en-US" dirty="0" smtClean="0"/>
              <a:t> </a:t>
            </a:r>
            <a:r>
              <a:rPr lang="zh-CN" altLang="zh-CN" dirty="0" smtClean="0"/>
              <a:t>3</a:t>
            </a:r>
            <a:r>
              <a:rPr lang="zh-CN" altLang="en-US" dirty="0" smtClean="0"/>
              <a:t>. </a:t>
            </a:r>
            <a:r>
              <a:rPr lang="zh-CN" altLang="zh-CN" dirty="0" smtClean="0"/>
              <a:t>R</a:t>
            </a:r>
            <a:r>
              <a:rPr lang="en-US" altLang="zh-CN" dirty="0" smtClean="0"/>
              <a:t>ole-Based</a:t>
            </a:r>
            <a:r>
              <a:rPr lang="zh-CN" altLang="en-US" dirty="0" smtClean="0"/>
              <a:t> </a:t>
            </a:r>
            <a:r>
              <a:rPr lang="en-US" altLang="zh-CN" dirty="0" smtClean="0"/>
              <a:t>Cross</a:t>
            </a:r>
            <a:r>
              <a:rPr lang="zh-CN" altLang="en-US" dirty="0" smtClean="0"/>
              <a:t>-</a:t>
            </a:r>
            <a:r>
              <a:rPr lang="en-US" altLang="zh-CN" dirty="0" smtClean="0"/>
              <a:t>Tenant</a:t>
            </a:r>
            <a:r>
              <a:rPr lang="zh-CN" altLang="en-US" dirty="0" smtClean="0"/>
              <a:t> </a:t>
            </a:r>
            <a:r>
              <a:rPr lang="en-US" altLang="zh-CN" dirty="0" smtClean="0"/>
              <a:t>Trust</a:t>
            </a:r>
            <a:r>
              <a:rPr lang="zh-CN" altLang="en-US" dirty="0" smtClean="0"/>
              <a:t> </a:t>
            </a:r>
            <a:r>
              <a:rPr lang="en-US" altLang="zh-CN" dirty="0" smtClean="0"/>
              <a:t>Management model</a:t>
            </a:r>
            <a:endParaRPr lang="en-US" dirty="0"/>
          </a:p>
        </p:txBody>
      </p:sp>
      <p:pic>
        <p:nvPicPr>
          <p:cNvPr id="3" name="Picture 2" descr="RBCTTM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445" y="1380327"/>
            <a:ext cx="6075024" cy="408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216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RB-CTTM </a:t>
            </a:r>
            <a:r>
              <a:rPr lang="en-US" dirty="0" err="1" smtClean="0"/>
              <a:t>Authz</a:t>
            </a:r>
            <a:r>
              <a:rPr lang="en-US" dirty="0" smtClean="0"/>
              <a:t>.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UA </a:t>
            </a:r>
            <a:r>
              <a:rPr lang="en-US" dirty="0" smtClean="0"/>
              <a:t>⊆ U </a:t>
            </a:r>
            <a:r>
              <a:rPr lang="en-US" dirty="0"/>
              <a:t>× R, is a many-to-many user-to-role </a:t>
            </a:r>
            <a:r>
              <a:rPr lang="en-US" dirty="0" smtClean="0"/>
              <a:t>assignment </a:t>
            </a:r>
            <a:r>
              <a:rPr lang="en-US" dirty="0"/>
              <a:t>relation; </a:t>
            </a:r>
          </a:p>
          <a:p>
            <a:r>
              <a:rPr lang="en-US" dirty="0" smtClean="0"/>
              <a:t>PA </a:t>
            </a:r>
            <a:r>
              <a:rPr lang="en-US" dirty="0"/>
              <a:t>⊆ P × R, is a many-to-many permission-to-role </a:t>
            </a:r>
            <a:r>
              <a:rPr lang="en-US" dirty="0" smtClean="0"/>
              <a:t>assignment </a:t>
            </a:r>
            <a:r>
              <a:rPr lang="en-US" dirty="0"/>
              <a:t>relation requiring that 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dirty="0">
                <a:solidFill>
                  <a:schemeClr val="accent1"/>
                </a:solidFill>
              </a:rPr>
              <a:t>p, r) ∈ </a:t>
            </a:r>
            <a:r>
              <a:rPr lang="en-US" dirty="0" smtClean="0">
                <a:solidFill>
                  <a:schemeClr val="accent1"/>
                </a:solidFill>
              </a:rPr>
              <a:t>PA </a:t>
            </a:r>
            <a:r>
              <a:rPr lang="en-US" dirty="0">
                <a:solidFill>
                  <a:schemeClr val="accent1"/>
                </a:solidFill>
              </a:rPr>
              <a:t>only if </a:t>
            </a:r>
            <a:r>
              <a:rPr lang="en-US" dirty="0" err="1">
                <a:solidFill>
                  <a:schemeClr val="accent1"/>
                </a:solidFill>
              </a:rPr>
              <a:t>permOwner</a:t>
            </a:r>
            <a:r>
              <a:rPr lang="en-US" dirty="0">
                <a:solidFill>
                  <a:schemeClr val="accent1"/>
                </a:solidFill>
              </a:rPr>
              <a:t>(p) ≡ </a:t>
            </a:r>
            <a:r>
              <a:rPr lang="en-US" dirty="0" err="1">
                <a:solidFill>
                  <a:schemeClr val="accent1"/>
                </a:solidFill>
              </a:rPr>
              <a:t>roleOwner</a:t>
            </a:r>
            <a:r>
              <a:rPr lang="en-US" dirty="0">
                <a:solidFill>
                  <a:schemeClr val="accent1"/>
                </a:solidFill>
              </a:rPr>
              <a:t>(r) ∨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 err="1">
                <a:solidFill>
                  <a:schemeClr val="accent1"/>
                </a:solidFill>
              </a:rPr>
              <a:t>permOwner</a:t>
            </a:r>
            <a:r>
              <a:rPr lang="en-US" dirty="0">
                <a:solidFill>
                  <a:schemeClr val="accent1"/>
                </a:solidFill>
              </a:rPr>
              <a:t>(p) ⊴</a:t>
            </a:r>
            <a:r>
              <a:rPr lang="en-US" baseline="-25000" dirty="0" smtClean="0">
                <a:solidFill>
                  <a:schemeClr val="accent1"/>
                </a:solidFill>
              </a:rPr>
              <a:t>α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roleOwner</a:t>
            </a:r>
            <a:r>
              <a:rPr lang="en-US" dirty="0">
                <a:solidFill>
                  <a:schemeClr val="accent1"/>
                </a:solidFill>
              </a:rPr>
              <a:t>(r) ∨ 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err="1" smtClean="0">
                <a:solidFill>
                  <a:schemeClr val="accent1"/>
                </a:solidFill>
              </a:rPr>
              <a:t>roleOwner</a:t>
            </a:r>
            <a:r>
              <a:rPr lang="en-US" dirty="0">
                <a:solidFill>
                  <a:schemeClr val="accent1"/>
                </a:solidFill>
              </a:rPr>
              <a:t>(r) ⊴</a:t>
            </a:r>
            <a:r>
              <a:rPr lang="en-US" baseline="-25000" dirty="0" smtClean="0">
                <a:solidFill>
                  <a:schemeClr val="accent1"/>
                </a:solidFill>
              </a:rPr>
              <a:t>β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permOwner</a:t>
            </a:r>
            <a:r>
              <a:rPr lang="en-US" dirty="0">
                <a:solidFill>
                  <a:schemeClr val="accent1"/>
                </a:solidFill>
              </a:rPr>
              <a:t>(p) ∨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 err="1">
                <a:solidFill>
                  <a:schemeClr val="accent1"/>
                </a:solidFill>
              </a:rPr>
              <a:t>permOwner</a:t>
            </a:r>
            <a:r>
              <a:rPr lang="en-US" dirty="0">
                <a:solidFill>
                  <a:schemeClr val="accent1"/>
                </a:solidFill>
              </a:rPr>
              <a:t>(p) ⊴</a:t>
            </a:r>
            <a:r>
              <a:rPr lang="en-US" baseline="-25000" dirty="0" err="1">
                <a:solidFill>
                  <a:schemeClr val="accent1"/>
                </a:solidFill>
              </a:rPr>
              <a:t>γ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roleOwner</a:t>
            </a:r>
            <a:r>
              <a:rPr lang="en-US" dirty="0">
                <a:solidFill>
                  <a:schemeClr val="accent1"/>
                </a:solidFill>
              </a:rPr>
              <a:t>(r),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/>
              <a:t>where only one of the </a:t>
            </a:r>
            <a:r>
              <a:rPr lang="en-US" dirty="0" smtClean="0"/>
              <a:t>⊴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requirements </a:t>
            </a:r>
            <a:r>
              <a:rPr lang="en-US" dirty="0"/>
              <a:t>can apply </a:t>
            </a:r>
            <a:r>
              <a:rPr lang="en-US" dirty="0" smtClean="0"/>
              <a:t>depending </a:t>
            </a:r>
            <a:r>
              <a:rPr lang="en-US" dirty="0"/>
              <a:t>on the nature of TT;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612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RB-CTTM </a:t>
            </a:r>
            <a:r>
              <a:rPr lang="en-US" dirty="0" err="1" smtClean="0"/>
              <a:t>Authz</a:t>
            </a:r>
            <a:r>
              <a:rPr lang="en-US" dirty="0" smtClean="0"/>
              <a:t>. Assignments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RH ⊆ R × R, is a partial order on R called role hierarchy or role dominance relation, also written as </a:t>
            </a:r>
            <a:r>
              <a:rPr lang="en-US" dirty="0"/>
              <a:t>“≥”, requiring that </a:t>
            </a:r>
            <a:r>
              <a:rPr lang="en-US" dirty="0">
                <a:solidFill>
                  <a:srgbClr val="4F81BD"/>
                </a:solidFill>
              </a:rPr>
              <a:t>r2 ≥ r1 only if</a:t>
            </a:r>
            <a:br>
              <a:rPr lang="en-US" dirty="0">
                <a:solidFill>
                  <a:srgbClr val="4F81BD"/>
                </a:solidFill>
              </a:rPr>
            </a:br>
            <a:r>
              <a:rPr lang="en-US" dirty="0" err="1" smtClean="0">
                <a:solidFill>
                  <a:srgbClr val="4F81BD"/>
                </a:solidFill>
              </a:rPr>
              <a:t>roleOwner</a:t>
            </a:r>
            <a:r>
              <a:rPr lang="en-US" dirty="0" smtClean="0">
                <a:solidFill>
                  <a:srgbClr val="4F81BD"/>
                </a:solidFill>
              </a:rPr>
              <a:t>(r1) ≡ </a:t>
            </a:r>
            <a:r>
              <a:rPr lang="en-US" dirty="0" err="1" smtClean="0">
                <a:solidFill>
                  <a:srgbClr val="4F81BD"/>
                </a:solidFill>
              </a:rPr>
              <a:t>roleOwner</a:t>
            </a:r>
            <a:r>
              <a:rPr lang="en-US" dirty="0" smtClean="0">
                <a:solidFill>
                  <a:srgbClr val="4F81BD"/>
                </a:solidFill>
              </a:rPr>
              <a:t>(r2) ∨</a:t>
            </a:r>
            <a:br>
              <a:rPr lang="en-US" dirty="0" smtClean="0">
                <a:solidFill>
                  <a:srgbClr val="4F81BD"/>
                </a:solidFill>
              </a:rPr>
            </a:br>
            <a:r>
              <a:rPr lang="en-US" dirty="0" err="1">
                <a:solidFill>
                  <a:srgbClr val="4F81BD"/>
                </a:solidFill>
              </a:rPr>
              <a:t>roleOwner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smtClean="0">
                <a:solidFill>
                  <a:srgbClr val="4F81BD"/>
                </a:solidFill>
              </a:rPr>
              <a:t>(r1) ⊴</a:t>
            </a:r>
            <a:r>
              <a:rPr lang="en-US" baseline="-25000" dirty="0" smtClean="0">
                <a:solidFill>
                  <a:srgbClr val="4F81BD"/>
                </a:solidFill>
              </a:rPr>
              <a:t>α</a:t>
            </a:r>
            <a:r>
              <a:rPr lang="en-US" dirty="0" smtClean="0">
                <a:solidFill>
                  <a:srgbClr val="4F81BD"/>
                </a:solidFill>
              </a:rPr>
              <a:t> </a:t>
            </a:r>
            <a:r>
              <a:rPr lang="en-US" dirty="0" err="1" smtClean="0">
                <a:solidFill>
                  <a:srgbClr val="4F81BD"/>
                </a:solidFill>
              </a:rPr>
              <a:t>roleOwner</a:t>
            </a:r>
            <a:r>
              <a:rPr lang="en-US" dirty="0" smtClean="0">
                <a:solidFill>
                  <a:srgbClr val="4F81BD"/>
                </a:solidFill>
              </a:rPr>
              <a:t>(r2) ∨ </a:t>
            </a:r>
            <a:br>
              <a:rPr lang="en-US" dirty="0" smtClean="0">
                <a:solidFill>
                  <a:srgbClr val="4F81BD"/>
                </a:solidFill>
              </a:rPr>
            </a:br>
            <a:r>
              <a:rPr lang="en-US" dirty="0" err="1">
                <a:solidFill>
                  <a:srgbClr val="4F81BD"/>
                </a:solidFill>
              </a:rPr>
              <a:t>roleOwner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smtClean="0">
                <a:solidFill>
                  <a:srgbClr val="4F81BD"/>
                </a:solidFill>
              </a:rPr>
              <a:t>(r2) ⊴</a:t>
            </a:r>
            <a:r>
              <a:rPr lang="en-US" baseline="-25000" dirty="0" smtClean="0">
                <a:solidFill>
                  <a:srgbClr val="4F81BD"/>
                </a:solidFill>
              </a:rPr>
              <a:t>β</a:t>
            </a:r>
            <a:r>
              <a:rPr lang="en-US" dirty="0" smtClean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roleOwner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smtClean="0">
                <a:solidFill>
                  <a:srgbClr val="4F81BD"/>
                </a:solidFill>
              </a:rPr>
              <a:t>(r1) ∨</a:t>
            </a:r>
            <a:br>
              <a:rPr lang="en-US" dirty="0" smtClean="0">
                <a:solidFill>
                  <a:srgbClr val="4F81BD"/>
                </a:solidFill>
              </a:rPr>
            </a:br>
            <a:r>
              <a:rPr lang="en-US" dirty="0" err="1">
                <a:solidFill>
                  <a:srgbClr val="4F81BD"/>
                </a:solidFill>
              </a:rPr>
              <a:t>roleOwner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smtClean="0">
                <a:solidFill>
                  <a:srgbClr val="4F81BD"/>
                </a:solidFill>
              </a:rPr>
              <a:t>(r1) ⊴</a:t>
            </a:r>
            <a:r>
              <a:rPr lang="en-US" baseline="-25000" dirty="0" err="1" smtClean="0">
                <a:solidFill>
                  <a:srgbClr val="4F81BD"/>
                </a:solidFill>
              </a:rPr>
              <a:t>γ</a:t>
            </a:r>
            <a:r>
              <a:rPr lang="en-US" dirty="0" smtClean="0">
                <a:solidFill>
                  <a:srgbClr val="4F81BD"/>
                </a:solidFill>
              </a:rPr>
              <a:t> </a:t>
            </a:r>
            <a:r>
              <a:rPr lang="en-US" dirty="0" err="1" smtClean="0">
                <a:solidFill>
                  <a:srgbClr val="4F81BD"/>
                </a:solidFill>
              </a:rPr>
              <a:t>roleOwner</a:t>
            </a:r>
            <a:r>
              <a:rPr lang="en-US" dirty="0" smtClean="0">
                <a:solidFill>
                  <a:srgbClr val="4F81BD"/>
                </a:solidFill>
              </a:rPr>
              <a:t>(r2),</a:t>
            </a:r>
            <a:br>
              <a:rPr lang="en-US" dirty="0" smtClean="0">
                <a:solidFill>
                  <a:srgbClr val="4F81BD"/>
                </a:solidFill>
              </a:rPr>
            </a:br>
            <a:r>
              <a:rPr lang="en-US" dirty="0" smtClean="0"/>
              <a:t>where only one of the ⊴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requirements can apply depending on the nature of TT;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973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 in the Cloud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pic>
        <p:nvPicPr>
          <p:cNvPr id="8" name="Picture 7" descr="mtaaas_arch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352" y="1417785"/>
            <a:ext cx="6146060" cy="360654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398251" y="5534657"/>
            <a:ext cx="7520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Figure</a:t>
            </a:r>
            <a:r>
              <a:rPr lang="zh-CN" altLang="en-US" dirty="0" smtClean="0"/>
              <a:t> </a:t>
            </a:r>
            <a:r>
              <a:rPr lang="en-US" altLang="zh-CN" dirty="0"/>
              <a:t>4</a:t>
            </a:r>
            <a:r>
              <a:rPr lang="zh-CN" altLang="en-US" dirty="0" smtClean="0"/>
              <a:t>. </a:t>
            </a:r>
            <a:r>
              <a:rPr lang="en-US" altLang="zh-CN" dirty="0" smtClean="0"/>
              <a:t>Multi-Tenant Authorization as a Service (</a:t>
            </a:r>
            <a:r>
              <a:rPr lang="en-US" altLang="zh-CN" dirty="0" err="1" smtClean="0"/>
              <a:t>MTAaaS</a:t>
            </a:r>
            <a:r>
              <a:rPr lang="en-US" altLang="zh-CN" dirty="0" smtClean="0"/>
              <a:t>)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758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D9D9D9"/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D9D9D9"/>
                </a:solidFill>
              </a:rPr>
              <a:t>Background and Motivation</a:t>
            </a:r>
          </a:p>
          <a:p>
            <a:r>
              <a:rPr lang="en-US" dirty="0" smtClean="0">
                <a:solidFill>
                  <a:srgbClr val="D9D9D9"/>
                </a:solidFill>
              </a:rPr>
              <a:t>Cross-Tenant Trust Model (CTTM)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Tenant Trust Relations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Formalized Model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Role-Based CTTM (RB-CTTM)</a:t>
            </a:r>
          </a:p>
          <a:p>
            <a:r>
              <a:rPr lang="en-US" dirty="0" smtClean="0"/>
              <a:t>Related Work</a:t>
            </a:r>
          </a:p>
          <a:p>
            <a:r>
              <a:rPr lang="en-US" dirty="0" smtClean="0">
                <a:solidFill>
                  <a:srgbClr val="D9D9D9"/>
                </a:solidFill>
              </a:rPr>
              <a:t>Conclusion and Discussion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 and Motivation</a:t>
            </a:r>
          </a:p>
          <a:p>
            <a:r>
              <a:rPr lang="en-US" dirty="0" smtClean="0"/>
              <a:t>Cross-Tenant Trust Model (CTTM)</a:t>
            </a:r>
          </a:p>
          <a:p>
            <a:pPr lvl="1"/>
            <a:r>
              <a:rPr lang="en-US" dirty="0" smtClean="0"/>
              <a:t>Tenant Trust Relations</a:t>
            </a:r>
          </a:p>
          <a:p>
            <a:pPr lvl="1"/>
            <a:r>
              <a:rPr lang="en-US" dirty="0" smtClean="0"/>
              <a:t>Formalized Model</a:t>
            </a:r>
          </a:p>
          <a:p>
            <a:pPr lvl="1"/>
            <a:r>
              <a:rPr lang="en-US" dirty="0" smtClean="0"/>
              <a:t>Role-Based CTTM (RB-CTTM)</a:t>
            </a:r>
          </a:p>
          <a:p>
            <a:r>
              <a:rPr lang="en-US" dirty="0" smtClean="0"/>
              <a:t>Related Work</a:t>
            </a:r>
          </a:p>
          <a:p>
            <a:r>
              <a:rPr lang="en-US" dirty="0" smtClean="0"/>
              <a:t>Conclusion and Discussion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69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6" y="1123640"/>
            <a:ext cx="9072563" cy="5319712"/>
          </a:xfrm>
        </p:spPr>
        <p:txBody>
          <a:bodyPr/>
          <a:lstStyle/>
          <a:p>
            <a:r>
              <a:rPr lang="en-US" dirty="0" smtClean="0"/>
              <a:t>RBAC</a:t>
            </a:r>
          </a:p>
          <a:p>
            <a:pPr lvl="1"/>
            <a:r>
              <a:rPr lang="en-US" dirty="0" smtClean="0"/>
              <a:t> CBAC, GB-RBAC, ROBAC (e.g.: player transfer in NBA)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 Require central authority </a:t>
            </a:r>
            <a:r>
              <a:rPr lang="en-US" dirty="0" smtClean="0">
                <a:solidFill>
                  <a:srgbClr val="0000FF"/>
                </a:solidFill>
              </a:rPr>
              <a:t>managing collaborations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/>
              <a:t>Delegation </a:t>
            </a:r>
            <a:r>
              <a:rPr lang="en-US" altLang="zh-CN" dirty="0" smtClean="0"/>
              <a:t>Models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dRBAC</a:t>
            </a:r>
            <a:r>
              <a:rPr lang="en-US" dirty="0" smtClean="0"/>
              <a:t> and PBDM (e.g.: allowing subleasing)</a:t>
            </a:r>
          </a:p>
          <a:p>
            <a:pPr lvl="1"/>
            <a:r>
              <a:rPr lang="en-US" altLang="zh-CN" dirty="0" smtClean="0">
                <a:solidFill>
                  <a:srgbClr val="0000FF"/>
                </a:solidFill>
              </a:rPr>
              <a:t> Lacks agility (which the cloud requires)</a:t>
            </a:r>
          </a:p>
          <a:p>
            <a:r>
              <a:rPr lang="en-US" dirty="0"/>
              <a:t>Grids</a:t>
            </a:r>
          </a:p>
          <a:p>
            <a:pPr lvl="1"/>
            <a:r>
              <a:rPr lang="en-US" dirty="0"/>
              <a:t> CAS, VOMS, PERMIS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Absence of centralized </a:t>
            </a:r>
            <a:r>
              <a:rPr lang="en-US" dirty="0" smtClean="0">
                <a:solidFill>
                  <a:srgbClr val="0000FF"/>
                </a:solidFill>
              </a:rPr>
              <a:t>facility and homogeneous architecture (</a:t>
            </a:r>
            <a:r>
              <a:rPr lang="en-US" dirty="0">
                <a:solidFill>
                  <a:srgbClr val="0000FF"/>
                </a:solidFill>
              </a:rPr>
              <a:t>which the cloud has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39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 </a:t>
            </a:r>
            <a:r>
              <a:rPr lang="en-US" dirty="0" smtClean="0"/>
              <a:t>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865" lvl="1" indent="-342865">
              <a:buFont typeface="Wingdings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  <a:cs typeface="ＭＳ Ｐゴシック" charset="-128"/>
              </a:rPr>
              <a:t>Role-based Trust </a:t>
            </a:r>
          </a:p>
          <a:p>
            <a:pPr lvl="1"/>
            <a:r>
              <a:rPr lang="en-US" dirty="0" smtClean="0"/>
              <a:t>RT (Type</a:t>
            </a:r>
            <a:r>
              <a:rPr lang="en-US" dirty="0"/>
              <a:t>-</a:t>
            </a:r>
            <a:r>
              <a:rPr lang="en-US" dirty="0" smtClean="0"/>
              <a:t>α trust relation)</a:t>
            </a:r>
          </a:p>
          <a:p>
            <a:pPr lvl="1"/>
            <a:r>
              <a:rPr lang="en-US" altLang="zh-CN" dirty="0" smtClean="0"/>
              <a:t>MTAS</a:t>
            </a:r>
            <a:r>
              <a:rPr lang="en-US" dirty="0" smtClean="0"/>
              <a:t> (Type</a:t>
            </a:r>
            <a:r>
              <a:rPr lang="en-US" dirty="0"/>
              <a:t>-</a:t>
            </a:r>
            <a:r>
              <a:rPr lang="en-US" dirty="0" smtClean="0"/>
              <a:t>β trust </a:t>
            </a:r>
            <a:r>
              <a:rPr lang="en-US" dirty="0"/>
              <a:t>relation</a:t>
            </a:r>
            <a:r>
              <a:rPr lang="en-US" dirty="0" smtClean="0"/>
              <a:t>)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MT-RBAC (</a:t>
            </a:r>
            <a:r>
              <a:rPr lang="en-US" dirty="0" smtClean="0"/>
              <a:t>Type</a:t>
            </a:r>
            <a:r>
              <a:rPr lang="en-US" dirty="0"/>
              <a:t>-</a:t>
            </a:r>
            <a:r>
              <a:rPr lang="en-US" dirty="0" err="1" smtClean="0"/>
              <a:t>γ</a:t>
            </a:r>
            <a:r>
              <a:rPr lang="en-US" dirty="0" smtClean="0"/>
              <a:t> </a:t>
            </a:r>
            <a:r>
              <a:rPr lang="en-US" dirty="0"/>
              <a:t>trust relation</a:t>
            </a:r>
            <a:r>
              <a:rPr lang="en-US" dirty="0" smtClean="0"/>
              <a:t>)</a:t>
            </a:r>
            <a:endParaRPr lang="en-US" altLang="zh-CN" dirty="0" smtClean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Suits the cloud (out-sourcing trust)</a:t>
            </a:r>
            <a:endParaRPr lang="en-US" altLang="zh-CN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04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D9D9D9"/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D9D9D9"/>
                </a:solidFill>
              </a:rPr>
              <a:t>Background and Motivation</a:t>
            </a:r>
          </a:p>
          <a:p>
            <a:r>
              <a:rPr lang="en-US" dirty="0" smtClean="0">
                <a:solidFill>
                  <a:srgbClr val="D9D9D9"/>
                </a:solidFill>
              </a:rPr>
              <a:t>Cross-Tenant Trust Model (CTTM)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Tenant Trust Relations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Formalized Model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Role-Based CTTM (RB-CTTM)</a:t>
            </a:r>
          </a:p>
          <a:p>
            <a:r>
              <a:rPr lang="en-US" dirty="0" smtClean="0">
                <a:solidFill>
                  <a:srgbClr val="D9D9D9"/>
                </a:solidFill>
              </a:rPr>
              <a:t>Related Work</a:t>
            </a:r>
          </a:p>
          <a:p>
            <a:r>
              <a:rPr lang="en-US" dirty="0"/>
              <a:t>Conclusion and Future </a:t>
            </a:r>
            <a:r>
              <a:rPr lang="en-US" dirty="0" smtClean="0"/>
              <a:t>Work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21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of cross-tenant access control</a:t>
            </a:r>
          </a:p>
          <a:p>
            <a:r>
              <a:rPr lang="en-US" dirty="0" smtClean="0"/>
              <a:t>On-demand self-service model</a:t>
            </a:r>
          </a:p>
          <a:p>
            <a:r>
              <a:rPr lang="en-US" dirty="0" smtClean="0"/>
              <a:t>Tenant trust relation and types</a:t>
            </a:r>
          </a:p>
          <a:p>
            <a:r>
              <a:rPr lang="en-US" dirty="0" smtClean="0"/>
              <a:t>CTTM and RB-CTTM models</a:t>
            </a:r>
          </a:p>
          <a:p>
            <a:pPr lvl="1"/>
            <a:r>
              <a:rPr lang="en-US" dirty="0" smtClean="0"/>
              <a:t>Formalization</a:t>
            </a:r>
          </a:p>
          <a:p>
            <a:pPr lvl="1"/>
            <a:r>
              <a:rPr lang="en-US" dirty="0" smtClean="0"/>
              <a:t>Feasibility in the cloud</a:t>
            </a:r>
          </a:p>
          <a:p>
            <a:r>
              <a:rPr lang="en-US" dirty="0" smtClean="0"/>
              <a:t>Mapping to related work</a:t>
            </a:r>
          </a:p>
          <a:p>
            <a:pPr lvl="1"/>
            <a:r>
              <a:rPr lang="en-US" dirty="0" smtClean="0"/>
              <a:t>RT, MTAS and MT-RBAC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98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models compatible with </a:t>
            </a:r>
            <a:r>
              <a:rPr lang="en-US" dirty="0" err="1" smtClean="0"/>
              <a:t>MTAaaS</a:t>
            </a:r>
            <a:r>
              <a:rPr lang="en-US" dirty="0" smtClean="0"/>
              <a:t> platform</a:t>
            </a:r>
          </a:p>
          <a:p>
            <a:r>
              <a:rPr lang="en-US" dirty="0" smtClean="0"/>
              <a:t>Implementation </a:t>
            </a:r>
            <a:r>
              <a:rPr lang="en-US" dirty="0" err="1" smtClean="0"/>
              <a:t>MTAaaS</a:t>
            </a:r>
            <a:r>
              <a:rPr lang="en-US" dirty="0" smtClean="0"/>
              <a:t> in </a:t>
            </a:r>
            <a:r>
              <a:rPr lang="en-US" dirty="0" err="1" smtClean="0"/>
              <a:t>OpenStack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1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ropbox\Research\2012f\PhD Seminar Presentation\clou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637" y="1173234"/>
            <a:ext cx="5620276" cy="34796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38111" y="2643057"/>
            <a:ext cx="8569325" cy="1620837"/>
          </a:xfrm>
          <a:ln>
            <a:noFill/>
          </a:ln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/>
          <a:p>
            <a:r>
              <a:rPr lang="en-US" sz="7200" spc="150" dirty="0" smtClean="0">
                <a:ln w="11430"/>
                <a:solidFill>
                  <a:srgbClr val="00B0F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Q &amp; A</a:t>
            </a:r>
            <a:endParaRPr lang="en-US" sz="7200" spc="150" dirty="0">
              <a:ln w="11430"/>
              <a:solidFill>
                <a:srgbClr val="00B0F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7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ropbox\Research\2012f\PhD Seminar Presentation\clou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637" y="1173234"/>
            <a:ext cx="5620276" cy="34796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38111" y="2643057"/>
            <a:ext cx="8569325" cy="1620837"/>
          </a:xfrm>
          <a:ln>
            <a:noFill/>
          </a:ln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/>
          <a:p>
            <a:r>
              <a:rPr lang="en-US" sz="7200" spc="150" dirty="0" smtClean="0">
                <a:ln w="11430"/>
                <a:solidFill>
                  <a:srgbClr val="00B0F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Thank You!</a:t>
            </a:r>
            <a:endParaRPr lang="en-US" sz="7200" spc="150" dirty="0">
              <a:ln w="11430"/>
              <a:solidFill>
                <a:srgbClr val="00B0F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78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Background and Motivation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Cross-Tenant Trust Model (CTTM)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Tenant Trust Relations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Formalized Model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Role-Based CTTM (RB-CTTM)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Related Work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Conclusion and Discussion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5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6" y="1204913"/>
            <a:ext cx="9072564" cy="5295997"/>
          </a:xfrm>
        </p:spPr>
        <p:txBody>
          <a:bodyPr>
            <a:normAutofit/>
          </a:bodyPr>
          <a:lstStyle/>
          <a:p>
            <a:r>
              <a:rPr lang="en-US" dirty="0" smtClean="0"/>
              <a:t>Shared infrastructure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[</a:t>
            </a:r>
            <a:r>
              <a:rPr lang="en-US" dirty="0" smtClean="0"/>
              <a:t>$$$] -----&gt; </a:t>
            </a:r>
            <a:r>
              <a:rPr lang="en-US" dirty="0"/>
              <a:t>[</a:t>
            </a:r>
            <a:r>
              <a:rPr lang="en-US" dirty="0" smtClean="0"/>
              <a:t>$|$|$]</a:t>
            </a:r>
          </a:p>
          <a:p>
            <a:r>
              <a:rPr lang="en-US" dirty="0" smtClean="0"/>
              <a:t>Multi-Tenancy </a:t>
            </a:r>
          </a:p>
          <a:p>
            <a:pPr lvl="1"/>
            <a:r>
              <a:rPr lang="en-US" dirty="0" smtClean="0"/>
              <a:t>Virtually </a:t>
            </a:r>
            <a:r>
              <a:rPr lang="en-US" dirty="0"/>
              <a:t>dedicated </a:t>
            </a:r>
            <a:r>
              <a:rPr lang="en-US" dirty="0" smtClean="0"/>
              <a:t>resources</a:t>
            </a:r>
            <a:endParaRPr lang="en-US" dirty="0"/>
          </a:p>
          <a:p>
            <a:r>
              <a:rPr lang="en-US" dirty="0" smtClean="0"/>
              <a:t>Data </a:t>
            </a:r>
            <a:r>
              <a:rPr lang="en-US" dirty="0"/>
              <a:t>Locked-</a:t>
            </a:r>
            <a:r>
              <a:rPr lang="en-US" dirty="0" smtClean="0"/>
              <a:t>in</a:t>
            </a:r>
          </a:p>
          <a:p>
            <a:pPr lvl="1"/>
            <a:r>
              <a:rPr lang="en-US" dirty="0" smtClean="0"/>
              <a:t>Collaborations can only be achieved through desktop.</a:t>
            </a:r>
          </a:p>
          <a:p>
            <a:pPr lvl="1"/>
            <a:r>
              <a:rPr lang="en-US" dirty="0"/>
              <a:t>E.g.</a:t>
            </a:r>
            <a:r>
              <a:rPr lang="en-US" dirty="0" smtClean="0"/>
              <a:t>: create/edit Word documents in </a:t>
            </a:r>
            <a:r>
              <a:rPr lang="en-US" dirty="0" err="1" smtClean="0"/>
              <a:t>Dropbox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A suitable fine</a:t>
            </a:r>
            <a:r>
              <a:rPr lang="en-US" dirty="0"/>
              <a:t>-grained cross-tenant access control model is essential 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10" name="Picture 9" descr="box_google_white-bg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398" y="1204914"/>
            <a:ext cx="3732549" cy="253176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13725" y="6500911"/>
            <a:ext cx="776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Source</a:t>
            </a:r>
            <a:r>
              <a:rPr lang="en-US" sz="1400" dirty="0" smtClean="0"/>
              <a:t>:	</a:t>
            </a:r>
            <a:r>
              <a:rPr lang="en-US" sz="1400" dirty="0"/>
              <a:t>http://</a:t>
            </a:r>
            <a:r>
              <a:rPr lang="en-US" sz="1400" dirty="0" err="1"/>
              <a:t>blog.box.com</a:t>
            </a:r>
            <a:r>
              <a:rPr lang="en-US" sz="1400" dirty="0"/>
              <a:t>/2011/06/box-and-</a:t>
            </a:r>
            <a:r>
              <a:rPr lang="en-US" sz="1400" dirty="0" err="1"/>
              <a:t>google</a:t>
            </a:r>
            <a:r>
              <a:rPr lang="en-US" sz="1400" dirty="0"/>
              <a:t>-docs-accelerating-the-cloud-workforce</a:t>
            </a:r>
            <a:r>
              <a:rPr lang="en-US" sz="1400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56433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2549" y="38101"/>
            <a:ext cx="5707527" cy="690563"/>
          </a:xfrm>
        </p:spPr>
        <p:txBody>
          <a:bodyPr>
            <a:normAutofit/>
          </a:bodyPr>
          <a:lstStyle/>
          <a:p>
            <a:r>
              <a:rPr lang="en-US" dirty="0" smtClean="0"/>
              <a:t>Industry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6" y="1204913"/>
            <a:ext cx="9072563" cy="5335769"/>
          </a:xfrm>
        </p:spPr>
        <p:txBody>
          <a:bodyPr>
            <a:normAutofit/>
          </a:bodyPr>
          <a:lstStyle/>
          <a:p>
            <a:r>
              <a:rPr lang="en-US" dirty="0"/>
              <a:t>Microsoft and </a:t>
            </a:r>
            <a:r>
              <a:rPr lang="en-US" dirty="0" smtClean="0"/>
              <a:t>IBM: Fine-grained data sharing in </a:t>
            </a:r>
            <a:r>
              <a:rPr lang="en-US" dirty="0" err="1" smtClean="0"/>
              <a:t>SaaS</a:t>
            </a:r>
            <a:r>
              <a:rPr lang="en-US" dirty="0" smtClean="0"/>
              <a:t> using DB schema</a:t>
            </a:r>
          </a:p>
          <a:p>
            <a:pPr lvl="1"/>
            <a:r>
              <a:rPr lang="en-US" dirty="0" smtClean="0"/>
              <a:t> Only feasible in DB</a:t>
            </a:r>
          </a:p>
          <a:p>
            <a:r>
              <a:rPr lang="en-US" dirty="0" smtClean="0"/>
              <a:t>NASA: RBAC + </a:t>
            </a:r>
            <a:r>
              <a:rPr lang="en-US" dirty="0" err="1" smtClean="0"/>
              <a:t>OpenStack</a:t>
            </a:r>
            <a:r>
              <a:rPr lang="en-US" dirty="0" smtClean="0"/>
              <a:t> (Nebula)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Lacks ability to support multi-org collaborations</a:t>
            </a:r>
          </a:p>
          <a:p>
            <a:r>
              <a:rPr lang="en-US" dirty="0" err="1" smtClean="0"/>
              <a:t>Salesforce</a:t>
            </a:r>
            <a:r>
              <a:rPr lang="en-US" dirty="0" smtClean="0"/>
              <a:t> (</a:t>
            </a:r>
            <a:r>
              <a:rPr lang="en-US" dirty="0" err="1" smtClean="0"/>
              <a:t>Force.com</a:t>
            </a:r>
            <a:r>
              <a:rPr lang="en-US" dirty="0" smtClean="0"/>
              <a:t>): Single Sign-On + SAML</a:t>
            </a:r>
          </a:p>
          <a:p>
            <a:pPr lvl="1"/>
            <a:r>
              <a:rPr lang="en-US" dirty="0" smtClean="0"/>
              <a:t>Focus on authentication and simple authorization</a:t>
            </a:r>
          </a:p>
          <a:p>
            <a:pPr lvl="1"/>
            <a:r>
              <a:rPr lang="en-US" dirty="0" smtClean="0"/>
              <a:t>Heavy management of certificates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69925" y="5981032"/>
            <a:ext cx="87527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Source</a:t>
            </a:r>
            <a:r>
              <a:rPr lang="en-US" sz="1400" dirty="0" smtClean="0"/>
              <a:t>:	http</a:t>
            </a:r>
            <a:r>
              <a:rPr lang="en-US" sz="1400" dirty="0"/>
              <a:t>://</a:t>
            </a:r>
            <a:r>
              <a:rPr lang="en-US" sz="1400" dirty="0" err="1"/>
              <a:t>msdn.microsoft.com</a:t>
            </a:r>
            <a:r>
              <a:rPr lang="en-US" sz="1400" dirty="0"/>
              <a:t>/en-us/library/aa479086.aspx </a:t>
            </a:r>
            <a:endParaRPr lang="en-US" sz="1400" dirty="0" smtClean="0"/>
          </a:p>
          <a:p>
            <a:r>
              <a:rPr lang="en-US" sz="1400" dirty="0"/>
              <a:t>		http://</a:t>
            </a:r>
            <a:r>
              <a:rPr lang="en-US" sz="1400" dirty="0" err="1"/>
              <a:t>nebula.nasa.gov</a:t>
            </a:r>
            <a:r>
              <a:rPr lang="en-US" sz="1400" dirty="0"/>
              <a:t>/blog/2010/06/03/nebulas-implementation-role-based-access-control-</a:t>
            </a:r>
            <a:r>
              <a:rPr lang="en-US" sz="1400" dirty="0" err="1"/>
              <a:t>rbac</a:t>
            </a:r>
            <a:r>
              <a:rPr lang="en-US" sz="1400" dirty="0"/>
              <a:t>/</a:t>
            </a:r>
            <a:endParaRPr lang="en-US" sz="1400" dirty="0" smtClean="0"/>
          </a:p>
          <a:p>
            <a:r>
              <a:rPr lang="en-US" sz="1400" dirty="0" smtClean="0"/>
              <a:t>		http</a:t>
            </a:r>
            <a:r>
              <a:rPr lang="en-US" sz="1400" dirty="0"/>
              <a:t>://</a:t>
            </a:r>
            <a:r>
              <a:rPr lang="en-US" sz="1400" dirty="0" err="1"/>
              <a:t>wiki.developerforce.com</a:t>
            </a:r>
            <a:r>
              <a:rPr lang="en-US" sz="1400" dirty="0"/>
              <a:t>/page/</a:t>
            </a:r>
            <a:r>
              <a:rPr lang="en-US" sz="1400" dirty="0" err="1"/>
              <a:t>Single_Sign-</a:t>
            </a:r>
            <a:r>
              <a:rPr lang="en-US" sz="1400" dirty="0" err="1" smtClean="0"/>
              <a:t>On_with_SAML_on_Force.com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2930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D9D9D9"/>
                </a:solidFill>
              </a:rPr>
              <a:t>Introduction</a:t>
            </a:r>
          </a:p>
          <a:p>
            <a:r>
              <a:rPr lang="en-US" dirty="0" smtClean="0"/>
              <a:t>Background and Motivation</a:t>
            </a:r>
          </a:p>
          <a:p>
            <a:r>
              <a:rPr lang="en-US" dirty="0" smtClean="0">
                <a:solidFill>
                  <a:srgbClr val="D9D9D9"/>
                </a:solidFill>
              </a:rPr>
              <a:t>Cross-Tenant Trust Model (CTTM)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Tenant Trust Relations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Formalized Model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Role-Based CTTM (RB-CTTM)</a:t>
            </a:r>
          </a:p>
          <a:p>
            <a:r>
              <a:rPr lang="en-US" dirty="0" smtClean="0">
                <a:solidFill>
                  <a:srgbClr val="D9D9D9"/>
                </a:solidFill>
              </a:rPr>
              <a:t>Related Work</a:t>
            </a:r>
          </a:p>
          <a:p>
            <a:r>
              <a:rPr lang="en-US" dirty="0" smtClean="0">
                <a:solidFill>
                  <a:srgbClr val="D9D9D9"/>
                </a:solidFill>
              </a:rPr>
              <a:t>Conclusion and Discussion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ICS at UTSA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36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089627" y="5461488"/>
            <a:ext cx="5998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Figure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1</a:t>
            </a:r>
            <a:r>
              <a:rPr lang="zh-CN" altLang="en-US" dirty="0" smtClean="0"/>
              <a:t>.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car</a:t>
            </a:r>
            <a:r>
              <a:rPr lang="zh-CN" altLang="en-US" dirty="0" smtClean="0"/>
              <a:t> </a:t>
            </a:r>
            <a:r>
              <a:rPr lang="en-US" altLang="zh-CN" dirty="0" smtClean="0"/>
              <a:t>renting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example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cross-tenant</a:t>
            </a:r>
            <a:r>
              <a:rPr lang="zh-CN" altLang="en-US" dirty="0" smtClean="0"/>
              <a:t> </a:t>
            </a:r>
            <a:r>
              <a:rPr lang="en-US" altLang="zh-CN" dirty="0" smtClean="0"/>
              <a:t>accesses</a:t>
            </a:r>
            <a:r>
              <a:rPr lang="zh-CN" altLang="en-US" dirty="0" smtClean="0"/>
              <a:t> </a:t>
            </a:r>
            <a:endParaRPr lang="en-US" dirty="0"/>
          </a:p>
        </p:txBody>
      </p:sp>
      <p:pic>
        <p:nvPicPr>
          <p:cNvPr id="8" name="Picture 7" descr="utsa-avis-up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846" y="1291803"/>
            <a:ext cx="6561970" cy="381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567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On-Demand Self-Service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Centralized facility </a:t>
            </a:r>
          </a:p>
          <a:p>
            <a:pPr lvl="1"/>
            <a:r>
              <a:rPr lang="en-US" dirty="0" smtClean="0"/>
              <a:t>Resource pool</a:t>
            </a:r>
          </a:p>
          <a:p>
            <a:r>
              <a:rPr lang="en-US" dirty="0" smtClean="0"/>
              <a:t>Multi-tenancy </a:t>
            </a:r>
          </a:p>
          <a:p>
            <a:pPr lvl="1"/>
            <a:r>
              <a:rPr lang="en-US" dirty="0" smtClean="0"/>
              <a:t>Unilateral and automatic provisioning as needed</a:t>
            </a:r>
          </a:p>
          <a:p>
            <a:pPr lvl="1"/>
            <a:r>
              <a:rPr lang="en-US" dirty="0" smtClean="0"/>
              <a:t>Dynamically assigned virtual resources</a:t>
            </a:r>
          </a:p>
          <a:p>
            <a:r>
              <a:rPr lang="en-US" dirty="0" smtClean="0"/>
              <a:t>Temporary users and tenants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Bo Tang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371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Standardized APIs</a:t>
            </a:r>
          </a:p>
          <a:p>
            <a:pPr lvl="1"/>
            <a:r>
              <a:rPr lang="en-US" dirty="0" smtClean="0"/>
              <a:t>Cross-tenant accesses are functionally available</a:t>
            </a:r>
          </a:p>
          <a:p>
            <a:r>
              <a:rPr lang="en-US" dirty="0" smtClean="0"/>
              <a:t>Authenticated Users</a:t>
            </a:r>
          </a:p>
          <a:p>
            <a:r>
              <a:rPr lang="en-US" dirty="0" smtClean="0"/>
              <a:t>Removable assumptions:</a:t>
            </a:r>
          </a:p>
          <a:p>
            <a:pPr lvl="1"/>
            <a:r>
              <a:rPr lang="en-US" dirty="0" smtClean="0"/>
              <a:t>One Cloud Service</a:t>
            </a:r>
          </a:p>
          <a:p>
            <a:pPr lvl="2"/>
            <a:r>
              <a:rPr lang="en-US" dirty="0" smtClean="0"/>
              <a:t>But extensible to multi-cloud </a:t>
            </a:r>
          </a:p>
          <a:p>
            <a:pPr lvl="1"/>
            <a:r>
              <a:rPr lang="en-US" dirty="0" smtClean="0"/>
              <a:t>Two Tenant Trust (rather than federation)</a:t>
            </a:r>
          </a:p>
          <a:p>
            <a:pPr lvl="1"/>
            <a:r>
              <a:rPr lang="en-US" dirty="0" smtClean="0"/>
              <a:t>Unidirectional Trust Relations (</a:t>
            </a:r>
            <a:r>
              <a:rPr lang="en-US" dirty="0"/>
              <a:t>like follow in </a:t>
            </a:r>
            <a:r>
              <a:rPr lang="en-US" dirty="0" smtClean="0"/>
              <a:t>Twitter)</a:t>
            </a:r>
          </a:p>
          <a:p>
            <a:pPr lvl="1"/>
            <a:r>
              <a:rPr lang="en-US" dirty="0" smtClean="0"/>
              <a:t>Unilateral Trust Relations (</a:t>
            </a:r>
            <a:r>
              <a:rPr lang="en-US" dirty="0" err="1" smtClean="0"/>
              <a:t>trustor</a:t>
            </a:r>
            <a:r>
              <a:rPr lang="en-US" dirty="0" smtClean="0"/>
              <a:t> or trustee)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2923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LATEX_MANUALPREVIEW" val="True"/>
</p:tagLst>
</file>

<file path=ppt/theme/theme1.xml><?xml version="1.0" encoding="utf-8"?>
<a:theme xmlns:a="http://schemas.openxmlformats.org/drawingml/2006/main" name="i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23525</TotalTime>
  <Words>1146</Words>
  <Application>Microsoft Office PowerPoint</Application>
  <PresentationFormat>Custom</PresentationFormat>
  <Paragraphs>248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ics</vt:lpstr>
      <vt:lpstr>Cross-Tenant Trust Models in Cloud Computing </vt:lpstr>
      <vt:lpstr>OUTLINE</vt:lpstr>
      <vt:lpstr>OUTLINE</vt:lpstr>
      <vt:lpstr>Cloud Computing</vt:lpstr>
      <vt:lpstr>Industry Solutions</vt:lpstr>
      <vt:lpstr>OUTLINE</vt:lpstr>
      <vt:lpstr>Motivation</vt:lpstr>
      <vt:lpstr>On-Demand Self-Service</vt:lpstr>
      <vt:lpstr>Scope and Assumptions</vt:lpstr>
      <vt:lpstr>OUTLINE</vt:lpstr>
      <vt:lpstr>Tenant Trust Relations</vt:lpstr>
      <vt:lpstr>Trust Types</vt:lpstr>
      <vt:lpstr>Formalized CTTM Model</vt:lpstr>
      <vt:lpstr>CTTM Authz. Assignments</vt:lpstr>
      <vt:lpstr>Role-Based CTTM</vt:lpstr>
      <vt:lpstr>RB-CTTM Authz. Assignments</vt:lpstr>
      <vt:lpstr>RB-CTTM Authz. Assignments (contd.)</vt:lpstr>
      <vt:lpstr>Feasibility in the Cloud</vt:lpstr>
      <vt:lpstr>OUTLINE</vt:lpstr>
      <vt:lpstr>Related Work</vt:lpstr>
      <vt:lpstr>Related Work (Contd.)</vt:lpstr>
      <vt:lpstr>OUTLINE</vt:lpstr>
      <vt:lpstr>Conclusion</vt:lpstr>
      <vt:lpstr>Future Work</vt:lpstr>
      <vt:lpstr>Q &amp; A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1829</cp:revision>
  <cp:lastPrinted>2013-06-12T23:07:46Z</cp:lastPrinted>
  <dcterms:created xsi:type="dcterms:W3CDTF">2010-02-19T20:53:39Z</dcterms:created>
  <dcterms:modified xsi:type="dcterms:W3CDTF">2013-10-08T22:44:37Z</dcterms:modified>
</cp:coreProperties>
</file>