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8" r:id="rId2"/>
    <p:sldMasterId id="2147483720" r:id="rId3"/>
  </p:sldMasterIdLst>
  <p:notesMasterIdLst>
    <p:notesMasterId r:id="rId19"/>
  </p:notesMasterIdLst>
  <p:handoutMasterIdLst>
    <p:handoutMasterId r:id="rId20"/>
  </p:handoutMasterIdLst>
  <p:sldIdLst>
    <p:sldId id="256" r:id="rId4"/>
    <p:sldId id="347" r:id="rId5"/>
    <p:sldId id="365" r:id="rId6"/>
    <p:sldId id="354" r:id="rId7"/>
    <p:sldId id="356" r:id="rId8"/>
    <p:sldId id="367" r:id="rId9"/>
    <p:sldId id="373" r:id="rId10"/>
    <p:sldId id="369" r:id="rId11"/>
    <p:sldId id="368" r:id="rId12"/>
    <p:sldId id="374" r:id="rId13"/>
    <p:sldId id="375" r:id="rId14"/>
    <p:sldId id="355" r:id="rId15"/>
    <p:sldId id="357" r:id="rId16"/>
    <p:sldId id="350" r:id="rId17"/>
    <p:sldId id="376" r:id="rId18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10" autoAdjust="0"/>
    <p:restoredTop sz="90087" autoAdjust="0"/>
  </p:normalViewPr>
  <p:slideViewPr>
    <p:cSldViewPr snapToGrid="0" snapToObjects="1">
      <p:cViewPr varScale="1">
        <p:scale>
          <a:sx n="71" d="100"/>
          <a:sy n="71" d="100"/>
        </p:scale>
        <p:origin x="6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9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EF5C0FE-85EA-5A41-B493-8AB6D991EFC4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037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1E67372-A515-A941-97F8-5AA9394712B9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6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6618">
              <a:defRPr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51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05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94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7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2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91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6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76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37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47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80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5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>
            <a:lvl1pPr>
              <a:defRPr sz="3628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 sz="2540">
                <a:solidFill>
                  <a:schemeClr val="tx2"/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440802" y="51846"/>
            <a:ext cx="4282560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935" tIns="41468" rIns="82935" bIns="4146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14683"/>
            <a:r>
              <a:rPr lang="en-US" altLang="zh-CN" sz="2903" dirty="0"/>
              <a:t>Institute for Cyber Security</a:t>
            </a:r>
            <a:endParaRPr lang="en-US" sz="2903" dirty="0"/>
          </a:p>
        </p:txBody>
      </p:sp>
    </p:spTree>
    <p:extLst>
      <p:ext uri="{BB962C8B-B14F-4D97-AF65-F5344CB8AC3E}">
        <p14:creationId xmlns:p14="http://schemas.microsoft.com/office/powerpoint/2010/main" val="3225172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39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28" b="1" cap="all"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42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415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7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311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612" y="51847"/>
            <a:ext cx="5177221" cy="73319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17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75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321" y="101296"/>
            <a:ext cx="5316463" cy="6710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861010"/>
            <a:ext cx="5112000" cy="5240070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861012"/>
            <a:ext cx="3008160" cy="5265393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	9/21/10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 rtlCol="0">
            <a:normAutofit/>
          </a:bodyPr>
          <a:lstStyle>
            <a:lvl1pPr marL="0" indent="0">
              <a:buNone/>
              <a:defRPr sz="2903"/>
            </a:lvl1pPr>
            <a:lvl2pPr marL="414683" indent="0">
              <a:buNone/>
              <a:defRPr sz="2540"/>
            </a:lvl2pPr>
            <a:lvl3pPr marL="829366" indent="0">
              <a:buNone/>
              <a:defRPr sz="2177"/>
            </a:lvl3pPr>
            <a:lvl4pPr marL="1244049" indent="0">
              <a:buNone/>
              <a:defRPr sz="1814"/>
            </a:lvl4pPr>
            <a:lvl5pPr marL="1658732" indent="0">
              <a:buNone/>
              <a:defRPr sz="1814"/>
            </a:lvl5pPr>
            <a:lvl6pPr marL="2073416" indent="0">
              <a:buNone/>
              <a:defRPr sz="1814"/>
            </a:lvl6pPr>
            <a:lvl7pPr marL="2488099" indent="0">
              <a:buNone/>
              <a:defRPr sz="1814"/>
            </a:lvl7pPr>
            <a:lvl8pPr marL="2902782" indent="0">
              <a:buNone/>
              <a:defRPr sz="1814"/>
            </a:lvl8pPr>
            <a:lvl9pPr marL="3317465" indent="0">
              <a:buNone/>
              <a:defRPr sz="1814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96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950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806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>
            <a:lvl1pPr>
              <a:defRPr sz="3628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 sz="2540">
                <a:solidFill>
                  <a:schemeClr val="tx2"/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440802" y="51846"/>
            <a:ext cx="4282560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935" tIns="41468" rIns="82935" bIns="4146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14683"/>
            <a:r>
              <a:rPr lang="en-US" altLang="zh-CN" sz="2903" dirty="0"/>
              <a:t>Institute for Cyber Security</a:t>
            </a:r>
            <a:endParaRPr lang="en-US" sz="2903" dirty="0"/>
          </a:p>
        </p:txBody>
      </p:sp>
    </p:spTree>
    <p:extLst>
      <p:ext uri="{BB962C8B-B14F-4D97-AF65-F5344CB8AC3E}">
        <p14:creationId xmlns:p14="http://schemas.microsoft.com/office/powerpoint/2010/main" val="4064244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152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28" b="1" cap="all"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42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140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05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26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612" y="51847"/>
            <a:ext cx="5177221" cy="73319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3513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34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321" y="101296"/>
            <a:ext cx="5316463" cy="6710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861010"/>
            <a:ext cx="5112000" cy="5240070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861012"/>
            <a:ext cx="3008160" cy="5265393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678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 rtlCol="0">
            <a:normAutofit/>
          </a:bodyPr>
          <a:lstStyle>
            <a:lvl1pPr marL="0" indent="0">
              <a:buNone/>
              <a:defRPr sz="2903"/>
            </a:lvl1pPr>
            <a:lvl2pPr marL="414683" indent="0">
              <a:buNone/>
              <a:defRPr sz="2540"/>
            </a:lvl2pPr>
            <a:lvl3pPr marL="829366" indent="0">
              <a:buNone/>
              <a:defRPr sz="2177"/>
            </a:lvl3pPr>
            <a:lvl4pPr marL="1244049" indent="0">
              <a:buNone/>
              <a:defRPr sz="1814"/>
            </a:lvl4pPr>
            <a:lvl5pPr marL="1658732" indent="0">
              <a:buNone/>
              <a:defRPr sz="1814"/>
            </a:lvl5pPr>
            <a:lvl6pPr marL="2073416" indent="0">
              <a:buNone/>
              <a:defRPr sz="1814"/>
            </a:lvl6pPr>
            <a:lvl7pPr marL="2488099" indent="0">
              <a:buNone/>
              <a:defRPr sz="1814"/>
            </a:lvl7pPr>
            <a:lvl8pPr marL="2902782" indent="0">
              <a:buNone/>
              <a:defRPr sz="1814"/>
            </a:lvl8pPr>
            <a:lvl9pPr marL="3317465" indent="0">
              <a:buNone/>
              <a:defRPr sz="1814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7489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9644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88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9/21/10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9/21/10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088612" y="51846"/>
            <a:ext cx="5177221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920" y="6345007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©Tahmina Ahmed</a:t>
            </a:r>
          </a:p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72156" y="6344167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292480" y="7770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3360" y="6344167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588" y="97951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783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903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14683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6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9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3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3" indent="-3110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903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73860" indent="-25917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54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036707" indent="-207341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177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451391" indent="-20734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14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1866074" indent="-207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14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280758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40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24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806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088612" y="51846"/>
            <a:ext cx="5177221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920" y="6345007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©Tahmina Ahmed</a:t>
            </a:r>
          </a:p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72156" y="6344167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292480" y="7770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3360" y="6344167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588" y="97951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948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903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14683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6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9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3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3" indent="-3110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903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73860" indent="-25917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54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036707" indent="-207341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177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451391" indent="-20734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14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1866074" indent="-207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14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280758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40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24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806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8.png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2316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Object-to-Object Relationship Based Access </a:t>
            </a:r>
            <a:r>
              <a:rPr lang="en-US" sz="3600" dirty="0" smtClean="0"/>
              <a:t>Control</a:t>
            </a:r>
            <a:r>
              <a:rPr lang="en-US" sz="3600" dirty="0"/>
              <a:t>: Model and Multi-Cloud Demonstration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Tahmina Ahmed, Farhan </a:t>
            </a:r>
            <a:r>
              <a:rPr lang="en-US" sz="2400" dirty="0" err="1"/>
              <a:t>Patwa</a:t>
            </a:r>
            <a:r>
              <a:rPr lang="en-US" sz="2400" dirty="0"/>
              <a:t> and Ravi Sandhu</a:t>
            </a:r>
          </a:p>
          <a:p>
            <a:r>
              <a:rPr lang="en-US" sz="1800" b="1" dirty="0"/>
              <a:t>Department of Computer Science</a:t>
            </a:r>
          </a:p>
          <a:p>
            <a:r>
              <a:rPr lang="en-US" sz="1800" b="1" dirty="0"/>
              <a:t>University of Texas at San Antonio</a:t>
            </a:r>
          </a:p>
          <a:p>
            <a:r>
              <a:rPr lang="en-US" sz="2400" dirty="0" smtClean="0"/>
              <a:t>7/29/2016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>
                <a:solidFill>
                  <a:srgbClr val="131F49"/>
                </a:solidFill>
              </a:rPr>
              <a:t>Institute for Cyber Security</a:t>
            </a:r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9166" y="3324225"/>
            <a:ext cx="530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OOReBAC</a:t>
            </a:r>
            <a:r>
              <a:rPr lang="en-US" sz="2800" dirty="0"/>
              <a:t>: An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91" y="1157287"/>
            <a:ext cx="4529598" cy="32524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12" y="5221489"/>
            <a:ext cx="3904788" cy="7516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6947" y="1293723"/>
            <a:ext cx="3161865" cy="32479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4586" y="5158419"/>
            <a:ext cx="3333295" cy="6117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8620" y="4763721"/>
            <a:ext cx="3274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Configuration: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0712" y="4665393"/>
            <a:ext cx="410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Sequence of operations and its outcome: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84632" y="909472"/>
            <a:ext cx="2915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39152" y="865220"/>
            <a:ext cx="410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Sequence of operations and its outcome:</a:t>
            </a:r>
          </a:p>
        </p:txBody>
      </p:sp>
    </p:spTree>
    <p:extLst>
      <p:ext uri="{BB962C8B-B14F-4D97-AF65-F5344CB8AC3E}">
        <p14:creationId xmlns:p14="http://schemas.microsoft.com/office/powerpoint/2010/main" val="120109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OOReBAC</a:t>
            </a:r>
            <a:r>
              <a:rPr lang="en-US" sz="2800" dirty="0"/>
              <a:t>: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34" y="976312"/>
            <a:ext cx="4409763" cy="4905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224" y="1362399"/>
            <a:ext cx="3524865" cy="30621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1167" y="4756195"/>
            <a:ext cx="2581275" cy="12096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34232" y="4454017"/>
            <a:ext cx="398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Sequence of Operations and Outcomes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8646" y="993066"/>
            <a:ext cx="398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 </a:t>
            </a:r>
            <a:r>
              <a:rPr lang="en-US" b="1" dirty="0" err="1"/>
              <a:t>OOReBAC</a:t>
            </a:r>
            <a:r>
              <a:rPr lang="en-US" b="1" dirty="0"/>
              <a:t> Instantiation</a:t>
            </a:r>
          </a:p>
        </p:txBody>
      </p:sp>
    </p:spTree>
    <p:extLst>
      <p:ext uri="{BB962C8B-B14F-4D97-AF65-F5344CB8AC3E}">
        <p14:creationId xmlns:p14="http://schemas.microsoft.com/office/powerpoint/2010/main" val="1034328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Implementation: </a:t>
            </a:r>
            <a:r>
              <a:rPr lang="en-US" sz="2800" dirty="0" err="1"/>
              <a:t>Openstack</a:t>
            </a:r>
            <a:r>
              <a:rPr lang="en-US" sz="2800" dirty="0"/>
              <a:t> Object Storage (Swift)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320" y="1000125"/>
            <a:ext cx="4740377" cy="50614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2458" y="1147806"/>
            <a:ext cx="4019561" cy="76434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02593" y="867393"/>
            <a:ext cx="14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Relationship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4029" y="2312932"/>
            <a:ext cx="4084920" cy="66881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361473" y="2022673"/>
            <a:ext cx="70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ACL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5707" y="3626766"/>
            <a:ext cx="4019561" cy="489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145169" y="3281195"/>
            <a:ext cx="135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PolicyLevel</a:t>
            </a:r>
            <a:endParaRPr lang="en-US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873045" y="1828800"/>
            <a:ext cx="3185652" cy="7521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362632" y="2022673"/>
            <a:ext cx="2507226" cy="1604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1"/>
          </p:cNvCxnSpPr>
          <p:nvPr/>
        </p:nvCxnSpPr>
        <p:spPr>
          <a:xfrm flipV="1">
            <a:off x="2590560" y="1529981"/>
            <a:ext cx="2301898" cy="1808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702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74" y="1592825"/>
            <a:ext cx="5240655" cy="3967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9803" y="2145339"/>
            <a:ext cx="3559954" cy="2626313"/>
          </a:xfrm>
          <a:prstGeom prst="rect">
            <a:avLst/>
          </a:prstGeom>
        </p:spPr>
      </p:pic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Implementation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974" y="1297858"/>
            <a:ext cx="5132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Functional Specification: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1" y="1789464"/>
            <a:ext cx="3269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Algorithm for Authorization</a:t>
            </a:r>
          </a:p>
        </p:txBody>
      </p:sp>
    </p:spTree>
    <p:extLst>
      <p:ext uri="{BB962C8B-B14F-4D97-AF65-F5344CB8AC3E}">
        <p14:creationId xmlns:p14="http://schemas.microsoft.com/office/powerpoint/2010/main" val="2870246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Conclusion and  Future Work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OOReBAC</a:t>
            </a:r>
            <a:r>
              <a:rPr lang="en-US" dirty="0"/>
              <a:t>  is the first attempt towards using object relationship  independent of user in authorization policy specification and can only do  where single type symmetric relationship is used.</a:t>
            </a:r>
          </a:p>
          <a:p>
            <a:r>
              <a:rPr lang="en-US" dirty="0"/>
              <a:t>Limitations of </a:t>
            </a:r>
            <a:r>
              <a:rPr lang="en-US" dirty="0" err="1"/>
              <a:t>OOReBAC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Version Control system uses asymmetric relationship.</a:t>
            </a:r>
          </a:p>
          <a:p>
            <a:pPr lvl="1"/>
            <a:r>
              <a:rPr lang="en-US" dirty="0"/>
              <a:t>Object oriented Programming needs multiple Type asymmetric relationships.</a:t>
            </a:r>
          </a:p>
          <a:p>
            <a:pPr marL="0" indent="0">
              <a:buNone/>
            </a:pPr>
            <a:r>
              <a:rPr lang="en-US" dirty="0"/>
              <a:t>We need to extend this model to accommodate multiple     type asymmetric relationships to configure version control and object oriented system.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33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737" y="2667794"/>
            <a:ext cx="1914525" cy="2390775"/>
          </a:xfr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409597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Introduction 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Background and Motivation</a:t>
            </a:r>
          </a:p>
          <a:p>
            <a:pPr lvl="2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Relationship in OSN</a:t>
            </a:r>
          </a:p>
          <a:p>
            <a:pPr lvl="2"/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ReBAC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 beyond OSN</a:t>
            </a:r>
          </a:p>
          <a:p>
            <a:pPr lvl="2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Existence of Object Relationship independent of user</a:t>
            </a:r>
          </a:p>
          <a:p>
            <a:pPr lvl="2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Limitations of Existing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ReBAC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Models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Model Characteristics </a:t>
            </a:r>
          </a:p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OOReBAC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Model</a:t>
            </a:r>
          </a:p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OOReBAC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: Application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Implementation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baseline="-25000" dirty="0">
              <a:solidFill>
                <a:schemeClr val="bg1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baseline="-25000" dirty="0">
              <a:solidFill>
                <a:schemeClr val="bg1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109166" y="6129681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itchFamily="34" charset="0"/>
                <a:cs typeface="Arial" pitchFamily="34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4874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Relationships in OSN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734" y="1401090"/>
            <a:ext cx="4511793" cy="30633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68" y="1517634"/>
            <a:ext cx="4188542" cy="288781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37419" y="4610480"/>
            <a:ext cx="2979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 to user relationships in a  sample social graph [</a:t>
            </a:r>
            <a:r>
              <a:rPr lang="en-US" sz="1200" dirty="0"/>
              <a:t>UURAC, Cheng et al. 2012</a:t>
            </a:r>
            <a:r>
              <a:rPr lang="en-US" dirty="0"/>
              <a:t>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78360" y="4615400"/>
            <a:ext cx="29791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 to user, user to resource and resource to resource  relationships in a  sample social graph [</a:t>
            </a:r>
            <a:r>
              <a:rPr lang="en-US" sz="1200" dirty="0"/>
              <a:t>URRAC, Cheng et al. 2012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5986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ReBAC</a:t>
            </a:r>
            <a:r>
              <a:rPr lang="en-US" sz="2800" dirty="0"/>
              <a:t> in General Computing System  beyond OSN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81664" y="1415842"/>
            <a:ext cx="1147521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user</a:t>
            </a:r>
            <a:r>
              <a:rPr lang="en-US" sz="1400" baseline="-25000" dirty="0"/>
              <a:t>1</a:t>
            </a:r>
          </a:p>
        </p:txBody>
      </p:sp>
      <p:cxnSp>
        <p:nvCxnSpPr>
          <p:cNvPr id="14" name="Straight Arrow Connector 13"/>
          <p:cNvCxnSpPr>
            <a:stCxn id="12" idx="6"/>
            <a:endCxn id="20" idx="2"/>
          </p:cNvCxnSpPr>
          <p:nvPr/>
        </p:nvCxnSpPr>
        <p:spPr>
          <a:xfrm>
            <a:off x="1929185" y="1828797"/>
            <a:ext cx="1541606" cy="196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470791" y="1435510"/>
            <a:ext cx="1147521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project</a:t>
            </a:r>
            <a:r>
              <a:rPr lang="en-US" sz="1400" baseline="-25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97384" y="1479754"/>
            <a:ext cx="154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Participant-of</a:t>
            </a:r>
          </a:p>
        </p:txBody>
      </p:sp>
      <p:cxnSp>
        <p:nvCxnSpPr>
          <p:cNvPr id="17" name="Curved Connector 16"/>
          <p:cNvCxnSpPr>
            <a:stCxn id="12" idx="5"/>
            <a:endCxn id="20" idx="3"/>
          </p:cNvCxnSpPr>
          <p:nvPr/>
        </p:nvCxnSpPr>
        <p:spPr>
          <a:xfrm rot="16200000" flipH="1">
            <a:off x="2690154" y="1191780"/>
            <a:ext cx="19668" cy="1877708"/>
          </a:xfrm>
          <a:prstGeom prst="curvedConnector3">
            <a:avLst>
              <a:gd name="adj1" fmla="val 18772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87553" y="2502316"/>
            <a:ext cx="1917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Supervises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101169" y="2266340"/>
            <a:ext cx="0" cy="10060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0" idx="6"/>
          </p:cNvCxnSpPr>
          <p:nvPr/>
        </p:nvCxnSpPr>
        <p:spPr>
          <a:xfrm flipH="1">
            <a:off x="4618312" y="1848465"/>
            <a:ext cx="9418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584726" y="1455178"/>
            <a:ext cx="1147521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folder</a:t>
            </a:r>
            <a:r>
              <a:rPr lang="en-US" sz="1400" baseline="-25000" dirty="0"/>
              <a:t>1</a:t>
            </a:r>
          </a:p>
        </p:txBody>
      </p:sp>
      <p:sp>
        <p:nvSpPr>
          <p:cNvPr id="49" name="Oval 48"/>
          <p:cNvSpPr/>
          <p:nvPr/>
        </p:nvSpPr>
        <p:spPr>
          <a:xfrm>
            <a:off x="5540479" y="3283981"/>
            <a:ext cx="1147521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folder</a:t>
            </a:r>
            <a:r>
              <a:rPr lang="en-US" sz="1400" baseline="-25000" dirty="0"/>
              <a:t>2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633060" y="3667437"/>
            <a:ext cx="9045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6673259" y="3696933"/>
            <a:ext cx="9418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610170" y="3303649"/>
            <a:ext cx="1147521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</a:t>
            </a:r>
            <a:r>
              <a:rPr lang="en-US" sz="1400" baseline="-25000" dirty="0"/>
              <a:t>2</a:t>
            </a:r>
          </a:p>
        </p:txBody>
      </p:sp>
      <p:sp>
        <p:nvSpPr>
          <p:cNvPr id="55" name="Oval 54"/>
          <p:cNvSpPr/>
          <p:nvPr/>
        </p:nvSpPr>
        <p:spPr>
          <a:xfrm>
            <a:off x="3465876" y="3303649"/>
            <a:ext cx="1147521" cy="825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</a:t>
            </a:r>
            <a:r>
              <a:rPr lang="en-US" sz="1400" baseline="-25000" dirty="0"/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42269" y="1410929"/>
            <a:ext cx="154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Participant-of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014210" y="2590800"/>
            <a:ext cx="154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Member-of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91424" y="3819831"/>
            <a:ext cx="154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Member-of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56197" y="3849333"/>
            <a:ext cx="154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Member-of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445342" y="4483510"/>
            <a:ext cx="6759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sample Relationship Graph for Organizational Environment </a:t>
            </a:r>
            <a:r>
              <a:rPr lang="en-US" sz="1200" dirty="0"/>
              <a:t>[RPPM, Crampton et al. ,2014 ] </a:t>
            </a:r>
          </a:p>
        </p:txBody>
      </p:sp>
    </p:spTree>
    <p:extLst>
      <p:ext uri="{BB962C8B-B14F-4D97-AF65-F5344CB8AC3E}">
        <p14:creationId xmlns:p14="http://schemas.microsoft.com/office/powerpoint/2010/main" val="11244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Object Relationships in Existing </a:t>
            </a:r>
            <a:r>
              <a:rPr lang="en-US" sz="2800" dirty="0" err="1"/>
              <a:t>ReBAC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</a:t>
            </a:r>
            <a:r>
              <a:rPr lang="en-US" dirty="0" err="1"/>
              <a:t>ReBAC</a:t>
            </a:r>
            <a:r>
              <a:rPr lang="en-US" dirty="0"/>
              <a:t> for OSN considers only user to user relationship</a:t>
            </a:r>
          </a:p>
          <a:p>
            <a:r>
              <a:rPr lang="en-US" dirty="0"/>
              <a:t>OSN has very specific types of resources – photos, notes, comments. Which only makes sense along with users. </a:t>
            </a:r>
          </a:p>
          <a:p>
            <a:r>
              <a:rPr lang="en-US" dirty="0"/>
              <a:t>Even though some </a:t>
            </a:r>
            <a:r>
              <a:rPr lang="en-US" dirty="0" err="1"/>
              <a:t>ReBAC</a:t>
            </a:r>
            <a:r>
              <a:rPr lang="en-US" dirty="0"/>
              <a:t> models consider general computing system they still need users/subjects existence in relationship graph.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7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Existence of Object </a:t>
            </a:r>
            <a:r>
              <a:rPr lang="en-US" sz="2800" dirty="0"/>
              <a:t>Relationship Independent of User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979" y="991006"/>
            <a:ext cx="3365974" cy="421517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916" y="1507255"/>
            <a:ext cx="3749779" cy="2253583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76980" y="4159045"/>
            <a:ext cx="4837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 Relationship in Object –Oriented System (Inheritance, Composition and Association)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66968" y="5206181"/>
            <a:ext cx="396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History of a </a:t>
            </a:r>
            <a:r>
              <a:rPr lang="en-US" dirty="0" err="1"/>
              <a:t>Git</a:t>
            </a:r>
            <a:r>
              <a:rPr lang="en-US" dirty="0"/>
              <a:t> Project (Version Control System) is a DAG</a:t>
            </a:r>
          </a:p>
        </p:txBody>
      </p:sp>
    </p:spTree>
    <p:extLst>
      <p:ext uri="{BB962C8B-B14F-4D97-AF65-F5344CB8AC3E}">
        <p14:creationId xmlns:p14="http://schemas.microsoft.com/office/powerpoint/2010/main" val="31102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Limitations of Existing </a:t>
            </a:r>
            <a:r>
              <a:rPr lang="en-US" sz="2800" dirty="0" err="1"/>
              <a:t>ReBAC</a:t>
            </a:r>
            <a:r>
              <a:rPr lang="en-US" sz="2800" dirty="0"/>
              <a:t>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configure relationship between objects independent of user.</a:t>
            </a:r>
          </a:p>
          <a:p>
            <a:r>
              <a:rPr lang="en-US" dirty="0"/>
              <a:t>Cannot express authorization policy solely considering object relationship.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Considering </a:t>
            </a:r>
            <a:r>
              <a:rPr lang="en-US" dirty="0" smtClean="0"/>
              <a:t>these limitations </a:t>
            </a:r>
            <a:r>
              <a:rPr lang="en-US" dirty="0"/>
              <a:t>we are  proposing an object-to-object relationship based access control model.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Tahmina</a:t>
            </a:r>
            <a:r>
              <a:rPr lang="en-US" dirty="0"/>
              <a:t>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8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the model would look like?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194322" y="3141413"/>
            <a:ext cx="21975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1 </a:t>
            </a:r>
            <a:r>
              <a:rPr lang="en-US" dirty="0"/>
              <a:t>,o</a:t>
            </a:r>
            <a:r>
              <a:rPr lang="en-US" baseline="-25000" dirty="0"/>
              <a:t>1</a:t>
            </a:r>
            <a:r>
              <a:rPr lang="en-US" dirty="0"/>
              <a:t>) =2 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2 </a:t>
            </a:r>
            <a:r>
              <a:rPr lang="en-US" dirty="0"/>
              <a:t>,o</a:t>
            </a:r>
            <a:r>
              <a:rPr lang="en-US" baseline="-25000" dirty="0"/>
              <a:t>1</a:t>
            </a:r>
            <a:r>
              <a:rPr lang="en-US" dirty="0"/>
              <a:t>) =0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,o</a:t>
            </a:r>
            <a:r>
              <a:rPr lang="en-US" baseline="-25000" dirty="0"/>
              <a:t>2</a:t>
            </a:r>
            <a:r>
              <a:rPr lang="en-US" dirty="0"/>
              <a:t>) =1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2 </a:t>
            </a:r>
            <a:r>
              <a:rPr lang="en-US" dirty="0"/>
              <a:t>,o</a:t>
            </a:r>
            <a:r>
              <a:rPr lang="en-US" baseline="-25000" dirty="0"/>
              <a:t>2</a:t>
            </a:r>
            <a:r>
              <a:rPr lang="en-US" dirty="0"/>
              <a:t>) =0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1 </a:t>
            </a:r>
            <a:r>
              <a:rPr lang="en-US" dirty="0"/>
              <a:t>,o</a:t>
            </a:r>
            <a:r>
              <a:rPr lang="en-US" baseline="-25000" dirty="0"/>
              <a:t>3</a:t>
            </a:r>
            <a:r>
              <a:rPr lang="en-US" dirty="0"/>
              <a:t>) =3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2 </a:t>
            </a:r>
            <a:r>
              <a:rPr lang="en-US" dirty="0"/>
              <a:t>,o</a:t>
            </a:r>
            <a:r>
              <a:rPr lang="en-US" baseline="-25000" dirty="0"/>
              <a:t>3</a:t>
            </a:r>
            <a:r>
              <a:rPr lang="en-US" dirty="0"/>
              <a:t>) =2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1 </a:t>
            </a:r>
            <a:r>
              <a:rPr lang="en-US" dirty="0"/>
              <a:t>,o</a:t>
            </a:r>
            <a:r>
              <a:rPr lang="en-US" baseline="-25000" dirty="0"/>
              <a:t>4</a:t>
            </a:r>
            <a:r>
              <a:rPr lang="en-US" dirty="0"/>
              <a:t>) =2</a:t>
            </a:r>
          </a:p>
          <a:p>
            <a:r>
              <a:rPr lang="en-US" dirty="0" err="1"/>
              <a:t>policyLevel</a:t>
            </a:r>
            <a:r>
              <a:rPr lang="en-US" dirty="0"/>
              <a:t>(a</a:t>
            </a:r>
            <a:r>
              <a:rPr lang="en-US" baseline="-25000" dirty="0"/>
              <a:t>2 </a:t>
            </a:r>
            <a:r>
              <a:rPr lang="en-US" dirty="0"/>
              <a:t>,o</a:t>
            </a:r>
            <a:r>
              <a:rPr lang="en-US" baseline="-25000" dirty="0"/>
              <a:t>4</a:t>
            </a:r>
            <a:r>
              <a:rPr lang="en-US" dirty="0"/>
              <a:t>) =0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4465" y="926411"/>
            <a:ext cx="3401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Object to Object Relationship Based Access Control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4890" y="1297858"/>
            <a:ext cx="311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Policy Level Example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02889" y="4483510"/>
            <a:ext cx="15633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ACL(o</a:t>
            </a:r>
            <a:r>
              <a:rPr lang="en-US" baseline="-25000" dirty="0"/>
              <a:t>1</a:t>
            </a:r>
            <a:r>
              <a:rPr lang="en-US" dirty="0"/>
              <a:t>) = {u</a:t>
            </a:r>
            <a:r>
              <a:rPr lang="en-US" baseline="-25000" dirty="0"/>
              <a:t>1</a:t>
            </a:r>
            <a:r>
              <a:rPr lang="en-US" dirty="0"/>
              <a:t>}</a:t>
            </a:r>
          </a:p>
          <a:p>
            <a:r>
              <a:rPr lang="en-US" dirty="0"/>
              <a:t>ACL(o</a:t>
            </a:r>
            <a:r>
              <a:rPr lang="en-US" baseline="-25000" dirty="0"/>
              <a:t>2</a:t>
            </a:r>
            <a:r>
              <a:rPr lang="en-US" dirty="0"/>
              <a:t>) = {}</a:t>
            </a:r>
          </a:p>
          <a:p>
            <a:r>
              <a:rPr lang="en-US" dirty="0"/>
              <a:t>ACL(o</a:t>
            </a:r>
            <a:r>
              <a:rPr lang="en-US" baseline="-25000" dirty="0"/>
              <a:t>3</a:t>
            </a:r>
            <a:r>
              <a:rPr lang="en-US" dirty="0"/>
              <a:t>) = {u</a:t>
            </a:r>
            <a:r>
              <a:rPr lang="en-US" baseline="-25000" dirty="0"/>
              <a:t>2</a:t>
            </a:r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7974" y="1743077"/>
            <a:ext cx="3849329" cy="139833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613" y="1657350"/>
            <a:ext cx="3761448" cy="282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OOReBAC</a:t>
            </a:r>
            <a:r>
              <a:rPr lang="en-US" sz="2800" dirty="0"/>
              <a:t>: Model Components and Definition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Tahmina Ahmed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25" name="Content Placeholder 2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722" y="1164408"/>
            <a:ext cx="3667125" cy="4124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513" y="943896"/>
            <a:ext cx="4853273" cy="505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01594"/>
      </p:ext>
    </p:extLst>
  </p:cSld>
  <p:clrMapOvr>
    <a:masterClrMapping/>
  </p:clrMapOvr>
</p:sld>
</file>

<file path=ppt/theme/theme1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91314</TotalTime>
  <Words>637</Words>
  <Application>Microsoft Office PowerPoint</Application>
  <PresentationFormat>On-screen Show (4:3)</PresentationFormat>
  <Paragraphs>140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Courier New</vt:lpstr>
      <vt:lpstr>Helvetica</vt:lpstr>
      <vt:lpstr>Wingdings</vt:lpstr>
      <vt:lpstr>ICS_ppt_template3</vt:lpstr>
      <vt:lpstr>ics</vt:lpstr>
      <vt:lpstr>1_ics</vt:lpstr>
      <vt:lpstr>Object-to-Object Relationship Based Access Control: Model and Multi-Cloud Demonstration</vt:lpstr>
      <vt:lpstr>Outline</vt:lpstr>
      <vt:lpstr>Relationships in OSN</vt:lpstr>
      <vt:lpstr>ReBAC in General Computing System  beyond OSN</vt:lpstr>
      <vt:lpstr>Object Relationships in Existing ReBAC</vt:lpstr>
      <vt:lpstr>Existence of Object Relationship Independent of User  </vt:lpstr>
      <vt:lpstr>Limitations of Existing ReBAC Models</vt:lpstr>
      <vt:lpstr>How the model would look like? </vt:lpstr>
      <vt:lpstr>OOReBAC: Model Components and Definition</vt:lpstr>
      <vt:lpstr>OOReBAC: An Example</vt:lpstr>
      <vt:lpstr>OOReBAC: Application</vt:lpstr>
      <vt:lpstr>Implementation: Openstack Object Storage (Swift)</vt:lpstr>
      <vt:lpstr>Implementation</vt:lpstr>
      <vt:lpstr>Conclusion and  Future Work</vt:lpstr>
      <vt:lpstr>Questions?</vt:lpstr>
    </vt:vector>
  </TitlesOfParts>
  <Company>UTSA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Control for Online Social Networks using Relationship Type Patterns</dc:title>
  <dc:creator>Tahmina</dc:creator>
  <cp:lastModifiedBy>Ravi Sandhu</cp:lastModifiedBy>
  <cp:revision>629</cp:revision>
  <cp:lastPrinted>2011-08-11T18:46:40Z</cp:lastPrinted>
  <dcterms:created xsi:type="dcterms:W3CDTF">2012-07-03T17:16:56Z</dcterms:created>
  <dcterms:modified xsi:type="dcterms:W3CDTF">2016-07-22T21:40:50Z</dcterms:modified>
</cp:coreProperties>
</file>