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0" r:id="rId2"/>
    <p:sldId id="260" r:id="rId3"/>
    <p:sldId id="301" r:id="rId4"/>
    <p:sldId id="302" r:id="rId5"/>
    <p:sldId id="303" r:id="rId6"/>
    <p:sldId id="304" r:id="rId7"/>
    <p:sldId id="290" r:id="rId8"/>
    <p:sldId id="288" r:id="rId9"/>
    <p:sldId id="291" r:id="rId10"/>
    <p:sldId id="299" r:id="rId11"/>
    <p:sldId id="292" r:id="rId12"/>
    <p:sldId id="293" r:id="rId13"/>
    <p:sldId id="294" r:id="rId14"/>
    <p:sldId id="305" r:id="rId15"/>
    <p:sldId id="306" r:id="rId16"/>
    <p:sldId id="307" r:id="rId17"/>
    <p:sldId id="308" r:id="rId18"/>
  </p:sldIdLst>
  <p:sldSz cx="9144000" cy="6858000" type="letter"/>
  <p:notesSz cx="6950075" cy="92360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B1"/>
    <a:srgbClr val="2800F2"/>
    <a:srgbClr val="FF8B02"/>
    <a:srgbClr val="F15A22"/>
    <a:srgbClr val="FFDEAE"/>
    <a:srgbClr val="FFAFD7"/>
    <a:srgbClr val="FF9002"/>
    <a:srgbClr val="FF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95856"/>
  </p:normalViewPr>
  <p:slideViewPr>
    <p:cSldViewPr snapToGrid="0" snapToObjects="1">
      <p:cViewPr varScale="1">
        <p:scale>
          <a:sx n="112" d="100"/>
          <a:sy n="112" d="100"/>
        </p:scale>
        <p:origin x="17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6/9/19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6/9/19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004C-3E2F-452B-950D-0BE3C0E2325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81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004C-3E2F-452B-950D-0BE3C0E2325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27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004C-3E2F-452B-950D-0BE3C0E2325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2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algn="l">
              <a:lnSpc>
                <a:spcPct val="100000"/>
              </a:lnSpc>
              <a:defRPr sz="3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32347" y="6418832"/>
            <a:ext cx="891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>
                <a:solidFill>
                  <a:srgbClr val="002060"/>
                </a:solidFill>
              </a:rPr>
              <a:t>Mehrnoosh Shakarami			</a:t>
            </a:r>
            <a:r>
              <a:rPr lang="de-DE" sz="1500" baseline="0" dirty="0">
                <a:solidFill>
                  <a:srgbClr val="002060"/>
                </a:solidFill>
              </a:rPr>
              <a:t>            NCS 2019</a:t>
            </a:r>
            <a:r>
              <a:rPr lang="de-DE" baseline="0" dirty="0"/>
              <a:t>	                   		                  Page: </a:t>
            </a:r>
            <a:fld id="{E68004D2-D520-4FA7-90AC-2FA42E418E7D}" type="slidenum">
              <a:rPr lang="de-DE" smtClean="0"/>
              <a:pPr/>
              <a:t>‹#›</a:t>
            </a:fld>
            <a:r>
              <a:rPr lang="de-DE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9768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340" y="1388962"/>
            <a:ext cx="7513320" cy="47414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Safety and Consistency of Subject Attributes for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Attribute-Based </a:t>
            </a:r>
            <a:r>
              <a:rPr lang="en-C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Pre-Authorization Systems</a:t>
            </a:r>
            <a:br>
              <a:rPr lang="en-US" sz="1600" b="1" i="1" baseline="30000" dirty="0">
                <a:solidFill>
                  <a:schemeClr val="bg1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br>
              <a:rPr lang="en-US" sz="1600" b="1" i="1" baseline="30000" dirty="0">
                <a:solidFill>
                  <a:schemeClr val="bg1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br>
              <a:rPr lang="en-US" sz="1600" b="1" i="1" baseline="30000" dirty="0">
                <a:solidFill>
                  <a:schemeClr val="bg1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br>
              <a:rPr lang="en-US" sz="1600" b="1" i="1" baseline="30000" dirty="0">
                <a:solidFill>
                  <a:schemeClr val="bg1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Mehrnoosh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Shakarami</a:t>
            </a:r>
            <a:b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Ravi Sandhu</a:t>
            </a:r>
            <a:b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</a:br>
            <a:b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Institute for Cyber Security (ICS)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Center for Security and Privacy Enhanced Cloud Computing (C-SPECC)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Department of Computer Science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University of Texas at San Antonio</a:t>
            </a: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en-US" sz="1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/>
              </a:rPr>
              <a:t>National Cyber Summit </a:t>
            </a:r>
            <a:b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/>
              </a:rPr>
            </a:b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/>
              </a:rPr>
              <a:t>June 2019</a:t>
            </a:r>
            <a:endParaRPr lang="en-US" sz="1800" b="1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57989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2167F-564A-4847-A5AF-192C61D2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807"/>
            <a:ext cx="7886700" cy="5121886"/>
          </a:xfrm>
        </p:spPr>
        <p:txBody>
          <a:bodyPr/>
          <a:lstStyle/>
          <a:p>
            <a:pPr algn="just"/>
            <a:r>
              <a:rPr lang="en-US" dirty="0"/>
              <a:t>Lifetime overlap of all credentials guaranteed. </a:t>
            </a:r>
            <a:r>
              <a:rPr lang="en-US"/>
              <a:t>If </a:t>
            </a:r>
            <a:r>
              <a:rPr lang="en-US" dirty="0"/>
              <a:t>a credential is revoked, this revocation should happen after all credentials have started. </a:t>
            </a:r>
          </a:p>
          <a:p>
            <a:pPr algn="just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55658-99C2-AB49-B20B-B73F7B4B2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Internal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46823-4485-C247-A44A-9BB71544A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B901-FCEE-844D-B0F9-765EC6A18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D71EAD-4E48-6643-B18A-015E2BE435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B337DC-563A-AD4B-BDF3-1A0854AA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18449"/>
            <a:ext cx="7886700" cy="30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4B87C-D9E2-F841-9CB8-F9A032B3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8769"/>
            <a:ext cx="7886700" cy="4838203"/>
          </a:xfrm>
        </p:spPr>
        <p:txBody>
          <a:bodyPr/>
          <a:lstStyle/>
          <a:p>
            <a:pPr algn="just"/>
            <a:r>
              <a:rPr lang="en-US" sz="2200" dirty="0"/>
              <a:t>No expired credential is accepted, lifetime overlap of all credentials are guaranteed.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DD9CC0-AD9D-464F-BB1D-2650A0BF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530584"/>
            <a:ext cx="5021910" cy="462224"/>
          </a:xfrm>
        </p:spPr>
        <p:txBody>
          <a:bodyPr/>
          <a:lstStyle/>
          <a:p>
            <a:r>
              <a:rPr lang="en-US" dirty="0">
                <a:latin typeface="+mn-lt"/>
              </a:rPr>
              <a:t>Restricted Incremental Consistency (r-Incremental)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CD421-F4C2-534B-9A7E-AF8296A99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93296-6C03-8149-B538-12835A222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AD73A8-39CF-4043-911A-1D363319A6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7ACD2-DA6A-5E48-AE6E-17C7BC9F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9" y="2537461"/>
            <a:ext cx="7886700" cy="29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6562D-749C-3C46-91C9-94956495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4791"/>
            <a:ext cx="7886700" cy="4892172"/>
          </a:xfrm>
        </p:spPr>
        <p:txBody>
          <a:bodyPr/>
          <a:lstStyle/>
          <a:p>
            <a:pPr algn="just"/>
            <a:r>
              <a:rPr lang="en-US" sz="2200" dirty="0"/>
              <a:t>All relevant credentials are valid simultaneously during some time interval.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972263-37B8-AC46-AA1B-0FBBF9924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Interval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0F2DA-4810-3540-B95C-F78782F3A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5727-5E49-6E46-B6C3-AFF125128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9361AD-C07B-B649-AA53-3E7D6C62C8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DB159214-8482-6642-A530-D885C3EC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56851"/>
            <a:ext cx="7886700" cy="29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4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B80CF-E969-3E44-88DC-300C97F5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941"/>
            <a:ext cx="7886700" cy="4915322"/>
          </a:xfrm>
        </p:spPr>
        <p:txBody>
          <a:bodyPr/>
          <a:lstStyle/>
          <a:p>
            <a:pPr algn="just"/>
            <a:r>
              <a:rPr lang="en-US" sz="2200" dirty="0"/>
              <a:t>All credentials </a:t>
            </a:r>
            <a:r>
              <a:rPr lang="en-US" sz="2200" dirty="0">
                <a:solidFill>
                  <a:srgbClr val="002060"/>
                </a:solidFill>
              </a:rPr>
              <a:t>have</a:t>
            </a:r>
            <a:r>
              <a:rPr lang="en-US" sz="2200" dirty="0"/>
              <a:t> been valid simultaneously at some point after the </a:t>
            </a:r>
            <a:r>
              <a:rPr lang="en-US" sz="2200" i="1" dirty="0"/>
              <a:t>request time.</a:t>
            </a:r>
            <a:endParaRPr lang="en-US" i="1" dirty="0"/>
          </a:p>
          <a:p>
            <a:pPr algn="just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B352B-D1B7-4D46-9666-7E7D2D890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34533"/>
            <a:ext cx="4932822" cy="462224"/>
          </a:xfrm>
        </p:spPr>
        <p:txBody>
          <a:bodyPr/>
          <a:lstStyle/>
          <a:p>
            <a:r>
              <a:rPr lang="en-US" dirty="0">
                <a:latin typeface="+mn-lt"/>
              </a:rPr>
              <a:t>Forward-looking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C3455-8D76-E948-B581-E8AAAC3EF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B2211-6BC9-A849-B91F-0EE41E08E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F38506-3F30-454A-AE69-33FDE3649B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9BD93CF7-3A77-6443-9CDF-837F1C89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24968"/>
            <a:ext cx="7886700" cy="29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51CFA-7F81-4B4D-8B0E-44DB9EF1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D8766-DCE9-B647-AF26-E4EEF1E82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994597" y="1896974"/>
            <a:ext cx="7819457" cy="1050924"/>
            <a:chOff x="1001485" y="1561308"/>
            <a:chExt cx="7819457" cy="1050924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1688" eaLnBrk="0" hangingPunct="0"/>
              <a:r>
                <a:rPr lang="de-DE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Introduction &amp; Background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317755" y="3084266"/>
            <a:ext cx="8496299" cy="1050925"/>
            <a:chOff x="324643" y="1561307"/>
            <a:chExt cx="8496299" cy="1050925"/>
          </a:xfrm>
        </p:grpSpPr>
        <p:sp>
          <p:nvSpPr>
            <p:cNvPr id="70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20000"/>
                </a:spcAft>
                <a:defRPr/>
              </a:pPr>
              <a:r>
                <a:rPr lang="de-DE" b="1" noProof="1">
                  <a:solidFill>
                    <a:schemeClr val="bg1"/>
                  </a:solidFill>
                </a:rPr>
                <a:t>Proposed Consistency Levels</a:t>
              </a: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Prposed levels in a glance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Level details and properties</a:t>
              </a:r>
              <a:endParaRPr lang="de-DE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Rechteck 72"/>
            <p:cNvSpPr/>
            <p:nvPr/>
          </p:nvSpPr>
          <p:spPr>
            <a:xfrm>
              <a:off x="324643" y="1561307"/>
              <a:ext cx="555671" cy="105092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17755" y="4271559"/>
            <a:ext cx="8496299" cy="1050925"/>
            <a:chOff x="324643" y="3935893"/>
            <a:chExt cx="8496299" cy="1050925"/>
          </a:xfrm>
        </p:grpSpPr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>
              <a:off x="1001485" y="3935894"/>
              <a:ext cx="7818680" cy="347928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801688" eaLnBrk="0" hangingPunct="0"/>
              <a:r>
                <a:rPr lang="de-DE" b="1" noProof="1">
                  <a:solidFill>
                    <a:srgbClr val="F8F8F8"/>
                  </a:solidFill>
                  <a:cs typeface="Arial" charset="0"/>
                </a:rPr>
                <a:t>Preliminary Results</a:t>
              </a:r>
            </a:p>
          </p:txBody>
        </p:sp>
        <p:sp>
          <p:nvSpPr>
            <p:cNvPr id="77" name="Rectangle 5"/>
            <p:cNvSpPr>
              <a:spLocks noChangeArrowheads="1"/>
            </p:cNvSpPr>
            <p:nvPr/>
          </p:nvSpPr>
          <p:spPr bwMode="gray">
            <a:xfrm>
              <a:off x="1001485" y="4296258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text demonstrates how your own text will look </a:t>
              </a:r>
              <a:b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when you replace the placeholder text.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324643" y="3935893"/>
              <a:ext cx="555671" cy="1050925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20" name="Rechteck 77"/>
          <p:cNvSpPr/>
          <p:nvPr/>
        </p:nvSpPr>
        <p:spPr>
          <a:xfrm>
            <a:off x="316962" y="1908271"/>
            <a:ext cx="555671" cy="10509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gray">
          <a:xfrm>
            <a:off x="994582" y="1889172"/>
            <a:ext cx="7818680" cy="3479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0" rIns="0" bIns="0" anchor="ctr"/>
          <a:lstStyle/>
          <a:p>
            <a:pPr defTabSz="801688" eaLnBrk="0" hangingPunct="0"/>
            <a:r>
              <a:rPr lang="de-DE" b="1" noProof="1">
                <a:solidFill>
                  <a:srgbClr val="F8F8F8"/>
                </a:solidFill>
                <a:cs typeface="Arial" charset="0"/>
              </a:rPr>
              <a:t>Introduction &amp; Motivation</a:t>
            </a:r>
          </a:p>
        </p:txBody>
      </p:sp>
      <p:grpSp>
        <p:nvGrpSpPr>
          <p:cNvPr id="22" name="Gruppieren 68"/>
          <p:cNvGrpSpPr/>
          <p:nvPr/>
        </p:nvGrpSpPr>
        <p:grpSpPr>
          <a:xfrm>
            <a:off x="323851" y="4272986"/>
            <a:ext cx="8496299" cy="1050925"/>
            <a:chOff x="324643" y="1561307"/>
            <a:chExt cx="8496299" cy="1050925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20000"/>
                </a:spcAft>
                <a:defRPr/>
              </a:pPr>
              <a:r>
                <a:rPr lang="de-DE" b="1" noProof="1">
                  <a:solidFill>
                    <a:schemeClr val="bg1"/>
                  </a:solidFill>
                </a:rPr>
                <a:t>Discussion, Conclusion and Future Work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Special Cases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What has been done? What to do next?</a:t>
              </a:r>
            </a:p>
          </p:txBody>
        </p:sp>
        <p:sp>
          <p:nvSpPr>
            <p:cNvPr id="25" name="Rechteck 72"/>
            <p:cNvSpPr/>
            <p:nvPr/>
          </p:nvSpPr>
          <p:spPr>
            <a:xfrm>
              <a:off x="324643" y="1561307"/>
              <a:ext cx="555671" cy="1050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1000693" y="2250432"/>
            <a:ext cx="7819457" cy="6905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What is Attribute Based Access Control?</a:t>
            </a:r>
          </a:p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Why I should care about consistency problem?</a:t>
            </a:r>
            <a:endParaRPr lang="de-DE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3A744-D161-6647-B0C8-FC356E13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4447"/>
            <a:ext cx="7886700" cy="5121886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Our proposed levels of consistency could be applied on: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Short-lived vs. long-lived credentials</a:t>
            </a:r>
            <a:endParaRPr lang="en-US" sz="2000" dirty="0">
              <a:cs typeface="Arial" panose="020B0604020202020204" pitchFamily="34" charset="0"/>
            </a:endParaRP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Different revocation scenarios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Considering enforcement time</a:t>
            </a:r>
          </a:p>
          <a:p>
            <a:pPr marL="342900" lvl="1" indent="0" algn="just">
              <a:spcBef>
                <a:spcPct val="50000"/>
              </a:spcBef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Proposed approach provides: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Precise definition of safety and consistency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Foundational rigor and precision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Higher safety assurance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82FA9-F3EC-4D40-901F-7EBF7F9E3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Discussion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FDE7F-7D82-664A-AF24-19476103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804F45-730D-824F-887E-9424A95D61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844F0D-1A67-0E4A-9B41-0C92AB31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</p:spTree>
    <p:extLst>
      <p:ext uri="{BB962C8B-B14F-4D97-AF65-F5344CB8AC3E}">
        <p14:creationId xmlns:p14="http://schemas.microsoft.com/office/powerpoint/2010/main" val="33190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36B2C2-5996-4D47-832F-E4C30341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8374"/>
            <a:ext cx="7886700" cy="2373923"/>
          </a:xfrm>
        </p:spPr>
        <p:txBody>
          <a:bodyPr/>
          <a:lstStyle/>
          <a:p>
            <a:r>
              <a:rPr lang="en-US" sz="2800" dirty="0"/>
              <a:t>Moving toward Freshness checking vs. Revocation checks</a:t>
            </a:r>
          </a:p>
          <a:p>
            <a:r>
              <a:rPr lang="en-US" sz="2800" dirty="0"/>
              <a:t>Consider other access control information could be stale as well</a:t>
            </a:r>
          </a:p>
          <a:p>
            <a:r>
              <a:rPr lang="en-US" sz="2800" dirty="0"/>
              <a:t>Develop models for ongoing authorization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90CD4-26E9-8F44-81BA-09A78727F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A701F-736C-514D-8B4A-6B77FCCE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BB1F3C-DDE5-6A44-BE94-69A559533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err="1"/>
              <a:t>Mehrnoosh</a:t>
            </a:r>
            <a:r>
              <a:rPr lang="en-US" sz="1200" dirty="0"/>
              <a:t> </a:t>
            </a:r>
            <a:r>
              <a:rPr lang="en-US" sz="1200" dirty="0" err="1"/>
              <a:t>Shakarami</a:t>
            </a:r>
            <a:endParaRPr lang="en-US" sz="12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C7B0B4-D0DC-DD4E-B75E-9601A16AC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</p:spTree>
    <p:extLst>
      <p:ext uri="{BB962C8B-B14F-4D97-AF65-F5344CB8AC3E}">
        <p14:creationId xmlns:p14="http://schemas.microsoft.com/office/powerpoint/2010/main" val="73257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0E72B-F0BE-6F4B-845B-0B6214DD2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93AB5-3B36-E847-8EE2-84E8FF984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0EB71D-265B-1042-8D5E-88CA50959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err="1"/>
              <a:t>Mehrnoosh</a:t>
            </a:r>
            <a:r>
              <a:rPr lang="en-US" sz="1200" dirty="0"/>
              <a:t> </a:t>
            </a:r>
            <a:r>
              <a:rPr lang="en-US" sz="1200" dirty="0" err="1"/>
              <a:t>Shakarami</a:t>
            </a:r>
            <a:endParaRPr 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510506-875D-1545-82AE-38F6F1BB3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6" y="1519137"/>
            <a:ext cx="5732708" cy="46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1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51CFA-7F81-4B4D-8B0E-44DB9EF1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b="0" dirty="0">
                <a:solidFill>
                  <a:srgbClr val="002060"/>
                </a:solidFill>
                <a:latin typeface="Arial" charset="0"/>
                <a:cs typeface="Arial" charset="0"/>
              </a:rPr>
              <a:t>Presentation Outline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5A546A-973A-794F-A513-A439C1A4F5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994597" y="1896974"/>
            <a:ext cx="7819457" cy="1050924"/>
            <a:chOff x="1001485" y="1561308"/>
            <a:chExt cx="7819457" cy="1050924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1688" eaLnBrk="0" hangingPunct="0"/>
              <a:r>
                <a:rPr lang="de-DE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Introduction &amp; Background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317755" y="3084266"/>
            <a:ext cx="8496299" cy="1050925"/>
            <a:chOff x="324643" y="1561307"/>
            <a:chExt cx="8496299" cy="1050925"/>
          </a:xfrm>
        </p:grpSpPr>
        <p:sp>
          <p:nvSpPr>
            <p:cNvPr id="70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20000"/>
                </a:spcAft>
                <a:defRPr/>
              </a:pPr>
              <a:r>
                <a:rPr lang="de-DE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Proposed Consistency Levels</a:t>
              </a: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Prposed levels in a glance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Level details and properties</a:t>
              </a:r>
              <a:endParaRPr lang="de-DE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Rechteck 72"/>
            <p:cNvSpPr/>
            <p:nvPr/>
          </p:nvSpPr>
          <p:spPr>
            <a:xfrm>
              <a:off x="324643" y="1561307"/>
              <a:ext cx="555671" cy="105092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17755" y="4271559"/>
            <a:ext cx="8496299" cy="1050925"/>
            <a:chOff x="324643" y="3935893"/>
            <a:chExt cx="8496299" cy="1050925"/>
          </a:xfrm>
        </p:grpSpPr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>
              <a:off x="1001485" y="3935894"/>
              <a:ext cx="7818680" cy="347928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801688" eaLnBrk="0" hangingPunct="0"/>
              <a:r>
                <a:rPr lang="de-DE" b="1" noProof="1">
                  <a:solidFill>
                    <a:srgbClr val="F8F8F8"/>
                  </a:solidFill>
                  <a:cs typeface="Arial" charset="0"/>
                </a:rPr>
                <a:t>Preliminary Results</a:t>
              </a:r>
            </a:p>
          </p:txBody>
        </p:sp>
        <p:sp>
          <p:nvSpPr>
            <p:cNvPr id="77" name="Rectangle 5"/>
            <p:cNvSpPr>
              <a:spLocks noChangeArrowheads="1"/>
            </p:cNvSpPr>
            <p:nvPr/>
          </p:nvSpPr>
          <p:spPr bwMode="gray">
            <a:xfrm>
              <a:off x="1001485" y="4296258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text demonstrates how your own text will look </a:t>
              </a:r>
              <a:b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when you replace the placeholder text.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324643" y="3935893"/>
              <a:ext cx="555671" cy="1050925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20" name="Rechteck 77"/>
          <p:cNvSpPr/>
          <p:nvPr/>
        </p:nvSpPr>
        <p:spPr>
          <a:xfrm>
            <a:off x="316962" y="1908271"/>
            <a:ext cx="555671" cy="105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gray">
          <a:xfrm>
            <a:off x="994582" y="1889172"/>
            <a:ext cx="7818680" cy="3479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0" rIns="0" bIns="0" anchor="ctr"/>
          <a:lstStyle/>
          <a:p>
            <a:pPr defTabSz="801688" eaLnBrk="0" hangingPunct="0"/>
            <a:r>
              <a:rPr lang="de-DE" b="1" noProof="1">
                <a:solidFill>
                  <a:srgbClr val="F8F8F8"/>
                </a:solidFill>
                <a:cs typeface="Arial" charset="0"/>
              </a:rPr>
              <a:t>Introduction &amp; Motivation</a:t>
            </a:r>
          </a:p>
        </p:txBody>
      </p:sp>
      <p:grpSp>
        <p:nvGrpSpPr>
          <p:cNvPr id="22" name="Gruppieren 68"/>
          <p:cNvGrpSpPr/>
          <p:nvPr/>
        </p:nvGrpSpPr>
        <p:grpSpPr>
          <a:xfrm>
            <a:off x="323851" y="4272986"/>
            <a:ext cx="8496299" cy="1050925"/>
            <a:chOff x="324643" y="1561307"/>
            <a:chExt cx="8496299" cy="1050925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20000"/>
                </a:spcAft>
                <a:defRPr/>
              </a:pPr>
              <a:r>
                <a:rPr lang="de-DE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Discussion, Conclusion and Future Work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Special Cases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What has been done? What to do next?</a:t>
              </a:r>
            </a:p>
          </p:txBody>
        </p:sp>
        <p:sp>
          <p:nvSpPr>
            <p:cNvPr id="25" name="Rechteck 72"/>
            <p:cNvSpPr/>
            <p:nvPr/>
          </p:nvSpPr>
          <p:spPr>
            <a:xfrm>
              <a:off x="324643" y="1561307"/>
              <a:ext cx="555671" cy="105092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1000693" y="2250432"/>
            <a:ext cx="7819457" cy="6905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What is Attribute Based Access Control?</a:t>
            </a:r>
          </a:p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Why I should care about consistency problem?</a:t>
            </a:r>
            <a:endParaRPr lang="de-DE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4E68EB-E057-6145-8EBA-93C8049A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80" y="1243152"/>
            <a:ext cx="8284238" cy="5121886"/>
          </a:xfrm>
        </p:spPr>
        <p:txBody>
          <a:bodyPr/>
          <a:lstStyle/>
          <a:p>
            <a:r>
              <a:rPr lang="en-US" sz="2000" dirty="0"/>
              <a:t>Access control imposes restrictions on subjects’ access to protected objects according to specified policies.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D547B-58F8-D740-84BE-80D508406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CCE99-0BA9-9E48-8D42-938F81AD4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B6129-653A-C541-A209-CC49020F9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rgbClr val="002060"/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A92DD8-9C37-C946-ACF7-8E384C88B1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002060"/>
                </a:solidFill>
              </a:rPr>
              <a:t>Mehrnoosh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Shakarami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54CB0-2284-F44B-B131-3F3B01BE5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34" y="2581154"/>
            <a:ext cx="4806787" cy="2846344"/>
          </a:xfrm>
          <a:prstGeom prst="rect">
            <a:avLst/>
          </a:prstGeom>
        </p:spPr>
      </p:pic>
      <p:sp>
        <p:nvSpPr>
          <p:cNvPr id="9" name="Shape 112">
            <a:extLst>
              <a:ext uri="{FF2B5EF4-FFF2-40B4-BE49-F238E27FC236}">
                <a16:creationId xmlns:a16="http://schemas.microsoft.com/office/drawing/2014/main" id="{8AF5D834-3DB5-2A4B-8809-185D1A88A8E3}"/>
              </a:ext>
            </a:extLst>
          </p:cNvPr>
          <p:cNvSpPr txBox="1">
            <a:spLocks/>
          </p:cNvSpPr>
          <p:nvPr/>
        </p:nvSpPr>
        <p:spPr>
          <a:xfrm>
            <a:off x="335270" y="1928289"/>
            <a:ext cx="3472801" cy="14428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highlight>
                  <a:srgbClr val="FF8700"/>
                </a:highlight>
              </a:rPr>
              <a:t>SUBJECT</a:t>
            </a:r>
            <a:endParaRPr lang="en-US" sz="1600" dirty="0">
              <a:solidFill>
                <a:schemeClr val="tx1"/>
              </a:solidFill>
              <a:highlight>
                <a:srgbClr val="FF8700"/>
              </a:highlight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Generally an individual, process, or device causing information to flow among objects or change to the system state.</a:t>
            </a:r>
          </a:p>
        </p:txBody>
      </p:sp>
      <p:sp>
        <p:nvSpPr>
          <p:cNvPr id="10" name="Shape 111">
            <a:extLst>
              <a:ext uri="{FF2B5EF4-FFF2-40B4-BE49-F238E27FC236}">
                <a16:creationId xmlns:a16="http://schemas.microsoft.com/office/drawing/2014/main" id="{DF4E7A91-7FED-F545-B0FA-D9127D25F268}"/>
              </a:ext>
            </a:extLst>
          </p:cNvPr>
          <p:cNvSpPr txBox="1">
            <a:spLocks/>
          </p:cNvSpPr>
          <p:nvPr/>
        </p:nvSpPr>
        <p:spPr>
          <a:xfrm>
            <a:off x="335270" y="3394227"/>
            <a:ext cx="3481200" cy="132824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600" b="1" dirty="0">
                <a:solidFill>
                  <a:schemeClr val="tx1"/>
                </a:solidFill>
                <a:highlight>
                  <a:srgbClr val="FF8700"/>
                </a:highlight>
              </a:rPr>
              <a:t>OBJECT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System-related protected entity (e.g., devices, files, records, tables, processes, programs, domains) containing or receiving information.</a:t>
            </a:r>
          </a:p>
        </p:txBody>
      </p:sp>
      <p:sp>
        <p:nvSpPr>
          <p:cNvPr id="11" name="Shape 111">
            <a:extLst>
              <a:ext uri="{FF2B5EF4-FFF2-40B4-BE49-F238E27FC236}">
                <a16:creationId xmlns:a16="http://schemas.microsoft.com/office/drawing/2014/main" id="{0551B3D0-FF06-0649-B876-63B10279B31E}"/>
              </a:ext>
            </a:extLst>
          </p:cNvPr>
          <p:cNvSpPr txBox="1">
            <a:spLocks/>
          </p:cNvSpPr>
          <p:nvPr/>
        </p:nvSpPr>
        <p:spPr>
          <a:xfrm>
            <a:off x="335270" y="4801122"/>
            <a:ext cx="3481200" cy="8473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600" b="1" dirty="0">
                <a:solidFill>
                  <a:schemeClr val="tx1"/>
                </a:solidFill>
                <a:highlight>
                  <a:srgbClr val="FF8700"/>
                </a:highlight>
              </a:rPr>
              <a:t>Policy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 set of rules which regulates access of subjects to protected objects in the system. </a:t>
            </a:r>
          </a:p>
        </p:txBody>
      </p:sp>
    </p:spTree>
    <p:extLst>
      <p:ext uri="{BB962C8B-B14F-4D97-AF65-F5344CB8AC3E}">
        <p14:creationId xmlns:p14="http://schemas.microsoft.com/office/powerpoint/2010/main" val="342236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94642-CFAF-5A41-B694-55DE715C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170"/>
            <a:ext cx="7886700" cy="5121886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Consistency Problem</a:t>
            </a:r>
            <a:r>
              <a:rPr lang="en-US" dirty="0"/>
              <a:t>: incorrect access decision resulted from following challenges in a decentralized system: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Asynchronous nature of distributed systems.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Cached values of attributes.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Network and system failures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Incremental assembly of subject attributes</a:t>
            </a:r>
          </a:p>
          <a:p>
            <a:pPr lvl="1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Differing validity periods for subject attribute values</a:t>
            </a:r>
            <a:endParaRPr lang="en-US" sz="20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CFD11-A4A8-9C41-92E2-45E99E717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FB79E-4668-EF4E-9042-E64220072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15F9-C6D5-9544-870E-77AF8478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rgbClr val="002060"/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A46BF3-5973-AE43-B57F-1D8DCDE679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002060"/>
                </a:solidFill>
              </a:rPr>
              <a:t>Mehrnoosh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Shakarami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2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D5524-977F-D247-9B98-2EF3A1951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Motivating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5973C-EAF6-9246-9D70-F094A4033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CFE57-85C5-C941-98DE-7D655A21A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rgbClr val="002060"/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C13D50-3192-634B-8F8E-9A8965F846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002060"/>
                </a:solidFill>
              </a:rPr>
              <a:t>Mehrnoosh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Shakarami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4E94A3-8A34-8440-A0DE-00FDC7AF7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33" y="1581755"/>
            <a:ext cx="5871534" cy="42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5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994597" y="1896974"/>
            <a:ext cx="7819457" cy="1050924"/>
            <a:chOff x="1001485" y="1561308"/>
            <a:chExt cx="7819457" cy="1050924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1688" eaLnBrk="0" hangingPunct="0"/>
              <a:r>
                <a:rPr lang="de-DE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Introduction &amp; Background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317755" y="3084266"/>
            <a:ext cx="8496299" cy="1050925"/>
            <a:chOff x="324643" y="1561307"/>
            <a:chExt cx="8496299" cy="1050925"/>
          </a:xfrm>
        </p:grpSpPr>
        <p:sp>
          <p:nvSpPr>
            <p:cNvPr id="70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20000"/>
                </a:spcAft>
                <a:defRPr/>
              </a:pPr>
              <a:r>
                <a:rPr lang="de-DE" b="1" noProof="1">
                  <a:solidFill>
                    <a:schemeClr val="bg1"/>
                  </a:solidFill>
                </a:rPr>
                <a:t>Proposed Consistency Levels</a:t>
              </a: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Prposed levels in a glance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Level details and properties</a:t>
              </a:r>
              <a:endParaRPr lang="de-DE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Rechteck 72"/>
            <p:cNvSpPr/>
            <p:nvPr/>
          </p:nvSpPr>
          <p:spPr>
            <a:xfrm>
              <a:off x="324643" y="1561307"/>
              <a:ext cx="555671" cy="1050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17755" y="4271559"/>
            <a:ext cx="8496299" cy="1050925"/>
            <a:chOff x="324643" y="3935893"/>
            <a:chExt cx="8496299" cy="1050925"/>
          </a:xfrm>
        </p:grpSpPr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>
              <a:off x="1001485" y="3935894"/>
              <a:ext cx="7818680" cy="347928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801688" eaLnBrk="0" hangingPunct="0"/>
              <a:r>
                <a:rPr lang="de-DE" b="1" noProof="1">
                  <a:solidFill>
                    <a:srgbClr val="F8F8F8"/>
                  </a:solidFill>
                  <a:cs typeface="Arial" charset="0"/>
                </a:rPr>
                <a:t>Preliminary Results</a:t>
              </a:r>
            </a:p>
          </p:txBody>
        </p:sp>
        <p:sp>
          <p:nvSpPr>
            <p:cNvPr id="77" name="Rectangle 5"/>
            <p:cNvSpPr>
              <a:spLocks noChangeArrowheads="1"/>
            </p:cNvSpPr>
            <p:nvPr/>
          </p:nvSpPr>
          <p:spPr bwMode="gray">
            <a:xfrm>
              <a:off x="1001485" y="4296258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text demonstrates how your own text will look </a:t>
              </a:r>
              <a:b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when you replace the placeholder text.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324643" y="3935893"/>
              <a:ext cx="555671" cy="1050925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20" name="Rechteck 77"/>
          <p:cNvSpPr/>
          <p:nvPr/>
        </p:nvSpPr>
        <p:spPr>
          <a:xfrm>
            <a:off x="316962" y="1908271"/>
            <a:ext cx="555671" cy="10509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gray">
          <a:xfrm>
            <a:off x="994582" y="1889172"/>
            <a:ext cx="7818680" cy="3479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0" rIns="0" bIns="0" anchor="ctr"/>
          <a:lstStyle/>
          <a:p>
            <a:pPr defTabSz="801688" eaLnBrk="0" hangingPunct="0"/>
            <a:r>
              <a:rPr lang="de-DE" b="1" noProof="1">
                <a:solidFill>
                  <a:srgbClr val="F8F8F8"/>
                </a:solidFill>
                <a:cs typeface="Arial" charset="0"/>
              </a:rPr>
              <a:t>Introduction &amp; Motivation</a:t>
            </a:r>
          </a:p>
        </p:txBody>
      </p:sp>
      <p:grpSp>
        <p:nvGrpSpPr>
          <p:cNvPr id="22" name="Gruppieren 68"/>
          <p:cNvGrpSpPr/>
          <p:nvPr/>
        </p:nvGrpSpPr>
        <p:grpSpPr>
          <a:xfrm>
            <a:off x="323851" y="4272986"/>
            <a:ext cx="8496299" cy="1050925"/>
            <a:chOff x="324643" y="1561307"/>
            <a:chExt cx="8496299" cy="1050925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gray">
            <a:xfrm>
              <a:off x="1001485" y="1561308"/>
              <a:ext cx="7818680" cy="3479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20000"/>
                </a:spcAft>
                <a:defRPr/>
              </a:pPr>
              <a:r>
                <a:rPr lang="de-DE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Discussion, Conclusion and Future Work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gray">
            <a:xfrm>
              <a:off x="1001485" y="1921672"/>
              <a:ext cx="7819457" cy="690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Special Cases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What has been done? What to do next?</a:t>
              </a:r>
            </a:p>
          </p:txBody>
        </p:sp>
        <p:sp>
          <p:nvSpPr>
            <p:cNvPr id="25" name="Rechteck 72"/>
            <p:cNvSpPr/>
            <p:nvPr/>
          </p:nvSpPr>
          <p:spPr>
            <a:xfrm>
              <a:off x="324643" y="1561307"/>
              <a:ext cx="555671" cy="105092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1000693" y="2250432"/>
            <a:ext cx="7819457" cy="6905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What is Attribute Based Access Control?</a:t>
            </a:r>
          </a:p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Why I should care about consistency problem?</a:t>
            </a:r>
            <a:endParaRPr lang="de-DE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F51CFA-7F81-4B4D-8B0E-44DB9EF1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b="0" dirty="0">
                <a:solidFill>
                  <a:srgbClr val="002060"/>
                </a:solidFill>
                <a:latin typeface="Arial" charset="0"/>
                <a:cs typeface="Arial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19013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1BB8F5-ECF2-3442-9222-EBA23A7EC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667"/>
            <a:ext cx="7886700" cy="5121886"/>
          </a:xfrm>
        </p:spPr>
        <p:txBody>
          <a:bodyPr/>
          <a:lstStyle/>
          <a:p>
            <a:pPr algn="just"/>
            <a:r>
              <a:rPr lang="en-US" altLang="en-US" sz="2400" dirty="0"/>
              <a:t>Five increasingly powerful consistency levels each of which </a:t>
            </a:r>
            <a:r>
              <a:rPr lang="en-US" altLang="en-US" sz="2400" dirty="0">
                <a:cs typeface="Arial" panose="020B0604020202020204" pitchFamily="34" charset="0"/>
              </a:rPr>
              <a:t>imposes</a:t>
            </a:r>
            <a:r>
              <a:rPr lang="en-US" sz="2400" dirty="0">
                <a:cs typeface="Arial" panose="020B0604020202020204" pitchFamily="34" charset="0"/>
              </a:rPr>
              <a:t> more restrictive constraints on timing and sequencing of attribute revocation checks</a:t>
            </a:r>
          </a:p>
          <a:p>
            <a:pPr marL="0" indent="0" algn="just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4C504-C513-D54B-B1A5-35ED658D6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Consistency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986F8-6193-6F46-9B23-8145D21FD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FBD0-761C-B847-9C7B-B01F0ED54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D34D5D-316E-5E41-B5AD-76FC25EE5E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CAB3C3-D5EE-6B49-B25E-A6A853C2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89" y="2667409"/>
            <a:ext cx="7589223" cy="33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8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1C27D-E534-4A44-A23F-81A9D72A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2318"/>
            <a:ext cx="7886700" cy="389888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We assume that an ABAC model is in place, on top of which we define our consistency notions.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The value of a subject attribute is referred to as a </a:t>
            </a:r>
            <a:r>
              <a:rPr lang="en-US" sz="2400" i="1" dirty="0">
                <a:cs typeface="Arial" panose="020B0604020202020204" pitchFamily="34" charset="0"/>
              </a:rPr>
              <a:t>credential</a:t>
            </a:r>
            <a:r>
              <a:rPr lang="en-US" sz="2400" dirty="0">
                <a:cs typeface="Arial" panose="020B0604020202020204" pitchFamily="34" charset="0"/>
              </a:rPr>
              <a:t> which requires to have a determined lifetime interval.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We refer to the set of subjects credentials available at the decision point as the </a:t>
            </a:r>
            <a:r>
              <a:rPr lang="en-US" sz="2400" i="1" dirty="0">
                <a:cs typeface="Arial" panose="020B0604020202020204" pitchFamily="34" charset="0"/>
              </a:rPr>
              <a:t>view</a:t>
            </a:r>
            <a:r>
              <a:rPr lang="en-US" sz="2400" dirty="0">
                <a:cs typeface="Arial" panose="020B0604020202020204" pitchFamily="34" charset="0"/>
              </a:rPr>
              <a:t> of the decision point. </a:t>
            </a:r>
          </a:p>
          <a:p>
            <a:pPr algn="just"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0FDA5-3ACC-CB4F-8F6C-9B811C09D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Problem</a:t>
            </a:r>
            <a:r>
              <a:rPr lang="en-US" sz="3600" dirty="0">
                <a:latin typeface="+mn-lt"/>
              </a:rPr>
              <a:t>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D83C4-729F-4F4F-98EF-1813D5A3C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12089-1937-BB41-9500-C7C84CDBD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10D851-8769-F348-AEE2-7F3C701F99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D2D83-6020-AF41-8DB5-AD8202AC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34" y="3910675"/>
            <a:ext cx="5897332" cy="20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5133F-A2FA-4F48-9EA2-8BE77EA1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273"/>
            <a:ext cx="7886700" cy="5121886"/>
          </a:xfrm>
        </p:spPr>
        <p:txBody>
          <a:bodyPr/>
          <a:lstStyle/>
          <a:p>
            <a:pPr algn="just"/>
            <a:r>
              <a:rPr lang="en-US" sz="2200" dirty="0"/>
              <a:t>The most permissive level: each credential has been validated once before the decision time</a:t>
            </a:r>
            <a:endParaRPr lang="en-US" sz="24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4C07E-5F57-A840-82EB-BAE67862D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Incremental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B01FB-1CF8-BE43-B56D-E156D9D25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F2EF-63C0-714C-8350-655CB65E1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NCS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CB4186-B515-4C48-AD01-C55120B2FA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EFD76-D688-2A45-8326-A9F1327B7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01205"/>
            <a:ext cx="7886700" cy="29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703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18638</TotalTime>
  <Words>672</Words>
  <Application>Microsoft Macintosh PowerPoint</Application>
  <PresentationFormat>Letter Paper (8.5x11 in)</PresentationFormat>
  <Paragraphs>145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Arial</vt:lpstr>
      <vt:lpstr>Verdana</vt:lpstr>
      <vt:lpstr>Calibri Light</vt:lpstr>
      <vt:lpstr>Calibri</vt:lpstr>
      <vt:lpstr>ICS-Theme</vt:lpstr>
      <vt:lpstr>Safety and Consistency of Subject Attributes for Attribute-Based Pre-Authorization Systems    Mehrnoosh Shakarami Ravi Sandhu  Institute for Cyber Security (ICS) Center for Security and Privacy Enhanced Cloud Computing (C-SPECC) Department of Computer Science  University of Texas at San Antonio   National Cyber Summit  June 2019</vt:lpstr>
      <vt:lpstr>Presentation Outline</vt:lpstr>
      <vt:lpstr>Introduction</vt:lpstr>
      <vt:lpstr>Introduction (cont’d)</vt:lpstr>
      <vt:lpstr>Motivating Example</vt:lpstr>
      <vt:lpstr>Presentation Outline</vt:lpstr>
      <vt:lpstr>Consistency Levels</vt:lpstr>
      <vt:lpstr>Problem Statement</vt:lpstr>
      <vt:lpstr>Incremental Consistency</vt:lpstr>
      <vt:lpstr>Internal Consistency</vt:lpstr>
      <vt:lpstr>Restricted Incremental Consistency (r-Incremental)</vt:lpstr>
      <vt:lpstr>Interval Consistency</vt:lpstr>
      <vt:lpstr>Forward-looking Consistency</vt:lpstr>
      <vt:lpstr>Presentation Outline</vt:lpstr>
      <vt:lpstr>Discussion and Conclusion</vt:lpstr>
      <vt:lpstr>Future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Smriti Bhatt</dc:creator>
  <cp:lastModifiedBy>mehrnoosh.shakarami@gmail.com</cp:lastModifiedBy>
  <cp:revision>361</cp:revision>
  <cp:lastPrinted>2019-05-30T21:56:29Z</cp:lastPrinted>
  <dcterms:created xsi:type="dcterms:W3CDTF">2017-09-29T21:23:01Z</dcterms:created>
  <dcterms:modified xsi:type="dcterms:W3CDTF">2019-06-09T14:06:40Z</dcterms:modified>
</cp:coreProperties>
</file>