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91" r:id="rId1"/>
  </p:sldMasterIdLst>
  <p:notesMasterIdLst>
    <p:notesMasterId r:id="rId26"/>
  </p:notesMasterIdLst>
  <p:handoutMasterIdLst>
    <p:handoutMasterId r:id="rId27"/>
  </p:handoutMasterIdLst>
  <p:sldIdLst>
    <p:sldId id="541" r:id="rId2"/>
    <p:sldId id="601" r:id="rId3"/>
    <p:sldId id="599" r:id="rId4"/>
    <p:sldId id="583" r:id="rId5"/>
    <p:sldId id="588" r:id="rId6"/>
    <p:sldId id="582" r:id="rId7"/>
    <p:sldId id="590" r:id="rId8"/>
    <p:sldId id="589" r:id="rId9"/>
    <p:sldId id="586" r:id="rId10"/>
    <p:sldId id="591" r:id="rId11"/>
    <p:sldId id="525" r:id="rId12"/>
    <p:sldId id="600" r:id="rId13"/>
    <p:sldId id="579" r:id="rId14"/>
    <p:sldId id="594" r:id="rId15"/>
    <p:sldId id="592" r:id="rId16"/>
    <p:sldId id="595" r:id="rId17"/>
    <p:sldId id="596" r:id="rId18"/>
    <p:sldId id="585" r:id="rId19"/>
    <p:sldId id="581" r:id="rId20"/>
    <p:sldId id="597" r:id="rId21"/>
    <p:sldId id="471" r:id="rId22"/>
    <p:sldId id="598" r:id="rId23"/>
    <p:sldId id="417" r:id="rId24"/>
    <p:sldId id="442" r:id="rId25"/>
  </p:sldIdLst>
  <p:sldSz cx="10080625" cy="7559675"/>
  <p:notesSz cx="9601200" cy="7315200"/>
  <p:custDataLst>
    <p:tags r:id="rId28"/>
  </p:custDataLst>
  <p:defaultTextStyle>
    <a:defPPr>
      <a:defRPr lang="en-GB"/>
    </a:defPPr>
    <a:lvl1pPr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5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3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1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88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63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16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68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21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94">
          <p15:clr>
            <a:srgbClr val="A4A3A4"/>
          </p15:clr>
        </p15:guide>
        <p15:guide id="2" pos="26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49"/>
    <a:srgbClr val="BFBFBF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99" autoAdjust="0"/>
    <p:restoredTop sz="93303" autoAdjust="0"/>
  </p:normalViewPr>
  <p:slideViewPr>
    <p:cSldViewPr snapToGrid="0" snapToObjects="1">
      <p:cViewPr varScale="1">
        <p:scale>
          <a:sx n="99" d="100"/>
          <a:sy n="99" d="100"/>
        </p:scale>
        <p:origin x="1386" y="72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094"/>
        <p:guide pos="26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160937" cy="36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438180" y="0"/>
            <a:ext cx="4160937" cy="36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6947505"/>
            <a:ext cx="4160937" cy="36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438180" y="6947505"/>
            <a:ext cx="4160937" cy="366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1800" y="555625"/>
            <a:ext cx="3656013" cy="2741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60539" y="3473752"/>
            <a:ext cx="7680127" cy="3291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4165106" cy="36527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434012" y="1"/>
            <a:ext cx="4165106" cy="36527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6948716"/>
            <a:ext cx="4165106" cy="36527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434012" y="6948716"/>
            <a:ext cx="4165106" cy="36527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3" indent="-285721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1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34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87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cloud</a:t>
            </a:r>
            <a:r>
              <a:rPr lang="en-US" baseline="0" dirty="0" smtClean="0"/>
              <a:t> </a:t>
            </a:r>
            <a:r>
              <a:rPr lang="en-US" dirty="0" smtClean="0"/>
              <a:t>emerged around 2007</a:t>
            </a:r>
            <a:r>
              <a:rPr lang="en-US" baseline="0" dirty="0" smtClean="0"/>
              <a:t> and</a:t>
            </a:r>
            <a:r>
              <a:rPr lang="en-US" dirty="0" smtClean="0"/>
              <a:t> is now everywhere in</a:t>
            </a:r>
            <a:r>
              <a:rPr lang="en-US" baseline="0" dirty="0" smtClean="0"/>
              <a:t> </a:t>
            </a:r>
            <a:r>
              <a:rPr lang="en-US" dirty="0" smtClean="0"/>
              <a:t>the</a:t>
            </a:r>
            <a:r>
              <a:rPr lang="en-US" baseline="0" dirty="0" smtClean="0"/>
              <a:t> commercials, especially for technology. It enables people to access their data anytime anywhere.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5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 dirty="0" smtClean="0"/>
              <a:t>Institute</a:t>
            </a:r>
            <a:r>
              <a:rPr lang="en-US" altLang="zh-CN" baseline="0" dirty="0" smtClean="0"/>
              <a:t> for Cyber Security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549" y="57151"/>
            <a:ext cx="5707527" cy="80821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775" y="111659"/>
            <a:ext cx="5861031" cy="73974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949104"/>
            <a:ext cx="5635625" cy="57762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949106"/>
            <a:ext cx="3316288" cy="5804121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2" indent="0">
              <a:buNone/>
              <a:defRPr sz="2800"/>
            </a:lvl2pPr>
            <a:lvl3pPr marL="914305" indent="0">
              <a:buNone/>
              <a:defRPr sz="2400"/>
            </a:lvl3pPr>
            <a:lvl4pPr marL="1371457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6" indent="0">
              <a:buNone/>
              <a:defRPr sz="2000"/>
            </a:lvl7pPr>
            <a:lvl8pPr marL="3200068" indent="0">
              <a:buNone/>
              <a:defRPr sz="2000"/>
            </a:lvl8pPr>
            <a:lvl9pPr marL="3657221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302549" y="57150"/>
            <a:ext cx="570752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94195"/>
            <a:ext cx="2351088" cy="401637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6109" y="6993269"/>
            <a:ext cx="4168603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 dirty="0"/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56590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2038" y="6993269"/>
            <a:ext cx="2165350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5483" y="107973"/>
            <a:ext cx="1305750" cy="81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5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3" indent="-28572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142881" indent="-228576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600034" indent="-22857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2057187" indent="-2285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514340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6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1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10499"/>
            <a:ext cx="8569325" cy="1620837"/>
          </a:xfrm>
        </p:spPr>
        <p:txBody>
          <a:bodyPr/>
          <a:lstStyle/>
          <a:p>
            <a:r>
              <a:rPr lang="en-US" sz="3200" dirty="0" smtClean="0"/>
              <a:t>Extending </a:t>
            </a:r>
            <a:r>
              <a:rPr lang="en-US" sz="3200" dirty="0" err="1" smtClean="0"/>
              <a:t>OpenStack</a:t>
            </a:r>
            <a:r>
              <a:rPr lang="en-US" sz="3200" dirty="0" smtClean="0"/>
              <a:t> Access Control with Domain Trust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A2E2-4245-4880-AA04-A3886BD21EE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12888" y="2651772"/>
            <a:ext cx="7056438" cy="3900878"/>
          </a:xfrm>
        </p:spPr>
        <p:txBody>
          <a:bodyPr/>
          <a:lstStyle/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dirty="0" smtClean="0"/>
              <a:t>Bo Tang and Ravi </a:t>
            </a:r>
            <a:r>
              <a:rPr lang="en-US" sz="2400" b="1" dirty="0" err="1" smtClean="0"/>
              <a:t>Sandhu</a:t>
            </a:r>
            <a:endParaRPr lang="en-US" sz="2400" dirty="0" smtClean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b="1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dirty="0" smtClean="0"/>
              <a:t>NSS 2014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7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of OSAC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</a:p>
          <a:p>
            <a:pPr lvl="1"/>
            <a:r>
              <a:rPr lang="en-US" dirty="0" smtClean="0"/>
              <a:t>Globally available</a:t>
            </a:r>
          </a:p>
          <a:p>
            <a:pPr lvl="1"/>
            <a:r>
              <a:rPr lang="en-US" dirty="0" smtClean="0"/>
              <a:t>Not owned by domains or projects</a:t>
            </a:r>
          </a:p>
          <a:p>
            <a:r>
              <a:rPr lang="en-US" dirty="0" smtClean="0"/>
              <a:t>Tokens</a:t>
            </a:r>
          </a:p>
          <a:p>
            <a:pPr lvl="1"/>
            <a:r>
              <a:rPr lang="en-US" dirty="0" smtClean="0"/>
              <a:t>Credentials issued to authenticated users</a:t>
            </a:r>
          </a:p>
          <a:p>
            <a:pPr lvl="1"/>
            <a:r>
              <a:rPr lang="en-US" dirty="0" smtClean="0"/>
              <a:t>Will expire, similar to session concept in RBAC</a:t>
            </a:r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Examples: Nova, Glance, Neutron</a:t>
            </a:r>
          </a:p>
          <a:p>
            <a:pPr lvl="1"/>
            <a:r>
              <a:rPr lang="en-US" dirty="0" smtClean="0"/>
              <a:t>Different services have different policies based on the role-permission assignments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88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(AOSAC)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81323" y="1354188"/>
            <a:ext cx="14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Cloud Admin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48137" y="2196392"/>
            <a:ext cx="1878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Domain A Admin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576" y="2955787"/>
            <a:ext cx="194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Project A1 Admin</a:t>
            </a:r>
            <a:endParaRPr lang="en-US" dirty="0"/>
          </a:p>
        </p:txBody>
      </p:sp>
      <p:cxnSp>
        <p:nvCxnSpPr>
          <p:cNvPr id="11" name="Straight Connector 10"/>
          <p:cNvCxnSpPr>
            <a:stCxn id="7" idx="2"/>
            <a:endCxn id="8" idx="0"/>
          </p:cNvCxnSpPr>
          <p:nvPr/>
        </p:nvCxnSpPr>
        <p:spPr>
          <a:xfrm flipH="1">
            <a:off x="2687325" y="1723520"/>
            <a:ext cx="2240732" cy="4728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2"/>
            <a:endCxn id="9" idx="0"/>
          </p:cNvCxnSpPr>
          <p:nvPr/>
        </p:nvCxnSpPr>
        <p:spPr>
          <a:xfrm flipH="1">
            <a:off x="1572831" y="2565724"/>
            <a:ext cx="1114494" cy="3900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22262" y="2943401"/>
            <a:ext cx="194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Project A2 Admin</a:t>
            </a:r>
            <a:endParaRPr lang="en-US" dirty="0"/>
          </a:p>
        </p:txBody>
      </p:sp>
      <p:cxnSp>
        <p:nvCxnSpPr>
          <p:cNvPr id="17" name="Straight Connector 16"/>
          <p:cNvCxnSpPr>
            <a:stCxn id="8" idx="2"/>
            <a:endCxn id="16" idx="0"/>
          </p:cNvCxnSpPr>
          <p:nvPr/>
        </p:nvCxnSpPr>
        <p:spPr>
          <a:xfrm>
            <a:off x="2687325" y="2565724"/>
            <a:ext cx="1106192" cy="377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30044" y="2153362"/>
            <a:ext cx="190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Domain B Admin</a:t>
            </a:r>
            <a:endParaRPr lang="en-US" dirty="0"/>
          </a:p>
        </p:txBody>
      </p:sp>
      <p:cxnSp>
        <p:nvCxnSpPr>
          <p:cNvPr id="21" name="Straight Connector 20"/>
          <p:cNvCxnSpPr>
            <a:stCxn id="7" idx="2"/>
            <a:endCxn id="20" idx="0"/>
          </p:cNvCxnSpPr>
          <p:nvPr/>
        </p:nvCxnSpPr>
        <p:spPr>
          <a:xfrm>
            <a:off x="4928057" y="1723520"/>
            <a:ext cx="2253912" cy="42984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89852" y="2935338"/>
            <a:ext cx="195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Project B1 Admin</a:t>
            </a:r>
            <a:endParaRPr lang="en-US" dirty="0"/>
          </a:p>
        </p:txBody>
      </p:sp>
      <p:cxnSp>
        <p:nvCxnSpPr>
          <p:cNvPr id="30" name="Straight Connector 29"/>
          <p:cNvCxnSpPr>
            <a:stCxn id="20" idx="2"/>
            <a:endCxn id="29" idx="0"/>
          </p:cNvCxnSpPr>
          <p:nvPr/>
        </p:nvCxnSpPr>
        <p:spPr>
          <a:xfrm flipH="1">
            <a:off x="6067475" y="2522694"/>
            <a:ext cx="1114494" cy="4126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10538" y="2922952"/>
            <a:ext cx="195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Project B2 Admin</a:t>
            </a:r>
            <a:endParaRPr lang="en-US" dirty="0"/>
          </a:p>
        </p:txBody>
      </p:sp>
      <p:cxnSp>
        <p:nvCxnSpPr>
          <p:cNvPr id="32" name="Straight Connector 31"/>
          <p:cNvCxnSpPr>
            <a:stCxn id="20" idx="2"/>
            <a:endCxn id="31" idx="0"/>
          </p:cNvCxnSpPr>
          <p:nvPr/>
        </p:nvCxnSpPr>
        <p:spPr>
          <a:xfrm>
            <a:off x="7181969" y="2522694"/>
            <a:ext cx="1106192" cy="4002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00981" y="6428342"/>
            <a:ext cx="3976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https</a:t>
            </a:r>
            <a:r>
              <a:rPr lang="en-US" sz="1400" dirty="0"/>
              <a:t>://</a:t>
            </a:r>
            <a:r>
              <a:rPr lang="en-US" sz="1400" dirty="0" err="1"/>
              <a:t>wiki.openstack.org</a:t>
            </a:r>
            <a:r>
              <a:rPr lang="en-US" sz="1400" dirty="0"/>
              <a:t>/wiki/Domains</a:t>
            </a:r>
            <a:endParaRPr lang="en-US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1264" y="3795181"/>
            <a:ext cx="9096124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rule:add_user_to_project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-&gt; (</a:t>
            </a:r>
            <a:r>
              <a:rPr lang="en-US" dirty="0" err="1">
                <a:latin typeface="Courier New"/>
                <a:cs typeface="Courier New"/>
              </a:rPr>
              <a:t>role:keystone_admin</a:t>
            </a:r>
            <a:r>
              <a:rPr lang="en-US" dirty="0">
                <a:latin typeface="Courier New"/>
                <a:cs typeface="Courier New"/>
              </a:rPr>
              <a:t> || </a:t>
            </a:r>
          </a:p>
          <a:p>
            <a:r>
              <a:rPr lang="en-US" dirty="0">
                <a:latin typeface="Courier New"/>
                <a:cs typeface="Courier New"/>
              </a:rPr>
              <a:t>   </a:t>
            </a:r>
            <a:r>
              <a:rPr lang="en-US" dirty="0" smtClean="0">
                <a:latin typeface="Courier New"/>
                <a:cs typeface="Courier New"/>
              </a:rPr>
              <a:t>	(</a:t>
            </a:r>
            <a:r>
              <a:rPr lang="en-US" dirty="0" err="1" smtClean="0">
                <a:latin typeface="Courier New"/>
                <a:cs typeface="Courier New"/>
              </a:rPr>
              <a:t>role:project_admin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&amp;&amp; </a:t>
            </a:r>
            <a:r>
              <a:rPr lang="en-US" dirty="0" err="1" smtClean="0">
                <a:latin typeface="Courier New"/>
                <a:cs typeface="Courier New"/>
              </a:rPr>
              <a:t>project_id</a:t>
            </a:r>
            <a:r>
              <a:rPr lang="en-US" dirty="0">
                <a:latin typeface="Courier New"/>
                <a:cs typeface="Courier New"/>
              </a:rPr>
              <a:t>:%(</a:t>
            </a:r>
            <a:r>
              <a:rPr lang="en-US" dirty="0" err="1" smtClean="0">
                <a:latin typeface="Courier New"/>
                <a:cs typeface="Courier New"/>
              </a:rPr>
              <a:t>target_project_id</a:t>
            </a:r>
            <a:r>
              <a:rPr lang="en-US" dirty="0">
                <a:latin typeface="Courier New"/>
                <a:cs typeface="Courier New"/>
              </a:rPr>
              <a:t>)s) || </a:t>
            </a:r>
          </a:p>
          <a:p>
            <a:r>
              <a:rPr lang="en-US" dirty="0">
                <a:latin typeface="Courier New"/>
                <a:cs typeface="Courier New"/>
              </a:rPr>
              <a:t>   </a:t>
            </a:r>
            <a:r>
              <a:rPr lang="en-US" dirty="0" smtClean="0">
                <a:latin typeface="Courier New"/>
                <a:cs typeface="Courier New"/>
              </a:rPr>
              <a:t>	(</a:t>
            </a:r>
            <a:r>
              <a:rPr lang="en-US" dirty="0" err="1">
                <a:latin typeface="Courier New"/>
                <a:cs typeface="Courier New"/>
              </a:rPr>
              <a:t>domain_role:domain_admin</a:t>
            </a:r>
            <a:r>
              <a:rPr lang="en-US" dirty="0">
                <a:latin typeface="Courier New"/>
                <a:cs typeface="Courier New"/>
              </a:rPr>
              <a:t> &amp;&amp; </a:t>
            </a:r>
            <a:r>
              <a:rPr lang="en-US" dirty="0" err="1">
                <a:latin typeface="Courier New"/>
                <a:cs typeface="Courier New"/>
              </a:rPr>
              <a:t>domain_id</a:t>
            </a:r>
            <a:r>
              <a:rPr lang="en-US" dirty="0">
                <a:latin typeface="Courier New"/>
                <a:cs typeface="Courier New"/>
              </a:rPr>
              <a:t>:%(</a:t>
            </a:r>
            <a:r>
              <a:rPr lang="en-US" dirty="0" err="1">
                <a:latin typeface="Courier New"/>
                <a:cs typeface="Courier New"/>
              </a:rPr>
              <a:t>target_domain_id</a:t>
            </a:r>
            <a:r>
              <a:rPr lang="en-US" dirty="0">
                <a:latin typeface="Courier New"/>
                <a:cs typeface="Courier New"/>
              </a:rPr>
              <a:t>)s))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265" y="5024198"/>
            <a:ext cx="909612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rule:add_project_to_domain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-&gt; (</a:t>
            </a:r>
            <a:r>
              <a:rPr lang="en-US" dirty="0" err="1">
                <a:latin typeface="Courier New"/>
                <a:cs typeface="Courier New"/>
              </a:rPr>
              <a:t>role:keystone_admin</a:t>
            </a:r>
            <a:r>
              <a:rPr lang="en-US" dirty="0">
                <a:latin typeface="Courier New"/>
                <a:cs typeface="Courier New"/>
              </a:rPr>
              <a:t> ||</a:t>
            </a:r>
          </a:p>
          <a:p>
            <a:r>
              <a:rPr lang="en-US" dirty="0">
                <a:latin typeface="Courier New"/>
                <a:cs typeface="Courier New"/>
              </a:rPr>
              <a:t>  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domain_role:domain_admin</a:t>
            </a:r>
            <a:r>
              <a:rPr lang="en-US" dirty="0">
                <a:latin typeface="Courier New"/>
                <a:cs typeface="Courier New"/>
              </a:rPr>
              <a:t> &amp;&amp; </a:t>
            </a:r>
            <a:r>
              <a:rPr lang="en-US" dirty="0" err="1">
                <a:latin typeface="Courier New"/>
                <a:cs typeface="Courier New"/>
              </a:rPr>
              <a:t>domain_id</a:t>
            </a:r>
            <a:r>
              <a:rPr lang="en-US" dirty="0">
                <a:latin typeface="Courier New"/>
                <a:cs typeface="Courier New"/>
              </a:rPr>
              <a:t>:%(</a:t>
            </a:r>
            <a:r>
              <a:rPr lang="en-US" dirty="0" err="1">
                <a:latin typeface="Courier New"/>
                <a:cs typeface="Courier New"/>
              </a:rPr>
              <a:t>target_domain_id</a:t>
            </a:r>
            <a:r>
              <a:rPr lang="en-US" dirty="0">
                <a:latin typeface="Courier New"/>
                <a:cs typeface="Courier New"/>
              </a:rPr>
              <a:t>)s))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9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Domain-Level </a:t>
            </a:r>
            <a:r>
              <a:rPr lang="en-US" dirty="0"/>
              <a:t>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scenario</a:t>
            </a:r>
          </a:p>
          <a:p>
            <a:pPr lvl="1"/>
            <a:r>
              <a:rPr lang="en-US" dirty="0" smtClean="0"/>
              <a:t>User: u1 from Domain: d1</a:t>
            </a:r>
          </a:p>
          <a:p>
            <a:pPr lvl="1"/>
            <a:r>
              <a:rPr lang="en-US" dirty="0" smtClean="0"/>
              <a:t>Project: p2 from Domain: d2</a:t>
            </a:r>
          </a:p>
          <a:p>
            <a:r>
              <a:rPr lang="en-US" dirty="0" smtClean="0"/>
              <a:t>Cross-domain actions</a:t>
            </a:r>
          </a:p>
          <a:p>
            <a:pPr lvl="1"/>
            <a:r>
              <a:rPr lang="en-US" dirty="0" smtClean="0"/>
              <a:t>Administrative</a:t>
            </a:r>
          </a:p>
          <a:p>
            <a:pPr lvl="2"/>
            <a:r>
              <a:rPr lang="en-US" dirty="0" smtClean="0"/>
              <a:t>Assign u1 to roles in p2</a:t>
            </a:r>
          </a:p>
          <a:p>
            <a:pPr lvl="1"/>
            <a:r>
              <a:rPr lang="en-US" dirty="0" smtClean="0"/>
              <a:t>Operational</a:t>
            </a:r>
          </a:p>
          <a:p>
            <a:pPr lvl="2"/>
            <a:r>
              <a:rPr lang="en-US" dirty="0" smtClean="0"/>
              <a:t>Allowing u1 to access p2 with the assigned roles</a:t>
            </a:r>
          </a:p>
          <a:p>
            <a:pPr lvl="1"/>
            <a:r>
              <a:rPr lang="en-US" dirty="0" smtClean="0"/>
              <a:t>Require proper trust relation between d1 and d2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02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Framework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7" name="Picture 6" descr="trust-framewor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62" y="1807262"/>
            <a:ext cx="8283879" cy="3138612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Trust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7" name="Picture 6" descr="trust-framewor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62" y="1807262"/>
            <a:ext cx="8283879" cy="313861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3181161" y="2193813"/>
            <a:ext cx="2283253" cy="307904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885608" y="2859386"/>
            <a:ext cx="1295554" cy="206821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85608" y="3438257"/>
            <a:ext cx="1295555" cy="295074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181163" y="4105381"/>
            <a:ext cx="1436653" cy="410540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848705" y="1807262"/>
            <a:ext cx="1321208" cy="386551"/>
          </a:xfrm>
          <a:prstGeom prst="roundRect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495417" y="2494125"/>
            <a:ext cx="1467499" cy="365261"/>
          </a:xfrm>
          <a:prstGeom prst="roundRect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225004" y="3066207"/>
            <a:ext cx="1321208" cy="386551"/>
          </a:xfrm>
          <a:prstGeom prst="roundRect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302548" y="3727437"/>
            <a:ext cx="1802175" cy="386551"/>
          </a:xfrm>
          <a:prstGeom prst="roundRect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630115" y="4544942"/>
            <a:ext cx="1949744" cy="386551"/>
          </a:xfrm>
          <a:prstGeom prst="roundRect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3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Two-party unilateral unidirectional non-transitive</a:t>
            </a:r>
          </a:p>
          <a:p>
            <a:pPr lvl="1"/>
            <a:r>
              <a:rPr lang="en-US" dirty="0" smtClean="0"/>
              <a:t>Type</a:t>
            </a:r>
            <a:r>
              <a:rPr lang="en-US" dirty="0"/>
              <a:t>-α, requires visibility of the trustee’s user information for the </a:t>
            </a:r>
            <a:r>
              <a:rPr lang="en-US" dirty="0" err="1"/>
              <a:t>trustor</a:t>
            </a:r>
            <a:r>
              <a:rPr lang="en-US" dirty="0"/>
              <a:t> to assign trustee’s users to roles in </a:t>
            </a:r>
            <a:r>
              <a:rPr lang="en-US" dirty="0" err="1"/>
              <a:t>trustor’s</a:t>
            </a:r>
            <a:r>
              <a:rPr lang="en-US" dirty="0"/>
              <a:t> projects, written as </a:t>
            </a:r>
            <a:r>
              <a:rPr lang="en-US" dirty="0" smtClean="0"/>
              <a:t>“</a:t>
            </a:r>
            <a:r>
              <a:rPr lang="en-US" altLang="zh-CN" dirty="0"/>
              <a:t>⊴</a:t>
            </a:r>
            <a:r>
              <a:rPr lang="en-US" baseline="-25000" dirty="0" smtClean="0"/>
              <a:t>α</a:t>
            </a:r>
            <a:r>
              <a:rPr lang="en-US" dirty="0"/>
              <a:t>”. </a:t>
            </a:r>
          </a:p>
          <a:p>
            <a:pPr lvl="1"/>
            <a:r>
              <a:rPr lang="en-US" dirty="0" smtClean="0"/>
              <a:t>Type</a:t>
            </a:r>
            <a:r>
              <a:rPr lang="en-US" dirty="0"/>
              <a:t>-β, requires the </a:t>
            </a:r>
            <a:r>
              <a:rPr lang="en-US" dirty="0" err="1"/>
              <a:t>trustor</a:t>
            </a:r>
            <a:r>
              <a:rPr lang="en-US" dirty="0"/>
              <a:t> to expose its user information for the trustee to assign </a:t>
            </a:r>
            <a:r>
              <a:rPr lang="en-US" dirty="0" err="1"/>
              <a:t>trustor’s</a:t>
            </a:r>
            <a:r>
              <a:rPr lang="en-US" dirty="0"/>
              <a:t> users to roles in trustee’s projects, written as </a:t>
            </a:r>
            <a:r>
              <a:rPr lang="en-US" dirty="0" smtClean="0"/>
              <a:t>“</a:t>
            </a:r>
            <a:r>
              <a:rPr lang="en-US" altLang="zh-CN" dirty="0"/>
              <a:t>⊴</a:t>
            </a:r>
            <a:r>
              <a:rPr lang="en-US" baseline="-25000" dirty="0" smtClean="0"/>
              <a:t>β</a:t>
            </a:r>
            <a:r>
              <a:rPr lang="en-US" dirty="0"/>
              <a:t>”. </a:t>
            </a:r>
          </a:p>
          <a:p>
            <a:pPr lvl="1"/>
            <a:r>
              <a:rPr lang="en-US" dirty="0" smtClean="0"/>
              <a:t>Type</a:t>
            </a:r>
            <a:r>
              <a:rPr lang="en-US" dirty="0"/>
              <a:t>-</a:t>
            </a:r>
            <a:r>
              <a:rPr lang="en-US" dirty="0" err="1"/>
              <a:t>γ</a:t>
            </a:r>
            <a:r>
              <a:rPr lang="en-US" dirty="0"/>
              <a:t>, requires the </a:t>
            </a:r>
            <a:r>
              <a:rPr lang="en-US" dirty="0" err="1"/>
              <a:t>trustor</a:t>
            </a:r>
            <a:r>
              <a:rPr lang="en-US" dirty="0"/>
              <a:t> to expose its project information for the trustee to assign trustee’s users to roles in </a:t>
            </a:r>
            <a:r>
              <a:rPr lang="en-US" dirty="0" err="1"/>
              <a:t>trustor’s</a:t>
            </a:r>
            <a:r>
              <a:rPr lang="en-US" dirty="0"/>
              <a:t> projects, written as </a:t>
            </a:r>
            <a:r>
              <a:rPr lang="en-US" dirty="0" smtClean="0"/>
              <a:t>“</a:t>
            </a:r>
            <a:r>
              <a:rPr lang="en-US" altLang="zh-CN" dirty="0"/>
              <a:t>⊴</a:t>
            </a:r>
            <a:r>
              <a:rPr lang="en-US" baseline="-25000" dirty="0" err="1" smtClean="0"/>
              <a:t>γ</a:t>
            </a:r>
            <a:r>
              <a:rPr lang="en-US" dirty="0"/>
              <a:t>”.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85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OSAC-DT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394" y="1204913"/>
            <a:ext cx="7429427" cy="5319712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2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&amp;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Separation of Duties (</a:t>
            </a:r>
            <a:r>
              <a:rPr lang="en-US" dirty="0" err="1" smtClean="0"/>
              <a:t>SoD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Mutually exclusive domain list</a:t>
            </a:r>
          </a:p>
          <a:p>
            <a:pPr lvl="1"/>
            <a:r>
              <a:rPr lang="en-US" dirty="0" smtClean="0"/>
              <a:t>Minimum Exposure</a:t>
            </a:r>
          </a:p>
          <a:p>
            <a:pPr lvl="2"/>
            <a:r>
              <a:rPr lang="en-US" dirty="0" smtClean="0"/>
              <a:t>Limit exposure of project and user to other domains</a:t>
            </a:r>
          </a:p>
          <a:p>
            <a:pPr lvl="1"/>
            <a:r>
              <a:rPr lang="en-US" dirty="0" smtClean="0"/>
              <a:t>Cardinality</a:t>
            </a:r>
          </a:p>
          <a:p>
            <a:pPr lvl="2"/>
            <a:r>
              <a:rPr lang="en-US" dirty="0" smtClean="0"/>
              <a:t>Limit the number of domains to be trusted</a:t>
            </a:r>
          </a:p>
          <a:p>
            <a:r>
              <a:rPr lang="en-US" dirty="0" smtClean="0"/>
              <a:t>Domain Trust Administration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trustor</a:t>
            </a:r>
            <a:r>
              <a:rPr lang="en-US" dirty="0" smtClean="0"/>
              <a:t> manages the trust relation and constraints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90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Type-</a:t>
            </a:r>
            <a:r>
              <a:rPr lang="en-US" dirty="0" err="1" smtClean="0"/>
              <a:t>γ</a:t>
            </a:r>
            <a:r>
              <a:rPr lang="en-US" dirty="0" smtClean="0"/>
              <a:t> trust</a:t>
            </a:r>
          </a:p>
          <a:p>
            <a:pPr lvl="1"/>
            <a:r>
              <a:rPr lang="en-US" dirty="0" smtClean="0"/>
              <a:t>Trustee manages cross-domain assignments</a:t>
            </a:r>
          </a:p>
          <a:p>
            <a:pPr lvl="1"/>
            <a:r>
              <a:rPr lang="en-US" dirty="0" smtClean="0"/>
              <a:t>Implemented as a extension module in Keystone</a:t>
            </a:r>
          </a:p>
          <a:p>
            <a:r>
              <a:rPr lang="en-US" dirty="0" smtClean="0"/>
              <a:t>Experiment Environment</a:t>
            </a:r>
          </a:p>
          <a:p>
            <a:pPr lvl="1"/>
            <a:r>
              <a:rPr lang="en-US" dirty="0" smtClean="0"/>
              <a:t>1 unit = 1 CPU/1GB</a:t>
            </a:r>
          </a:p>
          <a:p>
            <a:pPr lvl="1"/>
            <a:r>
              <a:rPr lang="en-US" dirty="0" smtClean="0"/>
              <a:t>VMs with 1, 2, 4, 8 units of capability</a:t>
            </a:r>
          </a:p>
          <a:p>
            <a:pPr lvl="1"/>
            <a:r>
              <a:rPr lang="en-US" dirty="0" err="1"/>
              <a:t>Devstack</a:t>
            </a:r>
            <a:r>
              <a:rPr lang="en-US" dirty="0"/>
              <a:t> deployed in cloud environment</a:t>
            </a:r>
          </a:p>
          <a:p>
            <a:pPr lvl="1"/>
            <a:r>
              <a:rPr lang="en-US" dirty="0"/>
              <a:t>Stand-alone Keystone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Test with REST API calls through curl commands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36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&amp;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3" cy="1668783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equential request handling (Queuing)</a:t>
            </a:r>
          </a:p>
          <a:p>
            <a:pPr lvl="1"/>
            <a:r>
              <a:rPr lang="en-US" dirty="0" smtClean="0"/>
              <a:t>Domain trust introduces </a:t>
            </a:r>
            <a:r>
              <a:rPr lang="en-US" dirty="0" smtClean="0">
                <a:solidFill>
                  <a:srgbClr val="FF6600"/>
                </a:solidFill>
              </a:rPr>
              <a:t>0.7% </a:t>
            </a:r>
            <a:r>
              <a:rPr lang="en-US" dirty="0" err="1" smtClean="0"/>
              <a:t>authz</a:t>
            </a:r>
            <a:r>
              <a:rPr lang="en-US" dirty="0" smtClean="0"/>
              <a:t>. Overhead</a:t>
            </a:r>
          </a:p>
          <a:p>
            <a:pPr lvl="1"/>
            <a:r>
              <a:rPr lang="en-US" dirty="0" smtClean="0"/>
              <a:t>Scalability changes little with domain trust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pic>
        <p:nvPicPr>
          <p:cNvPr id="7" name="Picture 6" descr="perf_se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65" y="3051255"/>
            <a:ext cx="3567320" cy="2906706"/>
          </a:xfrm>
          <a:prstGeom prst="rect">
            <a:avLst/>
          </a:prstGeom>
        </p:spPr>
      </p:pic>
      <p:pic>
        <p:nvPicPr>
          <p:cNvPr id="8" name="Picture 7" descr="scal_seq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463" y="3051255"/>
            <a:ext cx="3567321" cy="29067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33982" y="6111845"/>
            <a:ext cx="3014013" cy="30776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n-US" sz="1400" dirty="0" smtClean="0"/>
              <a:t>Performance</a:t>
            </a:r>
            <a:endParaRPr lang="en-US" sz="1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5463" y="6111845"/>
            <a:ext cx="3508159" cy="30776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n-US" sz="1400" dirty="0" smtClean="0"/>
              <a:t>Scalability</a:t>
            </a:r>
            <a:endParaRPr lang="en-US" altLang="zh-CN" sz="140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3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Cloud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7" name="Picture 6" descr="cloud2_5517157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2275"/>
            <a:ext cx="10097861" cy="5680047"/>
          </a:xfrm>
          <a:prstGeom prst="rect">
            <a:avLst/>
          </a:prstGeom>
        </p:spPr>
      </p:pic>
      <p:sp>
        <p:nvSpPr>
          <p:cNvPr id="8" name="Title 6"/>
          <p:cNvSpPr txBox="1">
            <a:spLocks/>
          </p:cNvSpPr>
          <p:nvPr/>
        </p:nvSpPr>
        <p:spPr bwMode="auto">
          <a:xfrm>
            <a:off x="1385646" y="3157916"/>
            <a:ext cx="6954460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152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30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457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61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8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Anytime</a:t>
            </a:r>
            <a:br>
              <a:rPr lang="en-US" sz="48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sz="48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             Anywhere</a:t>
            </a:r>
            <a:endParaRPr lang="en-US" sz="48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56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RBAC extensions</a:t>
            </a:r>
          </a:p>
          <a:p>
            <a:pPr lvl="1"/>
            <a:r>
              <a:rPr lang="en-US" dirty="0" smtClean="0"/>
              <a:t>Centralized authority is usually required</a:t>
            </a:r>
          </a:p>
          <a:p>
            <a:pPr lvl="2"/>
            <a:r>
              <a:rPr lang="en-US" dirty="0"/>
              <a:t>ROBAC, </a:t>
            </a:r>
            <a:r>
              <a:rPr lang="en-US" dirty="0" smtClean="0"/>
              <a:t>collaboration not supported</a:t>
            </a:r>
            <a:endParaRPr lang="en-US" dirty="0"/>
          </a:p>
          <a:p>
            <a:pPr lvl="2"/>
            <a:r>
              <a:rPr lang="en-US" dirty="0"/>
              <a:t>GB-RBAC, group does not own </a:t>
            </a:r>
            <a:r>
              <a:rPr lang="en-US" dirty="0" smtClean="0"/>
              <a:t>users</a:t>
            </a:r>
          </a:p>
          <a:p>
            <a:r>
              <a:rPr lang="en-US" dirty="0" smtClean="0"/>
              <a:t>Role-Based Delegation models</a:t>
            </a:r>
          </a:p>
          <a:p>
            <a:pPr lvl="1"/>
            <a:r>
              <a:rPr lang="en-US" dirty="0" smtClean="0"/>
              <a:t>Delegation chain lacks support of agile entities</a:t>
            </a:r>
          </a:p>
          <a:p>
            <a:r>
              <a:rPr lang="en-US" dirty="0" smtClean="0"/>
              <a:t>Multi-Domain Interoperation</a:t>
            </a:r>
          </a:p>
          <a:p>
            <a:pPr lvl="1"/>
            <a:r>
              <a:rPr lang="en-US" dirty="0" smtClean="0"/>
              <a:t>Role-mapping requires PA to be domain-specific</a:t>
            </a:r>
          </a:p>
          <a:p>
            <a:r>
              <a:rPr lang="en-US" dirty="0" smtClean="0"/>
              <a:t>Multi-Tenant Access Control models</a:t>
            </a:r>
          </a:p>
          <a:p>
            <a:pPr lvl="1"/>
            <a:r>
              <a:rPr lang="en-US" dirty="0" smtClean="0"/>
              <a:t>MTAS, MT-RBAC, CTTM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22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Formalized OSAC model</a:t>
            </a:r>
          </a:p>
          <a:p>
            <a:pPr lvl="1"/>
            <a:r>
              <a:rPr lang="en-US" dirty="0" smtClean="0"/>
              <a:t>Administrative model (AOSAC)</a:t>
            </a:r>
          </a:p>
          <a:p>
            <a:r>
              <a:rPr lang="en-US" dirty="0" smtClean="0"/>
              <a:t>Trust Framework &amp; Trust Types</a:t>
            </a:r>
          </a:p>
          <a:p>
            <a:r>
              <a:rPr lang="en-US" dirty="0" smtClean="0"/>
              <a:t>Formalized OSAC-DT model</a:t>
            </a:r>
          </a:p>
          <a:p>
            <a:pPr lvl="1"/>
            <a:r>
              <a:rPr lang="en-US" dirty="0" smtClean="0"/>
              <a:t>Administrative model (AOSAC-DT) &amp; Constraints </a:t>
            </a:r>
          </a:p>
          <a:p>
            <a:r>
              <a:rPr lang="en-US" dirty="0" smtClean="0"/>
              <a:t>Implementation &amp; Experiments in </a:t>
            </a:r>
            <a:r>
              <a:rPr lang="en-US" dirty="0" err="1" smtClean="0"/>
              <a:t>OpenStack</a:t>
            </a:r>
            <a:endParaRPr lang="en-US" dirty="0" smtClean="0"/>
          </a:p>
          <a:p>
            <a:pPr lvl="1"/>
            <a:r>
              <a:rPr lang="en-US" dirty="0" smtClean="0"/>
              <a:t>Acceptable performance &amp; scalability change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/>
              <a:t>Hierarchical Multi-tenancy model</a:t>
            </a:r>
          </a:p>
          <a:p>
            <a:pPr lvl="1"/>
            <a:r>
              <a:rPr lang="en-US" dirty="0" smtClean="0"/>
              <a:t>Attribute-based models</a:t>
            </a:r>
          </a:p>
          <a:p>
            <a:pPr lvl="1"/>
            <a:r>
              <a:rPr lang="en-US" dirty="0" smtClean="0"/>
              <a:t>Implementation in future </a:t>
            </a:r>
            <a:r>
              <a:rPr lang="en-US" dirty="0" err="1" smtClean="0"/>
              <a:t>OpenStack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3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Dolph</a:t>
            </a:r>
            <a:r>
              <a:rPr lang="en-US" dirty="0" smtClean="0"/>
              <a:t> Mathews</a:t>
            </a:r>
          </a:p>
          <a:p>
            <a:pPr lvl="1"/>
            <a:r>
              <a:rPr lang="en-US" dirty="0"/>
              <a:t>PTL of Keystone </a:t>
            </a:r>
          </a:p>
          <a:p>
            <a:r>
              <a:rPr lang="en-US" dirty="0" err="1" smtClean="0"/>
              <a:t>Farhan</a:t>
            </a:r>
            <a:r>
              <a:rPr lang="en-US" dirty="0" smtClean="0"/>
              <a:t> </a:t>
            </a:r>
            <a:r>
              <a:rPr lang="en-US" dirty="0" err="1" smtClean="0"/>
              <a:t>Patwa</a:t>
            </a:r>
            <a:endParaRPr lang="en-US" dirty="0" smtClean="0"/>
          </a:p>
          <a:p>
            <a:pPr lvl="1"/>
            <a:r>
              <a:rPr lang="en-US" dirty="0" smtClean="0"/>
              <a:t>Director of ICS</a:t>
            </a:r>
          </a:p>
          <a:p>
            <a:r>
              <a:rPr lang="en-US" dirty="0" err="1" smtClean="0"/>
              <a:t>Jaehone</a:t>
            </a:r>
            <a:r>
              <a:rPr lang="en-US" dirty="0" smtClean="0"/>
              <a:t> Park</a:t>
            </a:r>
          </a:p>
          <a:p>
            <a:pPr lvl="1"/>
            <a:r>
              <a:rPr lang="en-US" dirty="0" smtClean="0"/>
              <a:t>Research Associate Profession in 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58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37" y="1173234"/>
            <a:ext cx="5620276" cy="3479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38111" y="2643057"/>
            <a:ext cx="8569325" cy="1620837"/>
          </a:xfrm>
          <a:ln>
            <a:noFill/>
          </a:ln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Q &amp; A</a:t>
            </a:r>
            <a:endParaRPr lang="en-US" sz="72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37" y="1173234"/>
            <a:ext cx="5620276" cy="3479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38111" y="2643057"/>
            <a:ext cx="8569325" cy="1620837"/>
          </a:xfrm>
          <a:ln>
            <a:noFill/>
          </a:ln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Thank You!</a:t>
            </a:r>
            <a:endParaRPr lang="en-US" sz="72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7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to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3" cy="3234634"/>
          </a:xfrm>
        </p:spPr>
        <p:txBody>
          <a:bodyPr/>
          <a:lstStyle/>
          <a:p>
            <a:r>
              <a:rPr lang="en-US" dirty="0" smtClean="0"/>
              <a:t>Driving force:</a:t>
            </a:r>
          </a:p>
          <a:p>
            <a:pPr lvl="1"/>
            <a:r>
              <a:rPr lang="en-US" dirty="0" smtClean="0"/>
              <a:t>Anytime, Anywhere (Centralized infrastructure)</a:t>
            </a:r>
          </a:p>
          <a:p>
            <a:pPr lvl="1"/>
            <a:r>
              <a:rPr lang="en-US" dirty="0" smtClean="0"/>
              <a:t>[</a:t>
            </a:r>
            <a:r>
              <a:rPr lang="en-US" dirty="0"/>
              <a:t>$$$] -----&gt; [$</a:t>
            </a:r>
            <a:r>
              <a:rPr lang="en-US" dirty="0">
                <a:solidFill>
                  <a:srgbClr val="BFBFBF"/>
                </a:solidFill>
              </a:rPr>
              <a:t>|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$|$</a:t>
            </a:r>
            <a:r>
              <a:rPr lang="en-US" dirty="0" smtClean="0"/>
              <a:t>] (Shared resources)</a:t>
            </a:r>
          </a:p>
          <a:p>
            <a:pPr lvl="1"/>
            <a:r>
              <a:rPr lang="en-US" dirty="0" smtClean="0"/>
              <a:t>Pay-on-the-go (On-demand services)</a:t>
            </a:r>
          </a:p>
          <a:p>
            <a:pPr lvl="1"/>
            <a:r>
              <a:rPr lang="en-US" dirty="0" smtClean="0"/>
              <a:t>Scalable and flexible</a:t>
            </a:r>
          </a:p>
          <a:p>
            <a:r>
              <a:rPr lang="en-US" dirty="0" smtClean="0"/>
              <a:t> Resistance: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57226" y="4439547"/>
            <a:ext cx="9072563" cy="161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2" anchor="t" anchorCtr="0" compatLnSpc="1">
            <a:prstTxWarp prst="textNoShape">
              <a:avLst/>
            </a:prstTxWarp>
          </a:bodyPr>
          <a:lstStyle>
            <a:lvl1pPr marL="342865" indent="-34286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873" indent="-28572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142881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034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2057187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514340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2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45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97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Security &amp; Privacy</a:t>
            </a:r>
          </a:p>
          <a:p>
            <a:pPr lvl="2"/>
            <a:r>
              <a:rPr lang="en-US" dirty="0" smtClean="0"/>
              <a:t>Data governance</a:t>
            </a:r>
          </a:p>
          <a:p>
            <a:pPr lvl="2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Other problems</a:t>
            </a:r>
          </a:p>
          <a:p>
            <a:pPr lvl="2"/>
            <a:r>
              <a:rPr lang="en-US" dirty="0" smtClean="0"/>
              <a:t>Data Locked-in</a:t>
            </a:r>
          </a:p>
          <a:p>
            <a:pPr lvl="2"/>
            <a:r>
              <a:rPr lang="en-US" dirty="0" smtClean="0"/>
              <a:t>Lack Standard APIs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150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OpenStack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 Cloud platform</a:t>
            </a:r>
          </a:p>
          <a:p>
            <a:pPr lvl="1"/>
            <a:r>
              <a:rPr lang="en-US" dirty="0" smtClean="0"/>
              <a:t>12,000 individual members</a:t>
            </a:r>
          </a:p>
          <a:p>
            <a:pPr lvl="1"/>
            <a:r>
              <a:rPr lang="en-US" dirty="0" smtClean="0"/>
              <a:t>260 supporting organizations</a:t>
            </a:r>
          </a:p>
          <a:p>
            <a:pPr lvl="1"/>
            <a:r>
              <a:rPr lang="en-US" dirty="0" smtClean="0"/>
              <a:t>130 countries</a:t>
            </a:r>
          </a:p>
          <a:p>
            <a:r>
              <a:rPr lang="en-US" dirty="0"/>
              <a:t>Havana Release</a:t>
            </a:r>
          </a:p>
          <a:p>
            <a:pPr lvl="1"/>
            <a:r>
              <a:rPr lang="en-US" dirty="0"/>
              <a:t>Nov. </a:t>
            </a:r>
            <a:r>
              <a:rPr lang="en-US" dirty="0" smtClean="0"/>
              <a:t>2013 - Hong Kong Summit</a:t>
            </a:r>
          </a:p>
          <a:p>
            <a:r>
              <a:rPr lang="en-US" dirty="0" smtClean="0"/>
              <a:t>Keystone (IAM)</a:t>
            </a:r>
          </a:p>
          <a:p>
            <a:pPr lvl="1"/>
            <a:r>
              <a:rPr lang="en-US" dirty="0"/>
              <a:t>Identity API </a:t>
            </a:r>
            <a:r>
              <a:rPr lang="en-US" dirty="0" smtClean="0"/>
              <a:t>v3</a:t>
            </a:r>
          </a:p>
          <a:p>
            <a:pPr lvl="1"/>
            <a:r>
              <a:rPr lang="en-US" dirty="0" smtClean="0"/>
              <a:t>Introduction of Domain concept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7" name="Picture 6" descr="openst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697" y="1766390"/>
            <a:ext cx="3072962" cy="10596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20992"/>
          <a:stretch/>
        </p:blipFill>
        <p:spPr>
          <a:xfrm>
            <a:off x="6542628" y="3459714"/>
            <a:ext cx="2523227" cy="12122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68820" y="6330451"/>
            <a:ext cx="684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</a:t>
            </a:r>
            <a:r>
              <a:rPr lang="en-US" dirty="0"/>
              <a:t>://</a:t>
            </a:r>
            <a:r>
              <a:rPr lang="en-US" dirty="0" err="1"/>
              <a:t>www.openstack.org</a:t>
            </a:r>
            <a:r>
              <a:rPr lang="en-US" dirty="0"/>
              <a:t>/software/</a:t>
            </a:r>
            <a:r>
              <a:rPr lang="en-US" dirty="0" err="1"/>
              <a:t>havana</a:t>
            </a:r>
            <a:r>
              <a:rPr lang="en-US" dirty="0"/>
              <a:t>/press-release</a:t>
            </a:r>
          </a:p>
        </p:txBody>
      </p:sp>
    </p:spTree>
    <p:extLst>
      <p:ext uri="{BB962C8B-B14F-4D97-AF65-F5344CB8AC3E}">
        <p14:creationId xmlns:p14="http://schemas.microsoft.com/office/powerpoint/2010/main" val="422620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Multi-Tenancy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Multi-tenancy</a:t>
            </a:r>
          </a:p>
          <a:p>
            <a:pPr lvl="1"/>
            <a:r>
              <a:rPr lang="en-US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Cloud Service Provider (CSP) perspective</a:t>
            </a:r>
          </a:p>
          <a:p>
            <a:pPr lvl="2"/>
            <a:r>
              <a:rPr lang="en-US" altLang="zh-CN" dirty="0" smtClean="0"/>
              <a:t>A billing customer, isolated with each other</a:t>
            </a:r>
          </a:p>
          <a:p>
            <a:pPr lvl="2"/>
            <a:r>
              <a:rPr lang="en-US" altLang="zh-CN" dirty="0" smtClean="0"/>
              <a:t>Manages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its</a:t>
            </a:r>
            <a:r>
              <a:rPr lang="zh-CN" altLang="en-US" dirty="0" smtClean="0"/>
              <a:t> </a:t>
            </a:r>
            <a:r>
              <a:rPr lang="en-US" altLang="zh-CN" dirty="0" smtClean="0"/>
              <a:t>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cloud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resources</a:t>
            </a:r>
          </a:p>
          <a:p>
            <a:pPr lvl="1"/>
            <a:r>
              <a:rPr lang="en-US" dirty="0" smtClean="0"/>
              <a:t>The </a:t>
            </a:r>
            <a:r>
              <a:rPr lang="en-US" altLang="zh-CN" dirty="0" smtClean="0"/>
              <a:t>owner of a tenant can be</a:t>
            </a:r>
          </a:p>
          <a:p>
            <a:pPr lvl="2"/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individual,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organization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department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organization,</a:t>
            </a:r>
            <a:r>
              <a:rPr lang="zh-CN" altLang="en-US" dirty="0" smtClean="0"/>
              <a:t> </a:t>
            </a:r>
            <a:r>
              <a:rPr lang="en-US" altLang="zh-CN" dirty="0" smtClean="0"/>
              <a:t>etc.</a:t>
            </a:r>
          </a:p>
          <a:p>
            <a:r>
              <a:rPr lang="en-US" altLang="zh-CN" dirty="0" smtClean="0"/>
              <a:t>Domain in </a:t>
            </a:r>
            <a:r>
              <a:rPr lang="en-US" altLang="zh-CN" dirty="0" err="1" smtClean="0"/>
              <a:t>OpenStack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Each domain manages its own users and projects</a:t>
            </a:r>
          </a:p>
          <a:p>
            <a:pPr lvl="1"/>
            <a:endParaRPr lang="en-US" altLang="zh-CN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7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7" name="Content Placeholder 6" descr="OSEntityLayout-EX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52" r="-6452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1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Trust </a:t>
            </a:r>
          </a:p>
          <a:p>
            <a:pPr lvl="1"/>
            <a:r>
              <a:rPr lang="en-US" dirty="0" smtClean="0"/>
              <a:t>Active Directory Federation Service (AD FS)</a:t>
            </a:r>
          </a:p>
          <a:p>
            <a:pPr lvl="2"/>
            <a:r>
              <a:rPr lang="en-US" dirty="0" smtClean="0"/>
              <a:t>Multiple types of federation trust among domains</a:t>
            </a:r>
          </a:p>
          <a:p>
            <a:pPr lvl="1"/>
            <a:r>
              <a:rPr lang="en-US" dirty="0" smtClean="0"/>
              <a:t>Cross-account trust in AWS</a:t>
            </a:r>
          </a:p>
          <a:p>
            <a:pPr lvl="2"/>
            <a:r>
              <a:rPr lang="en-US" dirty="0" smtClean="0"/>
              <a:t>Unilateral trust with another account or external credentials</a:t>
            </a:r>
          </a:p>
          <a:p>
            <a:pPr lvl="1"/>
            <a:r>
              <a:rPr lang="en-US" dirty="0" smtClean="0"/>
              <a:t>Trust in </a:t>
            </a:r>
            <a:r>
              <a:rPr lang="en-US" dirty="0" err="1" smtClean="0"/>
              <a:t>OpenStack</a:t>
            </a:r>
            <a:endParaRPr lang="en-US" dirty="0" smtClean="0"/>
          </a:p>
          <a:p>
            <a:pPr lvl="2"/>
            <a:r>
              <a:rPr lang="en-US" dirty="0" smtClean="0"/>
              <a:t>User to user delegation via roles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Standardized APIs</a:t>
            </a:r>
          </a:p>
          <a:p>
            <a:pPr lvl="1"/>
            <a:r>
              <a:rPr lang="en-US" dirty="0" smtClean="0"/>
              <a:t>Cross-tenant accesses are functionally available</a:t>
            </a:r>
          </a:p>
          <a:p>
            <a:r>
              <a:rPr lang="en-US" dirty="0" smtClean="0"/>
              <a:t>Properly authenticated users</a:t>
            </a:r>
          </a:p>
          <a:p>
            <a:r>
              <a:rPr lang="en-US" dirty="0" smtClean="0"/>
              <a:t>One Cloud Service</a:t>
            </a:r>
          </a:p>
          <a:p>
            <a:pPr lvl="1"/>
            <a:r>
              <a:rPr lang="en-US" dirty="0" smtClean="0"/>
              <a:t>Of a kind: </a:t>
            </a:r>
            <a:r>
              <a:rPr lang="en-US" dirty="0" err="1" smtClean="0"/>
              <a:t>IaaS</a:t>
            </a:r>
            <a:r>
              <a:rPr lang="en-US" dirty="0" smtClean="0"/>
              <a:t>, </a:t>
            </a:r>
            <a:r>
              <a:rPr lang="en-US" dirty="0" err="1" smtClean="0"/>
              <a:t>PaaS</a:t>
            </a:r>
            <a:r>
              <a:rPr lang="en-US" dirty="0" smtClean="0"/>
              <a:t> or </a:t>
            </a:r>
            <a:r>
              <a:rPr lang="en-US" dirty="0" err="1" smtClean="0"/>
              <a:t>SaaS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Multi-tenancy collaboration on a single cloud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3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OSAC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394" y="1143698"/>
            <a:ext cx="7429427" cy="5238957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24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MANUALPREVIEW" val="True"/>
</p:tagLst>
</file>

<file path=ppt/theme/theme1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28972</TotalTime>
  <Words>977</Words>
  <Application>Microsoft Office PowerPoint</Application>
  <PresentationFormat>Custom</PresentationFormat>
  <Paragraphs>231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Times New Roman</vt:lpstr>
      <vt:lpstr>Wingdings</vt:lpstr>
      <vt:lpstr>ics</vt:lpstr>
      <vt:lpstr>Extending OpenStack Access Control with Domain Trust</vt:lpstr>
      <vt:lpstr>The Cloud</vt:lpstr>
      <vt:lpstr>Moving to the Cloud</vt:lpstr>
      <vt:lpstr>What is OpenStack?</vt:lpstr>
      <vt:lpstr>Multi-Tenancy</vt:lpstr>
      <vt:lpstr>Motivation</vt:lpstr>
      <vt:lpstr>Existing Approaches</vt:lpstr>
      <vt:lpstr>Scope and Assumptions</vt:lpstr>
      <vt:lpstr>Core OSAC</vt:lpstr>
      <vt:lpstr>Definitions of OSAC</vt:lpstr>
      <vt:lpstr>Administration (AOSAC)</vt:lpstr>
      <vt:lpstr>Domain-Level Collaboration</vt:lpstr>
      <vt:lpstr>Trust Framework</vt:lpstr>
      <vt:lpstr>Domain Trust</vt:lpstr>
      <vt:lpstr>Trust Types</vt:lpstr>
      <vt:lpstr>OSAC-DT</vt:lpstr>
      <vt:lpstr>Constraints &amp; Administration</vt:lpstr>
      <vt:lpstr>Implementation</vt:lpstr>
      <vt:lpstr>Prototype &amp; Evaluation</vt:lpstr>
      <vt:lpstr>Related Work</vt:lpstr>
      <vt:lpstr>Conclusion &amp; Future Work</vt:lpstr>
      <vt:lpstr>Acknowledgements</vt:lpstr>
      <vt:lpstr>Q &amp; A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2206</cp:revision>
  <cp:lastPrinted>2014-07-31T03:42:41Z</cp:lastPrinted>
  <dcterms:created xsi:type="dcterms:W3CDTF">2010-02-19T20:53:39Z</dcterms:created>
  <dcterms:modified xsi:type="dcterms:W3CDTF">2014-09-19T19:10:39Z</dcterms:modified>
</cp:coreProperties>
</file>