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9" r:id="rId3"/>
    <p:sldId id="260" r:id="rId4"/>
    <p:sldId id="262" r:id="rId5"/>
    <p:sldId id="263" r:id="rId6"/>
    <p:sldId id="264" r:id="rId7"/>
    <p:sldId id="266" r:id="rId8"/>
    <p:sldId id="265" r:id="rId9"/>
    <p:sldId id="278" r:id="rId10"/>
    <p:sldId id="279" r:id="rId11"/>
    <p:sldId id="268" r:id="rId12"/>
    <p:sldId id="282" r:id="rId13"/>
    <p:sldId id="283" r:id="rId14"/>
    <p:sldId id="284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333399"/>
    <a:srgbClr val="2525C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34" autoAdjust="0"/>
    <p:restoredTop sz="94662" autoAdjust="0"/>
  </p:normalViewPr>
  <p:slideViewPr>
    <p:cSldViewPr>
      <p:cViewPr>
        <p:scale>
          <a:sx n="70" d="100"/>
          <a:sy n="70" d="100"/>
        </p:scale>
        <p:origin x="-1800" y="-365"/>
      </p:cViewPr>
      <p:guideLst>
        <p:guide orient="horz" pos="1872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6E1CAF-F6EB-4C41-BDDB-92E8872E6EC1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FAAA85-F35F-42B6-A565-C9ABDB2B75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5477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Ravi Sandhu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Ravi Sandhu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Ravi Sandhu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Ravi Sandhu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Ravi Sandhu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Ravi Sandhu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Ravi Sandhu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Ravi Sandhu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Ravi Sandhu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Ravi Sandhu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Ravi Sandhu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 Ravi Sandhu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2.png"/><Relationship Id="rId7" Type="http://schemas.openxmlformats.org/officeDocument/2006/relationships/image" Target="../media/image1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55681" y="6262921"/>
            <a:ext cx="2128320" cy="470880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defTabSz="414726" fontAlgn="base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tabLst>
                <a:tab pos="656650" algn="l"/>
                <a:tab pos="1313299" algn="l"/>
                <a:tab pos="1969949" algn="l"/>
              </a:tabLst>
              <a:defRPr/>
            </a:pPr>
            <a:endParaRPr lang="en-GB" sz="1270" dirty="0">
              <a:solidFill>
                <a:srgbClr val="000000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6598082" y="6216097"/>
            <a:ext cx="2128320" cy="470880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defTabSz="414726" fontAlgn="base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tabLst>
                <a:tab pos="656650" algn="l"/>
                <a:tab pos="1313299" algn="l"/>
                <a:tab pos="1969949" algn="l"/>
              </a:tabLst>
              <a:defRPr/>
            </a:pPr>
            <a:endParaRPr lang="en-GB" sz="1270" dirty="0">
              <a:solidFill>
                <a:srgbClr val="000000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995841" y="361"/>
            <a:ext cx="5335200" cy="6206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726" eaLnBrk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903" kern="0" dirty="0">
              <a:solidFill>
                <a:srgbClr val="002060"/>
              </a:solidFill>
              <a:latin typeface="Calibri" panose="020F0502020204030204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 bwMode="auto">
          <a:xfrm>
            <a:off x="776881" y="1139621"/>
            <a:ext cx="7773120" cy="147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28" b="1" kern="1200">
                <a:solidFill>
                  <a:srgbClr val="131F4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2903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2903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2903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2903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5pPr>
            <a:lvl6pPr marL="414683" algn="ctr" rtl="0" eaLnBrk="1" fontAlgn="base" hangingPunct="1">
              <a:spcBef>
                <a:spcPct val="0"/>
              </a:spcBef>
              <a:spcAft>
                <a:spcPct val="0"/>
              </a:spcAft>
              <a:defRPr sz="3991">
                <a:solidFill>
                  <a:schemeClr val="tx1"/>
                </a:solidFill>
                <a:latin typeface="Calibri" pitchFamily="34" charset="0"/>
              </a:defRPr>
            </a:lvl6pPr>
            <a:lvl7pPr marL="829366" algn="ctr" rtl="0" eaLnBrk="1" fontAlgn="base" hangingPunct="1">
              <a:spcBef>
                <a:spcPct val="0"/>
              </a:spcBef>
              <a:spcAft>
                <a:spcPct val="0"/>
              </a:spcAft>
              <a:defRPr sz="3991">
                <a:solidFill>
                  <a:schemeClr val="tx1"/>
                </a:solidFill>
                <a:latin typeface="Calibri" pitchFamily="34" charset="0"/>
              </a:defRPr>
            </a:lvl7pPr>
            <a:lvl8pPr marL="1244049" algn="ctr" rtl="0" eaLnBrk="1" fontAlgn="base" hangingPunct="1">
              <a:spcBef>
                <a:spcPct val="0"/>
              </a:spcBef>
              <a:spcAft>
                <a:spcPct val="0"/>
              </a:spcAft>
              <a:defRPr sz="3991">
                <a:solidFill>
                  <a:schemeClr val="tx1"/>
                </a:solidFill>
                <a:latin typeface="Calibri" pitchFamily="34" charset="0"/>
              </a:defRPr>
            </a:lvl8pPr>
            <a:lvl9pPr marL="1658732" algn="ctr" rtl="0" eaLnBrk="1" fontAlgn="base" hangingPunct="1">
              <a:spcBef>
                <a:spcPct val="0"/>
              </a:spcBef>
              <a:spcAft>
                <a:spcPct val="0"/>
              </a:spcAft>
              <a:defRPr sz="399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903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</a:rPr>
              <a:t>The GURA</a:t>
            </a:r>
            <a:r>
              <a:rPr kumimoji="0" lang="en-US" sz="2903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</a:rPr>
              <a:t>G</a:t>
            </a:r>
            <a:r>
              <a:rPr kumimoji="0" lang="en-US" sz="2903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</a:rPr>
              <a:t> Administrative Model for User and Group </a:t>
            </a:r>
            <a:r>
              <a:rPr lang="en-US" sz="2903" noProof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</a:t>
            </a:r>
            <a:r>
              <a:rPr kumimoji="0" lang="en-US" sz="2903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</a:rPr>
              <a:t>ttribute</a:t>
            </a:r>
            <a:r>
              <a:rPr kumimoji="0" lang="en-US" sz="2903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</a:rPr>
              <a:t> Assignment</a:t>
            </a:r>
            <a:endParaRPr kumimoji="0" lang="en-US" sz="2903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135222" y="2590800"/>
            <a:ext cx="7056438" cy="3184462"/>
          </a:xfrm>
          <a:prstGeom prst="rect">
            <a:avLst/>
          </a:prstGeom>
        </p:spPr>
        <p:txBody>
          <a:bodyPr/>
          <a:lstStyle>
            <a:lvl1pPr marL="431800" indent="-323850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 sz="2800">
                <a:solidFill>
                  <a:srgbClr val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marL="863600" indent="-287338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295400" indent="-215900" algn="l" defTabSz="457200" rtl="0" eaLnBrk="0" fontAlgn="base" hangingPunct="0"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1727200" indent="-215900" algn="l" defTabSz="457200" rtl="0" eaLnBrk="0" fontAlgn="base" hangingPunct="0"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159000" indent="-215900" algn="l" defTabSz="457200" rtl="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616200" indent="-215900" algn="l" defTabSz="457200" rtl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+mn-lt"/>
              </a:defRPr>
            </a:lvl6pPr>
            <a:lvl7pPr marL="3073400" indent="-215900" algn="l" defTabSz="457200" rtl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+mn-lt"/>
              </a:defRPr>
            </a:lvl7pPr>
            <a:lvl8pPr marL="3530600" indent="-215900" algn="l" defTabSz="457200" rtl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+mn-lt"/>
              </a:defRPr>
            </a:lvl8pPr>
            <a:lvl9pPr marL="3987800" indent="-215900" algn="l" defTabSz="457200" rtl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+mn-lt"/>
              </a:defRPr>
            </a:lvl9pPr>
          </a:lstStyle>
          <a:p>
            <a:pPr marL="107950" indent="0"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b="1" kern="0" dirty="0" smtClean="0">
                <a:solidFill>
                  <a:srgbClr val="1F497D"/>
                </a:solidFill>
                <a:latin typeface="Calibri" panose="020F0502020204030204" pitchFamily="34" charset="0"/>
              </a:rPr>
              <a:t>Prof. Ravi Sandhu</a:t>
            </a:r>
          </a:p>
          <a:p>
            <a:pPr marL="107950" indent="0"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b="1" kern="0" dirty="0" smtClean="0">
                <a:solidFill>
                  <a:srgbClr val="1F497D"/>
                </a:solidFill>
                <a:latin typeface="Calibri" panose="020F0502020204030204" pitchFamily="34" charset="0"/>
              </a:rPr>
              <a:t>Executive Director and Endowed Chair</a:t>
            </a:r>
          </a:p>
          <a:p>
            <a:pPr marL="107950" indent="0"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400" b="1" kern="0" dirty="0" smtClean="0">
              <a:solidFill>
                <a:srgbClr val="1F497D"/>
              </a:solidFill>
              <a:latin typeface="Calibri" panose="020F0502020204030204" pitchFamily="34" charset="0"/>
            </a:endParaRPr>
          </a:p>
          <a:p>
            <a:pPr marL="107950" indent="0"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800" b="1" kern="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10th International Conference on Network and System Security (NSS)</a:t>
            </a:r>
          </a:p>
          <a:p>
            <a:pPr marL="107950" indent="0"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800" b="1" kern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September 28-30, 2016</a:t>
            </a:r>
          </a:p>
          <a:p>
            <a:pPr marL="107950" indent="0"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800" b="1" kern="0" dirty="0" smtClean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107950" indent="0"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800" kern="0" dirty="0" smtClean="0">
                <a:solidFill>
                  <a:srgbClr val="1F497D"/>
                </a:solidFill>
                <a:latin typeface="Calibri" panose="020F0502020204030204" pitchFamily="34" charset="0"/>
              </a:rPr>
              <a:t>ravi.sandhu@utsa.edu</a:t>
            </a:r>
            <a:endParaRPr lang="en-US" sz="1800" kern="0" dirty="0">
              <a:solidFill>
                <a:srgbClr val="1F497D"/>
              </a:solidFill>
              <a:latin typeface="Calibri" panose="020F0502020204030204" pitchFamily="34" charset="0"/>
            </a:endParaRPr>
          </a:p>
          <a:p>
            <a:pPr marL="107950" indent="0"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800" kern="0" dirty="0">
                <a:solidFill>
                  <a:srgbClr val="1F497D"/>
                </a:solidFill>
                <a:latin typeface="Calibri" panose="020F0502020204030204" pitchFamily="34" charset="0"/>
              </a:rPr>
              <a:t>www.profsandhu.com</a:t>
            </a:r>
          </a:p>
          <a:p>
            <a:pPr marL="107950" indent="0"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800" kern="0" dirty="0" smtClean="0">
              <a:solidFill>
                <a:srgbClr val="1F497D"/>
              </a:solidFill>
              <a:latin typeface="Calibri" panose="020F0502020204030204" pitchFamily="34" charset="0"/>
            </a:endParaRPr>
          </a:p>
          <a:p>
            <a:pPr marL="107950" indent="0"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200" b="1" kern="0" dirty="0" err="1" smtClean="0">
                <a:solidFill>
                  <a:srgbClr val="1F497D"/>
                </a:solidFill>
                <a:latin typeface="Calibri" panose="020F0502020204030204" pitchFamily="34" charset="0"/>
              </a:rPr>
              <a:t>Maanak</a:t>
            </a:r>
            <a:r>
              <a:rPr lang="en-US" sz="2200" b="1" kern="0" dirty="0" smtClean="0">
                <a:solidFill>
                  <a:srgbClr val="1F497D"/>
                </a:solidFill>
                <a:latin typeface="Calibri" panose="020F0502020204030204" pitchFamily="34" charset="0"/>
              </a:rPr>
              <a:t> Gupta and </a:t>
            </a:r>
            <a:r>
              <a:rPr lang="en-US" sz="2200" b="1" kern="0" dirty="0">
                <a:solidFill>
                  <a:srgbClr val="1F497D"/>
                </a:solidFill>
                <a:latin typeface="Calibri" panose="020F0502020204030204" pitchFamily="34" charset="0"/>
              </a:rPr>
              <a:t>Ravi </a:t>
            </a:r>
            <a:r>
              <a:rPr lang="en-US" sz="2200" b="1" kern="0" dirty="0" smtClean="0">
                <a:solidFill>
                  <a:srgbClr val="1F497D"/>
                </a:solidFill>
                <a:latin typeface="Calibri" panose="020F0502020204030204" pitchFamily="34" charset="0"/>
              </a:rPr>
              <a:t>Sandhu</a:t>
            </a:r>
          </a:p>
          <a:p>
            <a:pPr marL="107950" indent="0"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200" b="1" kern="0" dirty="0" smtClean="0">
                <a:solidFill>
                  <a:srgbClr val="1F497D"/>
                </a:solidFill>
                <a:latin typeface="Calibri" panose="020F0502020204030204" pitchFamily="34" charset="0"/>
              </a:rPr>
              <a:t>Department of Computer Science</a:t>
            </a:r>
            <a:endParaRPr lang="en-US" sz="2200" b="1" kern="0" dirty="0">
              <a:solidFill>
                <a:srgbClr val="1F497D"/>
              </a:solidFill>
              <a:latin typeface="Calibri" panose="020F0502020204030204" pitchFamily="34" charset="0"/>
            </a:endParaRPr>
          </a:p>
          <a:p>
            <a:pPr marL="107950" indent="0"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800" kern="0" dirty="0">
              <a:solidFill>
                <a:srgbClr val="1F497D"/>
              </a:solidFill>
              <a:latin typeface="Calibri" panose="020F0502020204030204" pitchFamily="34" charset="0"/>
            </a:endParaRPr>
          </a:p>
          <a:p>
            <a:pPr marL="107950" indent="0"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800" kern="0" dirty="0" smtClean="0">
              <a:solidFill>
                <a:srgbClr val="1F497D"/>
              </a:solidFill>
              <a:latin typeface="Calibri" panose="020F0502020204030204" pitchFamily="34" charset="0"/>
            </a:endParaRPr>
          </a:p>
          <a:p>
            <a:pPr marL="107950" indent="0"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800" kern="0" dirty="0" smtClean="0">
              <a:latin typeface="Calibri" panose="020F0502020204030204" pitchFamily="34" charset="0"/>
            </a:endParaRPr>
          </a:p>
        </p:txBody>
      </p:sp>
      <p:sp>
        <p:nvSpPr>
          <p:cNvPr id="9" name="Title 1"/>
          <p:cNvSpPr>
            <a:spLocks/>
          </p:cNvSpPr>
          <p:nvPr/>
        </p:nvSpPr>
        <p:spPr bwMode="auto">
          <a:xfrm>
            <a:off x="2306161" y="54050"/>
            <a:ext cx="4714560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3200" b="1" kern="0" dirty="0" smtClean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Institute for Cyber Security</a:t>
            </a:r>
            <a:endParaRPr lang="en-US" sz="3200" b="1" kern="0" dirty="0">
              <a:solidFill>
                <a:srgbClr val="131F49"/>
              </a:solidFill>
              <a:latin typeface="Calibri" panose="020F0502020204030204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" name="Date Placeholder 3"/>
          <p:cNvSpPr txBox="1">
            <a:spLocks noGrp="1"/>
          </p:cNvSpPr>
          <p:nvPr/>
        </p:nvSpPr>
        <p:spPr bwMode="auto">
          <a:xfrm>
            <a:off x="477956" y="6262921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lang="en-GB" sz="1050" dirty="0">
              <a:solidFill>
                <a:srgbClr val="000000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pic>
        <p:nvPicPr>
          <p:cNvPr id="10" name="Picture 13" descr="ICS_Medium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923" y="253052"/>
            <a:ext cx="1184428" cy="73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9" descr="UTSAGifBlue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2242" y="460172"/>
            <a:ext cx="1310400" cy="42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Line 8"/>
          <p:cNvSpPr>
            <a:spLocks noChangeShapeType="1"/>
          </p:cNvSpPr>
          <p:nvPr/>
        </p:nvSpPr>
        <p:spPr bwMode="auto">
          <a:xfrm>
            <a:off x="2292480" y="684922"/>
            <a:ext cx="4769280" cy="1441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>
            <a:off x="452160" y="6179690"/>
            <a:ext cx="8256960" cy="144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 anchor="ctr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-58437" y="6181130"/>
            <a:ext cx="2133600" cy="365125"/>
          </a:xfrm>
        </p:spPr>
        <p:txBody>
          <a:bodyPr/>
          <a:lstStyle/>
          <a:p>
            <a:pPr algn="ctr"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1090" dirty="0">
                <a:solidFill>
                  <a:srgbClr val="131F49"/>
                </a:solidFill>
                <a:latin typeface="Arial" pitchFamily="34" charset="0"/>
                <a:ea typeface="ＭＳ Ｐゴシック" pitchFamily="34" charset="-128"/>
              </a:rPr>
              <a:t>© Ravi </a:t>
            </a:r>
            <a:r>
              <a:rPr lang="en-US" sz="1090" dirty="0" err="1">
                <a:solidFill>
                  <a:srgbClr val="131F49"/>
                </a:solidFill>
                <a:latin typeface="Arial" pitchFamily="34" charset="0"/>
                <a:ea typeface="ＭＳ Ｐゴシック" pitchFamily="34" charset="-128"/>
              </a:rPr>
              <a:t>Sandhu</a:t>
            </a:r>
            <a:endParaRPr lang="en-US" sz="1090" dirty="0">
              <a:solidFill>
                <a:srgbClr val="131F49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210159"/>
            <a:ext cx="3810000" cy="365125"/>
          </a:xfrm>
        </p:spPr>
        <p:txBody>
          <a:bodyPr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1270" dirty="0">
                <a:solidFill>
                  <a:srgbClr val="131F49"/>
                </a:solidFill>
                <a:latin typeface="Arial" pitchFamily="34" charset="0"/>
                <a:ea typeface="ＭＳ Ｐゴシック" pitchFamily="34" charset="-128"/>
              </a:rPr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34664" y="6247081"/>
            <a:ext cx="2133600" cy="365125"/>
          </a:xfrm>
        </p:spPr>
        <p:txBody>
          <a:bodyPr/>
          <a:lstStyle/>
          <a:p>
            <a:pPr algn="ctr"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1270" dirty="0">
                <a:solidFill>
                  <a:srgbClr val="131F49"/>
                </a:solidFill>
                <a:latin typeface="Arial" pitchFamily="34" charset="0"/>
                <a:ea typeface="ＭＳ Ｐゴシック" pitchFamily="34" charset="-128"/>
              </a:rPr>
              <a:t>	</a:t>
            </a:r>
            <a:r>
              <a:rPr lang="en-US" sz="1270" dirty="0" smtClean="0">
                <a:solidFill>
                  <a:srgbClr val="131F49"/>
                </a:solidFill>
                <a:latin typeface="Arial" pitchFamily="34" charset="0"/>
                <a:ea typeface="ＭＳ Ｐゴシック" pitchFamily="34" charset="-128"/>
              </a:rPr>
              <a:t>			</a:t>
            </a:r>
            <a:fld id="{B6F15528-21DE-4FAA-801E-634DDDAF4B2B}" type="slidenum">
              <a:rPr lang="en-US" sz="1270" smtClean="0">
                <a:solidFill>
                  <a:srgbClr val="131F49"/>
                </a:solidFill>
                <a:latin typeface="Arial" pitchFamily="34" charset="0"/>
                <a:ea typeface="ＭＳ Ｐゴシック" pitchFamily="34" charset="-128"/>
              </a:rPr>
              <a:pPr algn="ctr" defTabSz="414683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defRPr/>
              </a:pPr>
              <a:t>1</a:t>
            </a:fld>
            <a:endParaRPr lang="en-US" sz="1270" dirty="0">
              <a:solidFill>
                <a:srgbClr val="131F49"/>
              </a:solidFill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677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ounded Rectangle 54"/>
          <p:cNvSpPr/>
          <p:nvPr/>
        </p:nvSpPr>
        <p:spPr>
          <a:xfrm>
            <a:off x="4343399" y="3333464"/>
            <a:ext cx="1600201" cy="128141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ounded Rectangle 51"/>
          <p:cNvSpPr/>
          <p:nvPr/>
        </p:nvSpPr>
        <p:spPr>
          <a:xfrm>
            <a:off x="6241010" y="2057401"/>
            <a:ext cx="1540916" cy="103347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6" name="Rounded Rectangle 1035"/>
          <p:cNvSpPr/>
          <p:nvPr/>
        </p:nvSpPr>
        <p:spPr>
          <a:xfrm>
            <a:off x="1295400" y="2198885"/>
            <a:ext cx="1562099" cy="75050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2" name="TextBox 1031"/>
          <p:cNvSpPr txBox="1"/>
          <p:nvPr/>
        </p:nvSpPr>
        <p:spPr>
          <a:xfrm>
            <a:off x="1409699" y="2262661"/>
            <a:ext cx="1308499" cy="618387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normAutofit lnSpcReduction="10000"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</a:rPr>
              <a:t>studId</a:t>
            </a:r>
            <a:r>
              <a:rPr lang="en-US" sz="1200" dirty="0" smtClean="0"/>
              <a:t>: {abc12}</a:t>
            </a:r>
          </a:p>
          <a:p>
            <a:r>
              <a:rPr lang="en-US" sz="1200" b="1" dirty="0" smtClean="0">
                <a:solidFill>
                  <a:srgbClr val="0070C0"/>
                </a:solidFill>
              </a:rPr>
              <a:t>skills</a:t>
            </a:r>
            <a:r>
              <a:rPr lang="en-US" sz="1200" dirty="0" smtClean="0"/>
              <a:t>: {</a:t>
            </a:r>
            <a:r>
              <a:rPr lang="en-US" sz="1200" dirty="0" err="1" smtClean="0"/>
              <a:t>c,java</a:t>
            </a:r>
            <a:r>
              <a:rPr lang="en-US" sz="1200" dirty="0" smtClean="0"/>
              <a:t>}</a:t>
            </a:r>
          </a:p>
          <a:p>
            <a:r>
              <a:rPr lang="en-US" sz="1200" b="1" dirty="0" err="1" smtClean="0">
                <a:solidFill>
                  <a:srgbClr val="0070C0"/>
                </a:solidFill>
              </a:rPr>
              <a:t>roomAcc</a:t>
            </a:r>
            <a:r>
              <a:rPr lang="en-US" sz="1200" b="1" dirty="0" smtClean="0">
                <a:solidFill>
                  <a:srgbClr val="0070C0"/>
                </a:solidFill>
              </a:rPr>
              <a:t>: </a:t>
            </a:r>
            <a:r>
              <a:rPr lang="en-US" sz="1200" dirty="0" smtClean="0"/>
              <a:t>{1.2}</a:t>
            </a:r>
          </a:p>
        </p:txBody>
      </p:sp>
      <p:pic>
        <p:nvPicPr>
          <p:cNvPr id="1026" name="Picture 2" descr="F:\PhD Courses\Research Material\Reformalizd HGABAC--Paper 1\admi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14800" y="685801"/>
            <a:ext cx="914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F:\PhD Courses\Research Material\Reformalizd HGABAC--Paper 1\use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4598" y="2133600"/>
            <a:ext cx="762001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:\PhD Courses\Research Material\Reformalizd HGABAC--Paper 1\group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1336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Curved Down Arrow 29"/>
          <p:cNvSpPr/>
          <p:nvPr/>
        </p:nvSpPr>
        <p:spPr>
          <a:xfrm>
            <a:off x="3048000" y="1981199"/>
            <a:ext cx="2590800" cy="381001"/>
          </a:xfrm>
          <a:prstGeom prst="curvedDownArrow">
            <a:avLst>
              <a:gd name="adj1" fmla="val 32351"/>
              <a:gd name="adj2" fmla="val 115618"/>
              <a:gd name="adj3" fmla="val 449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25" name="Moon 1024"/>
          <p:cNvSpPr/>
          <p:nvPr/>
        </p:nvSpPr>
        <p:spPr>
          <a:xfrm rot="2452388">
            <a:off x="3246325" y="740975"/>
            <a:ext cx="430580" cy="1624299"/>
          </a:xfrm>
          <a:prstGeom prst="moon">
            <a:avLst>
              <a:gd name="adj" fmla="val 158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" name="TextBox 1028"/>
          <p:cNvSpPr txBox="1"/>
          <p:nvPr/>
        </p:nvSpPr>
        <p:spPr>
          <a:xfrm>
            <a:off x="2590799" y="3090878"/>
            <a:ext cx="5334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USER</a:t>
            </a:r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799" y="3056465"/>
            <a:ext cx="16002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GRADUATE GROUP (G)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114800" y="1440494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DeptAdmin</a:t>
            </a:r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senior)</a:t>
            </a:r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30" name="Down Arrow 1029"/>
          <p:cNvSpPr/>
          <p:nvPr/>
        </p:nvSpPr>
        <p:spPr>
          <a:xfrm>
            <a:off x="4436446" y="2603498"/>
            <a:ext cx="228599" cy="6537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" name="Picture 3" descr="F:\PhD Courses\Research Material\Reformalizd HGABAC--Paper 1\use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74444" y="3222003"/>
            <a:ext cx="762001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TextBox 41"/>
          <p:cNvSpPr txBox="1"/>
          <p:nvPr/>
        </p:nvSpPr>
        <p:spPr>
          <a:xfrm>
            <a:off x="3812453" y="4142601"/>
            <a:ext cx="5334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USER</a:t>
            </a:r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31" name="TextBox 1030"/>
          <p:cNvSpPr txBox="1"/>
          <p:nvPr/>
        </p:nvSpPr>
        <p:spPr>
          <a:xfrm>
            <a:off x="4170433" y="1961262"/>
            <a:ext cx="579444" cy="338554"/>
          </a:xfrm>
          <a:prstGeom prst="rect">
            <a:avLst/>
          </a:prstGeom>
          <a:noFill/>
          <a:ln>
            <a:noFill/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UGA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400800" y="2130539"/>
            <a:ext cx="1308499" cy="925927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normAutofit fontScale="55000" lnSpcReduction="20000"/>
          </a:bodyPr>
          <a:lstStyle/>
          <a:p>
            <a:r>
              <a:rPr lang="en-US" sz="2000" b="1" dirty="0" err="1" smtClean="0">
                <a:solidFill>
                  <a:srgbClr val="0070C0"/>
                </a:solidFill>
              </a:rPr>
              <a:t>studType</a:t>
            </a:r>
            <a:r>
              <a:rPr lang="en-US" sz="2000" dirty="0" smtClean="0"/>
              <a:t>: {Grad}</a:t>
            </a:r>
          </a:p>
          <a:p>
            <a:r>
              <a:rPr lang="en-US" sz="2000" b="1" dirty="0" err="1" smtClean="0">
                <a:solidFill>
                  <a:srgbClr val="0070C0"/>
                </a:solidFill>
              </a:rPr>
              <a:t>roomAcc</a:t>
            </a:r>
            <a:r>
              <a:rPr lang="en-US" sz="2000" b="1" dirty="0" smtClean="0">
                <a:solidFill>
                  <a:srgbClr val="0070C0"/>
                </a:solidFill>
              </a:rPr>
              <a:t>: </a:t>
            </a:r>
            <a:r>
              <a:rPr lang="en-US" sz="2000" dirty="0" smtClean="0"/>
              <a:t>{2.03, 2.04, 3.02}</a:t>
            </a:r>
          </a:p>
          <a:p>
            <a:r>
              <a:rPr lang="en-US" sz="2000" b="1" dirty="0" err="1" smtClean="0">
                <a:solidFill>
                  <a:srgbClr val="0070C0"/>
                </a:solidFill>
              </a:rPr>
              <a:t>userType</a:t>
            </a:r>
            <a:r>
              <a:rPr lang="en-US" sz="2000" b="1" dirty="0" smtClean="0">
                <a:solidFill>
                  <a:srgbClr val="0070C0"/>
                </a:solidFill>
              </a:rPr>
              <a:t>: </a:t>
            </a:r>
            <a:r>
              <a:rPr lang="en-US" sz="2000" dirty="0"/>
              <a:t>{student}</a:t>
            </a:r>
          </a:p>
          <a:p>
            <a:r>
              <a:rPr lang="en-US" sz="2000" b="1" dirty="0">
                <a:solidFill>
                  <a:srgbClr val="0070C0"/>
                </a:solidFill>
              </a:rPr>
              <a:t>college</a:t>
            </a:r>
            <a:r>
              <a:rPr lang="en-US" sz="2000" dirty="0"/>
              <a:t>: {COS}</a:t>
            </a:r>
          </a:p>
          <a:p>
            <a:r>
              <a:rPr lang="en-US" sz="2000" b="1" dirty="0" err="1" smtClean="0">
                <a:solidFill>
                  <a:srgbClr val="0070C0"/>
                </a:solidFill>
              </a:rPr>
              <a:t>univId</a:t>
            </a:r>
            <a:r>
              <a:rPr lang="en-US" sz="2000" dirty="0" smtClean="0"/>
              <a:t>: {12345}</a:t>
            </a:r>
            <a:endParaRPr lang="en-US" sz="2000" dirty="0"/>
          </a:p>
          <a:p>
            <a:endParaRPr lang="en-US" sz="1200" dirty="0" smtClean="0"/>
          </a:p>
        </p:txBody>
      </p:sp>
      <p:sp>
        <p:nvSpPr>
          <p:cNvPr id="1040" name="Rounded Rectangle 1039"/>
          <p:cNvSpPr/>
          <p:nvPr/>
        </p:nvSpPr>
        <p:spPr>
          <a:xfrm>
            <a:off x="1219200" y="685801"/>
            <a:ext cx="6629400" cy="415252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4460155" y="3373430"/>
            <a:ext cx="1381126" cy="11878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normAutofit fontScale="55000" lnSpcReduction="20000"/>
          </a:bodyPr>
          <a:lstStyle/>
          <a:p>
            <a:r>
              <a:rPr lang="en-US" sz="2000" b="1" dirty="0" err="1" smtClean="0">
                <a:solidFill>
                  <a:srgbClr val="0070C0"/>
                </a:solidFill>
              </a:rPr>
              <a:t>studId</a:t>
            </a:r>
            <a:r>
              <a:rPr lang="en-US" sz="2000" dirty="0" smtClean="0"/>
              <a:t>: {abc12}</a:t>
            </a:r>
            <a:endParaRPr lang="en-US" sz="2000" dirty="0"/>
          </a:p>
          <a:p>
            <a:r>
              <a:rPr lang="en-US" sz="2000" b="1" dirty="0" smtClean="0">
                <a:solidFill>
                  <a:srgbClr val="0070C0"/>
                </a:solidFill>
              </a:rPr>
              <a:t>skills</a:t>
            </a:r>
            <a:r>
              <a:rPr lang="en-US" sz="2000" dirty="0" smtClean="0"/>
              <a:t>: {</a:t>
            </a:r>
            <a:r>
              <a:rPr lang="en-US" sz="2000" dirty="0" err="1" smtClean="0"/>
              <a:t>c,java</a:t>
            </a:r>
            <a:r>
              <a:rPr lang="en-US" sz="2000" dirty="0" smtClean="0"/>
              <a:t>}</a:t>
            </a:r>
          </a:p>
          <a:p>
            <a:r>
              <a:rPr lang="en-US" sz="2000" b="1" dirty="0" err="1" smtClean="0">
                <a:solidFill>
                  <a:srgbClr val="0070C0"/>
                </a:solidFill>
              </a:rPr>
              <a:t>roomAcc</a:t>
            </a:r>
            <a:r>
              <a:rPr lang="en-US" sz="2000" b="1" dirty="0" smtClean="0">
                <a:solidFill>
                  <a:srgbClr val="0070C0"/>
                </a:solidFill>
              </a:rPr>
              <a:t>: </a:t>
            </a:r>
            <a:r>
              <a:rPr lang="en-US" sz="2000" dirty="0" smtClean="0"/>
              <a:t>{1.2, 2.03</a:t>
            </a:r>
            <a:r>
              <a:rPr lang="en-US" sz="2000" dirty="0"/>
              <a:t>, 2.04, 3.02</a:t>
            </a:r>
            <a:r>
              <a:rPr lang="en-US" sz="2000" dirty="0" smtClean="0"/>
              <a:t>}</a:t>
            </a:r>
          </a:p>
          <a:p>
            <a:r>
              <a:rPr lang="en-US" sz="2000" b="1" dirty="0" err="1" smtClean="0">
                <a:solidFill>
                  <a:srgbClr val="0070C0"/>
                </a:solidFill>
              </a:rPr>
              <a:t>studType</a:t>
            </a:r>
            <a:r>
              <a:rPr lang="en-US" sz="2000" b="1" dirty="0" smtClean="0">
                <a:solidFill>
                  <a:srgbClr val="0070C0"/>
                </a:solidFill>
              </a:rPr>
              <a:t>: </a:t>
            </a:r>
            <a:r>
              <a:rPr lang="en-US" sz="2000" dirty="0" smtClean="0"/>
              <a:t>{Grad}</a:t>
            </a:r>
          </a:p>
          <a:p>
            <a:r>
              <a:rPr lang="en-US" sz="2000" b="1" dirty="0" err="1">
                <a:solidFill>
                  <a:srgbClr val="0070C0"/>
                </a:solidFill>
              </a:rPr>
              <a:t>userType</a:t>
            </a:r>
            <a:r>
              <a:rPr lang="en-US" sz="2000" b="1" dirty="0">
                <a:solidFill>
                  <a:srgbClr val="0070C0"/>
                </a:solidFill>
              </a:rPr>
              <a:t>: </a:t>
            </a:r>
            <a:r>
              <a:rPr lang="en-US" sz="2000" dirty="0"/>
              <a:t>{student}</a:t>
            </a:r>
          </a:p>
          <a:p>
            <a:r>
              <a:rPr lang="en-US" sz="2000" b="1" dirty="0" smtClean="0">
                <a:solidFill>
                  <a:srgbClr val="0070C0"/>
                </a:solidFill>
              </a:rPr>
              <a:t>college: </a:t>
            </a:r>
            <a:r>
              <a:rPr lang="en-US" sz="2000" dirty="0"/>
              <a:t>{COS</a:t>
            </a:r>
            <a:r>
              <a:rPr lang="en-US" sz="2000" dirty="0" smtClean="0"/>
              <a:t>}</a:t>
            </a:r>
          </a:p>
          <a:p>
            <a:r>
              <a:rPr lang="en-US" sz="2000" b="1" dirty="0" err="1" smtClean="0">
                <a:solidFill>
                  <a:srgbClr val="0070C0"/>
                </a:solidFill>
              </a:rPr>
              <a:t>univId</a:t>
            </a:r>
            <a:r>
              <a:rPr lang="en-US" sz="2000" dirty="0" smtClean="0"/>
              <a:t>: </a:t>
            </a:r>
            <a:r>
              <a:rPr lang="en-US" sz="2000" dirty="0"/>
              <a:t>{12345}</a:t>
            </a:r>
          </a:p>
          <a:p>
            <a:endParaRPr lang="en-US" sz="13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 smtClean="0"/>
          </a:p>
        </p:txBody>
      </p:sp>
      <p:sp>
        <p:nvSpPr>
          <p:cNvPr id="59" name="TextBox 58"/>
          <p:cNvSpPr txBox="1"/>
          <p:nvPr/>
        </p:nvSpPr>
        <p:spPr>
          <a:xfrm>
            <a:off x="4460155" y="4561328"/>
            <a:ext cx="13811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ffective attributes</a:t>
            </a:r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400800" y="1814381"/>
            <a:ext cx="13811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effective attributes</a:t>
            </a:r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377603" y="1779656"/>
            <a:ext cx="1295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 &amp; effective attributes</a:t>
            </a:r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7584" y="806734"/>
            <a:ext cx="2233685" cy="623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ln w="31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a:rPr>
              <a:t>Prerequisite Cond:</a:t>
            </a:r>
          </a:p>
          <a:p>
            <a:r>
              <a:rPr lang="en-US" sz="1200" dirty="0" smtClean="0">
                <a:ln w="31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a:rPr>
              <a:t>{</a:t>
            </a:r>
            <a:r>
              <a:rPr lang="en-US" sz="1200" dirty="0" err="1" smtClean="0">
                <a:ln w="31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a:rPr>
              <a:t>c,java</a:t>
            </a:r>
            <a:r>
              <a:rPr lang="en-US" sz="1200" dirty="0" smtClean="0">
                <a:ln w="31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a:rPr>
              <a:t>} </a:t>
            </a:r>
            <a:r>
              <a:rPr lang="en-US" sz="1200" dirty="0">
                <a:ln w="31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a:rPr>
              <a:t>⊆ </a:t>
            </a:r>
            <a:r>
              <a:rPr lang="en-US" sz="1200" dirty="0" err="1" smtClean="0">
                <a:ln w="31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a:rPr>
              <a:t>effective</a:t>
            </a:r>
            <a:r>
              <a:rPr lang="en-US" sz="1200" baseline="-25000" dirty="0" err="1" smtClean="0">
                <a:ln w="31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a:rPr>
              <a:t>skills</a:t>
            </a:r>
            <a:r>
              <a:rPr lang="en-US" sz="1200" baseline="-25000" dirty="0" smtClean="0">
                <a:ln w="31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a:rPr>
              <a:t> </a:t>
            </a:r>
            <a:r>
              <a:rPr lang="en-US" sz="1200" dirty="0" smtClean="0">
                <a:ln w="31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a:rPr>
              <a:t>(u) </a:t>
            </a:r>
            <a:r>
              <a:rPr lang="en-US" sz="1200" dirty="0">
                <a:ln w="31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a:rPr>
              <a:t>∧ </a:t>
            </a:r>
            <a:endParaRPr lang="en-US" sz="1200" dirty="0" smtClean="0">
              <a:ln w="3175">
                <a:solidFill>
                  <a:schemeClr val="tx1">
                    <a:lumMod val="75000"/>
                    <a:lumOff val="25000"/>
                  </a:schemeClr>
                </a:solidFill>
              </a:ln>
            </a:endParaRPr>
          </a:p>
          <a:p>
            <a:r>
              <a:rPr lang="en-US" sz="1200" dirty="0" smtClean="0">
                <a:ln w="31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a:rPr>
              <a:t>S ∉ </a:t>
            </a:r>
            <a:r>
              <a:rPr lang="en-US" sz="1200" dirty="0" err="1" smtClean="0">
                <a:ln w="31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a:rPr>
              <a:t>effectiveUg</a:t>
            </a:r>
            <a:r>
              <a:rPr lang="en-US" sz="1200" dirty="0" smtClean="0">
                <a:ln w="31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a:rPr>
              <a:t> (u)</a:t>
            </a:r>
            <a:endParaRPr lang="en-US" sz="1200" dirty="0"/>
          </a:p>
        </p:txBody>
      </p:sp>
      <p:sp>
        <p:nvSpPr>
          <p:cNvPr id="27" name="TextBox 26"/>
          <p:cNvSpPr txBox="1"/>
          <p:nvPr/>
        </p:nvSpPr>
        <p:spPr>
          <a:xfrm rot="18798065">
            <a:off x="3068394" y="1317383"/>
            <a:ext cx="9256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1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atisfy cond.</a:t>
            </a:r>
            <a:endParaRPr lang="en-US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789846" y="1118358"/>
            <a:ext cx="2655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1</a:t>
            </a:r>
            <a:endParaRPr lang="en-US" sz="1200" dirty="0"/>
          </a:p>
        </p:txBody>
      </p:sp>
      <p:sp>
        <p:nvSpPr>
          <p:cNvPr id="33" name="Oval 32"/>
          <p:cNvSpPr/>
          <p:nvPr/>
        </p:nvSpPr>
        <p:spPr>
          <a:xfrm>
            <a:off x="3846445" y="1154107"/>
            <a:ext cx="152400" cy="174721"/>
          </a:xfrm>
          <a:prstGeom prst="ellipse">
            <a:avLst/>
          </a:prstGeom>
          <a:noFill/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962400" y="2045823"/>
            <a:ext cx="152400" cy="174721"/>
          </a:xfrm>
          <a:prstGeom prst="ellipse">
            <a:avLst/>
          </a:prstGeom>
          <a:noFill/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4746779" y="2793688"/>
            <a:ext cx="152400" cy="174721"/>
          </a:xfrm>
          <a:prstGeom prst="ellipse">
            <a:avLst/>
          </a:prstGeom>
          <a:noFill/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3912154" y="2016440"/>
            <a:ext cx="2655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2</a:t>
            </a:r>
            <a:endParaRPr lang="en-US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4690522" y="2757939"/>
            <a:ext cx="2655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3</a:t>
            </a:r>
            <a:endParaRPr lang="en-US" sz="1200" dirty="0"/>
          </a:p>
        </p:txBody>
      </p:sp>
      <p:pic>
        <p:nvPicPr>
          <p:cNvPr id="32" name="Picture 13" descr="ICS_Medium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3156" y="64479"/>
            <a:ext cx="1184428" cy="73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Title 1"/>
          <p:cNvSpPr>
            <a:spLocks/>
          </p:cNvSpPr>
          <p:nvPr/>
        </p:nvSpPr>
        <p:spPr bwMode="auto">
          <a:xfrm>
            <a:off x="2121525" y="40595"/>
            <a:ext cx="4887121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2400" b="1" kern="0" dirty="0" smtClean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User to User-Group Assignment (UGA)</a:t>
            </a:r>
            <a:endParaRPr lang="en-US" sz="2400" b="1" kern="0" dirty="0">
              <a:solidFill>
                <a:srgbClr val="131F49"/>
              </a:solidFill>
              <a:latin typeface="Calibri" panose="020F0502020204030204" pitchFamily="34" charset="0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43" name="Picture 9" descr="UTSAGifBlue.gif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50167" y="256636"/>
            <a:ext cx="1310400" cy="42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" name="Line 8"/>
          <p:cNvSpPr>
            <a:spLocks noChangeShapeType="1"/>
          </p:cNvSpPr>
          <p:nvPr/>
        </p:nvSpPr>
        <p:spPr bwMode="auto">
          <a:xfrm>
            <a:off x="2225460" y="606105"/>
            <a:ext cx="4769280" cy="1441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45" name="Line 9"/>
          <p:cNvSpPr>
            <a:spLocks noChangeShapeType="1"/>
          </p:cNvSpPr>
          <p:nvPr/>
        </p:nvSpPr>
        <p:spPr bwMode="auto">
          <a:xfrm>
            <a:off x="440085" y="6166235"/>
            <a:ext cx="8256960" cy="144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 anchor="ctr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46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35848" y="6167675"/>
            <a:ext cx="2132640" cy="364358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© Ravi </a:t>
            </a:r>
            <a:r>
              <a:rPr lang="en-US" dirty="0" err="1" smtClean="0"/>
              <a:t>Sandhu</a:t>
            </a:r>
            <a:endParaRPr lang="en-GB" dirty="0"/>
          </a:p>
        </p:txBody>
      </p:sp>
      <p:sp>
        <p:nvSpPr>
          <p:cNvPr id="47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760724" y="6167675"/>
            <a:ext cx="3781284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70">
                <a:solidFill>
                  <a:srgbClr val="131F49"/>
                </a:solidFill>
                <a:latin typeface="Arial" pitchFamily="34" charset="0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ea typeface="ＭＳ Ｐゴシック" pitchFamily="34" charset="-128"/>
              </a:rPr>
              <a:t>World-Leading Research with Real-World Impact!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4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32885" y="6234945"/>
            <a:ext cx="1964160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fld id="{7084A2E2-4245-4880-AA04-A3886BD21EE2}" type="slidenum">
              <a:rPr lang="en-GB" smtClean="0"/>
              <a:pPr defTabSz="414683"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925101" y="4901454"/>
            <a:ext cx="73699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935370" y="5086120"/>
            <a:ext cx="75990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Here the user has been assigned set of attributes by group G membership, in lieu of single attribute assignment, making attribute administration easy. 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37" name="Notched Right Arrow 1036"/>
          <p:cNvSpPr/>
          <p:nvPr/>
        </p:nvSpPr>
        <p:spPr>
          <a:xfrm rot="13339390">
            <a:off x="5906788" y="4694976"/>
            <a:ext cx="914400" cy="244621"/>
          </a:xfrm>
          <a:prstGeom prst="notched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391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8950"/>
            <a:ext cx="8229600" cy="510705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2525C5"/>
                </a:solidFill>
              </a:rPr>
              <a:t>Weak Removal versus Strong Removal</a:t>
            </a:r>
            <a:endParaRPr lang="en-US" sz="2400" b="1" dirty="0">
              <a:solidFill>
                <a:srgbClr val="2525C5"/>
              </a:solidFill>
            </a:endParaRPr>
          </a:p>
          <a:p>
            <a:pPr marL="0" indent="0">
              <a:buNone/>
            </a:pPr>
            <a:endParaRPr lang="en-US" sz="36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/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                   </a:t>
            </a:r>
            <a:r>
              <a:rPr lang="en-US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</a:t>
            </a:r>
            <a:endParaRPr lang="en-US" sz="4000" b="1" dirty="0" smtClean="0">
              <a:solidFill>
                <a:srgbClr val="2525C5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sz="2400" b="1" dirty="0" smtClean="0">
              <a:solidFill>
                <a:srgbClr val="2525C5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sz="2400" b="1" dirty="0" smtClean="0">
              <a:solidFill>
                <a:srgbClr val="2525C5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sz="2400" b="1" dirty="0">
              <a:solidFill>
                <a:srgbClr val="2525C5"/>
              </a:solidFill>
            </a:endParaRPr>
          </a:p>
          <a:p>
            <a:pPr>
              <a:buFont typeface="Wingdings" pitchFamily="2" charset="2"/>
              <a:buChar char="v"/>
            </a:pPr>
            <a:endParaRPr lang="en-US" sz="2400" b="1" dirty="0" smtClean="0">
              <a:solidFill>
                <a:srgbClr val="2525C5"/>
              </a:solidFill>
            </a:endParaRPr>
          </a:p>
          <a:p>
            <a:pPr marL="0" indent="0">
              <a:buNone/>
            </a:pPr>
            <a:endParaRPr lang="en-US" sz="2400" b="1" dirty="0">
              <a:solidFill>
                <a:srgbClr val="2525C5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sz="2400" b="1" dirty="0" smtClean="0">
              <a:solidFill>
                <a:srgbClr val="2525C5"/>
              </a:solidFill>
            </a:endParaRP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13" descr="ICS_Medium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923" y="253052"/>
            <a:ext cx="1184428" cy="73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/>
          </p:cNvSpPr>
          <p:nvPr/>
        </p:nvSpPr>
        <p:spPr bwMode="auto">
          <a:xfrm>
            <a:off x="2320674" y="130023"/>
            <a:ext cx="4932840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3200" b="1" kern="0" dirty="0" smtClean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GURA</a:t>
            </a:r>
            <a:r>
              <a:rPr lang="en-US" sz="3200" b="1" kern="0" baseline="-25000" dirty="0" smtClean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G</a:t>
            </a:r>
            <a:r>
              <a:rPr lang="en-US" sz="3200" b="1" kern="0" dirty="0" smtClean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 Model Extensions</a:t>
            </a:r>
            <a:endParaRPr lang="en-US" sz="3200" b="1" kern="0" dirty="0">
              <a:solidFill>
                <a:srgbClr val="131F49"/>
              </a:solidFill>
              <a:latin typeface="Calibri" panose="020F0502020204030204" pitchFamily="34" charset="0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6" name="Picture 9" descr="UTSAGifBlue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2242" y="471780"/>
            <a:ext cx="1310400" cy="42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2402454" y="760551"/>
            <a:ext cx="4769280" cy="1441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52160" y="6179690"/>
            <a:ext cx="8256960" cy="144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 anchor="ctr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47923" y="6181130"/>
            <a:ext cx="2132640" cy="364358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© Ravi </a:t>
            </a:r>
            <a:r>
              <a:rPr lang="en-US" dirty="0" err="1" smtClean="0"/>
              <a:t>Sandhu</a:t>
            </a:r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772799" y="6181130"/>
            <a:ext cx="3781284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70">
                <a:solidFill>
                  <a:srgbClr val="131F49"/>
                </a:solidFill>
                <a:latin typeface="Arial" pitchFamily="34" charset="0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ea typeface="ＭＳ Ｐゴシック" pitchFamily="34" charset="-128"/>
              </a:rPr>
              <a:t>World-Leading Research with Real-World Impact!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44960" y="6248400"/>
            <a:ext cx="1964160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fld id="{7084A2E2-4245-4880-AA04-A3886BD21EE2}" type="slidenum">
              <a:rPr lang="en-GB" smtClean="0"/>
              <a:pPr defTabSz="414683"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GB" dirty="0"/>
          </a:p>
        </p:txBody>
      </p:sp>
      <p:pic>
        <p:nvPicPr>
          <p:cNvPr id="1026" name="Picture 2" descr="F:\PhD Courses\Research Material\HGABAC material and paper\Reformalizd HGABAC--Paper 1\grouphierarchy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83542" y="1524000"/>
            <a:ext cx="4533900" cy="253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F:\PhD Courses\Research Material\HGABAC material and paper\Reformalizd HGABAC--Paper 1\user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6818" y="2371725"/>
            <a:ext cx="1200150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Straight Arrow Connector 16"/>
          <p:cNvCxnSpPr/>
          <p:nvPr/>
        </p:nvCxnSpPr>
        <p:spPr>
          <a:xfrm flipV="1">
            <a:off x="2590800" y="2968172"/>
            <a:ext cx="2590800" cy="3628"/>
          </a:xfrm>
          <a:prstGeom prst="straightConnector1">
            <a:avLst/>
          </a:prstGeom>
          <a:ln w="38100">
            <a:solidFill>
              <a:srgbClr val="C00000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2502693" y="2057400"/>
            <a:ext cx="1459707" cy="533400"/>
          </a:xfrm>
          <a:prstGeom prst="straightConnector1">
            <a:avLst/>
          </a:prstGeom>
          <a:ln w="381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Multiply 23"/>
          <p:cNvSpPr/>
          <p:nvPr/>
        </p:nvSpPr>
        <p:spPr>
          <a:xfrm>
            <a:off x="3250142" y="2494869"/>
            <a:ext cx="533400" cy="1019175"/>
          </a:xfrm>
          <a:prstGeom prst="mathMultiply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188493" y="3236537"/>
            <a:ext cx="773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a:rPr>
              <a:t>weak</a:t>
            </a:r>
            <a:endParaRPr lang="en-US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91788" y="4103006"/>
            <a:ext cx="8406446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Wingdings" pitchFamily="2" charset="2"/>
              <a:buChar char="v"/>
            </a:pPr>
            <a:r>
              <a:rPr lang="en-US" sz="20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Weak Removal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will not impact implicit membership</a:t>
            </a:r>
          </a:p>
          <a:p>
            <a:pPr marL="1192213" lvl="3" indent="-285750">
              <a:buFont typeface="Courier New" pitchFamily="49" charset="0"/>
              <a:buChar char="o"/>
            </a:pPr>
            <a:r>
              <a:rPr lang="en-US" dirty="0" smtClean="0"/>
              <a:t>After </a:t>
            </a:r>
            <a:r>
              <a:rPr lang="en-US" dirty="0"/>
              <a:t>removal from CSD, </a:t>
            </a:r>
            <a:r>
              <a:rPr lang="en-US" dirty="0" smtClean="0"/>
              <a:t>user still </a:t>
            </a:r>
            <a:r>
              <a:rPr lang="en-US" dirty="0"/>
              <a:t>inherits attribute of CSD through G.</a:t>
            </a:r>
          </a:p>
          <a:p>
            <a:pPr lvl="2"/>
            <a:endParaRPr lang="en-US" dirty="0" smtClean="0"/>
          </a:p>
          <a:p>
            <a:pPr marL="735013" lvl="2" indent="-285750">
              <a:buFont typeface="Wingdings" pitchFamily="2" charset="2"/>
              <a:buChar char="v"/>
            </a:pPr>
            <a:r>
              <a:rPr lang="en-US" sz="20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Strong Removal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will remove both explicit and implicit memberships</a:t>
            </a:r>
          </a:p>
          <a:p>
            <a:pPr marL="1192213" lvl="3" indent="-285750">
              <a:buFont typeface="Courier New" pitchFamily="49" charset="0"/>
              <a:buChar char="o"/>
            </a:pPr>
            <a:r>
              <a:rPr lang="en-US" dirty="0" smtClean="0"/>
              <a:t>User will be removed from G, if removed from CSD and authorized by rules.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522613" y="3546020"/>
            <a:ext cx="6327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USER</a:t>
            </a:r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271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8950"/>
            <a:ext cx="8229600" cy="510705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2525C5"/>
                </a:solidFill>
              </a:rPr>
              <a:t>Weak Removal versus Strong Removal</a:t>
            </a:r>
            <a:endParaRPr lang="en-US" sz="2400" b="1" dirty="0">
              <a:solidFill>
                <a:srgbClr val="2525C5"/>
              </a:solidFill>
            </a:endParaRPr>
          </a:p>
          <a:p>
            <a:pPr marL="0" indent="0">
              <a:buNone/>
            </a:pPr>
            <a:endParaRPr lang="en-US" sz="36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/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                   </a:t>
            </a:r>
            <a:endParaRPr lang="en-US" sz="4000" b="1" dirty="0" smtClean="0">
              <a:solidFill>
                <a:srgbClr val="2525C5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sz="2400" b="1" dirty="0" smtClean="0">
              <a:solidFill>
                <a:srgbClr val="2525C5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sz="2400" b="1" dirty="0" smtClean="0">
              <a:solidFill>
                <a:srgbClr val="2525C5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sz="2400" b="1" dirty="0">
              <a:solidFill>
                <a:srgbClr val="2525C5"/>
              </a:solidFill>
            </a:endParaRPr>
          </a:p>
          <a:p>
            <a:pPr>
              <a:buFont typeface="Wingdings" pitchFamily="2" charset="2"/>
              <a:buChar char="v"/>
            </a:pPr>
            <a:endParaRPr lang="en-US" sz="2400" b="1" dirty="0" smtClean="0">
              <a:solidFill>
                <a:srgbClr val="2525C5"/>
              </a:solidFill>
            </a:endParaRPr>
          </a:p>
          <a:p>
            <a:pPr marL="0" indent="0">
              <a:buNone/>
            </a:pPr>
            <a:endParaRPr lang="en-US" sz="2400" b="1" dirty="0">
              <a:solidFill>
                <a:srgbClr val="2525C5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sz="2400" b="1" dirty="0" smtClean="0">
              <a:solidFill>
                <a:srgbClr val="2525C5"/>
              </a:solidFill>
            </a:endParaRP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13" descr="ICS_Medium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923" y="253052"/>
            <a:ext cx="1184428" cy="73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/>
          </p:cNvSpPr>
          <p:nvPr/>
        </p:nvSpPr>
        <p:spPr bwMode="auto">
          <a:xfrm>
            <a:off x="2320674" y="130023"/>
            <a:ext cx="4932840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3200" b="1" kern="0" dirty="0" smtClean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GURA</a:t>
            </a:r>
            <a:r>
              <a:rPr lang="en-US" sz="3200" b="1" kern="0" baseline="-25000" dirty="0" smtClean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G</a:t>
            </a:r>
            <a:r>
              <a:rPr lang="en-US" sz="3200" b="1" kern="0" dirty="0" smtClean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 Model Extensions</a:t>
            </a:r>
            <a:endParaRPr lang="en-US" sz="3200" b="1" kern="0" dirty="0">
              <a:solidFill>
                <a:srgbClr val="131F49"/>
              </a:solidFill>
              <a:latin typeface="Calibri" panose="020F0502020204030204" pitchFamily="34" charset="0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6" name="Picture 9" descr="UTSAGifBlue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2242" y="471780"/>
            <a:ext cx="1310400" cy="42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2402454" y="760551"/>
            <a:ext cx="4769280" cy="1441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52160" y="6179690"/>
            <a:ext cx="8256960" cy="144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 anchor="ctr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47923" y="6181130"/>
            <a:ext cx="2132640" cy="364358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© Ravi </a:t>
            </a:r>
            <a:r>
              <a:rPr lang="en-US" dirty="0" err="1" smtClean="0"/>
              <a:t>Sandhu</a:t>
            </a:r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772799" y="6181130"/>
            <a:ext cx="3781284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70">
                <a:solidFill>
                  <a:srgbClr val="131F49"/>
                </a:solidFill>
                <a:latin typeface="Arial" pitchFamily="34" charset="0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ea typeface="ＭＳ Ｐゴシック" pitchFamily="34" charset="-128"/>
              </a:rPr>
              <a:t>World-Leading Research with Real-World Impact!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44960" y="6248400"/>
            <a:ext cx="1964160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fld id="{7084A2E2-4245-4880-AA04-A3886BD21EE2}" type="slidenum">
              <a:rPr lang="en-GB" smtClean="0"/>
              <a:pPr defTabSz="414683"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GB" dirty="0"/>
          </a:p>
        </p:txBody>
      </p:sp>
      <p:pic>
        <p:nvPicPr>
          <p:cNvPr id="1026" name="Picture 2" descr="F:\PhD Courses\Research Material\HGABAC material and paper\Reformalizd HGABAC--Paper 1\grouphierarchy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83542" y="1524000"/>
            <a:ext cx="4533900" cy="253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F:\PhD Courses\Research Material\HGABAC material and paper\Reformalizd HGABAC--Paper 1\user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6818" y="2371725"/>
            <a:ext cx="1200150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Straight Arrow Connector 16"/>
          <p:cNvCxnSpPr/>
          <p:nvPr/>
        </p:nvCxnSpPr>
        <p:spPr>
          <a:xfrm flipV="1">
            <a:off x="2590800" y="2968172"/>
            <a:ext cx="2590800" cy="3628"/>
          </a:xfrm>
          <a:prstGeom prst="straightConnector1">
            <a:avLst/>
          </a:prstGeom>
          <a:ln w="38100">
            <a:solidFill>
              <a:srgbClr val="C00000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2502693" y="2057400"/>
            <a:ext cx="1459707" cy="533400"/>
          </a:xfrm>
          <a:prstGeom prst="straightConnector1">
            <a:avLst/>
          </a:prstGeom>
          <a:ln w="381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Multiply 23"/>
          <p:cNvSpPr/>
          <p:nvPr/>
        </p:nvSpPr>
        <p:spPr>
          <a:xfrm>
            <a:off x="3250142" y="2494869"/>
            <a:ext cx="533400" cy="1019175"/>
          </a:xfrm>
          <a:prstGeom prst="mathMultiply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3154230" y="3256292"/>
            <a:ext cx="773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a:rPr>
              <a:t>strong</a:t>
            </a:r>
            <a:endParaRPr lang="en-US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a:endParaRPr>
          </a:p>
        </p:txBody>
      </p:sp>
      <p:sp>
        <p:nvSpPr>
          <p:cNvPr id="30" name="Multiply 29"/>
          <p:cNvSpPr/>
          <p:nvPr/>
        </p:nvSpPr>
        <p:spPr>
          <a:xfrm>
            <a:off x="2921793" y="1814512"/>
            <a:ext cx="533400" cy="1019175"/>
          </a:xfrm>
          <a:prstGeom prst="mathMultiply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291788" y="4103006"/>
            <a:ext cx="8406446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Wingdings" pitchFamily="2" charset="2"/>
              <a:buChar char="v"/>
            </a:pPr>
            <a:r>
              <a:rPr lang="en-US" sz="20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Weak Removal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will not impact implicit membership</a:t>
            </a:r>
          </a:p>
          <a:p>
            <a:pPr marL="1192213" lvl="3" indent="-285750">
              <a:buFont typeface="Courier New" pitchFamily="49" charset="0"/>
              <a:buChar char="o"/>
            </a:pPr>
            <a:r>
              <a:rPr lang="en-US" dirty="0" smtClean="0"/>
              <a:t>After </a:t>
            </a:r>
            <a:r>
              <a:rPr lang="en-US" dirty="0"/>
              <a:t>removal from CSD, </a:t>
            </a:r>
            <a:r>
              <a:rPr lang="en-US" dirty="0" smtClean="0"/>
              <a:t>user still </a:t>
            </a:r>
            <a:r>
              <a:rPr lang="en-US" dirty="0"/>
              <a:t>inherits attribute of CSD through G.</a:t>
            </a:r>
          </a:p>
          <a:p>
            <a:pPr lvl="2"/>
            <a:endParaRPr lang="en-US" dirty="0" smtClean="0"/>
          </a:p>
          <a:p>
            <a:pPr marL="735013" lvl="2" indent="-285750">
              <a:buFont typeface="Wingdings" pitchFamily="2" charset="2"/>
              <a:buChar char="v"/>
            </a:pPr>
            <a:r>
              <a:rPr lang="en-US" sz="20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Strong Removal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will remove both explicit and implicit memberships</a:t>
            </a:r>
          </a:p>
          <a:p>
            <a:pPr marL="1192213" lvl="3" indent="-285750">
              <a:buFont typeface="Courier New" pitchFamily="49" charset="0"/>
              <a:buChar char="o"/>
            </a:pPr>
            <a:r>
              <a:rPr lang="en-US" dirty="0" smtClean="0"/>
              <a:t>User will be removed from G, if removed from CSD and authorized by rules.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522613" y="3546020"/>
            <a:ext cx="6327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USER</a:t>
            </a:r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171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052"/>
            <a:ext cx="8229600" cy="647894"/>
          </a:xfrm>
        </p:spPr>
        <p:txBody>
          <a:bodyPr>
            <a:noAutofit/>
          </a:bodyPr>
          <a:lstStyle/>
          <a:p>
            <a:r>
              <a:rPr lang="en-US" sz="3200" b="1" kern="0" dirty="0" smtClean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/>
            </a:r>
            <a:br>
              <a:rPr lang="en-US" sz="3200" b="1" kern="0" dirty="0" smtClean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</a:br>
            <a:r>
              <a:rPr lang="en-US" sz="3200" b="1" kern="0" dirty="0" smtClean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GURA</a:t>
            </a:r>
            <a:r>
              <a:rPr lang="en-US" sz="3200" b="1" kern="0" baseline="-25000" dirty="0" smtClean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G</a:t>
            </a:r>
            <a:r>
              <a:rPr lang="en-US" sz="3200" b="1" kern="0" dirty="0" smtClean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3200" b="1" kern="0" dirty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Model Extensions</a:t>
            </a:r>
            <a:br>
              <a:rPr lang="en-US" sz="3200" b="1" kern="0" dirty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6829" y="999836"/>
            <a:ext cx="4343400" cy="49831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200" b="1" dirty="0">
                <a:solidFill>
                  <a:srgbClr val="2525C5"/>
                </a:solidFill>
              </a:rPr>
              <a:t>Inherited Value Deletion in User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14350"/>
            <a:ext cx="4495800" cy="49831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200" b="1" dirty="0">
                <a:solidFill>
                  <a:srgbClr val="2525C5"/>
                </a:solidFill>
              </a:rPr>
              <a:t>Inherited Value Deletion in User Group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" name="Picture 13" descr="ICS_Medium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923" y="253052"/>
            <a:ext cx="1184428" cy="73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>
            <a:spLocks/>
          </p:cNvSpPr>
          <p:nvPr/>
        </p:nvSpPr>
        <p:spPr bwMode="auto">
          <a:xfrm>
            <a:off x="2219880" y="1447800"/>
            <a:ext cx="4887121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endParaRPr lang="en-US" sz="3200" b="1" kern="0" dirty="0">
              <a:solidFill>
                <a:srgbClr val="131F49"/>
              </a:solidFill>
              <a:latin typeface="Calibri" panose="020F0502020204030204" pitchFamily="34" charset="0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10" name="Picture 9" descr="UTSAGifBlue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2242" y="471780"/>
            <a:ext cx="1310400" cy="42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2219880" y="898063"/>
            <a:ext cx="4769280" cy="1441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452160" y="6179690"/>
            <a:ext cx="8256960" cy="144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 anchor="ctr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13" name="Date Placeholder 3"/>
          <p:cNvSpPr txBox="1">
            <a:spLocks/>
          </p:cNvSpPr>
          <p:nvPr/>
        </p:nvSpPr>
        <p:spPr>
          <a:xfrm>
            <a:off x="447923" y="6181130"/>
            <a:ext cx="2132640" cy="364358"/>
          </a:xfrm>
          <a:prstGeom prst="rect">
            <a:avLst/>
          </a:prstGeom>
        </p:spPr>
        <p:txBody>
          <a:bodyPr vert="horz" wrap="square" lIns="91430" tIns="45716" rIns="91430" bIns="45716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 kern="120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© Ravi </a:t>
            </a:r>
            <a:r>
              <a:rPr lang="en-US" dirty="0" err="1" smtClean="0"/>
              <a:t>Sandhu</a:t>
            </a:r>
            <a:endParaRPr lang="en-GB" dirty="0"/>
          </a:p>
        </p:txBody>
      </p:sp>
      <p:sp>
        <p:nvSpPr>
          <p:cNvPr id="14" name="Footer Placeholder 4"/>
          <p:cNvSpPr txBox="1">
            <a:spLocks/>
          </p:cNvSpPr>
          <p:nvPr/>
        </p:nvSpPr>
        <p:spPr>
          <a:xfrm>
            <a:off x="2772799" y="6181130"/>
            <a:ext cx="3781284" cy="364359"/>
          </a:xfrm>
          <a:prstGeom prst="rect">
            <a:avLst/>
          </a:prstGeom>
        </p:spPr>
        <p:txBody>
          <a:bodyPr vert="horz" wrap="square" lIns="91430" tIns="45716" rIns="91430" bIns="45716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ctr" defTabSz="914400" rtl="0" eaLnBrk="1" latin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70" kern="1200">
                <a:solidFill>
                  <a:srgbClr val="131F49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ea typeface="ＭＳ Ｐゴシック" pitchFamily="34" charset="-128"/>
              </a:rPr>
              <a:t>World-Leading Research with Real-World Impact!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15" name="Slide Number Placeholder 5"/>
          <p:cNvSpPr txBox="1">
            <a:spLocks/>
          </p:cNvSpPr>
          <p:nvPr/>
        </p:nvSpPr>
        <p:spPr>
          <a:xfrm>
            <a:off x="6744960" y="6248400"/>
            <a:ext cx="1964160" cy="364359"/>
          </a:xfrm>
          <a:prstGeom prst="rect">
            <a:avLst/>
          </a:prstGeom>
        </p:spPr>
        <p:txBody>
          <a:bodyPr vert="horz" wrap="square" lIns="91430" tIns="45716" rIns="91430" bIns="45716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 kern="120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fld id="{7084A2E2-4245-4880-AA04-A3886BD21EE2}" type="slidenum">
              <a:rPr lang="en-GB" smtClean="0"/>
              <a:pPr defTabSz="414683"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GB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4557486" y="988950"/>
            <a:ext cx="0" cy="4960490"/>
          </a:xfrm>
          <a:prstGeom prst="line">
            <a:avLst/>
          </a:prstGeom>
          <a:ln w="762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4" descr="F:\PhD Courses\Research Material\HGABAC material and paper\Final HGABAC--NSS submission\Presentation\admi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5592" y="1597819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F:\PhD Courses\Research Material\HGABAC material and paper\Final HGABAC--NSS submission\Presentation\admi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19232" y="1788584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F:\PhD Courses\Research Material\HGABAC material and paper\Final HGABAC--NSS submission\Presentation\inherited-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80563" y="1589083"/>
            <a:ext cx="1905068" cy="1280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" descr="F:\PhD Courses\Research Material\HGABAC material and paper\Final HGABAC--NSS submission\Presentation\inherited-2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2563" y="3469195"/>
            <a:ext cx="1988534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22" name="Straight Arrow Connector 21"/>
          <p:cNvCxnSpPr/>
          <p:nvPr/>
        </p:nvCxnSpPr>
        <p:spPr>
          <a:xfrm>
            <a:off x="935557" y="2133600"/>
            <a:ext cx="164500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040137" y="1746389"/>
            <a:ext cx="1426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canDelete</a:t>
            </a:r>
            <a:r>
              <a:rPr lang="en-US" sz="1600" baseline="-250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univId</a:t>
            </a:r>
            <a:endParaRPr lang="en-US" sz="1600" baseline="-25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1" name="Straight Arrow Connector 30"/>
          <p:cNvCxnSpPr>
            <a:endCxn id="33" idx="4"/>
          </p:cNvCxnSpPr>
          <p:nvPr/>
        </p:nvCxnSpPr>
        <p:spPr>
          <a:xfrm flipV="1">
            <a:off x="2580563" y="2669381"/>
            <a:ext cx="1079433" cy="1521620"/>
          </a:xfrm>
          <a:prstGeom prst="straightConnector1">
            <a:avLst/>
          </a:prstGeom>
          <a:ln w="38100">
            <a:solidFill>
              <a:schemeClr val="accent5">
                <a:lumMod val="5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 rot="18430623">
            <a:off x="2731079" y="3230850"/>
            <a:ext cx="14138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inherited value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Oval 32"/>
          <p:cNvSpPr/>
          <p:nvPr/>
        </p:nvSpPr>
        <p:spPr>
          <a:xfrm>
            <a:off x="3205191" y="2436279"/>
            <a:ext cx="909609" cy="233102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95592" y="2605556"/>
            <a:ext cx="10715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 ROLE</a:t>
            </a:r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838200" y="2499533"/>
            <a:ext cx="2050003" cy="618663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 rot="1045418">
            <a:off x="1366277" y="2491105"/>
            <a:ext cx="12411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canRemove</a:t>
            </a:r>
            <a:endParaRPr lang="en-US" sz="16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" name="Oval 50"/>
          <p:cNvSpPr/>
          <p:nvPr/>
        </p:nvSpPr>
        <p:spPr>
          <a:xfrm>
            <a:off x="887588" y="1746388"/>
            <a:ext cx="152549" cy="169277"/>
          </a:xfrm>
          <a:prstGeom prst="ellipse">
            <a:avLst/>
          </a:prstGeom>
          <a:noFill/>
          <a:ln w="12700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1863201" y="2382417"/>
            <a:ext cx="2723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54" name="TextBox 53"/>
          <p:cNvSpPr txBox="1"/>
          <p:nvPr/>
        </p:nvSpPr>
        <p:spPr>
          <a:xfrm>
            <a:off x="838955" y="1676844"/>
            <a:ext cx="1932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56" name="TextBox 55"/>
          <p:cNvSpPr txBox="1"/>
          <p:nvPr/>
        </p:nvSpPr>
        <p:spPr>
          <a:xfrm>
            <a:off x="238680" y="4800694"/>
            <a:ext cx="396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Deleting an inherited value from a user will require to remove the membership of a user from all the user groups from where the value is inherited.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704211" y="4800695"/>
            <a:ext cx="396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Deleting </a:t>
            </a:r>
            <a:r>
              <a:rPr lang="en-US" dirty="0"/>
              <a:t>an inherited value from a </a:t>
            </a:r>
            <a:r>
              <a:rPr lang="en-US" dirty="0" smtClean="0"/>
              <a:t>user group </a:t>
            </a:r>
            <a:r>
              <a:rPr lang="en-US" dirty="0"/>
              <a:t>will </a:t>
            </a:r>
            <a:r>
              <a:rPr lang="en-US" dirty="0" smtClean="0"/>
              <a:t>require the deletion of value from all the junior groups which have value directly assigned.</a:t>
            </a:r>
            <a:endParaRPr lang="en-US" dirty="0"/>
          </a:p>
        </p:txBody>
      </p:sp>
      <p:sp>
        <p:nvSpPr>
          <p:cNvPr id="58" name="Rounded Rectangle 57"/>
          <p:cNvSpPr/>
          <p:nvPr/>
        </p:nvSpPr>
        <p:spPr>
          <a:xfrm>
            <a:off x="7579009" y="1919865"/>
            <a:ext cx="1500968" cy="91439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9" name="Picture 4" descr="F:\PhD Courses\Research Material\Reformalizd HGABAC--Paper 1\group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7390" y="1877781"/>
            <a:ext cx="861986" cy="861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TextBox 59"/>
          <p:cNvSpPr txBox="1"/>
          <p:nvPr/>
        </p:nvSpPr>
        <p:spPr>
          <a:xfrm>
            <a:off x="6837390" y="2670364"/>
            <a:ext cx="8896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GROUP (G3)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638851" y="1996064"/>
            <a:ext cx="1421232" cy="688861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normAutofit fontScale="55000" lnSpcReduction="20000"/>
          </a:bodyPr>
          <a:lstStyle/>
          <a:p>
            <a:r>
              <a:rPr lang="en-US" sz="2000" b="1" dirty="0" err="1" smtClean="0">
                <a:solidFill>
                  <a:srgbClr val="0070C0"/>
                </a:solidFill>
              </a:rPr>
              <a:t>studType</a:t>
            </a:r>
            <a:r>
              <a:rPr lang="en-US" sz="2000" dirty="0" smtClean="0"/>
              <a:t>: {Grad}</a:t>
            </a:r>
          </a:p>
          <a:p>
            <a:r>
              <a:rPr lang="en-US" sz="2000" b="1" dirty="0" err="1" smtClean="0">
                <a:solidFill>
                  <a:srgbClr val="0070C0"/>
                </a:solidFill>
              </a:rPr>
              <a:t>roomAcc</a:t>
            </a:r>
            <a:r>
              <a:rPr lang="en-US" sz="2000" b="1" dirty="0" smtClean="0">
                <a:solidFill>
                  <a:srgbClr val="0070C0"/>
                </a:solidFill>
              </a:rPr>
              <a:t>: </a:t>
            </a:r>
            <a:r>
              <a:rPr lang="en-US" sz="2000" dirty="0" smtClean="0"/>
              <a:t>{2.03, 2.04, 3.02}</a:t>
            </a:r>
          </a:p>
          <a:p>
            <a:r>
              <a:rPr lang="en-US" sz="2000" b="1" dirty="0" err="1" smtClean="0">
                <a:solidFill>
                  <a:srgbClr val="0070C0"/>
                </a:solidFill>
              </a:rPr>
              <a:t>userType</a:t>
            </a:r>
            <a:r>
              <a:rPr lang="en-US" sz="2000" b="1" dirty="0" smtClean="0">
                <a:solidFill>
                  <a:srgbClr val="0070C0"/>
                </a:solidFill>
              </a:rPr>
              <a:t>: </a:t>
            </a:r>
            <a:r>
              <a:rPr lang="en-US" sz="2000" dirty="0"/>
              <a:t>{student}</a:t>
            </a:r>
          </a:p>
          <a:p>
            <a:endParaRPr lang="en-US" sz="1200" dirty="0" smtClean="0"/>
          </a:p>
        </p:txBody>
      </p:sp>
      <p:sp>
        <p:nvSpPr>
          <p:cNvPr id="62" name="TextBox 61"/>
          <p:cNvSpPr txBox="1"/>
          <p:nvPr/>
        </p:nvSpPr>
        <p:spPr>
          <a:xfrm>
            <a:off x="7738798" y="1676845"/>
            <a:ext cx="13811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effective attributes</a:t>
            </a:r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5637026" y="3643086"/>
            <a:ext cx="1048385" cy="89759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4" name="Picture 4" descr="F:\PhD Courses\Research Material\Reformalizd HGABAC--Paper 1\group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9401" y="3765469"/>
            <a:ext cx="745620" cy="745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TextBox 64"/>
          <p:cNvSpPr txBox="1"/>
          <p:nvPr/>
        </p:nvSpPr>
        <p:spPr>
          <a:xfrm>
            <a:off x="4945174" y="4539086"/>
            <a:ext cx="9673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GROUP (G1)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755021" y="3651646"/>
            <a:ext cx="909833" cy="794139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r>
              <a:rPr lang="en-US" sz="1100" b="1" dirty="0" err="1" smtClean="0">
                <a:solidFill>
                  <a:srgbClr val="0070C0"/>
                </a:solidFill>
              </a:rPr>
              <a:t>roomAcc</a:t>
            </a:r>
            <a:r>
              <a:rPr lang="en-US" sz="1100" b="1" dirty="0" smtClean="0">
                <a:solidFill>
                  <a:srgbClr val="0070C0"/>
                </a:solidFill>
              </a:rPr>
              <a:t>: </a:t>
            </a:r>
            <a:r>
              <a:rPr lang="en-US" sz="1100" dirty="0" smtClean="0"/>
              <a:t>{2.04, 3.02}</a:t>
            </a:r>
          </a:p>
          <a:p>
            <a:r>
              <a:rPr lang="en-US" sz="1100" b="1" dirty="0" err="1" smtClean="0">
                <a:solidFill>
                  <a:srgbClr val="0070C0"/>
                </a:solidFill>
              </a:rPr>
              <a:t>userType</a:t>
            </a:r>
            <a:r>
              <a:rPr lang="en-US" sz="1100" b="1" dirty="0" smtClean="0">
                <a:solidFill>
                  <a:srgbClr val="0070C0"/>
                </a:solidFill>
              </a:rPr>
              <a:t>: </a:t>
            </a:r>
            <a:r>
              <a:rPr lang="en-US" sz="1100" dirty="0"/>
              <a:t>{student}</a:t>
            </a:r>
          </a:p>
          <a:p>
            <a:endParaRPr lang="en-US" sz="1200" dirty="0" smtClean="0"/>
          </a:p>
        </p:txBody>
      </p:sp>
      <p:sp>
        <p:nvSpPr>
          <p:cNvPr id="67" name="Rounded Rectangle 66"/>
          <p:cNvSpPr/>
          <p:nvPr/>
        </p:nvSpPr>
        <p:spPr>
          <a:xfrm>
            <a:off x="7699377" y="3640748"/>
            <a:ext cx="1273265" cy="822967"/>
          </a:xfrm>
          <a:prstGeom prst="roundRect">
            <a:avLst>
              <a:gd name="adj" fmla="val 2808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8" name="Picture 4" descr="F:\PhD Courses\Research Material\Reformalizd HGABAC--Paper 1\group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01252" y="3720049"/>
            <a:ext cx="743666" cy="743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9" name="TextBox 68"/>
          <p:cNvSpPr txBox="1"/>
          <p:nvPr/>
        </p:nvSpPr>
        <p:spPr>
          <a:xfrm>
            <a:off x="7148847" y="4487501"/>
            <a:ext cx="10267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GROUP (G2)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7944918" y="3700022"/>
            <a:ext cx="947593" cy="745763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sz="1100" b="1" dirty="0" err="1" smtClean="0">
                <a:solidFill>
                  <a:srgbClr val="0070C0"/>
                </a:solidFill>
              </a:rPr>
              <a:t>roomAcc</a:t>
            </a:r>
            <a:r>
              <a:rPr lang="en-US" sz="1100" b="1" dirty="0" smtClean="0">
                <a:solidFill>
                  <a:srgbClr val="0070C0"/>
                </a:solidFill>
              </a:rPr>
              <a:t>: </a:t>
            </a:r>
          </a:p>
          <a:p>
            <a:r>
              <a:rPr lang="en-US" sz="1100" dirty="0" smtClean="0"/>
              <a:t>{2.03}</a:t>
            </a:r>
          </a:p>
          <a:p>
            <a:r>
              <a:rPr lang="en-US" sz="1100" b="1" dirty="0" err="1" smtClean="0">
                <a:solidFill>
                  <a:srgbClr val="0070C0"/>
                </a:solidFill>
              </a:rPr>
              <a:t>userType</a:t>
            </a:r>
            <a:r>
              <a:rPr lang="en-US" sz="1100" b="1" dirty="0" smtClean="0">
                <a:solidFill>
                  <a:srgbClr val="0070C0"/>
                </a:solidFill>
              </a:rPr>
              <a:t>: </a:t>
            </a:r>
          </a:p>
          <a:p>
            <a:r>
              <a:rPr lang="en-US" sz="1100" dirty="0" smtClean="0"/>
              <a:t>{</a:t>
            </a:r>
            <a:r>
              <a:rPr lang="en-US" sz="1100" dirty="0"/>
              <a:t>student}</a:t>
            </a:r>
          </a:p>
          <a:p>
            <a:endParaRPr lang="en-US" sz="900" dirty="0" smtClean="0"/>
          </a:p>
        </p:txBody>
      </p:sp>
      <p:sp>
        <p:nvSpPr>
          <p:cNvPr id="71" name="Oval 70"/>
          <p:cNvSpPr/>
          <p:nvPr/>
        </p:nvSpPr>
        <p:spPr>
          <a:xfrm>
            <a:off x="8317442" y="2377064"/>
            <a:ext cx="655200" cy="228492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Straight Arrow Connector 71"/>
          <p:cNvCxnSpPr/>
          <p:nvPr/>
        </p:nvCxnSpPr>
        <p:spPr>
          <a:xfrm flipV="1">
            <a:off x="6480823" y="2744055"/>
            <a:ext cx="2007512" cy="1446945"/>
          </a:xfrm>
          <a:prstGeom prst="straightConnector1">
            <a:avLst/>
          </a:prstGeom>
          <a:ln w="38100">
            <a:solidFill>
              <a:schemeClr val="accent5">
                <a:lumMod val="5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endCxn id="71" idx="4"/>
          </p:cNvCxnSpPr>
          <p:nvPr/>
        </p:nvCxnSpPr>
        <p:spPr>
          <a:xfrm flipV="1">
            <a:off x="8488335" y="2605556"/>
            <a:ext cx="156707" cy="1585446"/>
          </a:xfrm>
          <a:prstGeom prst="straightConnector1">
            <a:avLst/>
          </a:prstGeom>
          <a:ln w="38100">
            <a:solidFill>
              <a:schemeClr val="accent5">
                <a:lumMod val="5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5546154" y="2415382"/>
            <a:ext cx="119880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5448098" y="2089242"/>
            <a:ext cx="14262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canDelete</a:t>
            </a:r>
            <a:r>
              <a:rPr lang="en-US" sz="1100" baseline="-250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userType</a:t>
            </a:r>
            <a:endParaRPr lang="en-US" sz="1100" baseline="-25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345766" y="1982942"/>
            <a:ext cx="2912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</a:t>
            </a:r>
            <a:endParaRPr lang="en-US" sz="1200" dirty="0"/>
          </a:p>
        </p:txBody>
      </p:sp>
      <p:cxnSp>
        <p:nvCxnSpPr>
          <p:cNvPr id="88" name="Straight Arrow Connector 87"/>
          <p:cNvCxnSpPr/>
          <p:nvPr/>
        </p:nvCxnSpPr>
        <p:spPr>
          <a:xfrm>
            <a:off x="5491940" y="2869288"/>
            <a:ext cx="366721" cy="1321712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>
            <a:off x="5448098" y="2834264"/>
            <a:ext cx="2573980" cy="1356736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Multiply 92"/>
          <p:cNvSpPr/>
          <p:nvPr/>
        </p:nvSpPr>
        <p:spPr>
          <a:xfrm rot="17778685">
            <a:off x="2921026" y="2835226"/>
            <a:ext cx="477101" cy="916383"/>
          </a:xfrm>
          <a:prstGeom prst="mathMultiply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TextBox 100"/>
          <p:cNvSpPr txBox="1"/>
          <p:nvPr/>
        </p:nvSpPr>
        <p:spPr>
          <a:xfrm>
            <a:off x="6023717" y="3201305"/>
            <a:ext cx="2436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102" name="TextBox 101"/>
          <p:cNvSpPr txBox="1"/>
          <p:nvPr/>
        </p:nvSpPr>
        <p:spPr>
          <a:xfrm>
            <a:off x="5345766" y="3147445"/>
            <a:ext cx="2370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106" name="TextBox 105"/>
          <p:cNvSpPr txBox="1"/>
          <p:nvPr/>
        </p:nvSpPr>
        <p:spPr>
          <a:xfrm rot="1651072">
            <a:off x="5732412" y="3027686"/>
            <a:ext cx="13912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canDelete</a:t>
            </a:r>
            <a:r>
              <a:rPr lang="en-US" sz="1100" baseline="-250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userType</a:t>
            </a:r>
            <a:endParaRPr lang="en-US" sz="1100" baseline="-25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" name="Oval 72"/>
          <p:cNvSpPr/>
          <p:nvPr/>
        </p:nvSpPr>
        <p:spPr>
          <a:xfrm>
            <a:off x="1910555" y="2436279"/>
            <a:ext cx="152549" cy="169277"/>
          </a:xfrm>
          <a:prstGeom prst="ellipse">
            <a:avLst/>
          </a:prstGeom>
          <a:noFill/>
          <a:ln w="12700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5395537" y="2050770"/>
            <a:ext cx="152549" cy="169277"/>
          </a:xfrm>
          <a:prstGeom prst="ellipse">
            <a:avLst/>
          </a:prstGeom>
          <a:noFill/>
          <a:ln w="12700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5382211" y="3192065"/>
            <a:ext cx="152549" cy="169277"/>
          </a:xfrm>
          <a:prstGeom prst="ellipse">
            <a:avLst/>
          </a:prstGeom>
          <a:noFill/>
          <a:ln w="12700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6057388" y="3255167"/>
            <a:ext cx="152549" cy="169277"/>
          </a:xfrm>
          <a:prstGeom prst="ellipse">
            <a:avLst/>
          </a:prstGeom>
          <a:noFill/>
          <a:ln w="12700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94135" y="5857964"/>
            <a:ext cx="6126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Note: Administrative Rules must exist to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authorize operations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2998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8950"/>
            <a:ext cx="8229600" cy="5107051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2600" b="1" dirty="0">
                <a:solidFill>
                  <a:srgbClr val="333399"/>
                </a:solidFill>
              </a:rPr>
              <a:t>Advantage:</a:t>
            </a:r>
          </a:p>
          <a:p>
            <a:pPr lvl="1">
              <a:buFont typeface="Wingdings" pitchFamily="2" charset="2"/>
              <a:buChar char="v"/>
            </a:pPr>
            <a:r>
              <a:rPr lang="en-US" sz="2200" dirty="0" smtClean="0"/>
              <a:t>Simplified distributed attribute administration.</a:t>
            </a:r>
          </a:p>
          <a:p>
            <a:pPr lvl="1">
              <a:buFont typeface="Wingdings" pitchFamily="2" charset="2"/>
              <a:buChar char="v"/>
            </a:pPr>
            <a:r>
              <a:rPr lang="en-US" sz="2200" dirty="0" smtClean="0"/>
              <a:t>RBAC advantage inherited.</a:t>
            </a:r>
            <a:endParaRPr lang="en-US" sz="2600" dirty="0"/>
          </a:p>
          <a:p>
            <a:pPr>
              <a:buFont typeface="Wingdings" pitchFamily="2" charset="2"/>
              <a:buChar char="Ø"/>
            </a:pPr>
            <a:r>
              <a:rPr lang="en-US" sz="2600" b="1" dirty="0">
                <a:solidFill>
                  <a:srgbClr val="333399"/>
                </a:solidFill>
              </a:rPr>
              <a:t>Limitations:</a:t>
            </a:r>
          </a:p>
          <a:p>
            <a:pPr lvl="1" algn="just">
              <a:buFont typeface="Wingdings" pitchFamily="2" charset="2"/>
              <a:buChar char="v"/>
            </a:pPr>
            <a:r>
              <a:rPr lang="en-US" sz="2200" dirty="0" smtClean="0"/>
              <a:t>Cascading pre-assignment of attributes may lead to some values assignment not essentially required by the entity.</a:t>
            </a:r>
          </a:p>
          <a:p>
            <a:pPr lvl="1" algn="just">
              <a:buFont typeface="Wingdings" pitchFamily="2" charset="2"/>
              <a:buChar char="v"/>
            </a:pPr>
            <a:r>
              <a:rPr lang="en-US" sz="2200" dirty="0" smtClean="0"/>
              <a:t>UGA may require multiple pre-assignments of junior group to assign senior group, though the same inheritance can be achieved by senior group membership only.</a:t>
            </a:r>
            <a:endParaRPr lang="en-US" sz="2600" b="1" dirty="0"/>
          </a:p>
          <a:p>
            <a:pPr>
              <a:buFont typeface="Wingdings" pitchFamily="2" charset="2"/>
              <a:buChar char="Ø"/>
            </a:pPr>
            <a:r>
              <a:rPr lang="en-US" sz="2600" b="1" dirty="0">
                <a:solidFill>
                  <a:srgbClr val="333399"/>
                </a:solidFill>
              </a:rPr>
              <a:t>Future Work: </a:t>
            </a:r>
          </a:p>
          <a:p>
            <a:pPr marL="733425" lvl="2"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sz="2200" dirty="0" smtClean="0"/>
              <a:t>Reachability Analysis for GURA</a:t>
            </a:r>
            <a:r>
              <a:rPr lang="en-US" sz="2200" baseline="-25000" dirty="0" smtClean="0"/>
              <a:t>G</a:t>
            </a:r>
            <a:r>
              <a:rPr lang="en-US" sz="2200" dirty="0" smtClean="0"/>
              <a:t>	</a:t>
            </a:r>
          </a:p>
          <a:p>
            <a:pPr marL="733425" lvl="2">
              <a:buFont typeface="Wingdings" pitchFamily="2" charset="2"/>
              <a:buChar char="v"/>
            </a:pPr>
            <a:r>
              <a:rPr lang="en-US" sz="2200" b="1" dirty="0"/>
              <a:t> </a:t>
            </a:r>
            <a:r>
              <a:rPr lang="en-US" sz="2200" dirty="0" smtClean="0"/>
              <a:t>User and Object Group hierarchy administration.</a:t>
            </a:r>
          </a:p>
          <a:p>
            <a:pPr marL="733425" lvl="2">
              <a:buFont typeface="Wingdings" pitchFamily="2" charset="2"/>
              <a:buChar char="v"/>
            </a:pPr>
            <a:r>
              <a:rPr lang="en-US" sz="2200" dirty="0"/>
              <a:t> </a:t>
            </a:r>
            <a:r>
              <a:rPr lang="en-US" sz="2200" dirty="0" smtClean="0"/>
              <a:t>Attribute based User and Group attribute management.</a:t>
            </a:r>
            <a:endParaRPr lang="en-US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</p:txBody>
      </p:sp>
      <p:pic>
        <p:nvPicPr>
          <p:cNvPr id="4" name="Picture 13" descr="ICS_Medium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923" y="253052"/>
            <a:ext cx="1184428" cy="73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/>
          </p:cNvSpPr>
          <p:nvPr/>
        </p:nvSpPr>
        <p:spPr bwMode="auto">
          <a:xfrm>
            <a:off x="2233559" y="54050"/>
            <a:ext cx="4887121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3200" b="1" kern="0" dirty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Discussions and Future Work</a:t>
            </a:r>
          </a:p>
        </p:txBody>
      </p:sp>
      <p:pic>
        <p:nvPicPr>
          <p:cNvPr id="6" name="Picture 9" descr="UTSAGifBlue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2242" y="471780"/>
            <a:ext cx="1310400" cy="42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2292480" y="684922"/>
            <a:ext cx="4769280" cy="1441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52160" y="6179690"/>
            <a:ext cx="8256960" cy="144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 anchor="ctr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47923" y="6181130"/>
            <a:ext cx="2132640" cy="364358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© Ravi </a:t>
            </a:r>
            <a:r>
              <a:rPr lang="en-US" dirty="0" err="1" smtClean="0"/>
              <a:t>Sandhu</a:t>
            </a:r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772799" y="6181130"/>
            <a:ext cx="3781284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70">
                <a:solidFill>
                  <a:srgbClr val="131F49"/>
                </a:solidFill>
                <a:latin typeface="Arial" pitchFamily="34" charset="0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ea typeface="ＭＳ Ｐゴシック" pitchFamily="34" charset="-128"/>
              </a:rPr>
              <a:t>World-Leading Research with Real-World Impact!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44960" y="6248400"/>
            <a:ext cx="1964160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fld id="{7084A2E2-4245-4880-AA04-A3886BD21EE2}" type="slidenum">
              <a:rPr lang="en-GB" smtClean="0"/>
              <a:pPr defTabSz="414683"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64669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4953000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36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you!!</a:t>
            </a:r>
          </a:p>
          <a:p>
            <a:pPr marL="0" indent="0" algn="ctr">
              <a:buNone/>
            </a:pPr>
            <a:r>
              <a:rPr lang="en-US" sz="36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 Questions??</a:t>
            </a:r>
            <a:endParaRPr lang="en-US" sz="360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13" descr="ICS_Medium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923" y="253052"/>
            <a:ext cx="1184428" cy="73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/>
          </p:cNvSpPr>
          <p:nvPr/>
        </p:nvSpPr>
        <p:spPr bwMode="auto">
          <a:xfrm>
            <a:off x="2306161" y="54050"/>
            <a:ext cx="4714560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2900" b="1" kern="0" dirty="0" smtClean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Institute for Cyber Security</a:t>
            </a:r>
            <a:endParaRPr lang="en-US" sz="2900" b="1" kern="0" dirty="0">
              <a:solidFill>
                <a:srgbClr val="131F49"/>
              </a:solidFill>
              <a:latin typeface="Calibri" panose="020F0502020204030204" pitchFamily="34" charset="0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6" name="Picture 9" descr="UTSAGifBlue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2242" y="471780"/>
            <a:ext cx="1310400" cy="42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2292480" y="684922"/>
            <a:ext cx="4769280" cy="1441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52160" y="6179690"/>
            <a:ext cx="8256960" cy="144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 anchor="ctr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47923" y="6181130"/>
            <a:ext cx="2132640" cy="364358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© Ravi </a:t>
            </a:r>
            <a:r>
              <a:rPr lang="en-US" dirty="0" err="1" smtClean="0"/>
              <a:t>Sandhu</a:t>
            </a:r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772799" y="6181130"/>
            <a:ext cx="3781284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70">
                <a:solidFill>
                  <a:srgbClr val="131F49"/>
                </a:solidFill>
                <a:latin typeface="Arial" pitchFamily="34" charset="0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ea typeface="ＭＳ Ｐゴシック" pitchFamily="34" charset="-128"/>
              </a:rPr>
              <a:t>World-Leading Research with Real-World Impact!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44960" y="6248400"/>
            <a:ext cx="1964160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fld id="{7084A2E2-4245-4880-AA04-A3886BD21EE2}" type="slidenum">
              <a:rPr lang="en-GB" smtClean="0"/>
              <a:pPr defTabSz="414683"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03271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382000" cy="4953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2600" b="1" dirty="0" smtClean="0"/>
              <a:t>Attribute Based Access Control</a:t>
            </a:r>
          </a:p>
          <a:p>
            <a:pPr lvl="1">
              <a:buFont typeface="Wingdings" pitchFamily="2" charset="2"/>
              <a:buChar char="v"/>
            </a:pPr>
            <a:r>
              <a:rPr lang="en-US" sz="2000" b="1" dirty="0"/>
              <a:t> </a:t>
            </a:r>
            <a:r>
              <a:rPr lang="en-US" sz="2200" dirty="0" smtClean="0"/>
              <a:t>requires attributes of entities to make access control decisions. </a:t>
            </a:r>
          </a:p>
          <a:p>
            <a:pPr lvl="1">
              <a:buFont typeface="Wingdings" pitchFamily="2" charset="2"/>
              <a:buChar char="v"/>
            </a:pPr>
            <a:r>
              <a:rPr lang="en-US" sz="2200" dirty="0"/>
              <a:t> </a:t>
            </a:r>
            <a:r>
              <a:rPr lang="en-US" sz="2200" dirty="0" smtClean="0"/>
              <a:t>provides flexible and fine grained access control</a:t>
            </a:r>
          </a:p>
          <a:p>
            <a:pPr lvl="1">
              <a:buFont typeface="Wingdings" pitchFamily="2" charset="2"/>
              <a:buChar char="v"/>
            </a:pPr>
            <a:r>
              <a:rPr lang="en-US" sz="2200" dirty="0"/>
              <a:t> </a:t>
            </a:r>
            <a:r>
              <a:rPr lang="en-US" sz="2200" dirty="0" smtClean="0"/>
              <a:t>needs attributes (characteristics of entities) to be assigned by security administrators before access policies can be enforced.</a:t>
            </a:r>
          </a:p>
          <a:p>
            <a:pPr marL="407988" lvl="1" indent="-342900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sz="2600" b="1" dirty="0" smtClean="0"/>
              <a:t>Several models have been developed</a:t>
            </a:r>
            <a:endParaRPr lang="en-US" sz="2600" b="1" dirty="0"/>
          </a:p>
          <a:p>
            <a:pPr marL="800100" lvl="1" indent="-342900">
              <a:buFont typeface="Wingdings" pitchFamily="2" charset="2"/>
              <a:buChar char="v"/>
            </a:pPr>
            <a:r>
              <a:rPr lang="en-US" sz="2200" dirty="0" err="1" smtClean="0"/>
              <a:t>ABAC</a:t>
            </a:r>
            <a:r>
              <a:rPr lang="en-US" sz="2200" baseline="-25000" dirty="0" err="1" smtClean="0">
                <a:latin typeface="Symbol" pitchFamily="18" charset="2"/>
              </a:rPr>
              <a:t>a</a:t>
            </a:r>
            <a:r>
              <a:rPr lang="en-US" sz="2200" baseline="-25000" dirty="0" smtClean="0">
                <a:latin typeface="Symbol" pitchFamily="18" charset="2"/>
              </a:rPr>
              <a:t> </a:t>
            </a:r>
            <a:r>
              <a:rPr lang="en-US" sz="2200" dirty="0" smtClean="0"/>
              <a:t>model [DBSec12]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en-US" sz="2200" dirty="0" smtClean="0"/>
              <a:t>Attribute based encryption (ABE) [CCS06]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en-US" sz="2200" dirty="0" smtClean="0"/>
              <a:t>Logical Based Framework for ABAC [FMSE04]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en-US" sz="2200" dirty="0" smtClean="0"/>
              <a:t>Attributed based AC for web services [ICWS'05]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en-US" sz="2200" dirty="0" smtClean="0"/>
              <a:t>Guide to ABAC Definitions and Considerations [NIST SP 800-162]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en-US" sz="2200" dirty="0" smtClean="0"/>
              <a:t>etcetera!!</a:t>
            </a:r>
          </a:p>
          <a:p>
            <a:pPr marL="457200" lvl="1" indent="0">
              <a:buNone/>
            </a:pPr>
            <a:endParaRPr lang="en-US" sz="2200" dirty="0" smtClean="0"/>
          </a:p>
          <a:p>
            <a:pPr marL="800100" lvl="1" indent="-342900">
              <a:buFont typeface="Wingdings" pitchFamily="2" charset="2"/>
              <a:buChar char="v"/>
            </a:pPr>
            <a:endParaRPr lang="en-US" sz="2200" dirty="0" smtClean="0"/>
          </a:p>
          <a:p>
            <a:pPr lvl="1">
              <a:buFont typeface="Wingdings" pitchFamily="2" charset="2"/>
              <a:buChar char="v"/>
            </a:pPr>
            <a:endParaRPr lang="en-US" sz="2200" dirty="0" smtClean="0"/>
          </a:p>
          <a:p>
            <a:pPr lvl="1">
              <a:buFont typeface="Wingdings" pitchFamily="2" charset="2"/>
              <a:buChar char="v"/>
            </a:pPr>
            <a:endParaRPr lang="en-US" sz="2000" dirty="0" smtClean="0"/>
          </a:p>
        </p:txBody>
      </p:sp>
      <p:pic>
        <p:nvPicPr>
          <p:cNvPr id="4" name="Picture 13" descr="ICS_Medium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923" y="253052"/>
            <a:ext cx="1184428" cy="73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/>
          </p:cNvSpPr>
          <p:nvPr/>
        </p:nvSpPr>
        <p:spPr bwMode="auto">
          <a:xfrm>
            <a:off x="1901588" y="140741"/>
            <a:ext cx="5215681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sz="3200" b="1" dirty="0"/>
              <a:t>Attribute Based Access </a:t>
            </a:r>
            <a:r>
              <a:rPr lang="en-US" sz="3200" b="1" dirty="0" smtClean="0"/>
              <a:t>Control (ABAC)</a:t>
            </a:r>
            <a:endParaRPr lang="en-US" sz="3200" b="1" dirty="0"/>
          </a:p>
        </p:txBody>
      </p:sp>
      <p:pic>
        <p:nvPicPr>
          <p:cNvPr id="6" name="Picture 9" descr="UTSAGifBlue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2242" y="471780"/>
            <a:ext cx="1310400" cy="42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2292480" y="876183"/>
            <a:ext cx="4769280" cy="1441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52160" y="6179690"/>
            <a:ext cx="8256960" cy="144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 anchor="ctr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47923" y="6181130"/>
            <a:ext cx="2132640" cy="364358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© Ravi </a:t>
            </a:r>
            <a:r>
              <a:rPr lang="en-US" dirty="0" err="1" smtClean="0"/>
              <a:t>Sandhu</a:t>
            </a:r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772799" y="6181130"/>
            <a:ext cx="3781284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70">
                <a:solidFill>
                  <a:srgbClr val="131F49"/>
                </a:solidFill>
                <a:latin typeface="Arial" pitchFamily="34" charset="0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ea typeface="ＭＳ Ｐゴシック" pitchFamily="34" charset="-128"/>
              </a:rPr>
              <a:t>World-Leading Research with Real-World Impact!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44960" y="6248400"/>
            <a:ext cx="1964160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fld id="{7084A2E2-4245-4880-AA04-A3886BD21EE2}" type="slidenum">
              <a:rPr lang="en-GB" smtClean="0"/>
              <a:pPr defTabSz="414683"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14797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ICS_Medium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923" y="253052"/>
            <a:ext cx="1184428" cy="73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 descr="UTSAGifBlue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2242" y="471780"/>
            <a:ext cx="1310400" cy="42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2292480" y="684922"/>
            <a:ext cx="4769280" cy="1441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52160" y="6179690"/>
            <a:ext cx="8256960" cy="144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 anchor="ctr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47923" y="6181130"/>
            <a:ext cx="2132640" cy="364358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© Ravi </a:t>
            </a:r>
            <a:r>
              <a:rPr lang="en-US" dirty="0" err="1" smtClean="0"/>
              <a:t>Sandhu</a:t>
            </a:r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772799" y="6181130"/>
            <a:ext cx="3781284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70">
                <a:solidFill>
                  <a:srgbClr val="131F49"/>
                </a:solidFill>
                <a:latin typeface="Arial" pitchFamily="34" charset="0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ea typeface="ＭＳ Ｐゴシック" pitchFamily="34" charset="-128"/>
              </a:rPr>
              <a:t>World-Leading Research with Real-World Impact!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44960" y="6248400"/>
            <a:ext cx="1964160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fld id="{7084A2E2-4245-4880-AA04-A3886BD21EE2}" type="slidenum">
              <a:rPr lang="en-GB" smtClean="0"/>
              <a:pPr defTabSz="414683"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GB" dirty="0"/>
          </a:p>
        </p:txBody>
      </p:sp>
      <p:sp>
        <p:nvSpPr>
          <p:cNvPr id="13" name="Title 1"/>
          <p:cNvSpPr>
            <a:spLocks/>
          </p:cNvSpPr>
          <p:nvPr/>
        </p:nvSpPr>
        <p:spPr bwMode="auto">
          <a:xfrm>
            <a:off x="2233559" y="35529"/>
            <a:ext cx="5005441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3200" b="1" kern="0" dirty="0" smtClean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ABAC Administration</a:t>
            </a:r>
            <a:endParaRPr lang="en-US" sz="3200" b="1" kern="0" dirty="0">
              <a:solidFill>
                <a:srgbClr val="131F49"/>
              </a:solidFill>
              <a:latin typeface="Calibri" panose="020F0502020204030204" pitchFamily="34" charset="0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1026" name="Picture 2" descr="F:\PhD Courses\Research Material\HGABAC material and paper\Final HGABAC--NSS submission\Presentation\admin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0137" y="1499550"/>
            <a:ext cx="864863" cy="86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F:\PhD Courses\Research Material\HGABAC material and paper\Reformalizd HGABAC--Paper 1\user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62260" y="1512628"/>
            <a:ext cx="810904" cy="810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14400" y="2300786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</a:rPr>
              <a:t>Administrator</a:t>
            </a:r>
            <a:endParaRPr lang="en-US" sz="1400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60701" y="2300785"/>
            <a:ext cx="7124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</a:rPr>
              <a:t>User</a:t>
            </a:r>
            <a:endParaRPr lang="en-US" sz="1400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992321" y="2038314"/>
            <a:ext cx="1501757" cy="600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914400" y="1480066"/>
            <a:ext cx="7403041" cy="1128496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890514" y="1021511"/>
            <a:ext cx="54340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GURA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(Single User, Single Attribute Value Assignment)</a:t>
            </a:r>
            <a:endParaRPr lang="en-US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2" name="Straight Arrow Connector 21"/>
          <p:cNvCxnSpPr>
            <a:endCxn id="21" idx="1"/>
          </p:cNvCxnSpPr>
          <p:nvPr/>
        </p:nvCxnSpPr>
        <p:spPr>
          <a:xfrm>
            <a:off x="4580640" y="2018666"/>
            <a:ext cx="136296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992321" y="2044315"/>
            <a:ext cx="15017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atisfy condition</a:t>
            </a:r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943600" y="1849389"/>
            <a:ext cx="1447800" cy="338554"/>
          </a:xfrm>
          <a:prstGeom prst="rect">
            <a:avLst/>
          </a:prstGeom>
          <a:noFill/>
          <a:ln w="28575">
            <a:solidFill>
              <a:schemeClr val="tx2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Attribute Value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486420" y="1993008"/>
            <a:ext cx="14571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assign 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delete</a:t>
            </a:r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55994" y="2996858"/>
            <a:ext cx="8877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?</a:t>
            </a:r>
            <a:endParaRPr lang="en-US" sz="1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Notched Right Arrow 29"/>
          <p:cNvSpPr/>
          <p:nvPr/>
        </p:nvSpPr>
        <p:spPr>
          <a:xfrm rot="18780752">
            <a:off x="487909" y="2696961"/>
            <a:ext cx="701311" cy="180423"/>
          </a:xfrm>
          <a:prstGeom prst="notchedRightArrow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Notched Right Arrow 30"/>
          <p:cNvSpPr/>
          <p:nvPr/>
        </p:nvSpPr>
        <p:spPr>
          <a:xfrm rot="16200000">
            <a:off x="2316856" y="2616733"/>
            <a:ext cx="687721" cy="176032"/>
          </a:xfrm>
          <a:prstGeom prst="notchedRightArrow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890215" y="3005920"/>
            <a:ext cx="17572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Prerequisite Cond. </a:t>
            </a:r>
            <a:endParaRPr lang="en-US" sz="1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943600" y="2935835"/>
            <a:ext cx="1447800" cy="338554"/>
          </a:xfrm>
          <a:prstGeom prst="rect">
            <a:avLst/>
          </a:prstGeom>
          <a:noFill/>
          <a:ln w="28575">
            <a:solidFill>
              <a:schemeClr val="tx2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Attribute Value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943599" y="3509494"/>
            <a:ext cx="1447800" cy="338554"/>
          </a:xfrm>
          <a:prstGeom prst="rect">
            <a:avLst/>
          </a:prstGeom>
          <a:noFill/>
          <a:ln w="28575">
            <a:solidFill>
              <a:schemeClr val="tx2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Attribute Value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943599" y="4122655"/>
            <a:ext cx="1447800" cy="338554"/>
          </a:xfrm>
          <a:prstGeom prst="rect">
            <a:avLst/>
          </a:prstGeom>
          <a:noFill/>
          <a:ln w="28575">
            <a:solidFill>
              <a:schemeClr val="tx2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Attribute Value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99840" y="1676399"/>
            <a:ext cx="1743960" cy="3989063"/>
          </a:xfrm>
          <a:prstGeom prst="rect">
            <a:avLst/>
          </a:prstGeom>
          <a:noFill/>
          <a:ln w="38100">
            <a:solidFill>
              <a:srgbClr val="FFC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/>
          <p:cNvCxnSpPr>
            <a:stCxn id="14" idx="3"/>
            <a:endCxn id="24" idx="1"/>
          </p:cNvCxnSpPr>
          <p:nvPr/>
        </p:nvCxnSpPr>
        <p:spPr>
          <a:xfrm>
            <a:off x="4473164" y="2454674"/>
            <a:ext cx="1326676" cy="121625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 rot="2611156">
            <a:off x="4351485" y="2964479"/>
            <a:ext cx="13945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assign 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delete</a:t>
            </a:r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5" name="Picture 2" descr="F:\PhD Courses\Research Material\HGABAC material and paper\Final HGABAC--NSS submission\Presentation\admi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116" y="4800600"/>
            <a:ext cx="864863" cy="86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:\PhD Courses\Research Material\HGABAC material and paper\Reformalizd HGABAC--Paper 1\group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62633" y="4800600"/>
            <a:ext cx="864863" cy="86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9" name="TextBox 58"/>
          <p:cNvSpPr txBox="1"/>
          <p:nvPr/>
        </p:nvSpPr>
        <p:spPr>
          <a:xfrm>
            <a:off x="3429818" y="5665463"/>
            <a:ext cx="13742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</a:rPr>
              <a:t>Multiple Users</a:t>
            </a:r>
            <a:endParaRPr lang="en-US" sz="1400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a:endParaRPr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1992321" y="5334000"/>
            <a:ext cx="1437497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1963375" y="4983880"/>
            <a:ext cx="15017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atisfy condition</a:t>
            </a:r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965013" y="5137768"/>
            <a:ext cx="1447800" cy="338554"/>
          </a:xfrm>
          <a:prstGeom prst="rect">
            <a:avLst/>
          </a:prstGeom>
          <a:noFill/>
          <a:ln w="28575">
            <a:solidFill>
              <a:schemeClr val="tx2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Attribute Value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4646867" y="5268543"/>
            <a:ext cx="136296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4553234" y="5294191"/>
            <a:ext cx="14918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assign 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delete</a:t>
            </a:r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7" name="Straight Arrow Connector 66"/>
          <p:cNvCxnSpPr>
            <a:stCxn id="1028" idx="0"/>
          </p:cNvCxnSpPr>
          <p:nvPr/>
        </p:nvCxnSpPr>
        <p:spPr>
          <a:xfrm flipV="1">
            <a:off x="4095065" y="3783265"/>
            <a:ext cx="1671564" cy="101733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 rot="19724415">
            <a:off x="3990354" y="4073911"/>
            <a:ext cx="14918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assign 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delete</a:t>
            </a:r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73121" y="5601968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</a:rPr>
              <a:t>Administrator</a:t>
            </a:r>
            <a:endParaRPr lang="en-US" sz="1400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a:endParaRPr>
          </a:p>
        </p:txBody>
      </p:sp>
      <p:sp>
        <p:nvSpPr>
          <p:cNvPr id="77" name="TextBox 76"/>
          <p:cNvSpPr txBox="1"/>
          <p:nvPr/>
        </p:nvSpPr>
        <p:spPr>
          <a:xfrm rot="2567529">
            <a:off x="4576599" y="2908913"/>
            <a:ext cx="14809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Multiple values</a:t>
            </a:r>
            <a:endParaRPr lang="en-US" sz="1400" dirty="0">
              <a:ln>
                <a:solidFill>
                  <a:schemeClr val="accent3">
                    <a:lumMod val="75000"/>
                  </a:schemeClr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669156" y="1730537"/>
            <a:ext cx="10796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Single value</a:t>
            </a:r>
            <a:endParaRPr lang="en-US" sz="1400" dirty="0">
              <a:ln>
                <a:solidFill>
                  <a:schemeClr val="accent3">
                    <a:lumMod val="75000"/>
                  </a:schemeClr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725264" y="4918547"/>
            <a:ext cx="10796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Single value</a:t>
            </a:r>
            <a:endParaRPr lang="en-US" sz="1400" dirty="0">
              <a:ln>
                <a:solidFill>
                  <a:schemeClr val="accent3">
                    <a:lumMod val="75000"/>
                  </a:schemeClr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3" name="TextBox 82"/>
          <p:cNvSpPr txBox="1"/>
          <p:nvPr/>
        </p:nvSpPr>
        <p:spPr>
          <a:xfrm rot="19686360">
            <a:off x="4222572" y="4287339"/>
            <a:ext cx="14809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Multiple values</a:t>
            </a:r>
            <a:endParaRPr lang="en-US" sz="1400" dirty="0">
              <a:ln>
                <a:solidFill>
                  <a:schemeClr val="accent3">
                    <a:lumMod val="75000"/>
                  </a:schemeClr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4" name="Notched Right Arrow 83"/>
          <p:cNvSpPr/>
          <p:nvPr/>
        </p:nvSpPr>
        <p:spPr>
          <a:xfrm rot="5400000">
            <a:off x="1827699" y="4076162"/>
            <a:ext cx="1639408" cy="176032"/>
          </a:xfrm>
          <a:prstGeom prst="notchedRightArrow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Notched Right Arrow 84"/>
          <p:cNvSpPr/>
          <p:nvPr/>
        </p:nvSpPr>
        <p:spPr>
          <a:xfrm rot="3830170">
            <a:off x="238123" y="3968505"/>
            <a:ext cx="1415250" cy="180038"/>
          </a:xfrm>
          <a:prstGeom prst="notchedRightArrow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TextBox 85"/>
          <p:cNvSpPr txBox="1"/>
          <p:nvPr/>
        </p:nvSpPr>
        <p:spPr>
          <a:xfrm rot="2567529">
            <a:off x="4361929" y="3036998"/>
            <a:ext cx="903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HGABAC</a:t>
            </a:r>
            <a:endParaRPr lang="en-US" sz="16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797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4953000"/>
          </a:xfrm>
        </p:spPr>
        <p:txBody>
          <a:bodyPr/>
          <a:lstStyle/>
          <a:p>
            <a:pPr marL="0" indent="0">
              <a:buNone/>
            </a:pPr>
            <a:endParaRPr lang="en-US" sz="2600" dirty="0" smtClean="0"/>
          </a:p>
          <a:p>
            <a:pPr>
              <a:buFont typeface="Wingdings" pitchFamily="2" charset="2"/>
              <a:buChar char="v"/>
            </a:pPr>
            <a:endParaRPr lang="en-US" sz="2600" dirty="0"/>
          </a:p>
          <a:p>
            <a:pPr>
              <a:buFont typeface="Wingdings" pitchFamily="2" charset="2"/>
              <a:buChar char="v"/>
            </a:pPr>
            <a:endParaRPr lang="en-US" sz="2600" dirty="0" smtClean="0"/>
          </a:p>
          <a:p>
            <a:pPr>
              <a:buFont typeface="Wingdings" pitchFamily="2" charset="2"/>
              <a:buChar char="v"/>
            </a:pPr>
            <a:endParaRPr lang="en-US" sz="2600" dirty="0"/>
          </a:p>
          <a:p>
            <a:pPr>
              <a:buFont typeface="Wingdings" pitchFamily="2" charset="2"/>
              <a:buChar char="v"/>
            </a:pPr>
            <a:endParaRPr lang="en-US" sz="2600" dirty="0" smtClean="0"/>
          </a:p>
          <a:p>
            <a:pPr>
              <a:buFont typeface="Wingdings" pitchFamily="2" charset="2"/>
              <a:buChar char="v"/>
            </a:pPr>
            <a:endParaRPr lang="en-US" sz="2600" dirty="0"/>
          </a:p>
          <a:p>
            <a:pPr>
              <a:buFont typeface="Wingdings" pitchFamily="2" charset="2"/>
              <a:buChar char="v"/>
            </a:pPr>
            <a:endParaRPr lang="en-US" sz="2600" dirty="0" smtClean="0"/>
          </a:p>
        </p:txBody>
      </p:sp>
      <p:pic>
        <p:nvPicPr>
          <p:cNvPr id="4" name="Picture 13" descr="ICS_Medium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923" y="253052"/>
            <a:ext cx="1184428" cy="73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/>
          </p:cNvSpPr>
          <p:nvPr/>
        </p:nvSpPr>
        <p:spPr bwMode="auto">
          <a:xfrm>
            <a:off x="2209800" y="54050"/>
            <a:ext cx="4953000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3200" b="1" kern="0" dirty="0" smtClean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Redefined HGABAC</a:t>
            </a:r>
            <a:endParaRPr lang="en-US" sz="3200" b="1" kern="0" dirty="0">
              <a:solidFill>
                <a:srgbClr val="131F49"/>
              </a:solidFill>
              <a:latin typeface="Calibri" panose="020F0502020204030204" pitchFamily="34" charset="0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6" name="Picture 9" descr="UTSAGifBlue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2242" y="471780"/>
            <a:ext cx="1310400" cy="42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2292480" y="684922"/>
            <a:ext cx="4769280" cy="1441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52160" y="6179690"/>
            <a:ext cx="8256960" cy="144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 anchor="ctr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47923" y="6181130"/>
            <a:ext cx="2132640" cy="364358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© Ravi </a:t>
            </a:r>
            <a:r>
              <a:rPr lang="en-US" dirty="0" err="1" smtClean="0"/>
              <a:t>Sandhu</a:t>
            </a:r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772799" y="6181130"/>
            <a:ext cx="3781284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70">
                <a:solidFill>
                  <a:srgbClr val="131F49"/>
                </a:solidFill>
                <a:latin typeface="Arial" pitchFamily="34" charset="0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ea typeface="ＭＳ Ｐゴシック" pitchFamily="34" charset="-128"/>
              </a:rPr>
              <a:t>World-Leading Research with Real-World Impact!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44960" y="6248400"/>
            <a:ext cx="1964160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fld id="{7084A2E2-4245-4880-AA04-A3886BD21EE2}" type="slidenum">
              <a:rPr lang="en-GB" smtClean="0"/>
              <a:pPr defTabSz="414683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GB" dirty="0"/>
          </a:p>
        </p:txBody>
      </p:sp>
      <p:pic>
        <p:nvPicPr>
          <p:cNvPr id="15" name="Picture 2" descr="F:\PhD Courses\Research Material\HGABAC material and paper\Final HGABAC--NSS submission\Camera Ready Submission\GURA-G latex\Images\hgabac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5266" y="988950"/>
            <a:ext cx="5681566" cy="313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452160" y="1143000"/>
            <a:ext cx="3357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096832" y="1143000"/>
            <a:ext cx="274962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U: </a:t>
            </a:r>
            <a:r>
              <a:rPr lang="en-US" sz="2000" b="1" dirty="0" smtClean="0">
                <a:solidFill>
                  <a:schemeClr val="tx2"/>
                </a:solidFill>
              </a:rPr>
              <a:t>User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UG: User-Group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S: Subject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UA: User Attributes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O: Object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OG: Object-Group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OA: Object Attributes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OP: Operation (Actions)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4822" y="4038600"/>
            <a:ext cx="8394297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 [</a:t>
            </a:r>
            <a:r>
              <a:rPr lang="en-US" sz="2400" dirty="0"/>
              <a:t>Servos et al] proposed </a:t>
            </a:r>
            <a:r>
              <a:rPr lang="en-US" sz="2400" dirty="0" smtClean="0"/>
              <a:t>Hierarchical Group and Attribute based    Access Control (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HGABAC)</a:t>
            </a:r>
            <a:r>
              <a:rPr lang="en-US" sz="2400" dirty="0" smtClean="0"/>
              <a:t> </a:t>
            </a:r>
            <a:r>
              <a:rPr lang="en-US" sz="2400" dirty="0"/>
              <a:t>operational model</a:t>
            </a:r>
          </a:p>
          <a:p>
            <a:pPr marL="1017587" lvl="1" indent="-457200" algn="just">
              <a:buFont typeface="Wingdings" pitchFamily="2" charset="2"/>
              <a:buChar char="v"/>
            </a:pPr>
            <a:r>
              <a:rPr lang="en-US" sz="2000" dirty="0"/>
              <a:t>Introduces the notion of User and Object Groups</a:t>
            </a:r>
          </a:p>
          <a:p>
            <a:pPr marL="1017587" lvl="1" indent="-457200" algn="just">
              <a:buFont typeface="Wingdings" pitchFamily="2" charset="2"/>
              <a:buChar char="v"/>
            </a:pPr>
            <a:r>
              <a:rPr lang="en-US" sz="2000" dirty="0"/>
              <a:t>Core advantage is simplified administration of attributes</a:t>
            </a:r>
          </a:p>
          <a:p>
            <a:pPr marL="1017587" lvl="1" indent="-457200" algn="just">
              <a:buFont typeface="Wingdings" pitchFamily="2" charset="2"/>
              <a:buChar char="v"/>
            </a:pPr>
            <a:r>
              <a:rPr lang="en-US" sz="2000" dirty="0"/>
              <a:t>User and Objects are assigned set of attributes in one go as compared to single assignment at a time</a:t>
            </a:r>
            <a:r>
              <a:rPr lang="en-US" sz="2000" dirty="0" smtClean="0"/>
              <a:t>.</a:t>
            </a:r>
          </a:p>
          <a:p>
            <a:pPr marL="1017587" lvl="1" indent="-457200" algn="just">
              <a:buFont typeface="Wingdings" pitchFamily="2" charset="2"/>
              <a:buChar char="v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114797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ICS_Medium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923" y="253052"/>
            <a:ext cx="1184428" cy="73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/>
          </p:cNvSpPr>
          <p:nvPr/>
        </p:nvSpPr>
        <p:spPr bwMode="auto">
          <a:xfrm>
            <a:off x="2133600" y="54050"/>
            <a:ext cx="4928160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2900" b="1" kern="0" dirty="0" smtClean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 Example User-Group Hierarchy</a:t>
            </a:r>
            <a:endParaRPr lang="en-US" sz="2900" b="1" kern="0" dirty="0">
              <a:solidFill>
                <a:srgbClr val="131F49"/>
              </a:solidFill>
              <a:latin typeface="Calibri" panose="020F0502020204030204" pitchFamily="34" charset="0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6" name="Picture 9" descr="UTSAGifBlue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2242" y="471780"/>
            <a:ext cx="1310400" cy="42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2292480" y="684922"/>
            <a:ext cx="4769280" cy="1441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52160" y="6179690"/>
            <a:ext cx="8256960" cy="144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 anchor="ctr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47923" y="6181130"/>
            <a:ext cx="2132640" cy="364358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© Ravi </a:t>
            </a:r>
            <a:r>
              <a:rPr lang="en-US" dirty="0" err="1" smtClean="0"/>
              <a:t>Sandhu</a:t>
            </a:r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772799" y="6181130"/>
            <a:ext cx="3781284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70">
                <a:solidFill>
                  <a:srgbClr val="131F49"/>
                </a:solidFill>
                <a:latin typeface="Arial" pitchFamily="34" charset="0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ea typeface="ＭＳ Ｐゴシック" pitchFamily="34" charset="-128"/>
              </a:rPr>
              <a:t>World-Leading Research with Real-World Impact!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44960" y="6248400"/>
            <a:ext cx="1964160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fld id="{7084A2E2-4245-4880-AA04-A3886BD21EE2}" type="slidenum">
              <a:rPr lang="en-GB" smtClean="0"/>
              <a:pPr defTabSz="414683"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GB" dirty="0"/>
          </a:p>
        </p:txBody>
      </p:sp>
      <p:pic>
        <p:nvPicPr>
          <p:cNvPr id="2050" name="Picture 2" descr="F:\PhD Courses\Research Material\HGABAC material and paper\Final HGABAC--NSS submission\Camera Ready Submission\GURA-G latex\Images\examplehierarchy.pn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84203" y="996309"/>
            <a:ext cx="5977557" cy="3463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8600" y="4459894"/>
            <a:ext cx="87440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Senior Groups inherit attributes from 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junior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group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Graduate group (G) is senior to CSD and UN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G inherits attributes from both CSD and UN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example: ‘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univId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’ and ‘college’ attribute for G inherited from UN and CSD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User assigned to group G will have direct attributes and attributes from G</a:t>
            </a:r>
            <a:endParaRPr lang="en-US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Up Arrow 13"/>
          <p:cNvSpPr/>
          <p:nvPr/>
        </p:nvSpPr>
        <p:spPr>
          <a:xfrm>
            <a:off x="7295106" y="1295398"/>
            <a:ext cx="398402" cy="2848429"/>
          </a:xfrm>
          <a:prstGeom prst="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 rot="16200000">
            <a:off x="6761965" y="2567605"/>
            <a:ext cx="2169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a:rPr>
              <a:t>Attribute Inheritance</a:t>
            </a:r>
            <a:endParaRPr lang="en-US" dirty="0"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347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ICS_Medium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923" y="253052"/>
            <a:ext cx="1184428" cy="73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/>
          </p:cNvSpPr>
          <p:nvPr/>
        </p:nvSpPr>
        <p:spPr bwMode="auto">
          <a:xfrm>
            <a:off x="2306161" y="54050"/>
            <a:ext cx="4714560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2900" b="1" kern="0" dirty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GURA</a:t>
            </a:r>
            <a:r>
              <a:rPr lang="en-US" sz="2900" b="1" kern="0" baseline="-25000" dirty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G</a:t>
            </a:r>
            <a:r>
              <a:rPr lang="en-US" sz="2900" b="1" kern="0" dirty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 Administrative Model</a:t>
            </a:r>
          </a:p>
        </p:txBody>
      </p:sp>
      <p:pic>
        <p:nvPicPr>
          <p:cNvPr id="6" name="Picture 9" descr="UTSAGifBlue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2242" y="471780"/>
            <a:ext cx="1310400" cy="42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2292480" y="684922"/>
            <a:ext cx="4769280" cy="1441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52160" y="6179690"/>
            <a:ext cx="8256960" cy="144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 anchor="ctr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47923" y="6181130"/>
            <a:ext cx="2132640" cy="364358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© Ravi </a:t>
            </a:r>
            <a:r>
              <a:rPr lang="en-US" dirty="0" err="1" smtClean="0"/>
              <a:t>Sandhu</a:t>
            </a:r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772799" y="6181130"/>
            <a:ext cx="3781284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70">
                <a:solidFill>
                  <a:srgbClr val="131F49"/>
                </a:solidFill>
                <a:latin typeface="Arial" pitchFamily="34" charset="0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ea typeface="ＭＳ Ｐゴシック" pitchFamily="34" charset="-128"/>
              </a:rPr>
              <a:t>World-Leading Research with Real-World Impact!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44960" y="6248400"/>
            <a:ext cx="1964160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fld id="{7084A2E2-4245-4880-AA04-A3886BD21EE2}" type="slidenum">
              <a:rPr lang="en-GB" smtClean="0"/>
              <a:pPr defTabSz="414683"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GB" dirty="0"/>
          </a:p>
        </p:txBody>
      </p:sp>
      <p:pic>
        <p:nvPicPr>
          <p:cNvPr id="3074" name="Picture 2" descr="F:\PhD Courses\Research Material\HGABAC material and paper\Final HGABAC--NSS submission\hgabac3.pn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514" y="988950"/>
            <a:ext cx="4835277" cy="2810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533400" y="1007099"/>
            <a:ext cx="1398263" cy="266865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752120" y="2279302"/>
            <a:ext cx="46192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>
                <a:solidFill>
                  <a:schemeClr val="accent2"/>
                </a:solidFill>
              </a:rPr>
              <a:t>	</a:t>
            </a:r>
            <a:r>
              <a:rPr lang="en-US" sz="2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GURA</a:t>
            </a:r>
            <a:r>
              <a:rPr lang="en-US" sz="2200" b="1" baseline="-25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en-US" sz="2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Sub Models</a:t>
            </a:r>
          </a:p>
          <a:p>
            <a:pPr algn="just"/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UAA</a:t>
            </a:r>
            <a:r>
              <a:rPr lang="en-US" sz="2000" dirty="0" smtClean="0">
                <a:solidFill>
                  <a:srgbClr val="C00000"/>
                </a:solidFill>
              </a:rPr>
              <a:t>: User Attribute Assignment</a:t>
            </a:r>
          </a:p>
          <a:p>
            <a:pPr algn="just"/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UGAA</a:t>
            </a:r>
            <a:r>
              <a:rPr lang="en-US" sz="2000" dirty="0" smtClean="0">
                <a:solidFill>
                  <a:srgbClr val="C00000"/>
                </a:solidFill>
              </a:rPr>
              <a:t>: User Group Attribute Assignment</a:t>
            </a:r>
          </a:p>
          <a:p>
            <a:pPr algn="just"/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UGA</a:t>
            </a:r>
            <a:r>
              <a:rPr lang="en-US" sz="2000" dirty="0" smtClean="0">
                <a:solidFill>
                  <a:srgbClr val="C00000"/>
                </a:solidFill>
              </a:rPr>
              <a:t>: User to User-Group Assignment</a:t>
            </a:r>
            <a:endParaRPr lang="en-US" sz="2000" dirty="0">
              <a:solidFill>
                <a:srgbClr val="C00000"/>
              </a:solidFill>
            </a:endParaRPr>
          </a:p>
        </p:txBody>
      </p:sp>
      <p:pic>
        <p:nvPicPr>
          <p:cNvPr id="3077" name="Picture 5" descr="F:\PhD Courses\Research Material\HGABAC material and paper\Final HGABAC--NSS submission\Presentation\GURA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0"/>
            <a:ext cx="8001000" cy="2304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953000" y="1219200"/>
            <a:ext cx="375612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/>
              <a:t>This paper proposes the first administration model for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HGABAC</a:t>
            </a:r>
            <a:r>
              <a:rPr lang="en-US" sz="2000" dirty="0"/>
              <a:t> model </a:t>
            </a:r>
            <a:r>
              <a:rPr lang="en-US" sz="2000" dirty="0" smtClean="0"/>
              <a:t>referred as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GURA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000" b="1" baseline="-25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6347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238" y="1143001"/>
            <a:ext cx="8726404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600" b="1" dirty="0" smtClean="0">
                <a:solidFill>
                  <a:schemeClr val="tx2">
                    <a:lumMod val="75000"/>
                  </a:schemeClr>
                </a:solidFill>
              </a:rPr>
              <a:t>Example UAA rules</a:t>
            </a:r>
            <a:endParaRPr lang="en-US" sz="2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13" descr="ICS_Medium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923" y="253052"/>
            <a:ext cx="1184428" cy="73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/>
          </p:cNvSpPr>
          <p:nvPr/>
        </p:nvSpPr>
        <p:spPr bwMode="auto">
          <a:xfrm>
            <a:off x="2133600" y="54050"/>
            <a:ext cx="5181600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2900" b="1" kern="0" dirty="0" smtClean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User Attribute Assignment (UAA)</a:t>
            </a:r>
            <a:endParaRPr lang="en-US" sz="2900" b="1" kern="0" dirty="0">
              <a:solidFill>
                <a:srgbClr val="131F49"/>
              </a:solidFill>
              <a:latin typeface="Calibri" panose="020F0502020204030204" pitchFamily="34" charset="0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6" name="Picture 9" descr="UTSAGifBlue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2242" y="471780"/>
            <a:ext cx="1310400" cy="42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8"/>
          <p:cNvSpPr>
            <a:spLocks noChangeShapeType="1"/>
          </p:cNvSpPr>
          <p:nvPr/>
        </p:nvSpPr>
        <p:spPr bwMode="auto">
          <a:xfrm flipV="1">
            <a:off x="2196960" y="664224"/>
            <a:ext cx="5054880" cy="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52160" y="6179690"/>
            <a:ext cx="8256960" cy="144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 anchor="ctr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47923" y="6181130"/>
            <a:ext cx="2132640" cy="364358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© Ravi </a:t>
            </a:r>
            <a:r>
              <a:rPr lang="en-US" dirty="0" err="1" smtClean="0"/>
              <a:t>Sandhu</a:t>
            </a:r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772799" y="6181130"/>
            <a:ext cx="3781284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70">
                <a:solidFill>
                  <a:srgbClr val="131F49"/>
                </a:solidFill>
                <a:latin typeface="Arial" pitchFamily="34" charset="0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ea typeface="ＭＳ Ｐゴシック" pitchFamily="34" charset="-128"/>
              </a:rPr>
              <a:t>World-Leading Research with Real-World Impact!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44960" y="6248400"/>
            <a:ext cx="1964160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fld id="{7084A2E2-4245-4880-AA04-A3886BD21EE2}" type="slidenum">
              <a:rPr lang="en-GB" smtClean="0"/>
              <a:pPr defTabSz="414683"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GB" dirty="0"/>
          </a:p>
        </p:txBody>
      </p:sp>
      <p:pic>
        <p:nvPicPr>
          <p:cNvPr id="4098" name="Picture 2" descr="F:\PhD Courses\Research Material\HGABAC material and paper\Final HGABAC--NSS submission\Presentation\ua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2998" y="1532618"/>
            <a:ext cx="6754813" cy="145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152401" y="2989944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Administrative Role</a:t>
            </a:r>
            <a:endParaRPr lang="en-US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576287" y="2989945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Prerequisite Condition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812971" y="3000441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Allowed values</a:t>
            </a:r>
          </a:p>
        </p:txBody>
      </p:sp>
      <p:sp>
        <p:nvSpPr>
          <p:cNvPr id="4110" name="TextBox 4109"/>
          <p:cNvSpPr txBox="1"/>
          <p:nvPr/>
        </p:nvSpPr>
        <p:spPr>
          <a:xfrm>
            <a:off x="246238" y="3390763"/>
            <a:ext cx="872640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 1</a:t>
            </a:r>
            <a:r>
              <a:rPr lang="en-US" sz="2000" dirty="0" smtClean="0">
                <a:solidFill>
                  <a:schemeClr val="accent2"/>
                </a:solidFill>
              </a:rPr>
              <a:t>: </a:t>
            </a:r>
            <a:r>
              <a:rPr lang="en-US" dirty="0" smtClean="0">
                <a:solidFill>
                  <a:schemeClr val="accent2"/>
                </a:solidFill>
              </a:rPr>
              <a:t>Administrative Role </a:t>
            </a:r>
            <a:r>
              <a:rPr lang="en-US" dirty="0" err="1" smtClean="0">
                <a:solidFill>
                  <a:schemeClr val="accent2"/>
                </a:solidFill>
              </a:rPr>
              <a:t>DeptAdmin</a:t>
            </a:r>
            <a:r>
              <a:rPr lang="en-US" dirty="0" smtClean="0">
                <a:solidFill>
                  <a:schemeClr val="accent2"/>
                </a:solidFill>
              </a:rPr>
              <a:t> (or senior) can add any value in {TA, Grader} to user attribute ‘</a:t>
            </a:r>
            <a:r>
              <a:rPr lang="en-US" dirty="0" err="1" smtClean="0">
                <a:solidFill>
                  <a:schemeClr val="accent2"/>
                </a:solidFill>
              </a:rPr>
              <a:t>jobTitle</a:t>
            </a:r>
            <a:r>
              <a:rPr lang="en-US" dirty="0" smtClean="0">
                <a:solidFill>
                  <a:schemeClr val="accent2"/>
                </a:solidFill>
              </a:rPr>
              <a:t>’ if the user’s ‘</a:t>
            </a:r>
            <a:r>
              <a:rPr lang="en-US" dirty="0" err="1" smtClean="0">
                <a:solidFill>
                  <a:schemeClr val="accent2"/>
                </a:solidFill>
              </a:rPr>
              <a:t>studType</a:t>
            </a:r>
            <a:r>
              <a:rPr lang="en-US" dirty="0" smtClean="0">
                <a:solidFill>
                  <a:schemeClr val="accent2"/>
                </a:solidFill>
              </a:rPr>
              <a:t>’ attribute includes ‘Grad’ value.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111" name="TextBox 4110"/>
          <p:cNvSpPr txBox="1"/>
          <p:nvPr/>
        </p:nvSpPr>
        <p:spPr>
          <a:xfrm>
            <a:off x="152401" y="4013537"/>
            <a:ext cx="882024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Common Policy Expression Language:</a:t>
            </a:r>
          </a:p>
          <a:p>
            <a:endParaRPr lang="en-US" dirty="0"/>
          </a:p>
          <a:p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EXPR(UA) in UAA: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120" name="Picture 3" descr="F:\PhD Courses\Research Material\HGABAC material and paper\Final HGABAC--NSS submission\Presentation\language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30" y="4419600"/>
            <a:ext cx="7144656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21" name="Picture 4" descr="F:\PhD Courses\Research Material\HGABAC material and paper\Final HGABAC--NSS submission\Presentation\uaa-language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548611"/>
            <a:ext cx="6821487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122" name="Notched Right Arrow 4121"/>
          <p:cNvSpPr/>
          <p:nvPr/>
        </p:nvSpPr>
        <p:spPr>
          <a:xfrm rot="18780752">
            <a:off x="360279" y="2521115"/>
            <a:ext cx="1087158" cy="221253"/>
          </a:xfrm>
          <a:prstGeom prst="notchedRightArrow">
            <a:avLst/>
          </a:prstGeom>
          <a:solidFill>
            <a:schemeClr val="accent1">
              <a:lumMod val="40000"/>
              <a:lumOff val="60000"/>
              <a:alpha val="38000"/>
            </a:schemeClr>
          </a:solidFill>
          <a:ln w="12700">
            <a:solidFill>
              <a:schemeClr val="tx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Notched Right Arrow 60"/>
          <p:cNvSpPr/>
          <p:nvPr/>
        </p:nvSpPr>
        <p:spPr>
          <a:xfrm rot="16200000">
            <a:off x="3351167" y="2556872"/>
            <a:ext cx="812439" cy="221255"/>
          </a:xfrm>
          <a:prstGeom prst="notchedRightArrow">
            <a:avLst/>
          </a:prstGeom>
          <a:solidFill>
            <a:schemeClr val="accent1">
              <a:lumMod val="40000"/>
              <a:lumOff val="60000"/>
              <a:alpha val="52000"/>
            </a:schemeClr>
          </a:solidFill>
          <a:ln w="12700">
            <a:solidFill>
              <a:schemeClr val="tx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Notched Right Arrow 61"/>
          <p:cNvSpPr/>
          <p:nvPr/>
        </p:nvSpPr>
        <p:spPr>
          <a:xfrm rot="12936170">
            <a:off x="5762819" y="2560674"/>
            <a:ext cx="1087158" cy="221253"/>
          </a:xfrm>
          <a:prstGeom prst="notchedRightArrow">
            <a:avLst/>
          </a:prstGeom>
          <a:solidFill>
            <a:schemeClr val="tx2">
              <a:lumMod val="20000"/>
              <a:lumOff val="80000"/>
              <a:alpha val="45000"/>
            </a:schemeClr>
          </a:solidFill>
          <a:ln w="12700">
            <a:solidFill>
              <a:schemeClr val="tx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271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4953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600" b="1" dirty="0">
                <a:solidFill>
                  <a:schemeClr val="tx2">
                    <a:lumMod val="75000"/>
                  </a:schemeClr>
                </a:solidFill>
              </a:rPr>
              <a:t>Example </a:t>
            </a:r>
            <a:r>
              <a:rPr lang="en-US" sz="2600" b="1" dirty="0" smtClean="0">
                <a:solidFill>
                  <a:schemeClr val="tx2">
                    <a:lumMod val="75000"/>
                  </a:schemeClr>
                </a:solidFill>
              </a:rPr>
              <a:t>UGAA </a:t>
            </a:r>
            <a:r>
              <a:rPr lang="en-US" sz="2600" b="1" dirty="0">
                <a:solidFill>
                  <a:schemeClr val="tx2">
                    <a:lumMod val="75000"/>
                  </a:schemeClr>
                </a:solidFill>
              </a:rPr>
              <a:t>rules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13" descr="ICS_Medium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923" y="253052"/>
            <a:ext cx="1184428" cy="73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/>
          </p:cNvSpPr>
          <p:nvPr/>
        </p:nvSpPr>
        <p:spPr bwMode="auto">
          <a:xfrm>
            <a:off x="1650548" y="161427"/>
            <a:ext cx="5911449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2800" b="1" kern="0" dirty="0" smtClean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User Group </a:t>
            </a:r>
            <a:r>
              <a:rPr lang="en-US" sz="2800" b="1" kern="0" dirty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Attribute </a:t>
            </a:r>
            <a:r>
              <a:rPr lang="en-US" sz="2800" b="1" kern="0" dirty="0" smtClean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Assignment</a:t>
            </a:r>
          </a:p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2800" b="1" kern="0" dirty="0" smtClean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2800" b="1" kern="0" dirty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(</a:t>
            </a:r>
            <a:r>
              <a:rPr lang="en-US" sz="2800" b="1" kern="0" dirty="0" smtClean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UGAA</a:t>
            </a:r>
            <a:r>
              <a:rPr lang="en-US" sz="2800" b="1" kern="0" dirty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)</a:t>
            </a:r>
          </a:p>
        </p:txBody>
      </p:sp>
      <p:pic>
        <p:nvPicPr>
          <p:cNvPr id="6" name="Picture 9" descr="UTSAGifBlue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2242" y="471780"/>
            <a:ext cx="1310400" cy="42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1824972" y="866853"/>
            <a:ext cx="5562600" cy="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52160" y="6179690"/>
            <a:ext cx="8256960" cy="144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 anchor="ctr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47923" y="6181130"/>
            <a:ext cx="2132640" cy="364358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© Ravi </a:t>
            </a:r>
            <a:r>
              <a:rPr lang="en-US" dirty="0" err="1" smtClean="0"/>
              <a:t>Sandhu</a:t>
            </a:r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772799" y="6181130"/>
            <a:ext cx="3781284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70">
                <a:solidFill>
                  <a:srgbClr val="131F49"/>
                </a:solidFill>
                <a:latin typeface="Arial" pitchFamily="34" charset="0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ea typeface="ＭＳ Ｐゴシック" pitchFamily="34" charset="-128"/>
              </a:rPr>
              <a:t>World-Leading Research with Real-World Impact!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44960" y="6248400"/>
            <a:ext cx="1964160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fld id="{7084A2E2-4245-4880-AA04-A3886BD21EE2}" type="slidenum">
              <a:rPr lang="en-GB" smtClean="0"/>
              <a:pPr defTabSz="414683"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GB" dirty="0"/>
          </a:p>
        </p:txBody>
      </p:sp>
      <p:pic>
        <p:nvPicPr>
          <p:cNvPr id="5122" name="Picture 2" descr="F:\PhD Courses\Research Material\HGABAC material and paper\Final HGABAC--NSS submission\Camera Ready Submission\GURA-G latex\Images\uga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0137" y="2571295"/>
            <a:ext cx="6622105" cy="305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F:\PhD Courses\Research Material\HGABAC material and paper\Final HGABAC--NSS submission\Presentation\ugaa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32351" y="1600198"/>
            <a:ext cx="5648325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4603" y="5460554"/>
            <a:ext cx="76250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EXPR(UA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in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UGAA: 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/>
              <a:t>		</a:t>
            </a:r>
            <a:endParaRPr lang="en-US" dirty="0"/>
          </a:p>
        </p:txBody>
      </p:sp>
      <p:pic>
        <p:nvPicPr>
          <p:cNvPr id="15" name="Picture 3" descr="F:\PhD Courses\Research Material\HGABAC material and paper\Final HGABAC--NSS submission\Presentation\ugaa-language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38400" y="5628821"/>
            <a:ext cx="6069013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6347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8950"/>
            <a:ext cx="8229600" cy="510705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13" descr="ICS_Medium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923" y="253052"/>
            <a:ext cx="1184428" cy="73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/>
          </p:cNvSpPr>
          <p:nvPr/>
        </p:nvSpPr>
        <p:spPr bwMode="auto">
          <a:xfrm>
            <a:off x="2290529" y="253052"/>
            <a:ext cx="4932840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2400" b="1" kern="0" dirty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User to User-Group Assignment (UGA</a:t>
            </a:r>
            <a:r>
              <a:rPr lang="en-US" sz="2400" b="1" kern="0" dirty="0" smtClean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)</a:t>
            </a:r>
            <a:endParaRPr lang="en-US" sz="2400" b="1" kern="0" dirty="0">
              <a:solidFill>
                <a:srgbClr val="131F49"/>
              </a:solidFill>
              <a:latin typeface="Calibri" panose="020F0502020204030204" pitchFamily="34" charset="0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6" name="Picture 9" descr="UTSAGifBlue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2242" y="471780"/>
            <a:ext cx="1310400" cy="42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2320674" y="892290"/>
            <a:ext cx="4769280" cy="1441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52160" y="6179690"/>
            <a:ext cx="8256960" cy="144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 anchor="ctr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47923" y="6181130"/>
            <a:ext cx="2132640" cy="364358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© Ravi </a:t>
            </a:r>
            <a:r>
              <a:rPr lang="en-US" dirty="0" err="1" smtClean="0"/>
              <a:t>Sandhu</a:t>
            </a:r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772799" y="6181130"/>
            <a:ext cx="3781284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70">
                <a:solidFill>
                  <a:srgbClr val="131F49"/>
                </a:solidFill>
                <a:latin typeface="Arial" pitchFamily="34" charset="0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ea typeface="ＭＳ Ｐゴシック" pitchFamily="34" charset="-128"/>
              </a:rPr>
              <a:t>World-Leading Research with Real-World Impact!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44960" y="6248400"/>
            <a:ext cx="1964160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fld id="{7084A2E2-4245-4880-AA04-A3886BD21EE2}" type="slidenum">
              <a:rPr lang="en-GB" smtClean="0"/>
              <a:pPr defTabSz="414683"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152400" y="4520247"/>
            <a:ext cx="865055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EXPR(UA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∪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UG) </a:t>
            </a:r>
          </a:p>
          <a:p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in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UGA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  <p:pic>
        <p:nvPicPr>
          <p:cNvPr id="16" name="Picture 4" descr="F:\PhD Courses\Research Material\HGABAC material and paper\Final HGABAC--NSS submission\Presentation\uga-languag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04393" y="5105399"/>
            <a:ext cx="6798565" cy="94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452160" y="1080424"/>
            <a:ext cx="7494263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Example UGA 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</a:rPr>
              <a:t>canAssign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rules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endParaRPr lang="en-US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8" name="Picture 3" descr="F:\PhD Courses\Research Material\HGABAC material and paper\Final HGABAC--NSS submission\Presentation\ugaAssig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21006" y="1524000"/>
            <a:ext cx="6202363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447923" y="3382328"/>
            <a:ext cx="6334921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Example UGA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</a:rPr>
              <a:t>canRemove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rules:</a:t>
            </a:r>
          </a:p>
          <a:p>
            <a:endParaRPr lang="en-US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" name="Picture 2" descr="F:\PhD Courses\Research Material\HGABAC material and paper\Final HGABAC--NSS submission\Presentation\ugaRemove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17859" y="3821523"/>
            <a:ext cx="5811837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1686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2707</TotalTime>
  <Words>1124</Words>
  <Application>Microsoft Office PowerPoint</Application>
  <PresentationFormat>On-screen Show (4:3)</PresentationFormat>
  <Paragraphs>278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 GURAG Model Extensions 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gmaanakg</dc:creator>
  <cp:lastModifiedBy>Ravi Sandhu</cp:lastModifiedBy>
  <cp:revision>250</cp:revision>
  <dcterms:created xsi:type="dcterms:W3CDTF">2006-08-16T00:00:00Z</dcterms:created>
  <dcterms:modified xsi:type="dcterms:W3CDTF">2016-08-25T14:23:40Z</dcterms:modified>
</cp:coreProperties>
</file>