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62" r:id="rId5"/>
    <p:sldId id="263" r:id="rId6"/>
    <p:sldId id="264" r:id="rId7"/>
    <p:sldId id="266" r:id="rId8"/>
    <p:sldId id="265" r:id="rId9"/>
    <p:sldId id="278" r:id="rId10"/>
    <p:sldId id="279" r:id="rId11"/>
    <p:sldId id="268" r:id="rId12"/>
    <p:sldId id="282" r:id="rId13"/>
    <p:sldId id="283" r:id="rId14"/>
    <p:sldId id="284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333399"/>
    <a:srgbClr val="2525C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662" autoAdjust="0"/>
  </p:normalViewPr>
  <p:slideViewPr>
    <p:cSldViewPr>
      <p:cViewPr>
        <p:scale>
          <a:sx n="70" d="100"/>
          <a:sy n="70" d="100"/>
        </p:scale>
        <p:origin x="-1800" y="-365"/>
      </p:cViewPr>
      <p:guideLst>
        <p:guide orient="horz" pos="187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E1CAF-F6EB-4C41-BDDB-92E8872E6EC1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AAA85-F35F-42B6-A565-C9ABDB2B7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47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Ravi Sandhu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98082" y="6216097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03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776881" y="1139621"/>
            <a:ext cx="7773120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3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The GURA</a:t>
            </a:r>
            <a:r>
              <a:rPr kumimoji="0" lang="en-US" sz="2903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G</a:t>
            </a:r>
            <a:r>
              <a:rPr kumimoji="0" lang="en-US" sz="2903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 Administrative Model for User and Group </a:t>
            </a:r>
            <a:r>
              <a:rPr lang="en-US" sz="2903" noProof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  <a:r>
              <a:rPr kumimoji="0" lang="en-US" sz="2903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ttribute</a:t>
            </a:r>
            <a:r>
              <a:rPr kumimoji="0" lang="en-US" sz="2903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 Assignment</a:t>
            </a:r>
            <a:endParaRPr kumimoji="0" lang="en-US" sz="2903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35222" y="2590800"/>
            <a:ext cx="7056438" cy="3184462"/>
          </a:xfrm>
          <a:prstGeom prst="rect">
            <a:avLst/>
          </a:prstGeom>
        </p:spPr>
        <p:txBody>
          <a:bodyPr/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Prof. Ravi 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Executive Director and Endowed Chair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b="1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10th International Conference on Network and System Security (NSS)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September 28-30, 2016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 smtClean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ravi.sandhu@utsa.edu</a:t>
            </a: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kern="0" dirty="0">
                <a:solidFill>
                  <a:srgbClr val="1F497D"/>
                </a:solidFill>
                <a:latin typeface="Calibri" panose="020F0502020204030204" pitchFamily="34" charset="0"/>
              </a:rPr>
              <a:t>www.profsandhu.com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200" b="1" kern="0" dirty="0" err="1" smtClean="0">
                <a:solidFill>
                  <a:srgbClr val="1F497D"/>
                </a:solidFill>
                <a:latin typeface="Calibri" panose="020F0502020204030204" pitchFamily="34" charset="0"/>
              </a:rPr>
              <a:t>Maanak</a:t>
            </a:r>
            <a:r>
              <a:rPr lang="en-US" sz="22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 Gupta and </a:t>
            </a:r>
            <a:r>
              <a:rPr lang="en-US" sz="22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Ravi </a:t>
            </a:r>
            <a:r>
              <a:rPr lang="en-US" sz="22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Sandhu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200" b="1" kern="0" dirty="0" smtClean="0">
                <a:solidFill>
                  <a:srgbClr val="1F497D"/>
                </a:solidFill>
                <a:latin typeface="Calibri" panose="020F0502020204030204" pitchFamily="34" charset="0"/>
              </a:rPr>
              <a:t>Department of Computer Science</a:t>
            </a:r>
            <a:endParaRPr lang="en-US" sz="2200" b="1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 smtClean="0">
              <a:latin typeface="Calibri" panose="020F0502020204030204" pitchFamily="34" charset="0"/>
            </a:endParaRP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Institute for Cyber Security</a:t>
            </a: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Date Placeholder 3"/>
          <p:cNvSpPr txBox="1">
            <a:spLocks noGrp="1"/>
          </p:cNvSpPr>
          <p:nvPr/>
        </p:nvSpPr>
        <p:spPr bwMode="auto">
          <a:xfrm>
            <a:off x="477956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lang="en-GB" sz="105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10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60172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58437" y="6181130"/>
            <a:ext cx="2133600" cy="365125"/>
          </a:xfrm>
        </p:spPr>
        <p:txBody>
          <a:bodyPr/>
          <a:lstStyle/>
          <a:p>
            <a:pPr algn="ctr"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09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© Ravi </a:t>
            </a:r>
            <a:r>
              <a:rPr lang="en-US" sz="1090" dirty="0" err="1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Sandhu</a:t>
            </a:r>
            <a:endParaRPr lang="en-US" sz="1090" dirty="0">
              <a:solidFill>
                <a:srgbClr val="131F49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210159"/>
            <a:ext cx="3810000" cy="365125"/>
          </a:xfrm>
        </p:spPr>
        <p:txBody>
          <a:bodyPr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4664" y="6247081"/>
            <a:ext cx="2133600" cy="365125"/>
          </a:xfrm>
        </p:spPr>
        <p:txBody>
          <a:bodyPr/>
          <a:lstStyle/>
          <a:p>
            <a:pPr algn="ctr"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	</a:t>
            </a:r>
            <a:r>
              <a:rPr lang="en-US" sz="1270" dirty="0" smtClean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			</a:t>
            </a:r>
            <a:fld id="{B6F15528-21DE-4FAA-801E-634DDDAF4B2B}" type="slidenum">
              <a:rPr lang="en-US" sz="1270" smtClean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pPr algn="ctr" defTabSz="41468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defRPr/>
              </a:pPr>
              <a:t>1</a:t>
            </a:fld>
            <a:endParaRPr lang="en-US" sz="1270" dirty="0">
              <a:solidFill>
                <a:srgbClr val="131F49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7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>
          <a:xfrm>
            <a:off x="4343399" y="3333464"/>
            <a:ext cx="1600201" cy="12814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6241010" y="2057401"/>
            <a:ext cx="1540916" cy="10334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ounded Rectangle 1035"/>
          <p:cNvSpPr/>
          <p:nvPr/>
        </p:nvSpPr>
        <p:spPr>
          <a:xfrm>
            <a:off x="1295400" y="2198885"/>
            <a:ext cx="1562099" cy="75050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TextBox 1031"/>
          <p:cNvSpPr txBox="1"/>
          <p:nvPr/>
        </p:nvSpPr>
        <p:spPr>
          <a:xfrm>
            <a:off x="1409699" y="2262661"/>
            <a:ext cx="1308499" cy="61838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rmAutofit lnSpcReduction="10000"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</a:rPr>
              <a:t>studId</a:t>
            </a:r>
            <a:r>
              <a:rPr lang="en-US" sz="1200" dirty="0" smtClean="0"/>
              <a:t>: {abc12}</a:t>
            </a:r>
          </a:p>
          <a:p>
            <a:r>
              <a:rPr lang="en-US" sz="1200" b="1" dirty="0" smtClean="0">
                <a:solidFill>
                  <a:srgbClr val="0070C0"/>
                </a:solidFill>
              </a:rPr>
              <a:t>skills</a:t>
            </a:r>
            <a:r>
              <a:rPr lang="en-US" sz="1200" dirty="0" smtClean="0"/>
              <a:t>: {</a:t>
            </a:r>
            <a:r>
              <a:rPr lang="en-US" sz="1200" dirty="0" err="1" smtClean="0"/>
              <a:t>c,java</a:t>
            </a:r>
            <a:r>
              <a:rPr lang="en-US" sz="1200" dirty="0" smtClean="0"/>
              <a:t>}</a:t>
            </a:r>
          </a:p>
          <a:p>
            <a:r>
              <a:rPr lang="en-US" sz="1200" b="1" dirty="0" err="1" smtClean="0">
                <a:solidFill>
                  <a:srgbClr val="0070C0"/>
                </a:solidFill>
              </a:rPr>
              <a:t>roomAcc</a:t>
            </a:r>
            <a:r>
              <a:rPr lang="en-US" sz="1200" b="1" dirty="0" smtClean="0">
                <a:solidFill>
                  <a:srgbClr val="0070C0"/>
                </a:solidFill>
              </a:rPr>
              <a:t>: </a:t>
            </a:r>
            <a:r>
              <a:rPr lang="en-US" sz="1200" dirty="0" smtClean="0"/>
              <a:t>{1.2}</a:t>
            </a:r>
          </a:p>
        </p:txBody>
      </p:sp>
      <p:pic>
        <p:nvPicPr>
          <p:cNvPr id="1026" name="Picture 2" descr="F:\PhD Courses\Research Material\Reformalizd HGABAC--Paper 1\ad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85801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PhD Courses\Research Material\Reformalizd HGABAC--Paper 1\us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598" y="2133600"/>
            <a:ext cx="76200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PhD Courses\Research Material\Reformalizd HGABAC--Paper 1\grou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1336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urved Down Arrow 29"/>
          <p:cNvSpPr/>
          <p:nvPr/>
        </p:nvSpPr>
        <p:spPr>
          <a:xfrm>
            <a:off x="3048000" y="1981199"/>
            <a:ext cx="2590800" cy="381001"/>
          </a:xfrm>
          <a:prstGeom prst="curvedDownArrow">
            <a:avLst>
              <a:gd name="adj1" fmla="val 32351"/>
              <a:gd name="adj2" fmla="val 115618"/>
              <a:gd name="adj3" fmla="val 44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5" name="Moon 1024"/>
          <p:cNvSpPr/>
          <p:nvPr/>
        </p:nvSpPr>
        <p:spPr>
          <a:xfrm rot="2452388">
            <a:off x="3246325" y="740975"/>
            <a:ext cx="430580" cy="1624299"/>
          </a:xfrm>
          <a:prstGeom prst="moon">
            <a:avLst>
              <a:gd name="adj" fmla="val 158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TextBox 1028"/>
          <p:cNvSpPr txBox="1"/>
          <p:nvPr/>
        </p:nvSpPr>
        <p:spPr>
          <a:xfrm>
            <a:off x="2590799" y="3090878"/>
            <a:ext cx="533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57799" y="3056465"/>
            <a:ext cx="16002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GRADUATE GROUP (G)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14800" y="144049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DeptAdmin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senior)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0" name="Down Arrow 1029"/>
          <p:cNvSpPr/>
          <p:nvPr/>
        </p:nvSpPr>
        <p:spPr>
          <a:xfrm>
            <a:off x="4436446" y="2603498"/>
            <a:ext cx="228599" cy="6537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3" descr="F:\PhD Courses\Research Material\Reformalizd HGABAC--Paper 1\us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4444" y="3222003"/>
            <a:ext cx="76200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3812453" y="4142601"/>
            <a:ext cx="533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1" name="TextBox 1030"/>
          <p:cNvSpPr txBox="1"/>
          <p:nvPr/>
        </p:nvSpPr>
        <p:spPr>
          <a:xfrm>
            <a:off x="4170433" y="1961262"/>
            <a:ext cx="579444" cy="338554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00800" y="2130539"/>
            <a:ext cx="1308499" cy="92592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rmAutofit fontScale="55000" lnSpcReduction="20000"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studType</a:t>
            </a:r>
            <a:r>
              <a:rPr lang="en-US" sz="2000" dirty="0" smtClean="0"/>
              <a:t>: {Grad}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roomAcc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r>
              <a:rPr lang="en-US" sz="2000" dirty="0" smtClean="0"/>
              <a:t>{2.03, 2.04, 3.02}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userType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r>
              <a:rPr lang="en-US" sz="2000" dirty="0"/>
              <a:t>{student}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college</a:t>
            </a:r>
            <a:r>
              <a:rPr lang="en-US" sz="2000" dirty="0"/>
              <a:t>: {COS}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univId</a:t>
            </a:r>
            <a:r>
              <a:rPr lang="en-US" sz="2000" dirty="0" smtClean="0"/>
              <a:t>: {12345}</a:t>
            </a:r>
            <a:endParaRPr lang="en-US" sz="2000" dirty="0"/>
          </a:p>
          <a:p>
            <a:endParaRPr lang="en-US" sz="1200" dirty="0" smtClean="0"/>
          </a:p>
        </p:txBody>
      </p:sp>
      <p:sp>
        <p:nvSpPr>
          <p:cNvPr id="1040" name="Rounded Rectangle 1039"/>
          <p:cNvSpPr/>
          <p:nvPr/>
        </p:nvSpPr>
        <p:spPr>
          <a:xfrm>
            <a:off x="1219200" y="685801"/>
            <a:ext cx="6629400" cy="41525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460155" y="3373430"/>
            <a:ext cx="1381126" cy="1187898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rmAutofit fontScale="55000" lnSpcReduction="20000"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studId</a:t>
            </a:r>
            <a:r>
              <a:rPr lang="en-US" sz="2000" dirty="0" smtClean="0"/>
              <a:t>: {abc12}</a:t>
            </a:r>
            <a:endParaRPr lang="en-US" sz="2000" dirty="0"/>
          </a:p>
          <a:p>
            <a:r>
              <a:rPr lang="en-US" sz="2000" b="1" dirty="0" smtClean="0">
                <a:solidFill>
                  <a:srgbClr val="0070C0"/>
                </a:solidFill>
              </a:rPr>
              <a:t>skills</a:t>
            </a:r>
            <a:r>
              <a:rPr lang="en-US" sz="2000" dirty="0" smtClean="0"/>
              <a:t>: {</a:t>
            </a:r>
            <a:r>
              <a:rPr lang="en-US" sz="2000" dirty="0" err="1" smtClean="0"/>
              <a:t>c,java</a:t>
            </a:r>
            <a:r>
              <a:rPr lang="en-US" sz="2000" dirty="0" smtClean="0"/>
              <a:t>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roomAcc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r>
              <a:rPr lang="en-US" sz="2000" dirty="0" smtClean="0"/>
              <a:t>{1.2, 2.03</a:t>
            </a:r>
            <a:r>
              <a:rPr lang="en-US" sz="2000" dirty="0"/>
              <a:t>, 2.04, 3.02</a:t>
            </a:r>
            <a:r>
              <a:rPr lang="en-US" sz="2000" dirty="0" smtClean="0"/>
              <a:t>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studType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r>
              <a:rPr lang="en-US" sz="2000" dirty="0" smtClean="0"/>
              <a:t>{Grad}</a:t>
            </a:r>
          </a:p>
          <a:p>
            <a:r>
              <a:rPr lang="en-US" sz="2000" b="1" dirty="0" err="1">
                <a:solidFill>
                  <a:srgbClr val="0070C0"/>
                </a:solidFill>
              </a:rPr>
              <a:t>userType</a:t>
            </a:r>
            <a:r>
              <a:rPr lang="en-US" sz="2000" b="1" dirty="0">
                <a:solidFill>
                  <a:srgbClr val="0070C0"/>
                </a:solidFill>
              </a:rPr>
              <a:t>: </a:t>
            </a:r>
            <a:r>
              <a:rPr lang="en-US" sz="2000" dirty="0"/>
              <a:t>{student}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college: </a:t>
            </a:r>
            <a:r>
              <a:rPr lang="en-US" sz="2000" dirty="0"/>
              <a:t>{COS</a:t>
            </a:r>
            <a:r>
              <a:rPr lang="en-US" sz="2000" dirty="0" smtClean="0"/>
              <a:t>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univId</a:t>
            </a:r>
            <a:r>
              <a:rPr lang="en-US" sz="2000" dirty="0" smtClean="0"/>
              <a:t>: </a:t>
            </a:r>
            <a:r>
              <a:rPr lang="en-US" sz="2000" dirty="0"/>
              <a:t>{12345}</a:t>
            </a:r>
          </a:p>
          <a:p>
            <a:endParaRPr lang="en-US" sz="13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4460155" y="4561328"/>
            <a:ext cx="138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ffective attributes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00800" y="1814381"/>
            <a:ext cx="138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attributes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377603" y="1779656"/>
            <a:ext cx="129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&amp; effective attributes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7584" y="806734"/>
            <a:ext cx="2233685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Prerequisite Cond:</a:t>
            </a:r>
          </a:p>
          <a:p>
            <a:r>
              <a:rPr lang="en-US" sz="120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{</a:t>
            </a:r>
            <a:r>
              <a:rPr lang="en-US" sz="1200" dirty="0" err="1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c,java</a:t>
            </a:r>
            <a:r>
              <a:rPr lang="en-US" sz="120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} </a:t>
            </a:r>
            <a:r>
              <a:rPr lang="en-US" sz="1200" dirty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⊆ </a:t>
            </a:r>
            <a:r>
              <a:rPr lang="en-US" sz="1200" dirty="0" err="1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effective</a:t>
            </a:r>
            <a:r>
              <a:rPr lang="en-US" sz="1200" baseline="-25000" dirty="0" err="1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skills</a:t>
            </a:r>
            <a:r>
              <a:rPr lang="en-US" sz="1200" baseline="-2500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 </a:t>
            </a:r>
            <a:r>
              <a:rPr lang="en-US" sz="120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(u) </a:t>
            </a:r>
            <a:r>
              <a:rPr lang="en-US" sz="1200" dirty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∧ </a:t>
            </a:r>
            <a:endParaRPr lang="en-US" sz="1200" dirty="0" smtClean="0">
              <a:ln w="3175"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  <a:p>
            <a:r>
              <a:rPr lang="en-US" sz="120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S ∉ </a:t>
            </a:r>
            <a:r>
              <a:rPr lang="en-US" sz="1200" dirty="0" err="1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effectiveUg</a:t>
            </a:r>
            <a:r>
              <a:rPr lang="en-US" sz="1200" dirty="0" smtClean="0">
                <a:ln w="3175"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 (u)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 rot="18798065">
            <a:off x="3068394" y="1317383"/>
            <a:ext cx="9256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atisfy cond.</a:t>
            </a: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89846" y="1118358"/>
            <a:ext cx="265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</a:t>
            </a:r>
            <a:endParaRPr lang="en-US" sz="1200" dirty="0"/>
          </a:p>
        </p:txBody>
      </p:sp>
      <p:sp>
        <p:nvSpPr>
          <p:cNvPr id="33" name="Oval 32"/>
          <p:cNvSpPr/>
          <p:nvPr/>
        </p:nvSpPr>
        <p:spPr>
          <a:xfrm>
            <a:off x="3846445" y="1154107"/>
            <a:ext cx="152400" cy="174721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962400" y="2045823"/>
            <a:ext cx="152400" cy="174721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746779" y="2793688"/>
            <a:ext cx="152400" cy="174721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912154" y="2016440"/>
            <a:ext cx="265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690522" y="2757939"/>
            <a:ext cx="265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3</a:t>
            </a:r>
            <a:endParaRPr lang="en-US" sz="1200" dirty="0"/>
          </a:p>
        </p:txBody>
      </p:sp>
      <p:pic>
        <p:nvPicPr>
          <p:cNvPr id="32" name="Picture 13" descr="ICS_Medium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3156" y="64479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/>
          </p:cNvSpPr>
          <p:nvPr/>
        </p:nvSpPr>
        <p:spPr bwMode="auto">
          <a:xfrm>
            <a:off x="2121525" y="40595"/>
            <a:ext cx="4887121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User to User-Group Assignment (UGA)</a:t>
            </a:r>
            <a:endParaRPr lang="en-US" sz="24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43" name="Picture 9" descr="UTSAGifBlue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50167" y="256636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2225460" y="606105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440085" y="6166235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35848" y="6167675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4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60724" y="6167675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32885" y="6234945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925101" y="4901454"/>
            <a:ext cx="7369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35370" y="5086120"/>
            <a:ext cx="7599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the user has been assigned set of attributes by group G membership, in lieu of single attribute assignment, making attribute administration easy.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7" name="Notched Right Arrow 1036"/>
          <p:cNvSpPr/>
          <p:nvPr/>
        </p:nvSpPr>
        <p:spPr>
          <a:xfrm rot="13339390">
            <a:off x="5906788" y="4694976"/>
            <a:ext cx="914400" cy="244621"/>
          </a:xfrm>
          <a:prstGeom prst="notch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91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950"/>
            <a:ext cx="8229600" cy="51070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2525C5"/>
                </a:solidFill>
              </a:rPr>
              <a:t>Weak Removal versus Strong Removal</a:t>
            </a:r>
            <a:endParaRPr lang="en-US" sz="2400" b="1" dirty="0">
              <a:solidFill>
                <a:srgbClr val="2525C5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                   </a:t>
            </a:r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</a:t>
            </a:r>
            <a:endParaRPr lang="en-US" sz="4000" b="1" dirty="0" smtClean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20674" y="130023"/>
            <a:ext cx="493284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GURA</a:t>
            </a:r>
            <a:r>
              <a:rPr lang="en-US" sz="3200" b="1" kern="0" baseline="-2500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</a:t>
            </a: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Model Extensions</a:t>
            </a: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02454" y="760551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dirty="0"/>
          </a:p>
        </p:txBody>
      </p:sp>
      <p:pic>
        <p:nvPicPr>
          <p:cNvPr id="1026" name="Picture 2" descr="F:\PhD Courses\Research Material\HGABAC material and paper\Reformalizd HGABAC--Paper 1\grouphierarch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3542" y="1524000"/>
            <a:ext cx="45339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PhD Courses\Research Material\HGABAC material and paper\Reformalizd HGABAC--Paper 1\us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6818" y="2371725"/>
            <a:ext cx="12001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V="1">
            <a:off x="2590800" y="2968172"/>
            <a:ext cx="2590800" cy="3628"/>
          </a:xfrm>
          <a:prstGeom prst="straightConnector1">
            <a:avLst/>
          </a:prstGeom>
          <a:ln w="38100">
            <a:solidFill>
              <a:srgbClr val="C000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02693" y="2057400"/>
            <a:ext cx="1459707" cy="533400"/>
          </a:xfrm>
          <a:prstGeom prst="straightConnector1">
            <a:avLst/>
          </a:prstGeom>
          <a:ln w="381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Multiply 23"/>
          <p:cNvSpPr/>
          <p:nvPr/>
        </p:nvSpPr>
        <p:spPr>
          <a:xfrm>
            <a:off x="3250142" y="2494869"/>
            <a:ext cx="533400" cy="1019175"/>
          </a:xfrm>
          <a:prstGeom prst="mathMultiply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188493" y="3236537"/>
            <a:ext cx="773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weak</a:t>
            </a:r>
            <a:endParaRPr lang="en-US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1788" y="4103006"/>
            <a:ext cx="840644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v"/>
            </a:pPr>
            <a:r>
              <a:rPr lang="en-US" sz="20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Weak Removal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will not impact implicit membership</a:t>
            </a:r>
          </a:p>
          <a:p>
            <a:pPr marL="1192213" lvl="3" indent="-285750">
              <a:buFont typeface="Courier New" pitchFamily="49" charset="0"/>
              <a:buChar char="o"/>
            </a:pPr>
            <a:r>
              <a:rPr lang="en-US" dirty="0" smtClean="0"/>
              <a:t>After </a:t>
            </a:r>
            <a:r>
              <a:rPr lang="en-US" dirty="0"/>
              <a:t>removal from CSD, </a:t>
            </a:r>
            <a:r>
              <a:rPr lang="en-US" dirty="0" smtClean="0"/>
              <a:t>user still </a:t>
            </a:r>
            <a:r>
              <a:rPr lang="en-US" dirty="0"/>
              <a:t>inherits attribute of CSD through G.</a:t>
            </a:r>
          </a:p>
          <a:p>
            <a:pPr lvl="2"/>
            <a:endParaRPr lang="en-US" dirty="0" smtClean="0"/>
          </a:p>
          <a:p>
            <a:pPr marL="735013" lvl="2" indent="-285750">
              <a:buFont typeface="Wingdings" pitchFamily="2" charset="2"/>
              <a:buChar char="v"/>
            </a:pPr>
            <a:r>
              <a:rPr lang="en-US" sz="20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Strong Removal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will remove both explicit and implicit memberships</a:t>
            </a:r>
          </a:p>
          <a:p>
            <a:pPr marL="1192213" lvl="3" indent="-285750">
              <a:buFont typeface="Courier New" pitchFamily="49" charset="0"/>
              <a:buChar char="o"/>
            </a:pPr>
            <a:r>
              <a:rPr lang="en-US" dirty="0" smtClean="0"/>
              <a:t>User will be removed from G, if removed from CSD and authorized by rules.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22613" y="3546020"/>
            <a:ext cx="632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71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950"/>
            <a:ext cx="8229600" cy="51070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2525C5"/>
                </a:solidFill>
              </a:rPr>
              <a:t>Weak Removal versus Strong Removal</a:t>
            </a:r>
            <a:endParaRPr lang="en-US" sz="2400" b="1" dirty="0">
              <a:solidFill>
                <a:srgbClr val="2525C5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                   </a:t>
            </a:r>
            <a:endParaRPr lang="en-US" sz="4000" b="1" dirty="0" smtClean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2525C5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2525C5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20674" y="130023"/>
            <a:ext cx="493284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GURA</a:t>
            </a:r>
            <a:r>
              <a:rPr lang="en-US" sz="3200" b="1" kern="0" baseline="-2500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</a:t>
            </a: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Model Extensions</a:t>
            </a: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02454" y="760551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dirty="0"/>
          </a:p>
        </p:txBody>
      </p:sp>
      <p:pic>
        <p:nvPicPr>
          <p:cNvPr id="1026" name="Picture 2" descr="F:\PhD Courses\Research Material\HGABAC material and paper\Reformalizd HGABAC--Paper 1\grouphierarch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3542" y="1524000"/>
            <a:ext cx="45339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PhD Courses\Research Material\HGABAC material and paper\Reformalizd HGABAC--Paper 1\us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6818" y="2371725"/>
            <a:ext cx="12001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V="1">
            <a:off x="2590800" y="2968172"/>
            <a:ext cx="2590800" cy="3628"/>
          </a:xfrm>
          <a:prstGeom prst="straightConnector1">
            <a:avLst/>
          </a:prstGeom>
          <a:ln w="38100">
            <a:solidFill>
              <a:srgbClr val="C00000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02693" y="2057400"/>
            <a:ext cx="1459707" cy="533400"/>
          </a:xfrm>
          <a:prstGeom prst="straightConnector1">
            <a:avLst/>
          </a:prstGeom>
          <a:ln w="381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Multiply 23"/>
          <p:cNvSpPr/>
          <p:nvPr/>
        </p:nvSpPr>
        <p:spPr>
          <a:xfrm>
            <a:off x="3250142" y="2494869"/>
            <a:ext cx="533400" cy="1019175"/>
          </a:xfrm>
          <a:prstGeom prst="mathMultiply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154230" y="3256292"/>
            <a:ext cx="773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a:rPr>
              <a:t>strong</a:t>
            </a:r>
            <a:endParaRPr lang="en-US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a:endParaRPr>
          </a:p>
        </p:txBody>
      </p:sp>
      <p:sp>
        <p:nvSpPr>
          <p:cNvPr id="30" name="Multiply 29"/>
          <p:cNvSpPr/>
          <p:nvPr/>
        </p:nvSpPr>
        <p:spPr>
          <a:xfrm>
            <a:off x="2921793" y="1814512"/>
            <a:ext cx="533400" cy="1019175"/>
          </a:xfrm>
          <a:prstGeom prst="mathMultiply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1788" y="4103006"/>
            <a:ext cx="840644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v"/>
            </a:pPr>
            <a:r>
              <a:rPr lang="en-US" sz="20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Weak Removal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will not impact implicit membership</a:t>
            </a:r>
          </a:p>
          <a:p>
            <a:pPr marL="1192213" lvl="3" indent="-285750">
              <a:buFont typeface="Courier New" pitchFamily="49" charset="0"/>
              <a:buChar char="o"/>
            </a:pPr>
            <a:r>
              <a:rPr lang="en-US" dirty="0" smtClean="0"/>
              <a:t>After </a:t>
            </a:r>
            <a:r>
              <a:rPr lang="en-US" dirty="0"/>
              <a:t>removal from CSD, </a:t>
            </a:r>
            <a:r>
              <a:rPr lang="en-US" dirty="0" smtClean="0"/>
              <a:t>user still </a:t>
            </a:r>
            <a:r>
              <a:rPr lang="en-US" dirty="0"/>
              <a:t>inherits attribute of CSD through G.</a:t>
            </a:r>
          </a:p>
          <a:p>
            <a:pPr lvl="2"/>
            <a:endParaRPr lang="en-US" dirty="0" smtClean="0"/>
          </a:p>
          <a:p>
            <a:pPr marL="735013" lvl="2" indent="-285750">
              <a:buFont typeface="Wingdings" pitchFamily="2" charset="2"/>
              <a:buChar char="v"/>
            </a:pPr>
            <a:r>
              <a:rPr lang="en-US" sz="20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Strong Removal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will remove both explicit and implicit memberships</a:t>
            </a:r>
          </a:p>
          <a:p>
            <a:pPr marL="1192213" lvl="3" indent="-285750">
              <a:buFont typeface="Courier New" pitchFamily="49" charset="0"/>
              <a:buChar char="o"/>
            </a:pPr>
            <a:r>
              <a:rPr lang="en-US" dirty="0" smtClean="0"/>
              <a:t>User will be removed from G, if removed from CSD and authorized by rules.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22613" y="3546020"/>
            <a:ext cx="632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1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052"/>
            <a:ext cx="8229600" cy="647894"/>
          </a:xfrm>
        </p:spPr>
        <p:txBody>
          <a:bodyPr>
            <a:noAutofit/>
          </a:bodyPr>
          <a:lstStyle/>
          <a:p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</a:b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GURA</a:t>
            </a:r>
            <a:r>
              <a:rPr lang="en-US" sz="3200" b="1" kern="0" baseline="-2500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</a:t>
            </a: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Model Extensions</a:t>
            </a:r>
            <a:b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829" y="999836"/>
            <a:ext cx="4343400" cy="49831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200" b="1" dirty="0">
                <a:solidFill>
                  <a:srgbClr val="2525C5"/>
                </a:solidFill>
              </a:rPr>
              <a:t>Inherited Value Deletion in User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14350"/>
            <a:ext cx="4495800" cy="49831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200" b="1" dirty="0">
                <a:solidFill>
                  <a:srgbClr val="2525C5"/>
                </a:solidFill>
              </a:rPr>
              <a:t>Inherited Value Deletion in User Group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/>
          </p:cNvSpPr>
          <p:nvPr/>
        </p:nvSpPr>
        <p:spPr bwMode="auto">
          <a:xfrm>
            <a:off x="2219880" y="1447800"/>
            <a:ext cx="4887121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219880" y="89806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 kern="120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 kern="1200">
                <a:solidFill>
                  <a:srgbClr val="131F49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 kern="120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557486" y="988950"/>
            <a:ext cx="0" cy="4960490"/>
          </a:xfrm>
          <a:prstGeom prst="line">
            <a:avLst/>
          </a:prstGeom>
          <a:ln w="762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4" descr="F:\PhD Courses\Research Material\HGABAC material and paper\Final HGABAC--NSS submission\Presentation\admi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592" y="1597819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F:\PhD Courses\Research Material\HGABAC material and paper\Final HGABAC--NSS submission\Presentation\admi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9232" y="1788584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F:\PhD Courses\Research Material\HGABAC material and paper\Final HGABAC--NSS submission\Presentation\inherited-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80563" y="1589083"/>
            <a:ext cx="1905068" cy="128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F:\PhD Courses\Research Material\HGABAC material and paper\Final HGABAC--NSS submission\Presentation\inherited-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2563" y="3469195"/>
            <a:ext cx="198853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/>
          <p:cNvCxnSpPr/>
          <p:nvPr/>
        </p:nvCxnSpPr>
        <p:spPr>
          <a:xfrm>
            <a:off x="935557" y="2133600"/>
            <a:ext cx="164500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40137" y="1746389"/>
            <a:ext cx="1426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canDelete</a:t>
            </a:r>
            <a:r>
              <a:rPr lang="en-US" sz="1600" baseline="-25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univId</a:t>
            </a:r>
            <a:endParaRPr lang="en-US" sz="1600" baseline="-2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Straight Arrow Connector 30"/>
          <p:cNvCxnSpPr>
            <a:endCxn id="33" idx="4"/>
          </p:cNvCxnSpPr>
          <p:nvPr/>
        </p:nvCxnSpPr>
        <p:spPr>
          <a:xfrm flipV="1">
            <a:off x="2580563" y="2669381"/>
            <a:ext cx="1079433" cy="152162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8430623">
            <a:off x="2731079" y="3230850"/>
            <a:ext cx="1413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inherited value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Oval 32"/>
          <p:cNvSpPr/>
          <p:nvPr/>
        </p:nvSpPr>
        <p:spPr>
          <a:xfrm>
            <a:off x="3205191" y="2436279"/>
            <a:ext cx="909609" cy="233102"/>
          </a:xfrm>
          <a:prstGeom prst="ellipse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95592" y="2605556"/>
            <a:ext cx="1071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 ROLE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38200" y="2499533"/>
            <a:ext cx="2050003" cy="61866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 rot="1045418">
            <a:off x="1366277" y="2491105"/>
            <a:ext cx="1241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canRemove</a:t>
            </a:r>
            <a:endParaRPr lang="en-US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Oval 50"/>
          <p:cNvSpPr/>
          <p:nvPr/>
        </p:nvSpPr>
        <p:spPr>
          <a:xfrm>
            <a:off x="887588" y="1746388"/>
            <a:ext cx="152549" cy="169277"/>
          </a:xfrm>
          <a:prstGeom prst="ellipse">
            <a:avLst/>
          </a:prstGeom>
          <a:noFill/>
          <a:ln w="127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863201" y="2382417"/>
            <a:ext cx="27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838955" y="1676844"/>
            <a:ext cx="193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238680" y="4800694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Deleting an inherited value from a user will require to remove the membership of a user from all the user groups from where the value is inherited.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04211" y="4800695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Deleting </a:t>
            </a:r>
            <a:r>
              <a:rPr lang="en-US" dirty="0"/>
              <a:t>an inherited value from a </a:t>
            </a:r>
            <a:r>
              <a:rPr lang="en-US" dirty="0" smtClean="0"/>
              <a:t>user group </a:t>
            </a:r>
            <a:r>
              <a:rPr lang="en-US" dirty="0"/>
              <a:t>will </a:t>
            </a:r>
            <a:r>
              <a:rPr lang="en-US" dirty="0" smtClean="0"/>
              <a:t>require the deletion of value from all the junior groups which have value directly assigned.</a:t>
            </a:r>
            <a:endParaRPr lang="en-US" dirty="0"/>
          </a:p>
        </p:txBody>
      </p:sp>
      <p:sp>
        <p:nvSpPr>
          <p:cNvPr id="58" name="Rounded Rectangle 57"/>
          <p:cNvSpPr/>
          <p:nvPr/>
        </p:nvSpPr>
        <p:spPr>
          <a:xfrm>
            <a:off x="7579009" y="1919865"/>
            <a:ext cx="1500968" cy="91439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4" descr="F:\PhD Courses\Research Material\Reformalizd HGABAC--Paper 1\grou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7390" y="1877781"/>
            <a:ext cx="861986" cy="86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6837390" y="2670364"/>
            <a:ext cx="889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(G3)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38851" y="1996064"/>
            <a:ext cx="1421232" cy="68886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rmAutofit fontScale="55000" lnSpcReduction="20000"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</a:rPr>
              <a:t>studType</a:t>
            </a:r>
            <a:r>
              <a:rPr lang="en-US" sz="2000" dirty="0" smtClean="0"/>
              <a:t>: {Grad}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roomAcc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r>
              <a:rPr lang="en-US" sz="2000" dirty="0" smtClean="0"/>
              <a:t>{2.03, 2.04, 3.02}</a:t>
            </a: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userType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r>
              <a:rPr lang="en-US" sz="2000" dirty="0"/>
              <a:t>{student}</a:t>
            </a:r>
          </a:p>
          <a:p>
            <a:endParaRPr lang="en-US" sz="1200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7738798" y="1676845"/>
            <a:ext cx="1381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attributes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637026" y="3643086"/>
            <a:ext cx="1048385" cy="8975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" name="Picture 4" descr="F:\PhD Courses\Research Material\Reformalizd HGABAC--Paper 1\group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9401" y="3765469"/>
            <a:ext cx="745620" cy="74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4945174" y="4539086"/>
            <a:ext cx="967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(G1)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55021" y="3651646"/>
            <a:ext cx="909833" cy="7941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1100" b="1" dirty="0" err="1" smtClean="0">
                <a:solidFill>
                  <a:srgbClr val="0070C0"/>
                </a:solidFill>
              </a:rPr>
              <a:t>roomAcc</a:t>
            </a:r>
            <a:r>
              <a:rPr lang="en-US" sz="1100" b="1" dirty="0" smtClean="0">
                <a:solidFill>
                  <a:srgbClr val="0070C0"/>
                </a:solidFill>
              </a:rPr>
              <a:t>: </a:t>
            </a:r>
            <a:r>
              <a:rPr lang="en-US" sz="1100" dirty="0" smtClean="0"/>
              <a:t>{2.04, 3.02}</a:t>
            </a:r>
          </a:p>
          <a:p>
            <a:r>
              <a:rPr lang="en-US" sz="1100" b="1" dirty="0" err="1" smtClean="0">
                <a:solidFill>
                  <a:srgbClr val="0070C0"/>
                </a:solidFill>
              </a:rPr>
              <a:t>userType</a:t>
            </a:r>
            <a:r>
              <a:rPr lang="en-US" sz="1100" b="1" dirty="0" smtClean="0">
                <a:solidFill>
                  <a:srgbClr val="0070C0"/>
                </a:solidFill>
              </a:rPr>
              <a:t>: </a:t>
            </a:r>
            <a:r>
              <a:rPr lang="en-US" sz="1100" dirty="0"/>
              <a:t>{student}</a:t>
            </a:r>
          </a:p>
          <a:p>
            <a:endParaRPr lang="en-US" sz="1200" dirty="0" smtClean="0"/>
          </a:p>
        </p:txBody>
      </p:sp>
      <p:sp>
        <p:nvSpPr>
          <p:cNvPr id="67" name="Rounded Rectangle 66"/>
          <p:cNvSpPr/>
          <p:nvPr/>
        </p:nvSpPr>
        <p:spPr>
          <a:xfrm>
            <a:off x="7699377" y="3640748"/>
            <a:ext cx="1273265" cy="822967"/>
          </a:xfrm>
          <a:prstGeom prst="roundRect">
            <a:avLst>
              <a:gd name="adj" fmla="val 280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Picture 4" descr="F:\PhD Courses\Research Material\Reformalizd HGABAC--Paper 1\group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1252" y="3720049"/>
            <a:ext cx="743666" cy="7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7148847" y="4487501"/>
            <a:ext cx="1026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(G2)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944918" y="3700022"/>
            <a:ext cx="947593" cy="745763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100" b="1" dirty="0" err="1" smtClean="0">
                <a:solidFill>
                  <a:srgbClr val="0070C0"/>
                </a:solidFill>
              </a:rPr>
              <a:t>roomAcc</a:t>
            </a:r>
            <a:r>
              <a:rPr lang="en-US" sz="1100" b="1" dirty="0" smtClean="0">
                <a:solidFill>
                  <a:srgbClr val="0070C0"/>
                </a:solidFill>
              </a:rPr>
              <a:t>: </a:t>
            </a:r>
          </a:p>
          <a:p>
            <a:r>
              <a:rPr lang="en-US" sz="1100" dirty="0" smtClean="0"/>
              <a:t>{2.03}</a:t>
            </a:r>
          </a:p>
          <a:p>
            <a:r>
              <a:rPr lang="en-US" sz="1100" b="1" dirty="0" err="1" smtClean="0">
                <a:solidFill>
                  <a:srgbClr val="0070C0"/>
                </a:solidFill>
              </a:rPr>
              <a:t>userType</a:t>
            </a:r>
            <a:r>
              <a:rPr lang="en-US" sz="1100" b="1" dirty="0" smtClean="0">
                <a:solidFill>
                  <a:srgbClr val="0070C0"/>
                </a:solidFill>
              </a:rPr>
              <a:t>: </a:t>
            </a:r>
          </a:p>
          <a:p>
            <a:r>
              <a:rPr lang="en-US" sz="1100" dirty="0" smtClean="0"/>
              <a:t>{</a:t>
            </a:r>
            <a:r>
              <a:rPr lang="en-US" sz="1100" dirty="0"/>
              <a:t>student}</a:t>
            </a:r>
          </a:p>
          <a:p>
            <a:endParaRPr lang="en-US" sz="900" dirty="0" smtClean="0"/>
          </a:p>
        </p:txBody>
      </p:sp>
      <p:sp>
        <p:nvSpPr>
          <p:cNvPr id="71" name="Oval 70"/>
          <p:cNvSpPr/>
          <p:nvPr/>
        </p:nvSpPr>
        <p:spPr>
          <a:xfrm>
            <a:off x="8317442" y="2377064"/>
            <a:ext cx="655200" cy="228492"/>
          </a:xfrm>
          <a:prstGeom prst="ellipse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6480823" y="2744055"/>
            <a:ext cx="2007512" cy="1446945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71" idx="4"/>
          </p:cNvCxnSpPr>
          <p:nvPr/>
        </p:nvCxnSpPr>
        <p:spPr>
          <a:xfrm flipV="1">
            <a:off x="8488335" y="2605556"/>
            <a:ext cx="156707" cy="1585446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546154" y="2415382"/>
            <a:ext cx="119880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448098" y="2089242"/>
            <a:ext cx="1426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canDelete</a:t>
            </a:r>
            <a:r>
              <a:rPr lang="en-US" sz="1100" baseline="-25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userType</a:t>
            </a:r>
            <a:endParaRPr lang="en-US" sz="1100" baseline="-2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345766" y="1982942"/>
            <a:ext cx="291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5491940" y="2869288"/>
            <a:ext cx="366721" cy="132171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5448098" y="2834264"/>
            <a:ext cx="2573980" cy="135673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Multiply 92"/>
          <p:cNvSpPr/>
          <p:nvPr/>
        </p:nvSpPr>
        <p:spPr>
          <a:xfrm rot="17778685">
            <a:off x="2921026" y="2835226"/>
            <a:ext cx="477101" cy="916383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6023717" y="3201305"/>
            <a:ext cx="243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345766" y="3147445"/>
            <a:ext cx="237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 rot="1651072">
            <a:off x="5732412" y="3027686"/>
            <a:ext cx="1391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canDelete</a:t>
            </a:r>
            <a:r>
              <a:rPr lang="en-US" sz="1100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userType</a:t>
            </a:r>
            <a:endParaRPr lang="en-US" sz="1100" baseline="-25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Oval 72"/>
          <p:cNvSpPr/>
          <p:nvPr/>
        </p:nvSpPr>
        <p:spPr>
          <a:xfrm>
            <a:off x="1910555" y="2436279"/>
            <a:ext cx="152549" cy="169277"/>
          </a:xfrm>
          <a:prstGeom prst="ellipse">
            <a:avLst/>
          </a:prstGeom>
          <a:noFill/>
          <a:ln w="127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395537" y="2050770"/>
            <a:ext cx="152549" cy="169277"/>
          </a:xfrm>
          <a:prstGeom prst="ellipse">
            <a:avLst/>
          </a:prstGeom>
          <a:noFill/>
          <a:ln w="127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382211" y="3192065"/>
            <a:ext cx="152549" cy="169277"/>
          </a:xfrm>
          <a:prstGeom prst="ellipse">
            <a:avLst/>
          </a:prstGeom>
          <a:noFill/>
          <a:ln w="127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057388" y="3255167"/>
            <a:ext cx="152549" cy="169277"/>
          </a:xfrm>
          <a:prstGeom prst="ellipse">
            <a:avLst/>
          </a:prstGeom>
          <a:noFill/>
          <a:ln w="127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94135" y="5857964"/>
            <a:ext cx="6126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 Administrative Rules must exist to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authorize operations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998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950"/>
            <a:ext cx="8229600" cy="510705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600" b="1" dirty="0">
                <a:solidFill>
                  <a:srgbClr val="333399"/>
                </a:solidFill>
              </a:rPr>
              <a:t>Advantage:</a:t>
            </a:r>
          </a:p>
          <a:p>
            <a:pPr lvl="1">
              <a:buFont typeface="Wingdings" pitchFamily="2" charset="2"/>
              <a:buChar char="v"/>
            </a:pPr>
            <a:r>
              <a:rPr lang="en-US" sz="2200" dirty="0" smtClean="0"/>
              <a:t>Simplified distributed attribute administration.</a:t>
            </a:r>
          </a:p>
          <a:p>
            <a:pPr lvl="1">
              <a:buFont typeface="Wingdings" pitchFamily="2" charset="2"/>
              <a:buChar char="v"/>
            </a:pPr>
            <a:r>
              <a:rPr lang="en-US" sz="2200" dirty="0" smtClean="0"/>
              <a:t>RBAC advantage inherited.</a:t>
            </a:r>
            <a:endParaRPr lang="en-US" sz="2600" dirty="0"/>
          </a:p>
          <a:p>
            <a:pPr>
              <a:buFont typeface="Wingdings" pitchFamily="2" charset="2"/>
              <a:buChar char="Ø"/>
            </a:pPr>
            <a:r>
              <a:rPr lang="en-US" sz="2600" b="1" dirty="0">
                <a:solidFill>
                  <a:srgbClr val="333399"/>
                </a:solidFill>
              </a:rPr>
              <a:t>Limitations: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/>
              <a:t>Cascading pre-assignment of attributes may lead to some values assignment not essentially required by the entity.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/>
              <a:t>UGA may require multiple pre-assignments of junior group to assign senior group, though the same inheritance can be achieved by senior group membership only.</a:t>
            </a:r>
            <a:endParaRPr lang="en-US" sz="2600" b="1" dirty="0"/>
          </a:p>
          <a:p>
            <a:pPr>
              <a:buFont typeface="Wingdings" pitchFamily="2" charset="2"/>
              <a:buChar char="Ø"/>
            </a:pPr>
            <a:r>
              <a:rPr lang="en-US" sz="2600" b="1" dirty="0">
                <a:solidFill>
                  <a:srgbClr val="333399"/>
                </a:solidFill>
              </a:rPr>
              <a:t>Future Work: </a:t>
            </a:r>
          </a:p>
          <a:p>
            <a:pPr marL="733425" lvl="2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200" dirty="0" smtClean="0"/>
              <a:t>Reachability Analysis for GURA</a:t>
            </a:r>
            <a:r>
              <a:rPr lang="en-US" sz="2200" baseline="-25000" dirty="0" smtClean="0"/>
              <a:t>G</a:t>
            </a:r>
            <a:r>
              <a:rPr lang="en-US" sz="2200" dirty="0" smtClean="0"/>
              <a:t>	</a:t>
            </a:r>
          </a:p>
          <a:p>
            <a:pPr marL="733425" lvl="2">
              <a:buFont typeface="Wingdings" pitchFamily="2" charset="2"/>
              <a:buChar char="v"/>
            </a:pPr>
            <a:r>
              <a:rPr lang="en-US" sz="2200" b="1" dirty="0"/>
              <a:t> </a:t>
            </a:r>
            <a:r>
              <a:rPr lang="en-US" sz="2200" dirty="0" smtClean="0"/>
              <a:t>User and Object Group hierarchy administration.</a:t>
            </a:r>
          </a:p>
          <a:p>
            <a:pPr marL="733425" lvl="2">
              <a:buFont typeface="Wingdings" pitchFamily="2" charset="2"/>
              <a:buChar char="v"/>
            </a:pPr>
            <a:r>
              <a:rPr lang="en-US" sz="2200" dirty="0"/>
              <a:t> </a:t>
            </a:r>
            <a:r>
              <a:rPr lang="en-US" sz="2200" dirty="0" smtClean="0"/>
              <a:t>Attribute based User and Group attribute management.</a:t>
            </a:r>
            <a:endParaRPr lang="en-US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33559" y="54050"/>
            <a:ext cx="4887121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Discussions and Future Work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466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you!!</a:t>
            </a:r>
          </a:p>
          <a:p>
            <a:pPr marL="0" indent="0" algn="ctr">
              <a:buNone/>
            </a:pPr>
            <a:r>
              <a:rPr lang="en-US" sz="36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Questions??</a:t>
            </a:r>
            <a:endParaRPr lang="en-US" sz="36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Institute for Cyber Security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3271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3820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600" b="1" dirty="0" smtClean="0"/>
              <a:t>Attribute Based Access Control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dirty="0"/>
              <a:t> </a:t>
            </a:r>
            <a:r>
              <a:rPr lang="en-US" sz="2200" dirty="0" smtClean="0"/>
              <a:t>requires attributes of entities to make access control decisions. </a:t>
            </a:r>
          </a:p>
          <a:p>
            <a:pPr lvl="1">
              <a:buFont typeface="Wingdings" pitchFamily="2" charset="2"/>
              <a:buChar char="v"/>
            </a:pPr>
            <a:r>
              <a:rPr lang="en-US" sz="2200" dirty="0"/>
              <a:t> </a:t>
            </a:r>
            <a:r>
              <a:rPr lang="en-US" sz="2200" dirty="0" smtClean="0"/>
              <a:t>provides flexible and fine grained access control</a:t>
            </a:r>
          </a:p>
          <a:p>
            <a:pPr lvl="1">
              <a:buFont typeface="Wingdings" pitchFamily="2" charset="2"/>
              <a:buChar char="v"/>
            </a:pPr>
            <a:r>
              <a:rPr lang="en-US" sz="2200" dirty="0"/>
              <a:t> </a:t>
            </a:r>
            <a:r>
              <a:rPr lang="en-US" sz="2200" dirty="0" smtClean="0"/>
              <a:t>needs attributes (characteristics of entities) to be assigned by security administrators before access policies can be enforced.</a:t>
            </a:r>
          </a:p>
          <a:p>
            <a:pPr marL="407988" lvl="1" indent="-34290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600" b="1" dirty="0" smtClean="0"/>
              <a:t>Several models have been developed</a:t>
            </a:r>
            <a:endParaRPr lang="en-US" sz="2600" b="1" dirty="0"/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200" dirty="0" err="1" smtClean="0"/>
              <a:t>ABAC</a:t>
            </a:r>
            <a:r>
              <a:rPr lang="en-US" sz="2200" baseline="-25000" dirty="0" err="1" smtClean="0">
                <a:latin typeface="Symbol" pitchFamily="18" charset="2"/>
              </a:rPr>
              <a:t>a</a:t>
            </a:r>
            <a:r>
              <a:rPr lang="en-US" sz="2200" baseline="-25000" dirty="0" smtClean="0">
                <a:latin typeface="Symbol" pitchFamily="18" charset="2"/>
              </a:rPr>
              <a:t> </a:t>
            </a:r>
            <a:r>
              <a:rPr lang="en-US" sz="2200" dirty="0" smtClean="0"/>
              <a:t>model [DBSec12]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200" dirty="0" smtClean="0"/>
              <a:t>Attribute based encryption (ABE) [CCS06]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200" dirty="0" smtClean="0"/>
              <a:t>Logical Based Framework for ABAC [FMSE04]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200" dirty="0" smtClean="0"/>
              <a:t>Attributed based AC for web services [ICWS'05]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200" dirty="0" smtClean="0"/>
              <a:t>Guide to ABAC Definitions and Considerations [NIST SP 800-162]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200" dirty="0" smtClean="0"/>
              <a:t>etcetera!!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marL="800100" lvl="1" indent="-342900">
              <a:buFont typeface="Wingdings" pitchFamily="2" charset="2"/>
              <a:buChar char="v"/>
            </a:pPr>
            <a:endParaRPr lang="en-US" sz="2200" dirty="0" smtClean="0"/>
          </a:p>
          <a:p>
            <a:pPr lvl="1">
              <a:buFont typeface="Wingdings" pitchFamily="2" charset="2"/>
              <a:buChar char="v"/>
            </a:pPr>
            <a:endParaRPr lang="en-US" sz="2200" dirty="0" smtClean="0"/>
          </a:p>
          <a:p>
            <a:pPr lvl="1">
              <a:buFont typeface="Wingdings" pitchFamily="2" charset="2"/>
              <a:buChar char="v"/>
            </a:pPr>
            <a:endParaRPr lang="en-US" sz="2000" dirty="0" smtClean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01588" y="140741"/>
            <a:ext cx="5215681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3200" b="1" dirty="0"/>
              <a:t>Attribute Based Access </a:t>
            </a:r>
            <a:r>
              <a:rPr lang="en-US" sz="3200" b="1" dirty="0" smtClean="0"/>
              <a:t>Control (ABAC)</a:t>
            </a:r>
            <a:endParaRPr lang="en-US" sz="3200" b="1" dirty="0"/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7618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4797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dirty="0"/>
          </a:p>
        </p:txBody>
      </p:sp>
      <p:sp>
        <p:nvSpPr>
          <p:cNvPr id="13" name="Title 1"/>
          <p:cNvSpPr>
            <a:spLocks/>
          </p:cNvSpPr>
          <p:nvPr/>
        </p:nvSpPr>
        <p:spPr bwMode="auto">
          <a:xfrm>
            <a:off x="2233559" y="35529"/>
            <a:ext cx="5005441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ABAC Administration</a:t>
            </a: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26" name="Picture 2" descr="F:\PhD Courses\Research Material\HGABAC material and paper\Final HGABAC--NSS submission\Presentation\admin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0137" y="1499550"/>
            <a:ext cx="864863" cy="86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PhD Courses\Research Material\HGABAC material and paper\Reformalizd HGABAC--Paper 1\us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2260" y="1512628"/>
            <a:ext cx="810904" cy="81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2300786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Administrator</a:t>
            </a:r>
            <a:endParaRPr lang="en-US" sz="14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0701" y="2300785"/>
            <a:ext cx="712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User</a:t>
            </a:r>
            <a:endParaRPr lang="en-US" sz="14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92321" y="2038314"/>
            <a:ext cx="1501757" cy="60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14400" y="1480066"/>
            <a:ext cx="7403041" cy="112849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90514" y="1021511"/>
            <a:ext cx="5434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GURA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(Single User, Single Attribute Value Assignment)</a:t>
            </a: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Straight Arrow Connector 21"/>
          <p:cNvCxnSpPr>
            <a:endCxn id="21" idx="1"/>
          </p:cNvCxnSpPr>
          <p:nvPr/>
        </p:nvCxnSpPr>
        <p:spPr>
          <a:xfrm>
            <a:off x="4580640" y="2018666"/>
            <a:ext cx="13629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92321" y="2044315"/>
            <a:ext cx="1501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atisfy condition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3600" y="1849389"/>
            <a:ext cx="1447800" cy="338554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 Value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86420" y="1993008"/>
            <a:ext cx="1457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5994" y="2996858"/>
            <a:ext cx="887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?</a:t>
            </a: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Notched Right Arrow 29"/>
          <p:cNvSpPr/>
          <p:nvPr/>
        </p:nvSpPr>
        <p:spPr>
          <a:xfrm rot="18780752">
            <a:off x="487909" y="2696961"/>
            <a:ext cx="701311" cy="180423"/>
          </a:xfrm>
          <a:prstGeom prst="notched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otched Right Arrow 30"/>
          <p:cNvSpPr/>
          <p:nvPr/>
        </p:nvSpPr>
        <p:spPr>
          <a:xfrm rot="16200000">
            <a:off x="2316856" y="2616733"/>
            <a:ext cx="687721" cy="176032"/>
          </a:xfrm>
          <a:prstGeom prst="notchedRight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890215" y="3005920"/>
            <a:ext cx="17572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Prerequisite Cond. </a:t>
            </a: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43600" y="2935835"/>
            <a:ext cx="1447800" cy="338554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 Value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43599" y="3509494"/>
            <a:ext cx="1447800" cy="338554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 Value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599" y="4122655"/>
            <a:ext cx="1447800" cy="338554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 Value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99840" y="1676399"/>
            <a:ext cx="1743960" cy="3989063"/>
          </a:xfrm>
          <a:prstGeom prst="rect">
            <a:avLst/>
          </a:prstGeom>
          <a:noFill/>
          <a:ln w="3810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stCxn id="14" idx="3"/>
            <a:endCxn id="24" idx="1"/>
          </p:cNvCxnSpPr>
          <p:nvPr/>
        </p:nvCxnSpPr>
        <p:spPr>
          <a:xfrm>
            <a:off x="4473164" y="2454674"/>
            <a:ext cx="1326676" cy="12162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 rot="2611156">
            <a:off x="4351485" y="2964479"/>
            <a:ext cx="139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" name="Picture 2" descr="F:\PhD Courses\Research Material\HGABAC material and paper\Final HGABAC--NSS submission\Presentation\admi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116" y="4800600"/>
            <a:ext cx="864863" cy="86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PhD Courses\Research Material\HGABAC material and paper\Reformalizd HGABAC--Paper 1\grou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2633" y="4800600"/>
            <a:ext cx="864863" cy="86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3429818" y="5665463"/>
            <a:ext cx="1374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Multiple Users</a:t>
            </a:r>
            <a:endParaRPr lang="en-US" sz="14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1992321" y="5334000"/>
            <a:ext cx="143749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963375" y="4983880"/>
            <a:ext cx="1501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atisfy condition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965013" y="5137768"/>
            <a:ext cx="1447800" cy="338554"/>
          </a:xfrm>
          <a:prstGeom prst="rect">
            <a:avLst/>
          </a:prstGeom>
          <a:noFill/>
          <a:ln w="28575">
            <a:solidFill>
              <a:schemeClr val="tx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 Value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4646867" y="5268543"/>
            <a:ext cx="13629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553234" y="5294191"/>
            <a:ext cx="1491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7" name="Straight Arrow Connector 66"/>
          <p:cNvCxnSpPr>
            <a:stCxn id="1028" idx="0"/>
          </p:cNvCxnSpPr>
          <p:nvPr/>
        </p:nvCxnSpPr>
        <p:spPr>
          <a:xfrm flipV="1">
            <a:off x="4095065" y="3783265"/>
            <a:ext cx="1671564" cy="10173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 rot="19724415">
            <a:off x="3990354" y="4073911"/>
            <a:ext cx="1491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 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73121" y="5601968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Administrator</a:t>
            </a:r>
            <a:endParaRPr lang="en-US" sz="14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  <p:sp>
        <p:nvSpPr>
          <p:cNvPr id="77" name="TextBox 76"/>
          <p:cNvSpPr txBox="1"/>
          <p:nvPr/>
        </p:nvSpPr>
        <p:spPr>
          <a:xfrm rot="2567529">
            <a:off x="4576599" y="2908913"/>
            <a:ext cx="148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values</a:t>
            </a:r>
            <a:endParaRPr lang="en-US" sz="1400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69156" y="1730537"/>
            <a:ext cx="1079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value</a:t>
            </a:r>
            <a:endParaRPr lang="en-US" sz="1400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25264" y="4918547"/>
            <a:ext cx="1079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value</a:t>
            </a:r>
            <a:endParaRPr lang="en-US" sz="1400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TextBox 82"/>
          <p:cNvSpPr txBox="1"/>
          <p:nvPr/>
        </p:nvSpPr>
        <p:spPr>
          <a:xfrm rot="19686360">
            <a:off x="4222572" y="4287339"/>
            <a:ext cx="148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values</a:t>
            </a:r>
            <a:endParaRPr lang="en-US" sz="1400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Notched Right Arrow 83"/>
          <p:cNvSpPr/>
          <p:nvPr/>
        </p:nvSpPr>
        <p:spPr>
          <a:xfrm rot="5400000">
            <a:off x="1827699" y="4076162"/>
            <a:ext cx="1639408" cy="176032"/>
          </a:xfrm>
          <a:prstGeom prst="notchedRight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Notched Right Arrow 84"/>
          <p:cNvSpPr/>
          <p:nvPr/>
        </p:nvSpPr>
        <p:spPr>
          <a:xfrm rot="3830170">
            <a:off x="238123" y="3968505"/>
            <a:ext cx="1415250" cy="180038"/>
          </a:xfrm>
          <a:prstGeom prst="notched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 rot="2567529">
            <a:off x="4361929" y="3036998"/>
            <a:ext cx="903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HGABAC</a:t>
            </a:r>
            <a:endParaRPr lang="en-US" sz="1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97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 smtClean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 smtClean="0"/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endParaRPr lang="en-US" sz="2600" dirty="0" smtClean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09800" y="54050"/>
            <a:ext cx="49530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Redefined HGABAC</a:t>
            </a: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dirty="0"/>
          </a:p>
        </p:txBody>
      </p:sp>
      <p:pic>
        <p:nvPicPr>
          <p:cNvPr id="15" name="Picture 2" descr="F:\PhD Courses\Research Material\HGABAC material and paper\Final HGABAC--NSS submission\Camera Ready Submission\GURA-G latex\Images\hgabac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266" y="988950"/>
            <a:ext cx="5681566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52160" y="1143000"/>
            <a:ext cx="33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832" y="1143000"/>
            <a:ext cx="27496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U: </a:t>
            </a:r>
            <a:r>
              <a:rPr lang="en-US" sz="2000" b="1" dirty="0" smtClean="0">
                <a:solidFill>
                  <a:schemeClr val="tx2"/>
                </a:solidFill>
              </a:rPr>
              <a:t>User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UG: User-Group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S: Subject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UA: User Attributes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O: Object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OG: Object-Group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OA: Object Attributes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OP: Operation (Actions)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4822" y="4038600"/>
            <a:ext cx="839429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[</a:t>
            </a:r>
            <a:r>
              <a:rPr lang="en-US" sz="2400" dirty="0"/>
              <a:t>Servos et al] proposed </a:t>
            </a:r>
            <a:r>
              <a:rPr lang="en-US" sz="2400" dirty="0" smtClean="0"/>
              <a:t>Hierarchical Group and Attribute based    Access Control (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HGABAC)</a:t>
            </a:r>
            <a:r>
              <a:rPr lang="en-US" sz="2400" dirty="0" smtClean="0"/>
              <a:t> </a:t>
            </a:r>
            <a:r>
              <a:rPr lang="en-US" sz="2400" dirty="0"/>
              <a:t>operational model</a:t>
            </a:r>
          </a:p>
          <a:p>
            <a:pPr marL="1017587" lvl="1" indent="-457200" algn="just">
              <a:buFont typeface="Wingdings" pitchFamily="2" charset="2"/>
              <a:buChar char="v"/>
            </a:pPr>
            <a:r>
              <a:rPr lang="en-US" sz="2000" dirty="0"/>
              <a:t>Introduces the notion of User and Object Groups</a:t>
            </a:r>
          </a:p>
          <a:p>
            <a:pPr marL="1017587" lvl="1" indent="-457200" algn="just">
              <a:buFont typeface="Wingdings" pitchFamily="2" charset="2"/>
              <a:buChar char="v"/>
            </a:pPr>
            <a:r>
              <a:rPr lang="en-US" sz="2000" dirty="0"/>
              <a:t>Core advantage is simplified administration of attributes</a:t>
            </a:r>
          </a:p>
          <a:p>
            <a:pPr marL="1017587" lvl="1" indent="-457200" algn="just">
              <a:buFont typeface="Wingdings" pitchFamily="2" charset="2"/>
              <a:buChar char="v"/>
            </a:pPr>
            <a:r>
              <a:rPr lang="en-US" sz="2000" dirty="0"/>
              <a:t>User and Objects are assigned set of attributes in one go as compared to single assignment at a time</a:t>
            </a:r>
            <a:r>
              <a:rPr lang="en-US" sz="2000" dirty="0" smtClean="0"/>
              <a:t>.</a:t>
            </a:r>
          </a:p>
          <a:p>
            <a:pPr marL="1017587" lvl="1" indent="-457200" algn="just">
              <a:buFont typeface="Wingdings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14797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133600" y="54050"/>
            <a:ext cx="49281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Example User-Group Hierarchy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dirty="0"/>
          </a:p>
        </p:txBody>
      </p:sp>
      <p:pic>
        <p:nvPicPr>
          <p:cNvPr id="2050" name="Picture 2" descr="F:\PhD Courses\Research Material\HGABAC material and paper\Final HGABAC--NSS submission\Camera Ready Submission\GURA-G latex\Images\examplehierarchy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4203" y="996309"/>
            <a:ext cx="5977557" cy="346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4459894"/>
            <a:ext cx="8744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Senior Groups inherit attributes from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junior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group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Graduate group (G) is senior to CSD and UN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 inherits attributes from both CSD and UN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example: ‘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univId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’ and ‘college’ attribute for G inherited from UN and CSD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User assigned to group G will have direct attributes and attributes from G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7295106" y="1295398"/>
            <a:ext cx="398402" cy="2848429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6761965" y="2567605"/>
            <a:ext cx="2169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a:rPr>
              <a:t>Attribute Inheritance</a:t>
            </a:r>
            <a:endParaRPr lang="en-US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347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GURA</a:t>
            </a:r>
            <a:r>
              <a:rPr lang="en-US" sz="2900" b="1" kern="0" baseline="-2500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G</a:t>
            </a:r>
            <a:r>
              <a:rPr lang="en-US" sz="29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Administrative Model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684922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dirty="0"/>
          </a:p>
        </p:txBody>
      </p:sp>
      <p:pic>
        <p:nvPicPr>
          <p:cNvPr id="3074" name="Picture 2" descr="F:\PhD Courses\Research Material\HGABAC material and paper\Final HGABAC--NSS submission\hgabac3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14" y="988950"/>
            <a:ext cx="4835277" cy="281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33400" y="1007099"/>
            <a:ext cx="1398263" cy="266865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52120" y="2279302"/>
            <a:ext cx="4619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accent2"/>
                </a:solidFill>
              </a:rPr>
              <a:t>	</a:t>
            </a:r>
            <a:r>
              <a:rPr lang="en-U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GURA</a:t>
            </a:r>
            <a:r>
              <a:rPr lang="en-US" sz="2200" b="1" baseline="-25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Sub Models</a:t>
            </a:r>
          </a:p>
          <a:p>
            <a:pPr algn="just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UAA</a:t>
            </a:r>
            <a:r>
              <a:rPr lang="en-US" sz="2000" dirty="0" smtClean="0">
                <a:solidFill>
                  <a:srgbClr val="C00000"/>
                </a:solidFill>
              </a:rPr>
              <a:t>: User Attribute Assignment</a:t>
            </a:r>
          </a:p>
          <a:p>
            <a:pPr algn="just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UGAA</a:t>
            </a:r>
            <a:r>
              <a:rPr lang="en-US" sz="2000" dirty="0" smtClean="0">
                <a:solidFill>
                  <a:srgbClr val="C00000"/>
                </a:solidFill>
              </a:rPr>
              <a:t>: User Group Attribute Assignment</a:t>
            </a:r>
          </a:p>
          <a:p>
            <a:pPr algn="just"/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</a:t>
            </a:r>
            <a:r>
              <a:rPr lang="en-US" sz="2000" dirty="0" smtClean="0">
                <a:solidFill>
                  <a:srgbClr val="C00000"/>
                </a:solidFill>
              </a:rPr>
              <a:t>: User to User-Group Assignment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3077" name="Picture 5" descr="F:\PhD Courses\Research Material\HGABAC material and paper\Final HGABAC--NSS submission\Presentation\GUR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0"/>
            <a:ext cx="8001000" cy="2304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3000" y="1219200"/>
            <a:ext cx="37561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This paper proposes the first administration model for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HGABAC</a:t>
            </a:r>
            <a:r>
              <a:rPr lang="en-US" sz="2000" dirty="0"/>
              <a:t> model </a:t>
            </a:r>
            <a:r>
              <a:rPr lang="en-US" sz="2000" dirty="0" smtClean="0"/>
              <a:t>referred as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GURA</a:t>
            </a:r>
            <a:r>
              <a:rPr lang="en-US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000" b="1" baseline="-2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347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238" y="1143001"/>
            <a:ext cx="8726404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Example UAA rules</a:t>
            </a: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133600" y="54050"/>
            <a:ext cx="51816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9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User Attribute Assignment (UAA)</a:t>
            </a:r>
            <a:endParaRPr lang="en-US" sz="29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2196960" y="664224"/>
            <a:ext cx="505488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dirty="0"/>
          </a:p>
        </p:txBody>
      </p:sp>
      <p:pic>
        <p:nvPicPr>
          <p:cNvPr id="4098" name="Picture 2" descr="F:\PhD Courses\Research Material\HGABAC material and paper\Final HGABAC--NSS submission\Presentation\ua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98" y="1532618"/>
            <a:ext cx="6754813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1" y="2989944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 Role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76287" y="2989945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Prerequisite Condition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12971" y="3000441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Allowed values</a:t>
            </a:r>
          </a:p>
        </p:txBody>
      </p:sp>
      <p:sp>
        <p:nvSpPr>
          <p:cNvPr id="4110" name="TextBox 4109"/>
          <p:cNvSpPr txBox="1"/>
          <p:nvPr/>
        </p:nvSpPr>
        <p:spPr>
          <a:xfrm>
            <a:off x="246238" y="3390763"/>
            <a:ext cx="87264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1</a:t>
            </a:r>
            <a:r>
              <a:rPr lang="en-US" sz="2000" dirty="0" smtClean="0">
                <a:solidFill>
                  <a:schemeClr val="accent2"/>
                </a:solidFill>
              </a:rPr>
              <a:t>: </a:t>
            </a:r>
            <a:r>
              <a:rPr lang="en-US" dirty="0" smtClean="0">
                <a:solidFill>
                  <a:schemeClr val="accent2"/>
                </a:solidFill>
              </a:rPr>
              <a:t>Administrative Role </a:t>
            </a:r>
            <a:r>
              <a:rPr lang="en-US" dirty="0" err="1" smtClean="0">
                <a:solidFill>
                  <a:schemeClr val="accent2"/>
                </a:solidFill>
              </a:rPr>
              <a:t>DeptAdmin</a:t>
            </a:r>
            <a:r>
              <a:rPr lang="en-US" dirty="0" smtClean="0">
                <a:solidFill>
                  <a:schemeClr val="accent2"/>
                </a:solidFill>
              </a:rPr>
              <a:t> (or senior) can add any value in {TA, Grader} to user attribute ‘</a:t>
            </a:r>
            <a:r>
              <a:rPr lang="en-US" dirty="0" err="1" smtClean="0">
                <a:solidFill>
                  <a:schemeClr val="accent2"/>
                </a:solidFill>
              </a:rPr>
              <a:t>jobTitle</a:t>
            </a:r>
            <a:r>
              <a:rPr lang="en-US" dirty="0" smtClean="0">
                <a:solidFill>
                  <a:schemeClr val="accent2"/>
                </a:solidFill>
              </a:rPr>
              <a:t>’ if the user’s ‘</a:t>
            </a:r>
            <a:r>
              <a:rPr lang="en-US" dirty="0" err="1" smtClean="0">
                <a:solidFill>
                  <a:schemeClr val="accent2"/>
                </a:solidFill>
              </a:rPr>
              <a:t>studType</a:t>
            </a:r>
            <a:r>
              <a:rPr lang="en-US" dirty="0" smtClean="0">
                <a:solidFill>
                  <a:schemeClr val="accent2"/>
                </a:solidFill>
              </a:rPr>
              <a:t>’ attribute includes ‘Grad’ value.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111" name="TextBox 4110"/>
          <p:cNvSpPr txBox="1"/>
          <p:nvPr/>
        </p:nvSpPr>
        <p:spPr>
          <a:xfrm>
            <a:off x="152401" y="4013537"/>
            <a:ext cx="88202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Policy Expression Language:</a:t>
            </a:r>
          </a:p>
          <a:p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EXPR(UA) in UAA: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20" name="Picture 3" descr="F:\PhD Courses\Research Material\HGABAC material and paper\Final HGABAC--NSS submission\Presentation\languag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0" y="4419600"/>
            <a:ext cx="714465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21" name="Picture 4" descr="F:\PhD Courses\Research Material\HGABAC material and paper\Final HGABAC--NSS submission\Presentation\uaa-languag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548611"/>
            <a:ext cx="6821487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22" name="Notched Right Arrow 4121"/>
          <p:cNvSpPr/>
          <p:nvPr/>
        </p:nvSpPr>
        <p:spPr>
          <a:xfrm rot="18780752">
            <a:off x="360279" y="2521115"/>
            <a:ext cx="1087158" cy="221253"/>
          </a:xfrm>
          <a:prstGeom prst="notchedRightArrow">
            <a:avLst/>
          </a:prstGeom>
          <a:solidFill>
            <a:schemeClr val="accent1">
              <a:lumMod val="40000"/>
              <a:lumOff val="60000"/>
              <a:alpha val="38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otched Right Arrow 60"/>
          <p:cNvSpPr/>
          <p:nvPr/>
        </p:nvSpPr>
        <p:spPr>
          <a:xfrm rot="16200000">
            <a:off x="3351167" y="2556872"/>
            <a:ext cx="812439" cy="221255"/>
          </a:xfrm>
          <a:prstGeom prst="notchedRightArrow">
            <a:avLst/>
          </a:prstGeom>
          <a:solidFill>
            <a:schemeClr val="accent1">
              <a:lumMod val="40000"/>
              <a:lumOff val="60000"/>
              <a:alpha val="52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Notched Right Arrow 61"/>
          <p:cNvSpPr/>
          <p:nvPr/>
        </p:nvSpPr>
        <p:spPr>
          <a:xfrm rot="12936170">
            <a:off x="5762819" y="2560674"/>
            <a:ext cx="1087158" cy="221253"/>
          </a:xfrm>
          <a:prstGeom prst="notchedRightArrow">
            <a:avLst/>
          </a:prstGeom>
          <a:solidFill>
            <a:schemeClr val="tx2">
              <a:lumMod val="20000"/>
              <a:lumOff val="80000"/>
              <a:alpha val="45000"/>
            </a:schemeClr>
          </a:solidFill>
          <a:ln w="1270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271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Example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UGAA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rules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650548" y="161427"/>
            <a:ext cx="5911449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User Group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Attribute </a:t>
            </a:r>
            <a:r>
              <a:rPr lang="en-US" sz="28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Assignment</a:t>
            </a:r>
          </a:p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(</a:t>
            </a:r>
            <a:r>
              <a:rPr lang="en-US" sz="28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UGAA</a:t>
            </a:r>
            <a:r>
              <a:rPr lang="en-US" sz="28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)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824972" y="866853"/>
            <a:ext cx="556260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dirty="0"/>
          </a:p>
        </p:txBody>
      </p:sp>
      <p:pic>
        <p:nvPicPr>
          <p:cNvPr id="5122" name="Picture 2" descr="F:\PhD Courses\Research Material\HGABAC material and paper\Final HGABAC--NSS submission\Camera Ready Submission\GURA-G latex\Images\uga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0137" y="2571295"/>
            <a:ext cx="6622105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:\PhD Courses\Research Material\HGABAC material and paper\Final HGABAC--NSS submission\Presentation\uga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2351" y="1600198"/>
            <a:ext cx="56483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4603" y="5460554"/>
            <a:ext cx="762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EXPR(UA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in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UGAA: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15" name="Picture 3" descr="F:\PhD Courses\Research Material\HGABAC material and paper\Final HGABAC--NSS submission\Presentation\ugaa-languag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628821"/>
            <a:ext cx="6069013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347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950"/>
            <a:ext cx="8229600" cy="51070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290529" y="253052"/>
            <a:ext cx="493284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4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User to User-Group Assignment (UGA</a:t>
            </a:r>
            <a:r>
              <a:rPr lang="en-US" sz="2400" b="1" kern="0" dirty="0" smtClean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)</a:t>
            </a:r>
            <a:endParaRPr lang="en-US" sz="24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320674" y="89229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© Ravi </a:t>
            </a:r>
            <a:r>
              <a:rPr lang="en-US" dirty="0" err="1" smtClean="0"/>
              <a:t>Sandhu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4520247"/>
            <a:ext cx="86505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EXPR(UA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∪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UG) 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in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16" name="Picture 4" descr="F:\PhD Courses\Research Material\HGABAC material and paper\Final HGABAC--NSS submission\Presentation\uga-languag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4393" y="5105399"/>
            <a:ext cx="6798565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52160" y="1080424"/>
            <a:ext cx="749426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Example UGA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canAssign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rules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8" name="Picture 3" descr="F:\PhD Courses\Research Material\HGABAC material and paper\Final HGABAC--NSS submission\Presentation\ugaAssig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006" y="1524000"/>
            <a:ext cx="6202363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47923" y="3382328"/>
            <a:ext cx="633492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Example UGA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canRemove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rules:</a:t>
            </a:r>
          </a:p>
          <a:p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" name="Picture 2" descr="F:\PhD Courses\Research Material\HGABAC material and paper\Final HGABAC--NSS submission\Presentation\ugaRemov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7859" y="3821523"/>
            <a:ext cx="5811837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68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1124</Words>
  <Application>Microsoft Office PowerPoint</Application>
  <PresentationFormat>On-screen Show (4:3)</PresentationFormat>
  <Paragraphs>278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 GURAG Model Extensions 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gmaanakg</dc:creator>
  <cp:lastModifiedBy>Ravi Sandhu</cp:lastModifiedBy>
  <cp:revision>250</cp:revision>
  <dcterms:created xsi:type="dcterms:W3CDTF">2006-08-16T00:00:00Z</dcterms:created>
  <dcterms:modified xsi:type="dcterms:W3CDTF">2016-08-25T14:23:40Z</dcterms:modified>
</cp:coreProperties>
</file>