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85" r:id="rId4"/>
    <p:sldId id="314" r:id="rId5"/>
    <p:sldId id="302" r:id="rId6"/>
    <p:sldId id="262" r:id="rId7"/>
    <p:sldId id="286" r:id="rId8"/>
    <p:sldId id="290" r:id="rId9"/>
    <p:sldId id="311" r:id="rId10"/>
    <p:sldId id="305" r:id="rId11"/>
    <p:sldId id="315" r:id="rId12"/>
    <p:sldId id="306" r:id="rId13"/>
    <p:sldId id="307" r:id="rId14"/>
    <p:sldId id="308" r:id="rId15"/>
    <p:sldId id="312" r:id="rId16"/>
    <p:sldId id="313" r:id="rId17"/>
    <p:sldId id="309" r:id="rId18"/>
    <p:sldId id="310" r:id="rId19"/>
    <p:sldId id="301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E81"/>
    <a:srgbClr val="2525C5"/>
    <a:srgbClr val="CC3300"/>
    <a:srgbClr val="99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2" autoAdjust="0"/>
  </p:normalViewPr>
  <p:slideViewPr>
    <p:cSldViewPr>
      <p:cViewPr varScale="1">
        <p:scale>
          <a:sx n="163" d="100"/>
          <a:sy n="163" d="100"/>
        </p:scale>
        <p:origin x="1656" y="150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A1735035-D4EE-4714-AACB-D1227EA415E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495E0AF-D7A7-445B-BF84-3C9C713B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23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956E1CAF-F6EB-4C41-BDDB-92E8872E6EC1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FAAA85-F35F-42B6-A565-C9ABDB2B7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7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7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0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4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0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5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42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31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39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7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58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4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0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4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0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AA85-F35F-42B6-A565-C9ABDB2B75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6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Ravi Sandhu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685070" y="6220588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98082" y="6216097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3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2306161" y="54050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Institute for Cyber Security</a:t>
            </a:r>
          </a:p>
        </p:txBody>
      </p:sp>
      <p:sp>
        <p:nvSpPr>
          <p:cNvPr id="11" name="Date Placeholder 3"/>
          <p:cNvSpPr txBox="1">
            <a:spLocks noGrp="1"/>
          </p:cNvSpPr>
          <p:nvPr/>
        </p:nvSpPr>
        <p:spPr bwMode="auto">
          <a:xfrm>
            <a:off x="216637" y="6262921"/>
            <a:ext cx="2346325" cy="283334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lang="en-GB" sz="105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pic>
        <p:nvPicPr>
          <p:cNvPr id="10" name="Picture 13" descr="ICS_Mediu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242" y="460172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283992" y="687108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293" y="6181130"/>
            <a:ext cx="2133600" cy="365125"/>
          </a:xfrm>
        </p:spPr>
        <p:txBody>
          <a:bodyPr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090" dirty="0">
                <a:solidFill>
                  <a:srgbClr val="131F49"/>
                </a:solidFill>
                <a:latin typeface="Arial" pitchFamily="34" charset="0"/>
                <a:ea typeface="ＭＳ Ｐゴシック" pitchFamily="34" charset="-128"/>
              </a:rPr>
              <a:t>© </a:t>
            </a:r>
            <a:r>
              <a:rPr lang="en-US" sz="1090" dirty="0" smtClean="0">
                <a:solidFill>
                  <a:srgbClr val="131F49"/>
                </a:solidFill>
                <a:latin typeface="Arial" pitchFamily="34" charset="0"/>
                <a:ea typeface="ＭＳ Ｐゴシック" pitchFamily="34" charset="-128"/>
              </a:rPr>
              <a:t>Bhatt et al</a:t>
            </a:r>
            <a:endParaRPr lang="en-US" sz="1090" dirty="0">
              <a:solidFill>
                <a:srgbClr val="131F4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210159"/>
            <a:ext cx="3810000" cy="365125"/>
          </a:xfrm>
        </p:spPr>
        <p:txBody>
          <a:bodyPr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270" i="1" dirty="0">
                <a:solidFill>
                  <a:srgbClr val="131F49"/>
                </a:solidFill>
                <a:latin typeface="Arial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4664" y="6247081"/>
            <a:ext cx="2133600" cy="365125"/>
          </a:xfrm>
        </p:spPr>
        <p:txBody>
          <a:bodyPr/>
          <a:lstStyle/>
          <a:p>
            <a:pPr algn="ctr"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1270" dirty="0">
                <a:solidFill>
                  <a:srgbClr val="131F49"/>
                </a:solidFill>
                <a:latin typeface="Arial" pitchFamily="34" charset="0"/>
                <a:ea typeface="ＭＳ Ｐゴシック" pitchFamily="34" charset="-128"/>
              </a:rPr>
              <a:t>				</a:t>
            </a:r>
            <a:fld id="{B6F15528-21DE-4FAA-801E-634DDDAF4B2B}" type="slidenum">
              <a:rPr lang="en-US" sz="1270" smtClean="0">
                <a:solidFill>
                  <a:srgbClr val="131F49"/>
                </a:solidFill>
                <a:latin typeface="Arial" pitchFamily="34" charset="0"/>
                <a:ea typeface="ＭＳ Ｐゴシック" pitchFamily="34" charset="-128"/>
              </a:rPr>
              <a:pPr algn="ctr" defTabSz="41468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defRPr/>
              </a:pPr>
              <a:t>1</a:t>
            </a:fld>
            <a:endParaRPr lang="en-US" sz="1270" dirty="0">
              <a:solidFill>
                <a:srgbClr val="131F4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1299" y="1143000"/>
            <a:ext cx="8796959" cy="49983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Access Control Model for AWS Internet of Things</a:t>
            </a:r>
          </a:p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dirty="0"/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kern="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Ravi Sandhu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kern="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 Director and Endowed Chair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kern="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kern="0" dirty="0" smtClean="0">
                <a:solidFill>
                  <a:srgbClr val="CC3300"/>
                </a:solidFill>
                <a:latin typeface="Calibri" panose="020F0502020204030204" pitchFamily="34" charset="0"/>
              </a:rPr>
              <a:t>11th </a:t>
            </a:r>
            <a:r>
              <a:rPr lang="en-US" b="1" kern="0" dirty="0">
                <a:solidFill>
                  <a:srgbClr val="CC3300"/>
                </a:solidFill>
                <a:latin typeface="Calibri" panose="020F0502020204030204" pitchFamily="34" charset="0"/>
              </a:rPr>
              <a:t>International Conference on Network and System Security (NSS)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kern="0" dirty="0">
                <a:solidFill>
                  <a:srgbClr val="CC3300"/>
                </a:solidFill>
                <a:latin typeface="Calibri" panose="020F0502020204030204" pitchFamily="34" charset="0"/>
              </a:rPr>
              <a:t>Helsinki, Finland, </a:t>
            </a:r>
            <a:r>
              <a:rPr lang="en-US" b="1" kern="0" dirty="0" smtClean="0">
                <a:solidFill>
                  <a:srgbClr val="CC3300"/>
                </a:solidFill>
                <a:latin typeface="Calibri" panose="020F0502020204030204" pitchFamily="34" charset="0"/>
              </a:rPr>
              <a:t>21-23 </a:t>
            </a:r>
            <a:r>
              <a:rPr lang="en-US" b="1" kern="0" dirty="0">
                <a:solidFill>
                  <a:srgbClr val="CC3300"/>
                </a:solidFill>
                <a:latin typeface="Calibri" panose="020F0502020204030204" pitchFamily="34" charset="0"/>
              </a:rPr>
              <a:t>August</a:t>
            </a:r>
            <a:r>
              <a:rPr lang="en-US" b="1" kern="0" dirty="0" smtClean="0">
                <a:solidFill>
                  <a:srgbClr val="CC3300"/>
                </a:solidFill>
                <a:latin typeface="Calibri" panose="020F0502020204030204" pitchFamily="34" charset="0"/>
              </a:rPr>
              <a:t>, </a:t>
            </a:r>
            <a:r>
              <a:rPr lang="en-US" b="1" kern="0" dirty="0">
                <a:solidFill>
                  <a:srgbClr val="CC3300"/>
                </a:solidFill>
                <a:latin typeface="Calibri" panose="020F0502020204030204" pitchFamily="34" charset="0"/>
              </a:rPr>
              <a:t>2017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b="1" kern="0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Smriti Bhatt, Farhan Patwa and Ravi Sandhu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Department of Computer Science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b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ravi.sandhu@utsa.edu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www.profsandhu.com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www.ics.utsa.edu</a:t>
            </a:r>
          </a:p>
        </p:txBody>
      </p:sp>
    </p:spTree>
    <p:extLst>
      <p:ext uri="{BB962C8B-B14F-4D97-AF65-F5344CB8AC3E}">
        <p14:creationId xmlns:p14="http://schemas.microsoft.com/office/powerpoint/2010/main" val="11267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7103"/>
            <a:ext cx="7315200" cy="4448897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725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632351" y="159207"/>
            <a:ext cx="6075210" cy="59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7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ACO Architecture for Cloud-Enabled IoT</a:t>
            </a:r>
            <a:endParaRPr lang="en-US" sz="27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93095" y="5311049"/>
            <a:ext cx="495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</a:t>
            </a:r>
            <a:r>
              <a:rPr lang="en-US" dirty="0"/>
              <a:t>3</a:t>
            </a:r>
            <a:r>
              <a:rPr lang="en-US" dirty="0" smtClean="0"/>
              <a:t>: ACO Architecture for the Cloud-Enabled IoT *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563" y="1025912"/>
            <a:ext cx="3797720" cy="427221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5917" y="5732388"/>
            <a:ext cx="838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/>
              <a:t>Alshehri, A., Sandhu, R.: Access control models for cloud-enabled internet of things: a proposed architecture and research agenda. In: 2nd IEEE International Conference on Collaboration and Internet Computing (CIC), pp. 530–538. IEEE (2016)</a:t>
            </a:r>
          </a:p>
        </p:txBody>
      </p:sp>
    </p:spTree>
    <p:extLst>
      <p:ext uri="{BB962C8B-B14F-4D97-AF65-F5344CB8AC3E}">
        <p14:creationId xmlns:p14="http://schemas.microsoft.com/office/powerpoint/2010/main" val="36434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7103"/>
            <a:ext cx="7315200" cy="4448897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725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879166" y="280240"/>
            <a:ext cx="547530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ACO Architecture &amp; AWS-IoTAC</a:t>
            </a:r>
            <a:endParaRPr lang="en-US" sz="28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13678" y="5575637"/>
            <a:ext cx="746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4: </a:t>
            </a:r>
            <a:r>
              <a:rPr lang="en-US" dirty="0"/>
              <a:t>AWS-IoTAC Entities Mapping to ACO Architecture for Cloud-Enabled IoT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2" y="1506234"/>
            <a:ext cx="86391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7103"/>
            <a:ext cx="7315200" cy="4448897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725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925790" y="217926"/>
            <a:ext cx="547530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Smart Home Use Case in AWS IoT </a:t>
            </a:r>
            <a:endParaRPr lang="en-US" sz="28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12957" y="5660767"/>
            <a:ext cx="746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5: Smart-Home </a:t>
            </a:r>
            <a:r>
              <a:rPr lang="en-US" dirty="0"/>
              <a:t>Use Case Utilizing AWS IoT and Cloud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" y="1014036"/>
            <a:ext cx="89630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7103"/>
            <a:ext cx="7315200" cy="4448897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7923" y="1127806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925790" y="217926"/>
            <a:ext cx="547530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Use Case – Scenario 1</a:t>
            </a:r>
            <a:endParaRPr lang="en-US" sz="28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602385" y="5602489"/>
            <a:ext cx="388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6: </a:t>
            </a:r>
            <a:r>
              <a:rPr lang="en-US" dirty="0"/>
              <a:t>Smart-Home Use Case Scenario 1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98" y="1571675"/>
            <a:ext cx="6800381" cy="342543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379808" y="4704180"/>
            <a:ext cx="2551440" cy="890785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C1E81"/>
                </a:solidFill>
              </a:rPr>
              <a:t>Simple Policy: </a:t>
            </a:r>
            <a:r>
              <a:rPr lang="en-US" sz="1600" dirty="0" smtClean="0">
                <a:solidFill>
                  <a:srgbClr val="CC1E81"/>
                </a:solidFill>
              </a:rPr>
              <a:t>Allows all the IoT operations on any resource in AWS IoT</a:t>
            </a:r>
            <a:endParaRPr lang="en-US" sz="1600" dirty="0">
              <a:solidFill>
                <a:srgbClr val="CC1E8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rot="19449819">
            <a:off x="7637328" y="4225997"/>
            <a:ext cx="147264" cy="4556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14400" y="5019764"/>
            <a:ext cx="4464096" cy="441856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C1E81"/>
                </a:solidFill>
              </a:rPr>
              <a:t>A temperature sensor and thermostat use case</a:t>
            </a:r>
            <a:endParaRPr lang="en-US" sz="1600" dirty="0">
              <a:solidFill>
                <a:srgbClr val="CC1E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7103"/>
            <a:ext cx="7315200" cy="4448897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725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925790" y="217926"/>
            <a:ext cx="547530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Use </a:t>
            </a:r>
            <a:r>
              <a:rPr lang="en-US" sz="28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Case – Scenario </a:t>
            </a: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2</a:t>
            </a:r>
            <a:endParaRPr lang="en-US" sz="28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863" y="1052164"/>
            <a:ext cx="5219700" cy="487841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929780" y="5408294"/>
            <a:ext cx="1779340" cy="67850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C1E81"/>
                </a:solidFill>
              </a:rPr>
              <a:t>Light Attributes:</a:t>
            </a:r>
          </a:p>
          <a:p>
            <a:pPr algn="ctr"/>
            <a:r>
              <a:rPr lang="en-US" sz="1400" dirty="0" smtClean="0">
                <a:solidFill>
                  <a:srgbClr val="CC1E81"/>
                </a:solidFill>
              </a:rPr>
              <a:t>Location = Outdoor</a:t>
            </a:r>
          </a:p>
          <a:p>
            <a:pPr algn="ctr"/>
            <a:r>
              <a:rPr lang="en-US" sz="1400" dirty="0" smtClean="0">
                <a:solidFill>
                  <a:srgbClr val="CC1E81"/>
                </a:solidFill>
              </a:rPr>
              <a:t>Belongs = Home1</a:t>
            </a:r>
            <a:endParaRPr lang="en-US" sz="1400" dirty="0">
              <a:solidFill>
                <a:srgbClr val="CC1E8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0531" y="5104191"/>
            <a:ext cx="1686574" cy="684985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C1E81"/>
                </a:solidFill>
              </a:rPr>
              <a:t>Sensor Attribute:</a:t>
            </a:r>
          </a:p>
          <a:p>
            <a:pPr algn="ctr"/>
            <a:r>
              <a:rPr lang="en-US" sz="1400" dirty="0" smtClean="0">
                <a:solidFill>
                  <a:srgbClr val="CC1E81"/>
                </a:solidFill>
              </a:rPr>
              <a:t>Belongs = Home1</a:t>
            </a:r>
            <a:endParaRPr lang="en-US" sz="1400" dirty="0">
              <a:solidFill>
                <a:srgbClr val="CC1E8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57105" y="5026179"/>
            <a:ext cx="434254" cy="349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410759" y="5178579"/>
            <a:ext cx="1482221" cy="53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562638" y="5178579"/>
            <a:ext cx="330342" cy="53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7103"/>
            <a:ext cx="7315200" cy="4448897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725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925790" y="217926"/>
            <a:ext cx="547530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Use </a:t>
            </a:r>
            <a:r>
              <a:rPr lang="en-US" sz="28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Case – Scenario </a:t>
            </a: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2</a:t>
            </a:r>
            <a:endParaRPr lang="en-US" sz="28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96212"/>
            <a:ext cx="4641335" cy="431265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691170" y="4276344"/>
            <a:ext cx="2922236" cy="1412614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C1E81"/>
                </a:solidFill>
              </a:rPr>
              <a:t>Allows the sensor to Publish, Subscribe, and Receive messages to </a:t>
            </a:r>
            <a:r>
              <a:rPr lang="en-US" sz="1600" dirty="0">
                <a:solidFill>
                  <a:srgbClr val="CC1E81"/>
                </a:solidFill>
              </a:rPr>
              <a:t>any iot resource in AWS IoT </a:t>
            </a:r>
            <a:r>
              <a:rPr lang="en-US" sz="1600" dirty="0" smtClean="0">
                <a:solidFill>
                  <a:srgbClr val="CC1E81"/>
                </a:solidFill>
              </a:rPr>
              <a:t>only if the sensor has attribute </a:t>
            </a:r>
            <a:r>
              <a:rPr lang="en-US" sz="1600" i="1" dirty="0" smtClean="0">
                <a:solidFill>
                  <a:srgbClr val="CC1E81"/>
                </a:solidFill>
              </a:rPr>
              <a:t>“Belongs=Home1”</a:t>
            </a:r>
            <a:endParaRPr lang="en-US" sz="1600" dirty="0">
              <a:solidFill>
                <a:srgbClr val="CC1E8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33385" y="2304288"/>
            <a:ext cx="2935412" cy="1412614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C1E81"/>
                </a:solidFill>
              </a:rPr>
              <a:t>Allows the sensor (client) to connect to AWS IoT only if it is connecting with a client ID as </a:t>
            </a:r>
            <a:r>
              <a:rPr lang="en-US" sz="1600" i="1" dirty="0" smtClean="0">
                <a:solidFill>
                  <a:srgbClr val="CC1E81"/>
                </a:solidFill>
              </a:rPr>
              <a:t>“Sensor_1”</a:t>
            </a:r>
            <a:endParaRPr lang="en-US" sz="1600" i="1" dirty="0">
              <a:solidFill>
                <a:srgbClr val="CC1E8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5252471" y="2857704"/>
            <a:ext cx="457200" cy="1821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1444686">
            <a:off x="4788128" y="4627004"/>
            <a:ext cx="684731" cy="194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4" y="1721272"/>
            <a:ext cx="4941441" cy="41869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7103"/>
            <a:ext cx="7315200" cy="4448897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725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925790" y="217926"/>
            <a:ext cx="547530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Use </a:t>
            </a:r>
            <a:r>
              <a:rPr lang="en-US" sz="28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Case – Scenario </a:t>
            </a: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2</a:t>
            </a:r>
            <a:endParaRPr lang="en-US" sz="28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5801103" y="3509459"/>
            <a:ext cx="3199976" cy="1310894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C1E81"/>
                </a:solidFill>
              </a:rPr>
              <a:t>Publish update on all thing shadows (outdoor lights here) that has attribute </a:t>
            </a:r>
            <a:r>
              <a:rPr lang="en-US" sz="1600" i="1" dirty="0" smtClean="0">
                <a:solidFill>
                  <a:srgbClr val="CC1E81"/>
                </a:solidFill>
              </a:rPr>
              <a:t>“Location = Outdoor” </a:t>
            </a:r>
            <a:r>
              <a:rPr lang="en-US" sz="1600" dirty="0" smtClean="0">
                <a:solidFill>
                  <a:srgbClr val="CC1E81"/>
                </a:solidFill>
              </a:rPr>
              <a:t>to turn on outdoor lights</a:t>
            </a:r>
            <a:endParaRPr lang="en-US" sz="1600" dirty="0">
              <a:solidFill>
                <a:srgbClr val="CC1E8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29031" y="2057400"/>
            <a:ext cx="2875081" cy="104176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C1E81"/>
                </a:solidFill>
              </a:rPr>
              <a:t>Search and list things with attribute name = </a:t>
            </a:r>
            <a:r>
              <a:rPr lang="en-US" sz="1600" i="1" dirty="0" smtClean="0">
                <a:solidFill>
                  <a:srgbClr val="2525C5"/>
                </a:solidFill>
              </a:rPr>
              <a:t>Location </a:t>
            </a:r>
            <a:r>
              <a:rPr lang="en-US" sz="1600" dirty="0">
                <a:solidFill>
                  <a:srgbClr val="CC1E81"/>
                </a:solidFill>
              </a:rPr>
              <a:t>&amp;</a:t>
            </a:r>
            <a:r>
              <a:rPr lang="en-US" sz="1600" dirty="0" smtClean="0">
                <a:solidFill>
                  <a:srgbClr val="CC1E81"/>
                </a:solidFill>
              </a:rPr>
              <a:t> attribute value =</a:t>
            </a:r>
            <a:r>
              <a:rPr lang="en-US" sz="1600" i="1" dirty="0" smtClean="0">
                <a:solidFill>
                  <a:srgbClr val="CC1E81"/>
                </a:solidFill>
              </a:rPr>
              <a:t> </a:t>
            </a:r>
            <a:r>
              <a:rPr lang="en-US" sz="1600" i="1" dirty="0" smtClean="0">
                <a:solidFill>
                  <a:srgbClr val="2525C5"/>
                </a:solidFill>
              </a:rPr>
              <a:t>Outdoor</a:t>
            </a:r>
            <a:endParaRPr lang="en-US" sz="1600" i="1" dirty="0">
              <a:solidFill>
                <a:srgbClr val="2525C5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4404433" y="2514600"/>
            <a:ext cx="946772" cy="2137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5186665" y="3991196"/>
            <a:ext cx="528335" cy="1998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4631" y="1197257"/>
            <a:ext cx="838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Utilizing target resource (things) attributes through AWS Lambda function </a:t>
            </a:r>
            <a:endParaRPr lang="en-US" sz="2000" dirty="0"/>
          </a:p>
        </p:txBody>
      </p:sp>
      <p:sp>
        <p:nvSpPr>
          <p:cNvPr id="13" name="Right Brace 12"/>
          <p:cNvSpPr/>
          <p:nvPr/>
        </p:nvSpPr>
        <p:spPr>
          <a:xfrm>
            <a:off x="3276600" y="2195733"/>
            <a:ext cx="228600" cy="819912"/>
          </a:xfrm>
          <a:prstGeom prst="rightBrace">
            <a:avLst>
              <a:gd name="adj1" fmla="val 16333"/>
              <a:gd name="adj2" fmla="val 50000"/>
            </a:avLst>
          </a:prstGeom>
          <a:ln w="19050">
            <a:solidFill>
              <a:srgbClr val="252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>
            <a:off x="4797694" y="3090959"/>
            <a:ext cx="228600" cy="1995267"/>
          </a:xfrm>
          <a:prstGeom prst="rightBrace">
            <a:avLst>
              <a:gd name="adj1" fmla="val 16333"/>
              <a:gd name="adj2" fmla="val 50000"/>
            </a:avLst>
          </a:prstGeom>
          <a:ln w="19050">
            <a:solidFill>
              <a:srgbClr val="252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7103"/>
            <a:ext cx="7315200" cy="4448897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725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925790" y="217926"/>
            <a:ext cx="547530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ABAC Enhancements for AWS-IoTAC</a:t>
            </a:r>
            <a:endParaRPr lang="en-US" sz="28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34" y="2071387"/>
            <a:ext cx="8361412" cy="293786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450908" y="5440041"/>
            <a:ext cx="1833226" cy="39385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C1E81"/>
                </a:solidFill>
              </a:rPr>
              <a:t>AWS IoT Attributes</a:t>
            </a:r>
            <a:endParaRPr lang="en-US" sz="1600" dirty="0">
              <a:solidFill>
                <a:srgbClr val="CC1E81"/>
              </a:solidFill>
            </a:endParaRPr>
          </a:p>
        </p:txBody>
      </p:sp>
      <p:cxnSp>
        <p:nvCxnSpPr>
          <p:cNvPr id="13" name="Straight Arrow Connector 12"/>
          <p:cNvCxnSpPr>
            <a:stCxn id="18" idx="0"/>
          </p:cNvCxnSpPr>
          <p:nvPr/>
        </p:nvCxnSpPr>
        <p:spPr>
          <a:xfrm flipH="1" flipV="1">
            <a:off x="1904454" y="5119683"/>
            <a:ext cx="1463067" cy="320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0"/>
            <a:endCxn id="2" idx="2"/>
          </p:cNvCxnSpPr>
          <p:nvPr/>
        </p:nvCxnSpPr>
        <p:spPr>
          <a:xfrm flipV="1">
            <a:off x="3367521" y="5009248"/>
            <a:ext cx="1213119" cy="430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25" y="1108976"/>
            <a:ext cx="7569589" cy="47685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ABAC Including Attributes of Target Resources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Attributes of things performing IoT operations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Attributes of things on which the operations are being performed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ABAC Including User and Group Attributes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Attributes besides things attributes in access control policies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Policy Management Utilizing the Policy Machine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Policy-Explosion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 Customized policy management for enterprises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725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925790" y="217926"/>
            <a:ext cx="547530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ABAC Enhancements for AWS-IoTAC (Contd.)</a:t>
            </a:r>
            <a:endParaRPr lang="en-US" sz="28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23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382000" cy="4953000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Conclusion and Future Work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33400" y="1076123"/>
            <a:ext cx="8175720" cy="51042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50" dirty="0" smtClean="0">
                <a:solidFill>
                  <a:schemeClr val="tx2">
                    <a:lumMod val="75000"/>
                  </a:schemeClr>
                </a:solidFill>
              </a:rPr>
              <a:t>Presented </a:t>
            </a:r>
            <a:r>
              <a:rPr lang="en-US" sz="1850" dirty="0">
                <a:solidFill>
                  <a:schemeClr val="tx2">
                    <a:lumMod val="75000"/>
                  </a:schemeClr>
                </a:solidFill>
              </a:rPr>
              <a:t>a formal access control model for AWS </a:t>
            </a:r>
            <a:r>
              <a:rPr lang="en-US" sz="1850" dirty="0" smtClean="0">
                <a:solidFill>
                  <a:schemeClr val="tx2">
                    <a:lumMod val="75000"/>
                  </a:schemeClr>
                </a:solidFill>
              </a:rPr>
              <a:t>IoT, a cloud-enabled IoT platform by the largest cloud services provider – Amazon Web Services (AWS)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50" dirty="0" smtClean="0">
                <a:solidFill>
                  <a:schemeClr val="tx2">
                    <a:lumMod val="75000"/>
                  </a:schemeClr>
                </a:solidFill>
              </a:rPr>
              <a:t>AWS-IoTAC, an initial step towards a general access control model for cloud-enabled IoT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50" dirty="0" smtClean="0">
                <a:solidFill>
                  <a:schemeClr val="tx2">
                    <a:lumMod val="75000"/>
                  </a:schemeClr>
                </a:solidFill>
              </a:rPr>
              <a:t>Demonstrated a practical use case along various access control configurations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50" dirty="0" smtClean="0">
                <a:solidFill>
                  <a:schemeClr val="tx2">
                    <a:lumMod val="75000"/>
                  </a:schemeClr>
                </a:solidFill>
              </a:rPr>
              <a:t>Proposed ABAC enhancements to the AWS-IoTAC model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50" b="1" dirty="0" smtClean="0">
                <a:solidFill>
                  <a:schemeClr val="tx2">
                    <a:lumMod val="75000"/>
                  </a:schemeClr>
                </a:solidFill>
              </a:rPr>
              <a:t>Future Work: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</a:rPr>
              <a:t>Include ABAC enhancements in the AWS-IoTAC model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</a:rPr>
              <a:t>Access control and authorization in other real-world cloud-enabled IoT platforms</a:t>
            </a:r>
          </a:p>
          <a:p>
            <a:pPr marL="457200" lvl="1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90000"/>
              <a:buNone/>
              <a:defRPr/>
            </a:pP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40" y="1447800"/>
            <a:ext cx="8001000" cy="464483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endParaRPr lang="en-US" sz="2000" b="1" kern="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Introduction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Contribution</a:t>
            </a:r>
            <a:endParaRPr lang="en-US" sz="2000" b="1" kern="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AWS Access Control (AWSAC) Model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Access Control Model for AWS </a:t>
            </a:r>
            <a:r>
              <a:rPr lang="en-US" sz="2000" b="1" kern="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IoT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ACO Architecture for Cloud-Enabled IoT </a:t>
            </a:r>
            <a:r>
              <a:rPr lang="en-US" sz="2000" b="1" kern="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&amp; </a:t>
            </a:r>
            <a:r>
              <a:rPr lang="en-US" sz="2000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AWS-IoTAC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Use Case in AWS IoT </a:t>
            </a:r>
          </a:p>
          <a:p>
            <a:pPr lvl="2">
              <a:buFont typeface="Wingdings" pitchFamily="2" charset="2"/>
              <a:buChar char="v"/>
            </a:pPr>
            <a:r>
              <a:rPr lang="en-US" sz="1600" b="1" kern="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Use Case – Scenario 1</a:t>
            </a:r>
          </a:p>
          <a:p>
            <a:pPr lvl="2">
              <a:buFont typeface="Wingdings" pitchFamily="2" charset="2"/>
              <a:buChar char="v"/>
            </a:pPr>
            <a:r>
              <a:rPr lang="en-US" sz="1600" b="1" kern="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Use Case – Scenario 2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ABAC Enhancements for AWS-IoTAC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kern="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Conclusion </a:t>
            </a:r>
            <a:r>
              <a:rPr lang="en-US" sz="2000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and Future Work</a:t>
            </a:r>
          </a:p>
          <a:p>
            <a:pPr lvl="1">
              <a:buFont typeface="Wingdings" pitchFamily="2" charset="2"/>
              <a:buChar char="v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1901588" y="140741"/>
            <a:ext cx="521568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Outline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876183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</a:t>
            </a:r>
            <a:r>
              <a:rPr lang="en-US" sz="1090" dirty="0" smtClean="0">
                <a:ea typeface="ＭＳ Ｐゴシック" pitchFamily="34" charset="-128"/>
              </a:rPr>
              <a:t>al</a:t>
            </a:r>
            <a:endParaRPr lang="en-US" sz="1090" dirty="0">
              <a:ea typeface="ＭＳ Ｐゴシック" pitchFamily="34" charset="-128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9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r>
              <a:rPr lang="en-US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en-US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306161" y="54050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9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Institute for Cyber Security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7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Introduction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3132" y="1109268"/>
            <a:ext cx="8426335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Internet of Things (IoT)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Interconnection of people and things, and things and things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Rapidly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evolving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concept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with billions of connected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devices/things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914400" lvl="2" indent="0">
              <a:buSzPct val="90000"/>
              <a:buNone/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590800"/>
            <a:ext cx="5153944" cy="31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Introduction (Contd.) </a:t>
            </a:r>
            <a:endParaRPr lang="en-US" sz="32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36574" y="937229"/>
            <a:ext cx="8499452" cy="49413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Cloud-Enabled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IoT </a:t>
            </a:r>
            <a:endParaRPr lang="en-US" sz="260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onstrained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IoT devices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(limited resources)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Cloud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Computing capabilities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enable IoT</a:t>
            </a:r>
          </a:p>
          <a:p>
            <a:pPr lvl="2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Seamless communication (devices-to-cloud, cloud-to-devices)</a:t>
            </a:r>
          </a:p>
          <a:p>
            <a:pPr lvl="2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Unlimited resources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compute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, storage,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etc.</a:t>
            </a:r>
          </a:p>
          <a:p>
            <a:pPr lvl="2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Meaningful insights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sym typeface="Wingdings" panose="05000000000000000000" pitchFamily="2" charset="2"/>
              </a:rPr>
              <a:t> 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nalytics and Visualizations</a:t>
            </a:r>
          </a:p>
          <a:p>
            <a:pPr lvl="2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Facilitate application development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sym typeface="Wingdings" panose="05000000000000000000" pitchFamily="2" charset="2"/>
              </a:rPr>
              <a:t> APIs</a:t>
            </a:r>
          </a:p>
          <a:p>
            <a:pPr lvl="2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sym typeface="Wingdings" panose="05000000000000000000" pitchFamily="2" charset="2"/>
              </a:rPr>
              <a:t>Virtual things and management, Access Control policies, …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3374044" y="4561370"/>
            <a:ext cx="2434460" cy="140002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13316" y="412826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Security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73408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IoT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31247" y="57171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Cloud</a:t>
            </a:r>
            <a:endParaRPr lang="en-US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40" y="1141427"/>
            <a:ext cx="8686800" cy="4953000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1561197" y="69401"/>
            <a:ext cx="61722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Access Control in Cloud-Enabled IoT</a:t>
            </a:r>
            <a:endParaRPr lang="en-US" sz="28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1225" y="968215"/>
            <a:ext cx="8191790" cy="51852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Current industrial Cloud-Enabled IoT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solutions/platforms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Amazon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Web Services (AWS)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IoT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Microsoft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Azure IoT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Suite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Google Cloud IoT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…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Utilize some customized form of Role-Based Access Control (RBAC) 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RBAC insufficient to address dynamic IoT requirements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Lack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a formal access control model for controlling access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and authorization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in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cloud-enabled IoT</a:t>
            </a:r>
            <a:endParaRPr lang="en-US" sz="280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1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209800" y="54050"/>
            <a:ext cx="495300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2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Contributions</a:t>
            </a:r>
            <a:endParaRPr lang="en-US" sz="32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2480" y="684922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999117"/>
            <a:ext cx="8197195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Many access control models and architecture for IoT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Capability-Based Access Control (CAPBAC),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Role-Based Access Control (RBAC),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Attribute-Based Access Control (ABAC), …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Our Contributions: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Develop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a formal access control model for AWS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IoT, known as AWS-IoTAC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Present a smart-home IoT use case depicting different access control points and authorizations in a cloud-enabled IoT platform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Propose some ABAC enhancements for the AWS-IoTAC model for more flexible and fine-grained access control policies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7103"/>
            <a:ext cx="7315200" cy="4448897"/>
          </a:xfrm>
        </p:spPr>
        <p:txBody>
          <a:bodyPr/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endParaRPr lang="en-US" sz="26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2160" y="1143000"/>
            <a:ext cx="33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725" y="1129819"/>
            <a:ext cx="7954550" cy="48897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5732384"/>
            <a:ext cx="838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Zhang</a:t>
            </a:r>
            <a:r>
              <a:rPr lang="en-US" sz="1200" dirty="0"/>
              <a:t>, Y., Patwa, F., Sandhu, R.: Community-based secure information and resource sharing in AWS public cloud. In: 1st IEEE Conference on Collaboration and Internet Computing (CIC). pp. 46–53. IEEE (2015)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925790" y="217926"/>
            <a:ext cx="547530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AWS Access Control (AWSAC) Model</a:t>
            </a:r>
            <a:endParaRPr lang="en-US" sz="28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6" y="1099969"/>
            <a:ext cx="8372474" cy="42528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49368" y="5335877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1</a:t>
            </a:r>
            <a:r>
              <a:rPr lang="en-US" dirty="0"/>
              <a:t>: AWS Access Control within a Single </a:t>
            </a:r>
            <a:r>
              <a:rPr lang="en-US" dirty="0" smtClean="0"/>
              <a:t>Account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1925790" y="217926"/>
            <a:ext cx="547530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Access Control Model for AWS IoT</a:t>
            </a:r>
            <a:endParaRPr lang="en-US" sz="28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56861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2: AWS </a:t>
            </a:r>
            <a:r>
              <a:rPr lang="en-US" dirty="0"/>
              <a:t>IoT Access Control (AWS-IoTAC) Model within a Single Account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52" y="1149716"/>
            <a:ext cx="832912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3" y="253052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1925790" y="217926"/>
            <a:ext cx="5475301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Access Control Model for AWS IoT</a:t>
            </a:r>
            <a:endParaRPr lang="en-US" sz="28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242" y="47178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62656" y="977487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47923" y="6181130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0" dirty="0">
                <a:ea typeface="ＭＳ Ｐゴシック" pitchFamily="34" charset="-128"/>
              </a:rPr>
              <a:t>© Bhatt et al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72799" y="6181130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44960" y="6248400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56861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2: AWS </a:t>
            </a:r>
            <a:r>
              <a:rPr lang="en-US" dirty="0"/>
              <a:t>IoT Access Control (AWS-IoTAC) Model within a Single Account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52" y="1149716"/>
            <a:ext cx="8329120" cy="451485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419600" y="1103118"/>
            <a:ext cx="4191000" cy="278308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4850</TotalTime>
  <Words>1094</Words>
  <Application>Microsoft Office PowerPoint</Application>
  <PresentationFormat>On-screen Show (4:3)</PresentationFormat>
  <Paragraphs>229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ＭＳ Ｐゴシック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gmaanakg</dc:creator>
  <cp:lastModifiedBy>Ravi Sandhu</cp:lastModifiedBy>
  <cp:revision>383</cp:revision>
  <cp:lastPrinted>2017-08-16T22:11:09Z</cp:lastPrinted>
  <dcterms:created xsi:type="dcterms:W3CDTF">2006-08-16T00:00:00Z</dcterms:created>
  <dcterms:modified xsi:type="dcterms:W3CDTF">2017-08-16T22:35:16Z</dcterms:modified>
</cp:coreProperties>
</file>