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33"/>
  </p:notesMasterIdLst>
  <p:sldIdLst>
    <p:sldId id="279" r:id="rId4"/>
    <p:sldId id="288" r:id="rId5"/>
    <p:sldId id="289" r:id="rId6"/>
    <p:sldId id="293" r:id="rId7"/>
    <p:sldId id="290" r:id="rId8"/>
    <p:sldId id="292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15" r:id="rId20"/>
    <p:sldId id="306" r:id="rId21"/>
    <p:sldId id="307" r:id="rId22"/>
    <p:sldId id="316" r:id="rId23"/>
    <p:sldId id="317" r:id="rId24"/>
    <p:sldId id="318" r:id="rId25"/>
    <p:sldId id="319" r:id="rId26"/>
    <p:sldId id="321" r:id="rId27"/>
    <p:sldId id="311" r:id="rId28"/>
    <p:sldId id="308" r:id="rId29"/>
    <p:sldId id="312" r:id="rId30"/>
    <p:sldId id="313" r:id="rId31"/>
    <p:sldId id="310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6E97C9"/>
    <a:srgbClr val="E2E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0380" autoAdjust="0"/>
  </p:normalViewPr>
  <p:slideViewPr>
    <p:cSldViewPr>
      <p:cViewPr varScale="1">
        <p:scale>
          <a:sx n="105" d="100"/>
          <a:sy n="10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E844F-9E4D-462B-A857-0F101B861EFC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05451-4E1F-456C-B71A-5EADE9D421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9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7409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10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491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11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122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12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905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13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621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14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844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15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216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16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6821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17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0010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18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27201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19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085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3967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20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6219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21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1756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22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8604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23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4478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24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262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25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37721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26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0232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27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3778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28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7902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29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092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3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60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4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039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5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80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6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895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7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130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8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651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9</a:t>
            </a:fld>
            <a:endParaRPr lang="en-GB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556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21B2-ED6D-4C33-B92D-F4FFE19F0DA1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E49-8C14-402D-A7F6-8BDCCD1D7F61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E781-273F-492A-9ACB-CE44E885A7AC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292480" y="623586"/>
            <a:ext cx="476928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241" y="27651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520" y="0"/>
            <a:ext cx="1342080" cy="83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0B71A-1E3C-4AEB-92BC-23E14494F93E}" type="datetime1">
              <a:rPr lang="en-US" smtClean="0"/>
              <a:t>11/3/2015</a:t>
            </a:fld>
            <a:r>
              <a:rPr lang="en-US" smtClean="0"/>
              <a:t>© </a:t>
            </a:r>
            <a:r>
              <a:rPr lang="en-US"/>
              <a:t>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044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>
            <a:lvl1pPr>
              <a:defRPr sz="3628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 sz="2540">
                <a:solidFill>
                  <a:schemeClr val="tx2"/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F0C4B-5F7E-4667-A1D0-80130C57D9DC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440802" y="51846"/>
            <a:ext cx="4282560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935" tIns="41468" rIns="82935" bIns="4146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14683"/>
            <a:r>
              <a:rPr lang="en-US" altLang="zh-CN" sz="2903" dirty="0" smtClean="0"/>
              <a:t>Institute for Cyber Security</a:t>
            </a:r>
            <a:endParaRPr lang="en-US" sz="2903" dirty="0"/>
          </a:p>
        </p:txBody>
      </p:sp>
    </p:spTree>
    <p:extLst>
      <p:ext uri="{BB962C8B-B14F-4D97-AF65-F5344CB8AC3E}">
        <p14:creationId xmlns:p14="http://schemas.microsoft.com/office/powerpoint/2010/main" val="2795952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03468-7A81-4199-95F1-5716C614C31B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29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42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1FF-A0FA-4DB5-8D25-27F37672BF0B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2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6EA9-1C32-4765-ABAE-BED9700527D2}" type="datetime1">
              <a:rPr lang="en-US" smtClean="0"/>
              <a:t>11/3/2015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8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F6E65-2C90-4896-940B-6D29830F64A2}" type="datetime1">
              <a:rPr lang="en-US" smtClean="0"/>
              <a:t>11/3/2015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14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12" y="51847"/>
            <a:ext cx="5177221" cy="73319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84D50-12B9-464A-8790-C83D9E6AD20A}" type="datetime1">
              <a:rPr lang="en-US" smtClean="0"/>
              <a:t>11/3/2015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58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9D0F-72C6-43F6-8DCB-E5B120E8D39F}" type="datetime1">
              <a:rPr lang="en-US" smtClean="0"/>
              <a:t>11/3/2015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84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8552A-605B-41E3-ADE3-048800879E20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21" y="101296"/>
            <a:ext cx="5316463" cy="6710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861010"/>
            <a:ext cx="5112000" cy="5240070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861012"/>
            <a:ext cx="3008160" cy="5265393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EC141-7DBF-4D73-AA0E-FE90B4B66DBF}" type="datetime1">
              <a:rPr lang="en-US" smtClean="0"/>
              <a:t>11/3/2015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79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 rtlCol="0">
            <a:normAutofit/>
          </a:bodyPr>
          <a:lstStyle>
            <a:lvl1pPr marL="0" indent="0">
              <a:buNone/>
              <a:defRPr sz="2903"/>
            </a:lvl1pPr>
            <a:lvl2pPr marL="414683" indent="0">
              <a:buNone/>
              <a:defRPr sz="2540"/>
            </a:lvl2pPr>
            <a:lvl3pPr marL="829366" indent="0">
              <a:buNone/>
              <a:defRPr sz="2177"/>
            </a:lvl3pPr>
            <a:lvl4pPr marL="1244049" indent="0">
              <a:buNone/>
              <a:defRPr sz="1814"/>
            </a:lvl4pPr>
            <a:lvl5pPr marL="1658732" indent="0">
              <a:buNone/>
              <a:defRPr sz="1814"/>
            </a:lvl5pPr>
            <a:lvl6pPr marL="2073416" indent="0">
              <a:buNone/>
              <a:defRPr sz="1814"/>
            </a:lvl6pPr>
            <a:lvl7pPr marL="2488099" indent="0">
              <a:buNone/>
              <a:defRPr sz="1814"/>
            </a:lvl7pPr>
            <a:lvl8pPr marL="2902782" indent="0">
              <a:buNone/>
              <a:defRPr sz="1814"/>
            </a:lvl8pPr>
            <a:lvl9pPr marL="3317465" indent="0">
              <a:buNone/>
              <a:defRPr sz="1814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7EC58-0D2A-4644-B4D3-18A581DD92AB}" type="datetime1">
              <a:rPr lang="en-US" smtClean="0"/>
              <a:t>11/3/2015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863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5730-95F5-4F2F-A232-50145D4A7785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719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DA1AF-FDE3-44EE-843E-EE9B88E618F5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5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AEDD8-F92D-4E75-97C4-69B60C189E80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F645-AB5D-4E4E-8E58-CC9E05855865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D5D9-99AA-4110-971B-9AB7FC680D52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6B-BC4A-4F34-BB3C-1C5A0F332469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9EA8F-EC8A-4C01-8058-2923E940B53F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E23F-6791-4BDC-A61E-AADF3B202BA2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6D74-C8CC-4C48-AF5F-9CEAB3F9D4EC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3BA62-7685-4CE7-87CE-D7DA1F0BC569}" type="datetime1">
              <a:rPr lang="en-US" altLang="zh-CN" smtClean="0"/>
              <a:t>11/3/2015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World-Leading Research with Real-World Impact!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39840" y="0"/>
            <a:ext cx="4714560" cy="620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829527"/>
            <a:ext cx="8226720" cy="5299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8A718D0E-A5E8-490E-8881-6B6FB13283BE}" type="datetime1">
              <a:rPr lang="en-US" smtClean="0"/>
              <a:t>11/3/2015</a:t>
            </a:fld>
            <a:r>
              <a:rPr lang="en-US" smtClean="0"/>
              <a:t>© </a:t>
            </a:r>
            <a:r>
              <a:rPr lang="en-US"/>
              <a:t>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6554880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/>
              <a:pPr defTabSz="41472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6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393941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0">
          <a:solidFill>
            <a:srgbClr val="000000"/>
          </a:solidFill>
          <a:latin typeface="Bitstream Charter" pitchFamily="16" charset="0"/>
        </a:defRPr>
      </a:lvl6pPr>
      <a:lvl7pPr marL="1808667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0">
          <a:solidFill>
            <a:srgbClr val="000000"/>
          </a:solidFill>
          <a:latin typeface="Bitstream Charter" pitchFamily="16" charset="0"/>
        </a:defRPr>
      </a:lvl7pPr>
      <a:lvl8pPr marL="2223393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0">
          <a:solidFill>
            <a:srgbClr val="000000"/>
          </a:solidFill>
          <a:latin typeface="Bitstream Charter" pitchFamily="16" charset="0"/>
        </a:defRPr>
      </a:lvl8pPr>
      <a:lvl9pPr marL="2638119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0">
          <a:solidFill>
            <a:srgbClr val="000000"/>
          </a:solidFill>
          <a:latin typeface="Bitstream Charter" pitchFamily="16" charset="0"/>
        </a:defRPr>
      </a:lvl9pPr>
    </p:titleStyle>
    <p:bodyStyle>
      <a:lvl1pPr marL="391686" indent="-29376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5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783372" indent="-26064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200">
          <a:solidFill>
            <a:srgbClr val="000000"/>
          </a:solidFill>
          <a:latin typeface="Arial" charset="0"/>
          <a:ea typeface="ＭＳ Ｐゴシック" charset="-128"/>
        </a:defRPr>
      </a:lvl2pPr>
      <a:lvl3pPr marL="1175057" indent="-195843" algn="l" defTabSz="414726" rtl="0" eaLnBrk="0" fontAlgn="base" hangingPunct="0"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" charset="2"/>
        <a:buChar char=""/>
        <a:defRPr sz="2200">
          <a:solidFill>
            <a:srgbClr val="000000"/>
          </a:solidFill>
          <a:latin typeface="Arial" charset="0"/>
          <a:ea typeface="ＭＳ Ｐゴシック" charset="-128"/>
        </a:defRPr>
      </a:lvl3pPr>
      <a:lvl4pPr marL="1566743" indent="-195843" algn="l" defTabSz="414726" rtl="0" eaLnBrk="0" fontAlgn="base" hangingPunct="0"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18" charset="2"/>
        <a:buChar char=""/>
        <a:defRPr sz="1800">
          <a:solidFill>
            <a:srgbClr val="000000"/>
          </a:solidFill>
          <a:latin typeface="Arial" charset="0"/>
          <a:ea typeface="ＭＳ Ｐゴシック" charset="-128"/>
        </a:defRPr>
      </a:lvl4pPr>
      <a:lvl5pPr marL="1958429" indent="-195843" algn="l" defTabSz="414726" rtl="0" eaLnBrk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Arial" charset="0"/>
          <a:ea typeface="ＭＳ Ｐゴシック" charset="-128"/>
        </a:defRPr>
      </a:lvl5pPr>
      <a:lvl6pPr marL="2373155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</a:defRPr>
      </a:lvl6pPr>
      <a:lvl7pPr marL="2787881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</a:defRPr>
      </a:lvl7pPr>
      <a:lvl8pPr marL="3202607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</a:defRPr>
      </a:lvl8pPr>
      <a:lvl9pPr marL="3617333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088612" y="51846"/>
            <a:ext cx="5177221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920" y="6345007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AAB2F146-0362-499A-ABCF-8086AC9C1C55}" type="datetime1">
              <a:rPr lang="en-US" smtClean="0"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72156" y="6344167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292480" y="7770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360" y="6344167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88" y="97951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061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903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14683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6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9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3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3" indent="-3110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90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3860" indent="-25917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54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6707" indent="-207341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177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451391" indent="-20734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14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1866074" indent="-207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14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280758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40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24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806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9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3.png"/><Relationship Id="rId4" Type="http://schemas.openxmlformats.org/officeDocument/2006/relationships/image" Target="../media/image27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2"/>
          <p:cNvSpPr txBox="1">
            <a:spLocks noChangeArrowheads="1"/>
          </p:cNvSpPr>
          <p:nvPr/>
        </p:nvSpPr>
        <p:spPr bwMode="auto">
          <a:xfrm>
            <a:off x="4561920" y="5599308"/>
            <a:ext cx="144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78" name="Title 1"/>
          <p:cNvSpPr>
            <a:spLocks/>
          </p:cNvSpPr>
          <p:nvPr/>
        </p:nvSpPr>
        <p:spPr bwMode="auto">
          <a:xfrm>
            <a:off x="1033958" y="1171069"/>
            <a:ext cx="7050240" cy="133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MT-ABAC: A Multi-Tenant Attribute-Based Access Control Model with Tenant Trust</a:t>
            </a:r>
            <a:endParaRPr lang="en-US" sz="28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4279" name="Subtitle 2"/>
          <p:cNvSpPr>
            <a:spLocks/>
          </p:cNvSpPr>
          <p:nvPr/>
        </p:nvSpPr>
        <p:spPr bwMode="auto">
          <a:xfrm>
            <a:off x="1033958" y="3352065"/>
            <a:ext cx="7050240" cy="201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b="1" dirty="0" smtClean="0">
                <a:latin typeface="Calibri" panose="020F0502020204030204" pitchFamily="34" charset="0"/>
              </a:rPr>
              <a:t>Navid Pustchi </a:t>
            </a:r>
            <a:r>
              <a:rPr lang="en-US" sz="1500" b="1" dirty="0">
                <a:latin typeface="Calibri" panose="020F0502020204030204" pitchFamily="34" charset="0"/>
              </a:rPr>
              <a:t>and Ravi Sandhu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b="1" dirty="0">
                <a:latin typeface="Calibri" panose="020F0502020204030204" pitchFamily="34" charset="0"/>
              </a:rPr>
              <a:t>Institute for Cyber Security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b="1" dirty="0">
                <a:latin typeface="Calibri" panose="020F0502020204030204" pitchFamily="34" charset="0"/>
              </a:rPr>
              <a:t>University of Texas at San Antonio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500" b="1" dirty="0">
              <a:latin typeface="Calibri" panose="020F0502020204030204" pitchFamily="34" charset="0"/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500" b="1" dirty="0">
              <a:latin typeface="Calibri" panose="020F0502020204030204" pitchFamily="34" charset="0"/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500" b="1" dirty="0">
              <a:latin typeface="Calibri" panose="020F0502020204030204" pitchFamily="34" charset="0"/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b="1" dirty="0" smtClean="0">
                <a:latin typeface="Calibri" panose="020F0502020204030204" pitchFamily="34" charset="0"/>
              </a:rPr>
              <a:t>November 3-5, 2015</a:t>
            </a:r>
            <a:endParaRPr lang="en-US" sz="1500" b="1" dirty="0">
              <a:latin typeface="Calibri" panose="020F0502020204030204" pitchFamily="34" charset="0"/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b="1" dirty="0">
                <a:latin typeface="Calibri" panose="020F0502020204030204" pitchFamily="34" charset="0"/>
              </a:rPr>
              <a:t>9</a:t>
            </a:r>
            <a:r>
              <a:rPr lang="en-US" sz="1600" b="1" baseline="30000" dirty="0">
                <a:latin typeface="Calibri" panose="020F0502020204030204" pitchFamily="34" charset="0"/>
              </a:rPr>
              <a:t>th</a:t>
            </a:r>
            <a:r>
              <a:rPr lang="en-US" sz="1600" b="1" dirty="0">
                <a:latin typeface="Calibri" panose="020F0502020204030204" pitchFamily="34" charset="0"/>
              </a:rPr>
              <a:t> International Conference on Network and System Security</a:t>
            </a:r>
            <a:endParaRPr lang="en-US" sz="1500" b="1" dirty="0">
              <a:latin typeface="Calibri" panose="020F0502020204030204" pitchFamily="34" charset="0"/>
            </a:endParaRP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1798" y="6840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131F49"/>
                </a:solidFill>
                <a:latin typeface="Calibri" panose="020F0502020204030204" pitchFamily="34" charset="0"/>
              </a:rPr>
              <a:t>    Institute for Cyber Security</a:t>
            </a:r>
            <a:endParaRPr lang="en-US" altLang="zh-CN" sz="2400" b="1" dirty="0">
              <a:solidFill>
                <a:srgbClr val="131F4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707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3275856" y="1916832"/>
            <a:ext cx="2693539" cy="2751780"/>
            <a:chOff x="3465868" y="1513328"/>
            <a:chExt cx="2693539" cy="2751780"/>
          </a:xfrm>
        </p:grpSpPr>
        <p:sp>
          <p:nvSpPr>
            <p:cNvPr id="7" name="Oval 6"/>
            <p:cNvSpPr/>
            <p:nvPr/>
          </p:nvSpPr>
          <p:spPr bwMode="auto">
            <a:xfrm>
              <a:off x="5549753" y="232225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498414" y="232065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492512" y="327634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4371259" y="2186516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10" idx="1"/>
              <a:endCxn id="8" idx="6"/>
            </p:cNvCxnSpPr>
            <p:nvPr/>
          </p:nvCxnSpPr>
          <p:spPr bwMode="auto">
            <a:xfrm flipH="1" flipV="1">
              <a:off x="4010478" y="2575174"/>
              <a:ext cx="360781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2" name="Straight Arrow Connector 11"/>
            <p:cNvCxnSpPr>
              <a:stCxn id="7" idx="2"/>
              <a:endCxn id="10" idx="3"/>
            </p:cNvCxnSpPr>
            <p:nvPr/>
          </p:nvCxnSpPr>
          <p:spPr bwMode="auto">
            <a:xfrm flipH="1">
              <a:off x="5125828" y="2576780"/>
              <a:ext cx="423925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3" name="Straight Arrow Connector 12"/>
            <p:cNvCxnSpPr>
              <a:stCxn id="10" idx="2"/>
              <a:endCxn id="9" idx="0"/>
            </p:cNvCxnSpPr>
            <p:nvPr/>
          </p:nvCxnSpPr>
          <p:spPr bwMode="auto">
            <a:xfrm>
              <a:off x="4748544" y="2967044"/>
              <a:ext cx="0" cy="30930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4" name="Straight Arrow Connector 13"/>
            <p:cNvCxnSpPr>
              <a:stCxn id="17" idx="2"/>
              <a:endCxn id="8" idx="0"/>
            </p:cNvCxnSpPr>
            <p:nvPr/>
          </p:nvCxnSpPr>
          <p:spPr bwMode="auto">
            <a:xfrm>
              <a:off x="3754445" y="1886571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15" name="Straight Arrow Connector 14"/>
            <p:cNvCxnSpPr>
              <a:stCxn id="16" idx="2"/>
              <a:endCxn id="7" idx="0"/>
            </p:cNvCxnSpPr>
            <p:nvPr/>
          </p:nvCxnSpPr>
          <p:spPr bwMode="auto">
            <a:xfrm>
              <a:off x="5805785" y="1877663"/>
              <a:ext cx="0" cy="444593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16" name="Rounded Rectangle 15"/>
            <p:cNvSpPr/>
            <p:nvPr/>
          </p:nvSpPr>
          <p:spPr bwMode="auto">
            <a:xfrm>
              <a:off x="5517208" y="1513328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OATT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3465868" y="1522236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3949487" y="3975462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224857" y="398397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717937" y="3983974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5008" y="3988109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12" y="967294"/>
            <a:ext cx="456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Finite set of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 attribute functions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>
            <a:stCxn id="25" idx="2"/>
          </p:cNvCxnSpPr>
          <p:nvPr/>
        </p:nvCxnSpPr>
        <p:spPr bwMode="auto">
          <a:xfrm>
            <a:off x="2866938" y="1336626"/>
            <a:ext cx="441463" cy="49153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25" idx="2"/>
          </p:cNvCxnSpPr>
          <p:nvPr/>
        </p:nvCxnSpPr>
        <p:spPr bwMode="auto">
          <a:xfrm>
            <a:off x="2866938" y="1336626"/>
            <a:ext cx="2353134" cy="53261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839013" y="3934373"/>
            <a:ext cx="264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Policy Configuration point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 bwMode="auto">
          <a:xfrm flipH="1" flipV="1">
            <a:off x="4881965" y="3233203"/>
            <a:ext cx="2280803" cy="7011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5063" y="3757430"/>
                <a:ext cx="247401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A </a:t>
                </a:r>
                <a:r>
                  <a:rPr lang="en-US" i="1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user attribute </a:t>
                </a:r>
                <a:r>
                  <a:rPr lang="en-US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function</a:t>
                </a:r>
              </a:p>
              <a:p>
                <a:r>
                  <a:rPr lang="en-US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Such as </a:t>
                </a:r>
                <a:r>
                  <a:rPr lang="en-US" i="1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Role</a:t>
                </a:r>
                <a:r>
                  <a:rPr lang="en-US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 for a specific user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1" i="1" ker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𝑼</m:t>
                        </m:r>
                      </m:e>
                      <m:sub>
                        <m:r>
                          <a:rPr lang="en-US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 returns </a:t>
                </a:r>
                <a:r>
                  <a:rPr lang="en-US" i="1" dirty="0" err="1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cloud_admin</a:t>
                </a:r>
                <a:endParaRPr lang="en-US" i="1" dirty="0" smtClean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  <a:p>
                <a:r>
                  <a:rPr lang="en-US" i="1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Role(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1" i="1" ker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b="1" i="1" ker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𝑼</m:t>
                        </m:r>
                      </m:e>
                      <m:sub>
                        <m:r>
                          <a:rPr lang="en-US" b="1" i="1" ker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i="1" dirty="0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) = </a:t>
                </a:r>
                <a:r>
                  <a:rPr lang="en-US" i="1" dirty="0" err="1" smtClean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cloud_admin</a:t>
                </a:r>
                <a:endParaRPr lang="en-US" i="1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63" y="3757430"/>
                <a:ext cx="2474019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1970" t="-2058" r="-2217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>
            <a:stCxn id="30" idx="0"/>
          </p:cNvCxnSpPr>
          <p:nvPr/>
        </p:nvCxnSpPr>
        <p:spPr bwMode="auto">
          <a:xfrm flipV="1">
            <a:off x="1812073" y="2334842"/>
            <a:ext cx="1402761" cy="142258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45558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Attribute Functions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Authorization Policy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352" y="1769998"/>
            <a:ext cx="6630967" cy="1446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072" y="2892107"/>
            <a:ext cx="1868643" cy="1910168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821353" y="4966452"/>
            <a:ext cx="7063015" cy="270905"/>
            <a:chOff x="660906" y="3115586"/>
            <a:chExt cx="6911267" cy="23867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0906" y="3119322"/>
              <a:ext cx="6613094" cy="210656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56274" y="3115586"/>
              <a:ext cx="315899" cy="238679"/>
            </a:xfrm>
            <a:prstGeom prst="rect">
              <a:avLst/>
            </a:prstGeom>
          </p:spPr>
        </p:pic>
      </p:grpSp>
      <p:sp>
        <p:nvSpPr>
          <p:cNvPr id="24" name="Rectangle 23"/>
          <p:cNvSpPr/>
          <p:nvPr/>
        </p:nvSpPr>
        <p:spPr bwMode="auto">
          <a:xfrm>
            <a:off x="3635896" y="5085184"/>
            <a:ext cx="216024" cy="152173"/>
          </a:xfrm>
          <a:prstGeom prst="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51920" y="4974871"/>
            <a:ext cx="1008112" cy="234919"/>
          </a:xfrm>
          <a:prstGeom prst="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1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13" name="Oval 12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>
              <a:stCxn id="13" idx="2"/>
              <a:endCxn id="15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7" name="Straight Arrow Connector 16"/>
            <p:cNvCxnSpPr>
              <a:stCxn id="13" idx="4"/>
              <a:endCxn id="14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9" name="Diamond 18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Arrow Connector 19"/>
            <p:cNvCxnSpPr>
              <a:stCxn id="19" idx="0"/>
              <a:endCxn id="15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1" name="Straight Arrow Connector 20"/>
            <p:cNvCxnSpPr>
              <a:stCxn id="14" idx="2"/>
              <a:endCxn id="19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4" name="Straight Arrow Connector 23"/>
            <p:cNvCxnSpPr>
              <a:stCxn id="19" idx="2"/>
              <a:endCxn id="18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5" name="Straight Arrow Connector 24"/>
            <p:cNvCxnSpPr>
              <a:stCxn id="29" idx="2"/>
              <a:endCxn id="15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26" name="Straight Arrow Connector 25"/>
            <p:cNvCxnSpPr>
              <a:stCxn id="27" idx="1"/>
              <a:endCxn id="14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27" name="Rounded Rectangle 26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/>
            <p:cNvCxnSpPr>
              <a:stCxn id="13" idx="1"/>
              <a:endCxn id="29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6" name="Straight Arrow Connector 35"/>
            <p:cNvCxnSpPr>
              <a:stCxn id="13" idx="5"/>
              <a:endCxn id="27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38" name="TextBox 37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60906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853237" y="1077994"/>
            <a:ext cx="2916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Finite set of existing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2"/>
          </p:cNvCxnSpPr>
          <p:nvPr/>
        </p:nvCxnSpPr>
        <p:spPr bwMode="auto">
          <a:xfrm flipH="1">
            <a:off x="5334756" y="1447326"/>
            <a:ext cx="1976623" cy="7664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0" name="Group 49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51" name="Oval 50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Arrow Connector 53"/>
            <p:cNvCxnSpPr>
              <a:stCxn id="51" idx="2"/>
              <a:endCxn id="53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55" name="Straight Arrow Connector 54"/>
            <p:cNvCxnSpPr>
              <a:stCxn id="51" idx="4"/>
              <a:endCxn id="52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7" name="Diamond 56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8" name="Straight Arrow Connector 57"/>
            <p:cNvCxnSpPr>
              <a:stCxn id="57" idx="0"/>
              <a:endCxn id="53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9" name="Straight Arrow Connector 58"/>
            <p:cNvCxnSpPr>
              <a:stCxn id="52" idx="2"/>
              <a:endCxn id="57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0" name="Straight Arrow Connector 59"/>
            <p:cNvCxnSpPr>
              <a:stCxn id="57" idx="2"/>
              <a:endCxn id="56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1" name="Straight Arrow Connector 60"/>
            <p:cNvCxnSpPr>
              <a:stCxn id="64" idx="2"/>
              <a:endCxn id="53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2" name="Straight Arrow Connector 61"/>
            <p:cNvCxnSpPr>
              <a:stCxn id="63" idx="1"/>
              <a:endCxn id="52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63" name="Rounded Rectangle 62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64" name="Rounded Rectangle 63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0" name="Straight Arrow Connector 69"/>
            <p:cNvCxnSpPr>
              <a:stCxn id="51" idx="1"/>
              <a:endCxn id="64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1" name="Straight Arrow Connector 70"/>
            <p:cNvCxnSpPr>
              <a:stCxn id="51" idx="5"/>
              <a:endCxn id="63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73" name="TextBox 72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243348" y="4477036"/>
            <a:ext cx="2916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Each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owned by a single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17" name="Straight Arrow Connector 116"/>
          <p:cNvCxnSpPr>
            <a:stCxn id="116" idx="0"/>
          </p:cNvCxnSpPr>
          <p:nvPr/>
        </p:nvCxnSpPr>
        <p:spPr bwMode="auto">
          <a:xfrm flipV="1">
            <a:off x="1701490" y="2690119"/>
            <a:ext cx="1232134" cy="178691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116" idx="0"/>
          </p:cNvCxnSpPr>
          <p:nvPr/>
        </p:nvCxnSpPr>
        <p:spPr bwMode="auto">
          <a:xfrm flipV="1">
            <a:off x="1701490" y="4158781"/>
            <a:ext cx="2962351" cy="3182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096192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52" name="Oval 51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/>
            <p:cNvCxnSpPr>
              <a:stCxn id="52" idx="2"/>
              <a:endCxn id="54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56" name="Straight Arrow Connector 55"/>
            <p:cNvCxnSpPr>
              <a:stCxn id="52" idx="4"/>
              <a:endCxn id="53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57" name="Oval 56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8" name="Diamond 57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Straight Arrow Connector 58"/>
            <p:cNvCxnSpPr>
              <a:stCxn id="58" idx="0"/>
              <a:endCxn id="54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0" name="Straight Arrow Connector 59"/>
            <p:cNvCxnSpPr>
              <a:stCxn id="53" idx="2"/>
              <a:endCxn id="58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1" name="Straight Arrow Connector 60"/>
            <p:cNvCxnSpPr>
              <a:stCxn id="58" idx="2"/>
              <a:endCxn id="57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2" name="Straight Arrow Connector 61"/>
            <p:cNvCxnSpPr>
              <a:stCxn id="65" idx="2"/>
              <a:endCxn id="54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3" name="Straight Arrow Connector 62"/>
            <p:cNvCxnSpPr>
              <a:stCxn id="64" idx="1"/>
              <a:endCxn id="53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64" name="Rounded Rectangle 63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65" name="Rounded Rectangle 64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Arrow Connector 70"/>
            <p:cNvCxnSpPr>
              <a:stCxn id="52" idx="1"/>
              <a:endCxn id="65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2" name="Straight Arrow Connector 71"/>
            <p:cNvCxnSpPr>
              <a:stCxn id="52" idx="5"/>
              <a:endCxn id="64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74" name="TextBox 73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687209" y="1011185"/>
            <a:ext cx="3273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Required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atomic-valued attribute function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mapping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to owner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2"/>
          </p:cNvCxnSpPr>
          <p:nvPr/>
        </p:nvCxnSpPr>
        <p:spPr bwMode="auto">
          <a:xfrm flipH="1">
            <a:off x="5059953" y="1934515"/>
            <a:ext cx="2263953" cy="128056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48" idx="2"/>
          </p:cNvCxnSpPr>
          <p:nvPr/>
        </p:nvCxnSpPr>
        <p:spPr bwMode="auto">
          <a:xfrm flipH="1">
            <a:off x="4515194" y="1934515"/>
            <a:ext cx="2808712" cy="57284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83678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155528" y="773416"/>
            <a:ext cx="3907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Required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atomic-valued meta-attribute function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mapping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 attributes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to owner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2"/>
          </p:cNvCxnSpPr>
          <p:nvPr/>
        </p:nvCxnSpPr>
        <p:spPr bwMode="auto">
          <a:xfrm flipH="1">
            <a:off x="6234362" y="1696746"/>
            <a:ext cx="874855" cy="972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48" idx="2"/>
            <a:endCxn id="75" idx="3"/>
          </p:cNvCxnSpPr>
          <p:nvPr/>
        </p:nvCxnSpPr>
        <p:spPr bwMode="auto">
          <a:xfrm flipH="1">
            <a:off x="4440395" y="1696746"/>
            <a:ext cx="2668822" cy="2764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52" name="Oval 51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/>
            <p:cNvCxnSpPr>
              <a:stCxn id="52" idx="2"/>
              <a:endCxn id="54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56" name="Straight Arrow Connector 55"/>
            <p:cNvCxnSpPr>
              <a:stCxn id="52" idx="4"/>
              <a:endCxn id="53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57" name="Oval 56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8" name="Diamond 57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Straight Arrow Connector 58"/>
            <p:cNvCxnSpPr>
              <a:stCxn id="58" idx="0"/>
              <a:endCxn id="54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0" name="Straight Arrow Connector 59"/>
            <p:cNvCxnSpPr>
              <a:stCxn id="53" idx="2"/>
              <a:endCxn id="58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1" name="Straight Arrow Connector 60"/>
            <p:cNvCxnSpPr>
              <a:stCxn id="58" idx="2"/>
              <a:endCxn id="57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2" name="Straight Arrow Connector 61"/>
            <p:cNvCxnSpPr>
              <a:stCxn id="65" idx="2"/>
              <a:endCxn id="54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3" name="Straight Arrow Connector 62"/>
            <p:cNvCxnSpPr>
              <a:stCxn id="64" idx="1"/>
              <a:endCxn id="53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64" name="Rounded Rectangle 63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65" name="Rounded Rectangle 64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Arrow Connector 70"/>
            <p:cNvCxnSpPr>
              <a:stCxn id="52" idx="1"/>
              <a:endCxn id="65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2" name="Straight Arrow Connector 71"/>
            <p:cNvCxnSpPr>
              <a:stCxn id="52" idx="5"/>
              <a:endCxn id="64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74" name="TextBox 73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27587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744085" y="701843"/>
            <a:ext cx="2721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Each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assigns values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to attributes it owns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2"/>
          </p:cNvCxnSpPr>
          <p:nvPr/>
        </p:nvCxnSpPr>
        <p:spPr bwMode="auto">
          <a:xfrm flipH="1">
            <a:off x="5302091" y="1348174"/>
            <a:ext cx="1802498" cy="93354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48" idx="2"/>
          </p:cNvCxnSpPr>
          <p:nvPr/>
        </p:nvCxnSpPr>
        <p:spPr bwMode="auto">
          <a:xfrm flipH="1">
            <a:off x="3566940" y="1348174"/>
            <a:ext cx="3537649" cy="10892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52" name="Oval 51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/>
            <p:cNvCxnSpPr>
              <a:stCxn id="52" idx="2"/>
              <a:endCxn id="54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56" name="Straight Arrow Connector 55"/>
            <p:cNvCxnSpPr>
              <a:stCxn id="52" idx="4"/>
              <a:endCxn id="53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57" name="Oval 56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8" name="Diamond 57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Straight Arrow Connector 58"/>
            <p:cNvCxnSpPr>
              <a:stCxn id="58" idx="0"/>
              <a:endCxn id="54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0" name="Straight Arrow Connector 59"/>
            <p:cNvCxnSpPr>
              <a:stCxn id="53" idx="2"/>
              <a:endCxn id="58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1" name="Straight Arrow Connector 60"/>
            <p:cNvCxnSpPr>
              <a:stCxn id="58" idx="2"/>
              <a:endCxn id="57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2" name="Straight Arrow Connector 61"/>
            <p:cNvCxnSpPr>
              <a:stCxn id="65" idx="2"/>
              <a:endCxn id="54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3" name="Straight Arrow Connector 62"/>
            <p:cNvCxnSpPr>
              <a:stCxn id="64" idx="1"/>
              <a:endCxn id="53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64" name="Rounded Rectangle 63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65" name="Rounded Rectangle 64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Arrow Connector 70"/>
            <p:cNvCxnSpPr>
              <a:stCxn id="52" idx="1"/>
              <a:endCxn id="65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2" name="Straight Arrow Connector 71"/>
            <p:cNvCxnSpPr>
              <a:stCxn id="52" idx="5"/>
              <a:endCxn id="64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74" name="TextBox 73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7" name="Straight Arrow Connector 46"/>
          <p:cNvCxnSpPr>
            <a:stCxn id="48" idx="2"/>
          </p:cNvCxnSpPr>
          <p:nvPr/>
        </p:nvCxnSpPr>
        <p:spPr bwMode="auto">
          <a:xfrm flipH="1">
            <a:off x="6268206" y="1348174"/>
            <a:ext cx="836383" cy="23240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4697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Tenant-Trust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825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11013" marR="0" lvl="0" indent="-311013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Char char="Ø"/>
                  <a:tabLst/>
                  <a:defRPr/>
                </a:pPr>
                <a:r>
                  <a:rPr lang="en-US" dirty="0" smtClean="0">
                    <a:solidFill>
                      <a:sysClr val="windowText" lastClr="000000"/>
                    </a:solidFill>
                    <a:latin typeface="Calibri"/>
                  </a:rPr>
                  <a:t>Tenant-trust type-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kumimoji="0" lang="en-US" sz="2903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 charset="-128"/>
                </a:endParaRPr>
              </a:p>
              <a:p>
                <a:pPr lvl="1"/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,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 is </a:t>
                </a:r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authorized to assign values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for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 attributes to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users.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controls tenant-trust existence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 controls cross-tenant attribute assignments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.</a:t>
                </a:r>
              </a:p>
              <a:p>
                <a:pPr marL="1036707" marR="0" lvl="2" indent="-207341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Courier New" pitchFamily="49" charset="0"/>
                  <a:buChar char="o"/>
                  <a:tabLst/>
                  <a:defRPr/>
                </a:pPr>
                <a:endParaRPr kumimoji="0" lang="en-US" altLang="zh-CN" sz="2177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alibri"/>
                  <a:ea typeface="ＭＳ Ｐゴシック" charset="-128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825946"/>
              </a:xfrm>
              <a:prstGeom prst="rect">
                <a:avLst/>
              </a:prstGeom>
              <a:blipFill rotWithShape="0">
                <a:blip r:embed="rId3"/>
                <a:stretch>
                  <a:fillRect l="-1407" t="-126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3296596" y="3553566"/>
            <a:ext cx="2552252" cy="2365455"/>
            <a:chOff x="2344011" y="2119717"/>
            <a:chExt cx="2552252" cy="23654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Oval 27"/>
                <p:cNvSpPr/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8" name="Oval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Oval 28"/>
                <p:cNvSpPr/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9" name="Oval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val 29"/>
                <p:cNvSpPr/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0" name="Oval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val 30"/>
                <p:cNvSpPr/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1" name="Oval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Arrow Connector 31"/>
            <p:cNvCxnSpPr>
              <a:stCxn id="29" idx="4"/>
              <a:endCxn id="31" idx="0"/>
            </p:cNvCxnSpPr>
            <p:nvPr/>
          </p:nvCxnSpPr>
          <p:spPr bwMode="auto">
            <a:xfrm flipH="1">
              <a:off x="4611552" y="2628765"/>
              <a:ext cx="95" cy="5099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3" name="Straight Arrow Connector 32"/>
            <p:cNvCxnSpPr>
              <a:stCxn id="28" idx="4"/>
              <a:endCxn id="30" idx="0"/>
            </p:cNvCxnSpPr>
            <p:nvPr/>
          </p:nvCxnSpPr>
          <p:spPr bwMode="auto">
            <a:xfrm>
              <a:off x="2633502" y="2694789"/>
              <a:ext cx="0" cy="445142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34" name="Rounded Rectangle 33"/>
            <p:cNvSpPr/>
            <p:nvPr/>
          </p:nvSpPr>
          <p:spPr bwMode="auto">
            <a:xfrm>
              <a:off x="4319109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Sec_Eng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2344011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Sec_Mng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6" name="Straight Arrow Connector 35"/>
            <p:cNvCxnSpPr>
              <a:stCxn id="30" idx="4"/>
              <a:endCxn id="35" idx="0"/>
            </p:cNvCxnSpPr>
            <p:nvPr/>
          </p:nvCxnSpPr>
          <p:spPr bwMode="auto">
            <a:xfrm flipH="1">
              <a:off x="2632588" y="3648979"/>
              <a:ext cx="914" cy="471858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7" name="Straight Arrow Connector 36"/>
            <p:cNvCxnSpPr>
              <a:stCxn id="31" idx="4"/>
              <a:endCxn id="34" idx="0"/>
            </p:cNvCxnSpPr>
            <p:nvPr/>
          </p:nvCxnSpPr>
          <p:spPr bwMode="auto">
            <a:xfrm flipH="1">
              <a:off x="4607686" y="3647713"/>
              <a:ext cx="3866" cy="4731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8" name="Straight Arrow Connector 37"/>
            <p:cNvCxnSpPr>
              <a:stCxn id="30" idx="5"/>
              <a:endCxn id="34" idx="1"/>
            </p:cNvCxnSpPr>
            <p:nvPr/>
          </p:nvCxnSpPr>
          <p:spPr bwMode="auto">
            <a:xfrm>
              <a:off x="2814544" y="3574431"/>
              <a:ext cx="1504565" cy="72857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FF0000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</p:grpSp>
      <p:cxnSp>
        <p:nvCxnSpPr>
          <p:cNvPr id="40" name="Straight Arrow Connector 39"/>
          <p:cNvCxnSpPr>
            <a:stCxn id="39" idx="2"/>
          </p:cNvCxnSpPr>
          <p:nvPr/>
        </p:nvCxnSpPr>
        <p:spPr bwMode="auto">
          <a:xfrm flipH="1">
            <a:off x="3995936" y="3484757"/>
            <a:ext cx="3267024" cy="119438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14252" y="3115425"/>
                <a:ext cx="1097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252" y="3115425"/>
                <a:ext cx="1097416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44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/>
          <p:cNvCxnSpPr>
            <a:stCxn id="39" idx="2"/>
          </p:cNvCxnSpPr>
          <p:nvPr/>
        </p:nvCxnSpPr>
        <p:spPr bwMode="auto">
          <a:xfrm flipH="1">
            <a:off x="5980002" y="3484757"/>
            <a:ext cx="1282958" cy="202235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02176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13" name="Oval 12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>
              <a:stCxn id="13" idx="2"/>
              <a:endCxn id="15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7" name="Straight Arrow Connector 16"/>
            <p:cNvCxnSpPr>
              <a:stCxn id="13" idx="4"/>
              <a:endCxn id="14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9" name="Diamond 18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Arrow Connector 19"/>
            <p:cNvCxnSpPr>
              <a:stCxn id="19" idx="0"/>
              <a:endCxn id="15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1" name="Straight Arrow Connector 20"/>
            <p:cNvCxnSpPr>
              <a:stCxn id="14" idx="2"/>
              <a:endCxn id="19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4" name="Straight Arrow Connector 23"/>
            <p:cNvCxnSpPr>
              <a:stCxn id="19" idx="2"/>
              <a:endCxn id="18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5" name="Straight Arrow Connector 24"/>
            <p:cNvCxnSpPr>
              <a:stCxn id="29" idx="2"/>
              <a:endCxn id="15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26" name="Straight Arrow Connector 25"/>
            <p:cNvCxnSpPr>
              <a:stCxn id="27" idx="1"/>
              <a:endCxn id="14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27" name="Rounded Rectangle 26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/>
            <p:cNvCxnSpPr>
              <a:stCxn id="13" idx="1"/>
              <a:endCxn id="29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6" name="Straight Arrow Connector 35"/>
            <p:cNvCxnSpPr>
              <a:stCxn id="13" idx="5"/>
              <a:endCxn id="27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38" name="TextBox 37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66395" y="2796071"/>
            <a:ext cx="29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Required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set-valued attribute</a:t>
            </a:r>
          </a:p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function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mapping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 tenant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to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power set of trusted</a:t>
            </a:r>
          </a:p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V="1">
            <a:off x="1746583" y="1867782"/>
            <a:ext cx="2834913" cy="9282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834691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439105" y="1340768"/>
            <a:ext cx="4571069" cy="4526497"/>
            <a:chOff x="2845270" y="1499094"/>
            <a:chExt cx="4571069" cy="4526497"/>
          </a:xfrm>
        </p:grpSpPr>
        <p:sp>
          <p:nvSpPr>
            <p:cNvPr id="13" name="Oval 12"/>
            <p:cNvSpPr/>
            <p:nvPr/>
          </p:nvSpPr>
          <p:spPr bwMode="auto">
            <a:xfrm>
              <a:off x="5135096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35096" y="3928543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339789" y="2297508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>
              <a:stCxn id="13" idx="2"/>
              <a:endCxn id="15" idx="6"/>
            </p:cNvCxnSpPr>
            <p:nvPr/>
          </p:nvCxnSpPr>
          <p:spPr bwMode="auto">
            <a:xfrm flipH="1">
              <a:off x="3851853" y="2552032"/>
              <a:ext cx="1283243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7" name="Straight Arrow Connector 16"/>
            <p:cNvCxnSpPr>
              <a:stCxn id="13" idx="4"/>
              <a:endCxn id="14" idx="0"/>
            </p:cNvCxnSpPr>
            <p:nvPr/>
          </p:nvCxnSpPr>
          <p:spPr bwMode="auto">
            <a:xfrm>
              <a:off x="5391128" y="2806556"/>
              <a:ext cx="0" cy="11219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>
              <a:off x="3339789" y="485807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9" name="Diamond 18"/>
            <p:cNvSpPr/>
            <p:nvPr/>
          </p:nvSpPr>
          <p:spPr bwMode="auto">
            <a:xfrm>
              <a:off x="3218536" y="3793203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Arrow Connector 19"/>
            <p:cNvCxnSpPr>
              <a:stCxn id="19" idx="0"/>
              <a:endCxn id="15" idx="4"/>
            </p:cNvCxnSpPr>
            <p:nvPr/>
          </p:nvCxnSpPr>
          <p:spPr bwMode="auto">
            <a:xfrm flipV="1">
              <a:off x="3595821" y="2806556"/>
              <a:ext cx="0" cy="98664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1" name="Straight Arrow Connector 20"/>
            <p:cNvCxnSpPr>
              <a:stCxn id="14" idx="2"/>
              <a:endCxn id="19" idx="3"/>
            </p:cNvCxnSpPr>
            <p:nvPr/>
          </p:nvCxnSpPr>
          <p:spPr bwMode="auto">
            <a:xfrm flipH="1">
              <a:off x="3973105" y="4183067"/>
              <a:ext cx="1161991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4" name="Straight Arrow Connector 23"/>
            <p:cNvCxnSpPr>
              <a:stCxn id="19" idx="2"/>
              <a:endCxn id="18" idx="0"/>
            </p:cNvCxnSpPr>
            <p:nvPr/>
          </p:nvCxnSpPr>
          <p:spPr bwMode="auto">
            <a:xfrm>
              <a:off x="3595821" y="4573731"/>
              <a:ext cx="0" cy="28433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5" name="Straight Arrow Connector 24"/>
            <p:cNvCxnSpPr>
              <a:stCxn id="29" idx="2"/>
              <a:endCxn id="15" idx="0"/>
            </p:cNvCxnSpPr>
            <p:nvPr/>
          </p:nvCxnSpPr>
          <p:spPr bwMode="auto">
            <a:xfrm>
              <a:off x="3595820" y="1863429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26" name="Straight Arrow Connector 25"/>
            <p:cNvCxnSpPr>
              <a:stCxn id="27" idx="1"/>
              <a:endCxn id="14" idx="6"/>
            </p:cNvCxnSpPr>
            <p:nvPr/>
          </p:nvCxnSpPr>
          <p:spPr bwMode="auto">
            <a:xfrm flipH="1" flipV="1">
              <a:off x="5647160" y="4183067"/>
              <a:ext cx="523749" cy="4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27" name="Rounded Rectangle 26"/>
            <p:cNvSpPr/>
            <p:nvPr/>
          </p:nvSpPr>
          <p:spPr bwMode="auto">
            <a:xfrm>
              <a:off x="6170909" y="4001299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3307243" y="1499094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5115586" y="1998544"/>
              <a:ext cx="551084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5115586" y="1998544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813769" y="1700967"/>
              <a:ext cx="12492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trustedTenants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00346" y="2488178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userOwner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54100" y="3194655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/>
            <p:cNvCxnSpPr>
              <a:stCxn id="13" idx="1"/>
              <a:endCxn id="29" idx="3"/>
            </p:cNvCxnSpPr>
            <p:nvPr/>
          </p:nvCxnSpPr>
          <p:spPr bwMode="auto">
            <a:xfrm flipH="1" flipV="1">
              <a:off x="3884397" y="1681262"/>
              <a:ext cx="1325689" cy="6907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6" name="Straight Arrow Connector 35"/>
            <p:cNvCxnSpPr>
              <a:stCxn id="13" idx="5"/>
              <a:endCxn id="27" idx="0"/>
            </p:cNvCxnSpPr>
            <p:nvPr/>
          </p:nvCxnSpPr>
          <p:spPr bwMode="auto">
            <a:xfrm>
              <a:off x="5572170" y="2732008"/>
              <a:ext cx="887316" cy="126929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429003" y="2026108"/>
              <a:ext cx="185492" cy="32576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scene3d>
              <a:camera prst="orthographicFront">
                <a:rot lat="0" lon="0" rev="18300000"/>
              </a:camera>
              <a:lightRig rig="threePt" dir="t"/>
            </a:scene3d>
          </p:spPr>
        </p:cxnSp>
        <p:sp>
          <p:nvSpPr>
            <p:cNvPr id="38" name="TextBox 37"/>
            <p:cNvSpPr txBox="1"/>
            <p:nvPr/>
          </p:nvSpPr>
          <p:spPr>
            <a:xfrm>
              <a:off x="5740921" y="2759977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09598" y="1977624"/>
              <a:ext cx="10369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uattOwner</a:t>
              </a:r>
              <a:endPara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3076820" y="555071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059839" y="5559229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845270" y="5559229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9990" y="5563364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5138526" y="555541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545593" y="5563926"/>
              <a:ext cx="1644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atomic-valued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489067" y="5539247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6020052" y="5559577"/>
              <a:ext cx="139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</a:t>
              </a:r>
            </a:p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set-valued function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66395" y="2796071"/>
            <a:ext cx="2960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 attributes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assigned values from owning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and trusted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V="1">
            <a:off x="1746583" y="1705103"/>
            <a:ext cx="1065788" cy="109096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145612" y="1340768"/>
            <a:ext cx="2818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only assigned values for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attributes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owned by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objects'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owner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1" name="Straight Arrow Connector 50"/>
          <p:cNvCxnSpPr>
            <a:stCxn id="50" idx="2"/>
          </p:cNvCxnSpPr>
          <p:nvPr/>
        </p:nvCxnSpPr>
        <p:spPr bwMode="auto">
          <a:xfrm flipH="1">
            <a:off x="6341898" y="2264098"/>
            <a:ext cx="1213152" cy="145530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758782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“Moving” to Cloud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348880"/>
            <a:ext cx="4263110" cy="2072672"/>
          </a:xfrm>
          <a:prstGeom prst="rect">
            <a:avLst/>
          </a:prstGeom>
        </p:spPr>
      </p:pic>
      <p:pic>
        <p:nvPicPr>
          <p:cNvPr id="3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94" y="2449802"/>
            <a:ext cx="577298" cy="577358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 bwMode="auto">
          <a:xfrm flipH="1">
            <a:off x="4698147" y="2784006"/>
            <a:ext cx="1008112" cy="286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5364639" y="2926360"/>
            <a:ext cx="370510" cy="158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6070043" y="3049484"/>
            <a:ext cx="0" cy="107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6433827" y="2926360"/>
            <a:ext cx="356464" cy="175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464818" y="2784006"/>
            <a:ext cx="951764" cy="300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6" name="Picture 2" descr="http://static.itpro.co.uk/sites/itpro/files/styles/gallery_wide/public/images/dir_246/it_photo_123370.jpg?itok=7W22Dtb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068" y="2862424"/>
            <a:ext cx="1173079" cy="70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loud 36"/>
          <p:cNvSpPr/>
          <p:nvPr/>
        </p:nvSpPr>
        <p:spPr bwMode="auto">
          <a:xfrm>
            <a:off x="7176627" y="1524197"/>
            <a:ext cx="1440160" cy="648072"/>
          </a:xfrm>
          <a:prstGeom prst="cloud">
            <a:avLst/>
          </a:prstGeom>
          <a:solidFill>
            <a:srgbClr val="E2E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</a:t>
            </a:r>
          </a:p>
        </p:txBody>
      </p:sp>
      <p:sp>
        <p:nvSpPr>
          <p:cNvPr id="38" name="Cloud 37"/>
          <p:cNvSpPr/>
          <p:nvPr/>
        </p:nvSpPr>
        <p:spPr bwMode="auto">
          <a:xfrm>
            <a:off x="5459951" y="934831"/>
            <a:ext cx="1167871" cy="648072"/>
          </a:xfrm>
          <a:prstGeom prst="cloud">
            <a:avLst/>
          </a:prstGeom>
          <a:solidFill>
            <a:srgbClr val="E2E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</a:p>
        </p:txBody>
      </p:sp>
      <p:sp>
        <p:nvSpPr>
          <p:cNvPr id="39" name="Cloud 38"/>
          <p:cNvSpPr/>
          <p:nvPr/>
        </p:nvSpPr>
        <p:spPr bwMode="auto">
          <a:xfrm>
            <a:off x="3550229" y="1544513"/>
            <a:ext cx="1211010" cy="648072"/>
          </a:xfrm>
          <a:prstGeom prst="cloud">
            <a:avLst/>
          </a:prstGeom>
          <a:solidFill>
            <a:srgbClr val="E2E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Reliability</a:t>
            </a:r>
          </a:p>
        </p:txBody>
      </p:sp>
      <p:sp>
        <p:nvSpPr>
          <p:cNvPr id="40" name="Cloud 39"/>
          <p:cNvSpPr/>
          <p:nvPr/>
        </p:nvSpPr>
        <p:spPr bwMode="auto">
          <a:xfrm>
            <a:off x="3966915" y="4874507"/>
            <a:ext cx="1084223" cy="648072"/>
          </a:xfrm>
          <a:prstGeom prst="cloud">
            <a:avLst/>
          </a:prstGeom>
          <a:solidFill>
            <a:srgbClr val="E2E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Mobility</a:t>
            </a:r>
          </a:p>
        </p:txBody>
      </p:sp>
      <p:sp>
        <p:nvSpPr>
          <p:cNvPr id="41" name="Cloud 40"/>
          <p:cNvSpPr/>
          <p:nvPr/>
        </p:nvSpPr>
        <p:spPr bwMode="auto">
          <a:xfrm>
            <a:off x="6930215" y="4874507"/>
            <a:ext cx="985376" cy="648072"/>
          </a:xfrm>
          <a:prstGeom prst="cloud">
            <a:avLst/>
          </a:prstGeom>
          <a:solidFill>
            <a:srgbClr val="E2E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28" y="2463915"/>
            <a:ext cx="1780952" cy="2066667"/>
          </a:xfrm>
          <a:prstGeom prst="rect">
            <a:avLst/>
          </a:prstGeom>
        </p:spPr>
      </p:pic>
      <p:sp>
        <p:nvSpPr>
          <p:cNvPr id="43" name="Right Arrow 42"/>
          <p:cNvSpPr/>
          <p:nvPr/>
        </p:nvSpPr>
        <p:spPr bwMode="auto">
          <a:xfrm>
            <a:off x="2397059" y="3593573"/>
            <a:ext cx="1299494" cy="294186"/>
          </a:xfrm>
          <a:prstGeom prst="rightArrow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4509026" y="2192585"/>
            <a:ext cx="340609" cy="334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043886" y="1798464"/>
            <a:ext cx="0" cy="3738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7416582" y="2348880"/>
            <a:ext cx="313373" cy="3225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4761239" y="4421552"/>
            <a:ext cx="160404" cy="338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7009875" y="4421552"/>
            <a:ext cx="216024" cy="3439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9598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99592" y="5229200"/>
            <a:ext cx="4104456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/>
          </a:p>
        </p:txBody>
      </p: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Attribute Functions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sz="1800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Authorization Policy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490" y="1700808"/>
            <a:ext cx="6989971" cy="23762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775" y="4684805"/>
            <a:ext cx="7409893" cy="13669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899592" y="5517232"/>
            <a:ext cx="72728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899592" y="5805264"/>
            <a:ext cx="280831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3851920" y="4077072"/>
            <a:ext cx="3024336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635896" y="2780928"/>
            <a:ext cx="36724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862490" y="3068960"/>
            <a:ext cx="522167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984397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99592" y="5229200"/>
            <a:ext cx="4104456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/>
          </a:p>
        </p:txBody>
      </p: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Attribute Functions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sz="1800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Authorization Policy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490" y="1700808"/>
            <a:ext cx="6989971" cy="23762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775" y="4684805"/>
            <a:ext cx="7409893" cy="13669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899592" y="5517232"/>
            <a:ext cx="72728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899592" y="5805264"/>
            <a:ext cx="280831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3851920" y="4077072"/>
            <a:ext cx="3024336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635896" y="2780928"/>
            <a:ext cx="36724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862490" y="3068960"/>
            <a:ext cx="522167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54919" y="809979"/>
            <a:ext cx="296037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 attributes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assigned values from owning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and trusted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 flipH="1">
            <a:off x="5652121" y="1733309"/>
            <a:ext cx="1582986" cy="83159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178786" y="4663026"/>
            <a:ext cx="281887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only assigned values for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attributes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owned by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objects'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owner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 bwMode="auto">
          <a:xfrm flipH="1" flipV="1">
            <a:off x="6037247" y="4128158"/>
            <a:ext cx="550977" cy="53486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4576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99592" y="5229200"/>
            <a:ext cx="4104456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/>
          </a:p>
        </p:txBody>
      </p:sp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214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Attribute Functions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endParaRPr lang="en-US" sz="1800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Authorization Policy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490" y="1700808"/>
            <a:ext cx="6989971" cy="23762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775" y="4684805"/>
            <a:ext cx="7409893" cy="13669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899592" y="5517232"/>
            <a:ext cx="72728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899592" y="5805264"/>
            <a:ext cx="280831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3851920" y="4077072"/>
            <a:ext cx="3024336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635896" y="2780928"/>
            <a:ext cx="367240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862490" y="3068960"/>
            <a:ext cx="522167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54850" y="3362764"/>
            <a:ext cx="281887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 attribute owner one tenant or trust exist between them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5508104" y="4286094"/>
            <a:ext cx="1656184" cy="9431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06356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Tenant-Trust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 bwMode="auto">
              <a:xfrm>
                <a:off x="453600" y="1124744"/>
                <a:ext cx="8229600" cy="4825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11013" marR="0" lvl="0" indent="-311013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Char char="Ø"/>
                  <a:tabLst/>
                  <a:defRPr/>
                </a:pPr>
                <a:r>
                  <a:rPr lang="en-US" dirty="0" smtClean="0">
                    <a:solidFill>
                      <a:sysClr val="windowText" lastClr="000000"/>
                    </a:solidFill>
                    <a:latin typeface="Calibri"/>
                  </a:rPr>
                  <a:t>Tenant-trust type-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kumimoji="0" lang="en-US" sz="2903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 charset="-128"/>
                </a:endParaRPr>
              </a:p>
              <a:p>
                <a:pPr lvl="1"/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,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 is </a:t>
                </a:r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authorized to assign values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for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 attributes to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users.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controls tenant-trust existence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and cross-tenant </a:t>
                </a:r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attribute assignments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.</a:t>
                </a:r>
                <a:endParaRPr lang="en-US" dirty="0">
                  <a:solidFill>
                    <a:srgbClr val="1F497D"/>
                  </a:solidFill>
                  <a:latin typeface="Calibri"/>
                </a:endParaRPr>
              </a:p>
              <a:p>
                <a:pPr lvl="2">
                  <a:defRPr/>
                </a:pPr>
                <a:endParaRPr lang="en-US" altLang="zh-CN" dirty="0">
                  <a:solidFill>
                    <a:srgbClr val="4F81BD"/>
                  </a:solidFill>
                  <a:latin typeface="Calibri"/>
                </a:endParaRPr>
              </a:p>
              <a:p>
                <a:pPr lvl="1"/>
                <a:endParaRPr lang="en-US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 marL="1036707" marR="0" lvl="2" indent="-207341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Courier New" pitchFamily="49" charset="0"/>
                  <a:buChar char="o"/>
                  <a:tabLst/>
                  <a:defRPr/>
                </a:pPr>
                <a:endParaRPr kumimoji="0" lang="en-US" altLang="zh-CN" sz="2177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alibri"/>
                  <a:ea typeface="ＭＳ Ｐゴシック" charset="-128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3600" y="1124744"/>
                <a:ext cx="8229600" cy="4825946"/>
              </a:xfrm>
              <a:prstGeom prst="rect">
                <a:avLst/>
              </a:prstGeom>
              <a:blipFill rotWithShape="0">
                <a:blip r:embed="rId3"/>
                <a:stretch>
                  <a:fillRect l="-1407" t="-126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>
            <a:stCxn id="24" idx="2"/>
          </p:cNvCxnSpPr>
          <p:nvPr/>
        </p:nvCxnSpPr>
        <p:spPr bwMode="auto">
          <a:xfrm>
            <a:off x="1669357" y="3869734"/>
            <a:ext cx="1534491" cy="16849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28599" y="3500402"/>
                <a:ext cx="108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99" y="3500402"/>
                <a:ext cx="108151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9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stCxn id="24" idx="2"/>
          </p:cNvCxnSpPr>
          <p:nvPr/>
        </p:nvCxnSpPr>
        <p:spPr bwMode="auto">
          <a:xfrm>
            <a:off x="1669357" y="3869734"/>
            <a:ext cx="3570706" cy="92741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3296596" y="3553566"/>
            <a:ext cx="2552252" cy="2365455"/>
            <a:chOff x="2344011" y="2119717"/>
            <a:chExt cx="2552252" cy="23654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Oval 27"/>
                <p:cNvSpPr/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8" name="Oval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Oval 28"/>
                <p:cNvSpPr/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9" name="Oval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val 29"/>
                <p:cNvSpPr/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0" name="Oval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val 30"/>
                <p:cNvSpPr/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1" name="Oval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Arrow Connector 31"/>
            <p:cNvCxnSpPr>
              <a:stCxn id="29" idx="4"/>
              <a:endCxn id="31" idx="0"/>
            </p:cNvCxnSpPr>
            <p:nvPr/>
          </p:nvCxnSpPr>
          <p:spPr bwMode="auto">
            <a:xfrm flipH="1">
              <a:off x="4611552" y="2628765"/>
              <a:ext cx="95" cy="5099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3" name="Straight Arrow Connector 32"/>
            <p:cNvCxnSpPr>
              <a:stCxn id="28" idx="4"/>
              <a:endCxn id="30" idx="0"/>
            </p:cNvCxnSpPr>
            <p:nvPr/>
          </p:nvCxnSpPr>
          <p:spPr bwMode="auto">
            <a:xfrm>
              <a:off x="2633502" y="2694789"/>
              <a:ext cx="0" cy="445142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34" name="Rounded Rectangle 33"/>
            <p:cNvSpPr/>
            <p:nvPr/>
          </p:nvSpPr>
          <p:spPr bwMode="auto">
            <a:xfrm>
              <a:off x="4319109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Sec_Eng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2344011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Sec_Mng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6" name="Straight Arrow Connector 35"/>
            <p:cNvCxnSpPr>
              <a:stCxn id="30" idx="4"/>
              <a:endCxn id="35" idx="0"/>
            </p:cNvCxnSpPr>
            <p:nvPr/>
          </p:nvCxnSpPr>
          <p:spPr bwMode="auto">
            <a:xfrm flipH="1">
              <a:off x="2632588" y="3648979"/>
              <a:ext cx="914" cy="471858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7" name="Straight Arrow Connector 36"/>
            <p:cNvCxnSpPr>
              <a:stCxn id="31" idx="4"/>
              <a:endCxn id="34" idx="0"/>
            </p:cNvCxnSpPr>
            <p:nvPr/>
          </p:nvCxnSpPr>
          <p:spPr bwMode="auto">
            <a:xfrm flipH="1">
              <a:off x="4607686" y="3647713"/>
              <a:ext cx="3866" cy="4731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38" name="Straight Arrow Connector 37"/>
            <p:cNvCxnSpPr>
              <a:stCxn id="31" idx="3"/>
              <a:endCxn id="35" idx="3"/>
            </p:cNvCxnSpPr>
            <p:nvPr/>
          </p:nvCxnSpPr>
          <p:spPr bwMode="auto">
            <a:xfrm flipH="1">
              <a:off x="2921165" y="3573165"/>
              <a:ext cx="1509345" cy="72984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FF0000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554614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Tenant-Trust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 bwMode="auto">
              <a:xfrm>
                <a:off x="453600" y="1124744"/>
                <a:ext cx="8229600" cy="4825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>
                  <a:defRPr/>
                </a:pPr>
                <a:r>
                  <a:rPr lang="en-US" dirty="0" smtClean="0">
                    <a:solidFill>
                      <a:sysClr val="windowText" lastClr="000000"/>
                    </a:solidFill>
                    <a:latin typeface="Calibri"/>
                  </a:rPr>
                  <a:t>Tenant-trust </a:t>
                </a:r>
                <a:r>
                  <a:rPr lang="en-US" dirty="0">
                    <a:solidFill>
                      <a:sysClr val="windowText" lastClr="000000"/>
                    </a:solidFill>
                    <a:latin typeface="Calibri"/>
                  </a:rPr>
                  <a:t>type-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dirty="0">
                  <a:solidFill>
                    <a:sysClr val="windowText" lastClr="000000"/>
                  </a:solidFill>
                  <a:latin typeface="Calibri"/>
                </a:endParaRPr>
              </a:p>
              <a:p>
                <a:pPr lvl="1"/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,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 is authorized to assign values for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1F497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 attributes to </a:t>
                </a:r>
                <a:r>
                  <a:rPr lang="en-US" dirty="0" smtClean="0">
                    <a:solidFill>
                      <a:srgbClr val="1F497D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's users.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controls tenant-trust existence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F497D"/>
                    </a:solidFill>
                    <a:latin typeface="Calibri"/>
                  </a:rPr>
                  <a:t> controls cross-tenant attribute assignments.</a:t>
                </a:r>
              </a:p>
              <a:p>
                <a:pPr lvl="1"/>
                <a:endParaRPr lang="en-US" dirty="0">
                  <a:solidFill>
                    <a:srgbClr val="1F497D"/>
                  </a:solidFill>
                  <a:latin typeface="Calibri"/>
                </a:endParaRPr>
              </a:p>
              <a:p>
                <a:pPr lvl="2">
                  <a:defRPr/>
                </a:pPr>
                <a:endParaRPr lang="en-US" altLang="zh-CN" dirty="0">
                  <a:solidFill>
                    <a:srgbClr val="4F81BD"/>
                  </a:solidFill>
                  <a:latin typeface="Calibri"/>
                </a:endParaRPr>
              </a:p>
              <a:p>
                <a:pPr lvl="1"/>
                <a:endParaRPr lang="en-US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 marL="1036707" marR="0" lvl="2" indent="-207341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Courier New" pitchFamily="49" charset="0"/>
                  <a:buChar char="o"/>
                  <a:tabLst/>
                  <a:defRPr/>
                </a:pPr>
                <a:endParaRPr kumimoji="0" lang="en-US" altLang="zh-CN" sz="2177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alibri"/>
                  <a:ea typeface="ＭＳ Ｐゴシック" charset="-128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3600" y="1124744"/>
                <a:ext cx="8229600" cy="4825946"/>
              </a:xfrm>
              <a:prstGeom prst="rect">
                <a:avLst/>
              </a:prstGeom>
              <a:blipFill rotWithShape="0">
                <a:blip r:embed="rId3"/>
                <a:stretch>
                  <a:fillRect l="-1407" t="-126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3296596" y="3553566"/>
            <a:ext cx="2552252" cy="2365455"/>
            <a:chOff x="2344011" y="2119717"/>
            <a:chExt cx="2552252" cy="23654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/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2185741"/>
                  <a:ext cx="512064" cy="509048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val 8"/>
                <p:cNvSpPr/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" name="Oval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615" y="2119717"/>
                  <a:ext cx="512064" cy="509048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Oval 9"/>
                <p:cNvSpPr/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Oval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7470" y="3139931"/>
                  <a:ext cx="512064" cy="509048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val 10"/>
                <p:cNvSpPr/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solidFill>
                  <a:schemeClr val="bg1"/>
                </a:solid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1" name="Oval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5520" y="3138665"/>
                  <a:ext cx="512064" cy="509048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/>
            <p:cNvCxnSpPr>
              <a:stCxn id="9" idx="4"/>
              <a:endCxn id="11" idx="0"/>
            </p:cNvCxnSpPr>
            <p:nvPr/>
          </p:nvCxnSpPr>
          <p:spPr bwMode="auto">
            <a:xfrm flipH="1">
              <a:off x="4611552" y="2628765"/>
              <a:ext cx="95" cy="5099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3" name="Straight Arrow Connector 12"/>
            <p:cNvCxnSpPr>
              <a:stCxn id="8" idx="4"/>
              <a:endCxn id="10" idx="0"/>
            </p:cNvCxnSpPr>
            <p:nvPr/>
          </p:nvCxnSpPr>
          <p:spPr bwMode="auto">
            <a:xfrm>
              <a:off x="2633502" y="2694789"/>
              <a:ext cx="0" cy="445142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4" name="Rounded Rectangle 13"/>
            <p:cNvSpPr/>
            <p:nvPr/>
          </p:nvSpPr>
          <p:spPr bwMode="auto">
            <a:xfrm>
              <a:off x="4319109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Sec_Eng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2344011" y="4120837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Sec_Mng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>
              <a:stCxn id="10" idx="4"/>
              <a:endCxn id="15" idx="0"/>
            </p:cNvCxnSpPr>
            <p:nvPr/>
          </p:nvCxnSpPr>
          <p:spPr bwMode="auto">
            <a:xfrm flipH="1">
              <a:off x="2632588" y="3648979"/>
              <a:ext cx="914" cy="471858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7" name="Straight Arrow Connector 16"/>
            <p:cNvCxnSpPr>
              <a:stCxn id="11" idx="4"/>
              <a:endCxn id="14" idx="0"/>
            </p:cNvCxnSpPr>
            <p:nvPr/>
          </p:nvCxnSpPr>
          <p:spPr bwMode="auto">
            <a:xfrm flipH="1">
              <a:off x="4607686" y="3647713"/>
              <a:ext cx="3866" cy="4731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18" name="Straight Arrow Connector 17"/>
            <p:cNvCxnSpPr>
              <a:stCxn id="11" idx="3"/>
              <a:endCxn id="15" idx="3"/>
            </p:cNvCxnSpPr>
            <p:nvPr/>
          </p:nvCxnSpPr>
          <p:spPr bwMode="auto">
            <a:xfrm flipH="1">
              <a:off x="2921165" y="3573165"/>
              <a:ext cx="1509345" cy="72984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FF0000"/>
              </a:solidFill>
              <a:prstDash val="dash"/>
              <a:round/>
              <a:headEnd type="none" w="lg" len="lg"/>
              <a:tailEnd type="triangle" w="lg" len="lg"/>
            </a:ln>
            <a:effectLst/>
          </p:spPr>
        </p:cxnSp>
      </p:grpSp>
      <p:cxnSp>
        <p:nvCxnSpPr>
          <p:cNvPr id="19" name="Straight Arrow Connector 18"/>
          <p:cNvCxnSpPr>
            <a:stCxn id="20" idx="2"/>
          </p:cNvCxnSpPr>
          <p:nvPr/>
        </p:nvCxnSpPr>
        <p:spPr bwMode="auto">
          <a:xfrm>
            <a:off x="1695902" y="3869734"/>
            <a:ext cx="1507946" cy="16849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28599" y="3500402"/>
                <a:ext cx="11346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99" y="3500402"/>
                <a:ext cx="1134606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30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>
            <a:stCxn id="20" idx="2"/>
          </p:cNvCxnSpPr>
          <p:nvPr/>
        </p:nvCxnSpPr>
        <p:spPr bwMode="auto">
          <a:xfrm>
            <a:off x="1695902" y="3869734"/>
            <a:ext cx="3544161" cy="92741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481136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𝑹𝑩𝑨𝑪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337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2493148" y="1484784"/>
            <a:ext cx="4462984" cy="3276648"/>
            <a:chOff x="2909627" y="1639519"/>
            <a:chExt cx="4462984" cy="3276648"/>
          </a:xfrm>
        </p:grpSpPr>
        <p:sp>
          <p:nvSpPr>
            <p:cNvPr id="53" name="Oval 52"/>
            <p:cNvSpPr/>
            <p:nvPr/>
          </p:nvSpPr>
          <p:spPr bwMode="auto">
            <a:xfrm>
              <a:off x="5543811" y="3055088"/>
              <a:ext cx="1828800" cy="113340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2909627" y="3387449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124135" y="338905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</a:p>
          </p:txBody>
        </p:sp>
        <p:cxnSp>
          <p:nvCxnSpPr>
            <p:cNvPr id="56" name="Straight Arrow Connector 55"/>
            <p:cNvCxnSpPr>
              <a:stCxn id="55" idx="2"/>
              <a:endCxn id="54" idx="6"/>
            </p:cNvCxnSpPr>
            <p:nvPr/>
          </p:nvCxnSpPr>
          <p:spPr bwMode="auto">
            <a:xfrm flipH="1" flipV="1">
              <a:off x="3421691" y="3641973"/>
              <a:ext cx="702444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4643273" y="3641973"/>
              <a:ext cx="900538" cy="1100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58" name="Oval 57"/>
            <p:cNvSpPr/>
            <p:nvPr/>
          </p:nvSpPr>
          <p:spPr bwMode="auto">
            <a:xfrm>
              <a:off x="5704089" y="3355342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OPS</a:t>
              </a: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6707454" y="336726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OBS</a:t>
              </a:r>
            </a:p>
          </p:txBody>
        </p:sp>
        <p:cxnSp>
          <p:nvCxnSpPr>
            <p:cNvPr id="60" name="Straight Arrow Connector 59"/>
            <p:cNvCxnSpPr>
              <a:stCxn id="59" idx="2"/>
              <a:endCxn id="58" idx="6"/>
            </p:cNvCxnSpPr>
            <p:nvPr/>
          </p:nvCxnSpPr>
          <p:spPr bwMode="auto">
            <a:xfrm flipH="1" flipV="1">
              <a:off x="6216153" y="3609866"/>
              <a:ext cx="491301" cy="119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92074" y="4157714"/>
              <a:ext cx="10234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PRMS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42007" y="335694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00002" y="338199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4124135" y="220182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cxnSp>
          <p:nvCxnSpPr>
            <p:cNvPr id="65" name="Straight Arrow Connector 64"/>
            <p:cNvCxnSpPr>
              <a:stCxn id="64" idx="4"/>
              <a:endCxn id="55" idx="0"/>
            </p:cNvCxnSpPr>
            <p:nvPr/>
          </p:nvCxnSpPr>
          <p:spPr bwMode="auto">
            <a:xfrm>
              <a:off x="4380167" y="2710868"/>
              <a:ext cx="0" cy="6781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66" name="Straight Arrow Connector 65"/>
            <p:cNvCxnSpPr>
              <a:stCxn id="64" idx="5"/>
              <a:endCxn id="59" idx="1"/>
            </p:cNvCxnSpPr>
            <p:nvPr/>
          </p:nvCxnSpPr>
          <p:spPr bwMode="auto">
            <a:xfrm>
              <a:off x="4561209" y="2636320"/>
              <a:ext cx="2221235" cy="8054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4345224" y="290119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43627" y="2772211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015548" y="1904227"/>
              <a:ext cx="741245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>
              <a:endCxn id="64" idx="7"/>
            </p:cNvCxnSpPr>
            <p:nvPr/>
          </p:nvCxnSpPr>
          <p:spPr bwMode="auto">
            <a:xfrm flipH="1">
              <a:off x="4561209" y="1904227"/>
              <a:ext cx="189580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1" name="Straight Arrow Connector 70"/>
            <p:cNvCxnSpPr>
              <a:endCxn id="64" idx="1"/>
            </p:cNvCxnSpPr>
            <p:nvPr/>
          </p:nvCxnSpPr>
          <p:spPr bwMode="auto">
            <a:xfrm>
              <a:off x="4009544" y="1904227"/>
              <a:ext cx="189581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186670" y="1639519"/>
              <a:ext cx="4495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TT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3" name="Straight Arrow Connector 72"/>
            <p:cNvCxnSpPr>
              <a:stCxn id="64" idx="3"/>
              <a:endCxn id="54" idx="7"/>
            </p:cNvCxnSpPr>
            <p:nvPr/>
          </p:nvCxnSpPr>
          <p:spPr bwMode="auto">
            <a:xfrm flipH="1">
              <a:off x="3346701" y="2636320"/>
              <a:ext cx="852424" cy="82567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468812" y="277204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3761275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3168342" y="4639168"/>
              <a:ext cx="1644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5711019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5100460" y="4639168"/>
              <a:ext cx="16793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3975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𝑹𝑩𝑨𝑪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337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2493148" y="1484784"/>
            <a:ext cx="4462984" cy="3276648"/>
            <a:chOff x="2909627" y="1639519"/>
            <a:chExt cx="4462984" cy="3276648"/>
          </a:xfrm>
        </p:grpSpPr>
        <p:sp>
          <p:nvSpPr>
            <p:cNvPr id="53" name="Oval 52"/>
            <p:cNvSpPr/>
            <p:nvPr/>
          </p:nvSpPr>
          <p:spPr bwMode="auto">
            <a:xfrm>
              <a:off x="5543811" y="3055088"/>
              <a:ext cx="1828800" cy="113340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2909627" y="3387449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124135" y="338905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</a:p>
          </p:txBody>
        </p:sp>
        <p:cxnSp>
          <p:nvCxnSpPr>
            <p:cNvPr id="56" name="Straight Arrow Connector 55"/>
            <p:cNvCxnSpPr>
              <a:stCxn id="55" idx="2"/>
              <a:endCxn id="54" idx="6"/>
            </p:cNvCxnSpPr>
            <p:nvPr/>
          </p:nvCxnSpPr>
          <p:spPr bwMode="auto">
            <a:xfrm flipH="1" flipV="1">
              <a:off x="3421691" y="3641973"/>
              <a:ext cx="702444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4643273" y="3641973"/>
              <a:ext cx="900538" cy="1100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58" name="Oval 57"/>
            <p:cNvSpPr/>
            <p:nvPr/>
          </p:nvSpPr>
          <p:spPr bwMode="auto">
            <a:xfrm>
              <a:off x="5704089" y="3355342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OPS</a:t>
              </a: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6707454" y="336726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OBS</a:t>
              </a:r>
            </a:p>
          </p:txBody>
        </p:sp>
        <p:cxnSp>
          <p:nvCxnSpPr>
            <p:cNvPr id="60" name="Straight Arrow Connector 59"/>
            <p:cNvCxnSpPr>
              <a:stCxn id="59" idx="2"/>
              <a:endCxn id="58" idx="6"/>
            </p:cNvCxnSpPr>
            <p:nvPr/>
          </p:nvCxnSpPr>
          <p:spPr bwMode="auto">
            <a:xfrm flipH="1" flipV="1">
              <a:off x="6216153" y="3609866"/>
              <a:ext cx="491301" cy="119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92074" y="4157714"/>
              <a:ext cx="10234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PRMS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42007" y="335694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00002" y="338199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4124135" y="220182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cxnSp>
          <p:nvCxnSpPr>
            <p:cNvPr id="65" name="Straight Arrow Connector 64"/>
            <p:cNvCxnSpPr>
              <a:stCxn id="64" idx="4"/>
              <a:endCxn id="55" idx="0"/>
            </p:cNvCxnSpPr>
            <p:nvPr/>
          </p:nvCxnSpPr>
          <p:spPr bwMode="auto">
            <a:xfrm>
              <a:off x="4380167" y="2710868"/>
              <a:ext cx="0" cy="6781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66" name="Straight Arrow Connector 65"/>
            <p:cNvCxnSpPr>
              <a:stCxn id="64" idx="5"/>
              <a:endCxn id="59" idx="1"/>
            </p:cNvCxnSpPr>
            <p:nvPr/>
          </p:nvCxnSpPr>
          <p:spPr bwMode="auto">
            <a:xfrm>
              <a:off x="4561209" y="2636320"/>
              <a:ext cx="2221235" cy="8054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4345224" y="290119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43627" y="2772211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015548" y="1904227"/>
              <a:ext cx="741245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>
              <a:endCxn id="64" idx="7"/>
            </p:cNvCxnSpPr>
            <p:nvPr/>
          </p:nvCxnSpPr>
          <p:spPr bwMode="auto">
            <a:xfrm flipH="1">
              <a:off x="4561209" y="1904227"/>
              <a:ext cx="189580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1" name="Straight Arrow Connector 70"/>
            <p:cNvCxnSpPr>
              <a:endCxn id="64" idx="1"/>
            </p:cNvCxnSpPr>
            <p:nvPr/>
          </p:nvCxnSpPr>
          <p:spPr bwMode="auto">
            <a:xfrm>
              <a:off x="4009544" y="1904227"/>
              <a:ext cx="189581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186670" y="1639519"/>
              <a:ext cx="4495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TT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3" name="Straight Arrow Connector 72"/>
            <p:cNvCxnSpPr>
              <a:stCxn id="64" idx="3"/>
              <a:endCxn id="54" idx="7"/>
            </p:cNvCxnSpPr>
            <p:nvPr/>
          </p:nvCxnSpPr>
          <p:spPr bwMode="auto">
            <a:xfrm flipH="1">
              <a:off x="3346701" y="2636320"/>
              <a:ext cx="852424" cy="82567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468812" y="277204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3761275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3168342" y="4639168"/>
              <a:ext cx="1644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5711019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5100460" y="4639168"/>
              <a:ext cx="16793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5550681" y="1238913"/>
            <a:ext cx="2504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Users, Roles,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and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Objects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owned by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tenants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80" name="Straight Arrow Connector 79"/>
          <p:cNvCxnSpPr>
            <a:stCxn id="79" idx="2"/>
            <a:endCxn id="74" idx="3"/>
          </p:cNvCxnSpPr>
          <p:nvPr/>
        </p:nvCxnSpPr>
        <p:spPr bwMode="auto">
          <a:xfrm flipH="1">
            <a:off x="3548854" y="1885244"/>
            <a:ext cx="3254185" cy="8859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79" idx="2"/>
            <a:endCxn id="67" idx="3"/>
          </p:cNvCxnSpPr>
          <p:nvPr/>
        </p:nvCxnSpPr>
        <p:spPr bwMode="auto">
          <a:xfrm flipH="1">
            <a:off x="4425266" y="1885244"/>
            <a:ext cx="2377773" cy="101510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79" idx="2"/>
            <a:endCxn id="68" idx="3"/>
          </p:cNvCxnSpPr>
          <p:nvPr/>
        </p:nvCxnSpPr>
        <p:spPr bwMode="auto">
          <a:xfrm flipH="1">
            <a:off x="5523669" y="1885244"/>
            <a:ext cx="1279370" cy="88612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790775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𝑹𝑩𝑨𝑪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959648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r="-2337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2493148" y="1484784"/>
            <a:ext cx="4462984" cy="3276648"/>
            <a:chOff x="2909627" y="1639519"/>
            <a:chExt cx="4462984" cy="3276648"/>
          </a:xfrm>
        </p:grpSpPr>
        <p:sp>
          <p:nvSpPr>
            <p:cNvPr id="53" name="Oval 52"/>
            <p:cNvSpPr/>
            <p:nvPr/>
          </p:nvSpPr>
          <p:spPr bwMode="auto">
            <a:xfrm>
              <a:off x="5543811" y="3055088"/>
              <a:ext cx="1828800" cy="113340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2909627" y="3387449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124135" y="338905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</a:p>
          </p:txBody>
        </p:sp>
        <p:cxnSp>
          <p:nvCxnSpPr>
            <p:cNvPr id="56" name="Straight Arrow Connector 55"/>
            <p:cNvCxnSpPr>
              <a:stCxn id="55" idx="2"/>
              <a:endCxn id="54" idx="6"/>
            </p:cNvCxnSpPr>
            <p:nvPr/>
          </p:nvCxnSpPr>
          <p:spPr bwMode="auto">
            <a:xfrm flipH="1" flipV="1">
              <a:off x="3421691" y="3641973"/>
              <a:ext cx="702444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4643273" y="3641973"/>
              <a:ext cx="900538" cy="1100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58" name="Oval 57"/>
            <p:cNvSpPr/>
            <p:nvPr/>
          </p:nvSpPr>
          <p:spPr bwMode="auto">
            <a:xfrm>
              <a:off x="5704089" y="3355342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OPS</a:t>
              </a: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6707454" y="336726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OBS</a:t>
              </a:r>
            </a:p>
          </p:txBody>
        </p:sp>
        <p:cxnSp>
          <p:nvCxnSpPr>
            <p:cNvPr id="60" name="Straight Arrow Connector 59"/>
            <p:cNvCxnSpPr>
              <a:stCxn id="59" idx="2"/>
              <a:endCxn id="58" idx="6"/>
            </p:cNvCxnSpPr>
            <p:nvPr/>
          </p:nvCxnSpPr>
          <p:spPr bwMode="auto">
            <a:xfrm flipH="1" flipV="1">
              <a:off x="6216153" y="3609866"/>
              <a:ext cx="491301" cy="1192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92074" y="4157714"/>
              <a:ext cx="10234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PRMS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42007" y="335694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00002" y="3381998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4124135" y="220182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cxnSp>
          <p:nvCxnSpPr>
            <p:cNvPr id="65" name="Straight Arrow Connector 64"/>
            <p:cNvCxnSpPr>
              <a:stCxn id="64" idx="4"/>
              <a:endCxn id="55" idx="0"/>
            </p:cNvCxnSpPr>
            <p:nvPr/>
          </p:nvCxnSpPr>
          <p:spPr bwMode="auto">
            <a:xfrm>
              <a:off x="4380167" y="2710868"/>
              <a:ext cx="0" cy="67818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66" name="Straight Arrow Connector 65"/>
            <p:cNvCxnSpPr>
              <a:stCxn id="64" idx="5"/>
              <a:endCxn id="59" idx="1"/>
            </p:cNvCxnSpPr>
            <p:nvPr/>
          </p:nvCxnSpPr>
          <p:spPr bwMode="auto">
            <a:xfrm>
              <a:off x="4561209" y="2636320"/>
              <a:ext cx="2221235" cy="805494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4345224" y="290119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43627" y="2772211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015548" y="1904227"/>
              <a:ext cx="741245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>
              <a:endCxn id="64" idx="7"/>
            </p:cNvCxnSpPr>
            <p:nvPr/>
          </p:nvCxnSpPr>
          <p:spPr bwMode="auto">
            <a:xfrm flipH="1">
              <a:off x="4561209" y="1904227"/>
              <a:ext cx="189580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71" name="Straight Arrow Connector 70"/>
            <p:cNvCxnSpPr>
              <a:endCxn id="64" idx="1"/>
            </p:cNvCxnSpPr>
            <p:nvPr/>
          </p:nvCxnSpPr>
          <p:spPr bwMode="auto">
            <a:xfrm>
              <a:off x="4009544" y="1904227"/>
              <a:ext cx="189581" cy="37214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186670" y="1639519"/>
              <a:ext cx="4495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TT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3" name="Straight Arrow Connector 72"/>
            <p:cNvCxnSpPr>
              <a:stCxn id="64" idx="3"/>
              <a:endCxn id="54" idx="7"/>
            </p:cNvCxnSpPr>
            <p:nvPr/>
          </p:nvCxnSpPr>
          <p:spPr bwMode="auto">
            <a:xfrm flipH="1">
              <a:off x="3346701" y="2636320"/>
              <a:ext cx="852424" cy="82567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468812" y="2772049"/>
              <a:ext cx="496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3761275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3168342" y="4639168"/>
              <a:ext cx="1644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Many-to-one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5711019" y="4639168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5100460" y="4639168"/>
              <a:ext cx="16793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Many-to-many relation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29324" y="2585855"/>
                <a:ext cx="25420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⊴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libri"/>
                  </a:rPr>
                  <a:t>,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libri"/>
                  </a:rPr>
                  <a:t> is authorized to assign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libri"/>
                  </a:rPr>
                  <a:t>'s </a:t>
                </a:r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users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Calibri"/>
                  </a:rPr>
                  <a:t>’s roles</a:t>
                </a:r>
                <a:endParaRPr lang="en-US" i="1" dirty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4" y="2585855"/>
                <a:ext cx="2542071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2158" t="-3289" r="-95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>
            <a:stCxn id="79" idx="0"/>
            <a:endCxn id="72" idx="1"/>
          </p:cNvCxnSpPr>
          <p:nvPr/>
        </p:nvCxnSpPr>
        <p:spPr bwMode="auto">
          <a:xfrm flipV="1">
            <a:off x="1800360" y="1638673"/>
            <a:ext cx="1969831" cy="94718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5105148" y="1076698"/>
            <a:ext cx="295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solidFill>
                  <a:srgbClr val="FF0000"/>
                </a:solidFill>
                <a:latin typeface="Calibri"/>
              </a:rPr>
              <a:t>User-assignment is same tenant or user owner tenant trusts role owner tenant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84" name="Straight Arrow Connector 83"/>
          <p:cNvCxnSpPr>
            <a:stCxn id="83" idx="2"/>
          </p:cNvCxnSpPr>
          <p:nvPr/>
        </p:nvCxnSpPr>
        <p:spPr bwMode="auto">
          <a:xfrm flipH="1">
            <a:off x="3548854" y="2000028"/>
            <a:ext cx="3034524" cy="12705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855880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1800360" y="37288"/>
                <a:ext cx="5723968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:r>
                  <a:rPr lang="pt-BR" sz="2200" b="1" kern="0" dirty="0" smtClean="0">
                    <a:solidFill>
                      <a:srgbClr val="131F49"/>
                    </a:solidFill>
                    <a:ea typeface="ＭＳ Ｐゴシック" charset="-128"/>
                    <a:cs typeface="ＭＳ Ｐゴシック" charset="-128"/>
                  </a:rPr>
                  <a:t>Configuring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𝑹𝑩𝑨𝑪</m:t>
                        </m:r>
                      </m:e>
                      <m:sub>
                        <m:r>
                          <a:rPr lang="en-US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2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2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2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𝑴𝑻</m:t>
                        </m:r>
                        <m:r>
                          <a:rPr lang="en-US" sz="22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−</m:t>
                        </m:r>
                        <m:r>
                          <a:rPr lang="en-US" sz="22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</m:t>
                        </m:r>
                        <m:r>
                          <a:rPr lang="en-US" sz="22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𝑩𝑨𝑪</m:t>
                        </m:r>
                      </m:e>
                      <m:sub>
                        <m:r>
                          <a:rPr lang="en-US" sz="22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endParaRPr lang="en-US" sz="22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0360" y="37288"/>
                <a:ext cx="5723968" cy="620705"/>
              </a:xfrm>
              <a:prstGeom prst="rect">
                <a:avLst/>
              </a:prstGeom>
              <a:blipFill rotWithShape="0">
                <a:blip r:embed="rId3"/>
                <a:stretch>
                  <a:fillRect b="-4902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825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11013" marR="0" lvl="0" indent="-311013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Char char="Ø"/>
                  <a:tabLst/>
                  <a:defRPr/>
                </a:pPr>
                <a:r>
                  <a:rPr lang="en-US" dirty="0" smtClean="0">
                    <a:solidFill>
                      <a:sysClr val="windowText" lastClr="000000"/>
                    </a:solidFill>
                    <a:latin typeface="Calibri"/>
                  </a:rPr>
                  <a:t>Role as attribute</a:t>
                </a:r>
                <a:endParaRPr kumimoji="0" lang="en-US" sz="2903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 charset="-128"/>
                </a:endParaRPr>
              </a:p>
              <a:p>
                <a:pPr lvl="1"/>
                <a:r>
                  <a:rPr lang="en-US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A set-valued attribute function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𝑈𝑠𝑒𝑟𝑅𝑜𝑙</m:t>
                    </m:r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0" lang="en-US" sz="254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 pitchFamily="34" charset="0"/>
                  </a:rPr>
                  <a:t> where </a:t>
                </a:r>
                <a:r>
                  <a:rPr kumimoji="0" lang="en-US" sz="254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 pitchFamily="34" charset="0"/>
                  </a:rPr>
                  <a:t>j</a:t>
                </a:r>
                <a:r>
                  <a:rPr kumimoji="0" lang="en-US" sz="254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 pitchFamily="34" charset="0"/>
                  </a:rPr>
                  <a:t> represents</a:t>
                </a:r>
                <a:r>
                  <a:rPr kumimoji="0" lang="en-US" sz="254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 pitchFamily="34" charset="0"/>
                  </a:rPr>
                  <a:t> owner tenant.</a:t>
                </a:r>
              </a:p>
              <a:p>
                <a:pPr lvl="1"/>
                <a:r>
                  <a:rPr lang="en-US" dirty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A set-valued attribute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𝑂𝑏𝑗𝑅</m:t>
                    </m:r>
                    <m:r>
                      <a:rPr lang="en-US" i="1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𝑜𝑙</m:t>
                    </m:r>
                    <m:sSub>
                      <m:sSub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sz="2500" dirty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where </a:t>
                </a:r>
                <a:r>
                  <a:rPr lang="en-US" sz="2500" i="1" dirty="0" err="1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i</a:t>
                </a:r>
                <a:r>
                  <a:rPr lang="en-US" sz="2500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sz="2500" dirty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represents </a:t>
                </a:r>
                <a:r>
                  <a:rPr lang="en-US" sz="2500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an operation and </a:t>
                </a:r>
                <a:r>
                  <a:rPr lang="en-US" sz="2500" i="1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k</a:t>
                </a:r>
                <a:r>
                  <a:rPr lang="en-US" sz="2500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 owner </a:t>
                </a:r>
                <a:r>
                  <a:rPr lang="en-US" sz="2500" dirty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tenant</a:t>
                </a:r>
                <a:r>
                  <a:rPr lang="en-US" sz="2500" dirty="0" smtClean="0">
                    <a:solidFill>
                      <a:srgbClr val="1F497D"/>
                    </a:solidFill>
                    <a:latin typeface="Calibri" panose="020F0502020204030204" pitchFamily="34" charset="0"/>
                  </a:rPr>
                  <a:t>.</a:t>
                </a:r>
                <a:endParaRPr kumimoji="0" lang="en-US" sz="2500" b="0" i="0" u="none" strike="noStrike" kern="1200" cap="none" spc="0" normalizeH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US" dirty="0" smtClean="0">
                    <a:solidFill>
                      <a:sysClr val="windowText" lastClr="000000"/>
                    </a:solidFill>
                    <a:latin typeface="Calibri"/>
                  </a:rPr>
                  <a:t>Authorization</a:t>
                </a:r>
                <a:endParaRPr lang="en-US" dirty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825946"/>
              </a:xfrm>
              <a:prstGeom prst="rect">
                <a:avLst/>
              </a:prstGeom>
              <a:blipFill rotWithShape="0">
                <a:blip r:embed="rId4"/>
                <a:stretch>
                  <a:fillRect l="-1407" t="-126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196" y="4365104"/>
            <a:ext cx="7992888" cy="7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261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Conclusion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Multi-tenant attribute-based access control model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Collaboration</a:t>
            </a:r>
            <a:r>
              <a:rPr kumimoji="0" lang="en-US" sz="254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is enabled through cross-tenant attribute assignment.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baseline="0" dirty="0" smtClean="0">
                <a:solidFill>
                  <a:srgbClr val="1F497D"/>
                </a:solidFill>
                <a:latin typeface="Calibri"/>
              </a:rPr>
              <a:t>Trust</a:t>
            </a: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 as a required attribute function.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altLang="zh-CN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Isolated</a:t>
            </a:r>
            <a:r>
              <a:rPr kumimoji="0" lang="en-US" altLang="zh-CN" sz="254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attributes within tenants.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54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Future Work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Other trust types.</a:t>
            </a: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Multi-cloud environments.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Relaxing object attribute assignments.</a:t>
            </a:r>
            <a:endParaRPr lang="en-US" altLang="zh-CN" dirty="0">
              <a:solidFill>
                <a:srgbClr val="1F497D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09493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Why Collaboration ?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38182" y="844726"/>
            <a:ext cx="5745018" cy="4603286"/>
            <a:chOff x="2950758" y="1401107"/>
            <a:chExt cx="5745018" cy="4603286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0758" y="1401107"/>
              <a:ext cx="5745018" cy="4603286"/>
            </a:xfrm>
            <a:prstGeom prst="rect">
              <a:avLst/>
            </a:prstGeom>
          </p:spPr>
        </p:pic>
        <p:sp>
          <p:nvSpPr>
            <p:cNvPr id="2" name="Oval 1"/>
            <p:cNvSpPr/>
            <p:nvPr/>
          </p:nvSpPr>
          <p:spPr bwMode="auto">
            <a:xfrm rot="19593933">
              <a:off x="5959179" y="2117098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 rot="1349571">
              <a:off x="3258956" y="2227810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4793601" y="3855464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5162" y="2870442"/>
              <a:ext cx="550000" cy="536667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60464" y="3183177"/>
              <a:ext cx="550000" cy="536667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4194" y="3138776"/>
              <a:ext cx="550000" cy="536667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41067" y="4876230"/>
              <a:ext cx="550000" cy="536667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26822" y="4598004"/>
              <a:ext cx="576667" cy="510000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20365" y="3899711"/>
              <a:ext cx="563333" cy="61666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11110" y="2341991"/>
              <a:ext cx="563333" cy="61666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66320" y="2608709"/>
              <a:ext cx="563333" cy="616667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927484" y="3958376"/>
              <a:ext cx="6878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6E97C9"/>
                  </a:solidFill>
                  <a:latin typeface="Calibri" panose="020F0502020204030204" pitchFamily="34" charset="0"/>
                </a:rPr>
                <a:t>Intel</a:t>
              </a:r>
              <a:endParaRPr lang="en-US" i="1" dirty="0">
                <a:solidFill>
                  <a:srgbClr val="6E97C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52822" y="1895516"/>
              <a:ext cx="1204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Rackspace</a:t>
              </a:r>
              <a:endParaRPr lang="en-US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 rot="2071457">
              <a:off x="6436683" y="3510952"/>
              <a:ext cx="288032" cy="814947"/>
            </a:xfrm>
            <a:prstGeom prst="upDownArrow">
              <a:avLst/>
            </a:prstGeom>
            <a:solidFill>
              <a:srgbClr val="6E97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7" name="Left-Right Arrow 16"/>
            <p:cNvSpPr/>
            <p:nvPr/>
          </p:nvSpPr>
          <p:spPr bwMode="auto">
            <a:xfrm>
              <a:off x="4724640" y="2401950"/>
              <a:ext cx="1923104" cy="217509"/>
            </a:xfrm>
            <a:prstGeom prst="leftRightArrow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684227" y="2022619"/>
              <a:ext cx="1226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Software Development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57287" y="3173853"/>
              <a:ext cx="563333" cy="616667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4177926" y="3250194"/>
              <a:ext cx="1226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Software Development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86266" y="2612910"/>
              <a:ext cx="576667" cy="603334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89203" y="2661819"/>
              <a:ext cx="563333" cy="616667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682924" y="4461381"/>
              <a:ext cx="1226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Financial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47112" y="4329191"/>
              <a:ext cx="556667" cy="570000"/>
            </a:xfrm>
            <a:prstGeom prst="rect">
              <a:avLst/>
            </a:prstGeom>
          </p:spPr>
        </p:pic>
      </p:grp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405120" y="4498355"/>
            <a:ext cx="3515890" cy="151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4735" indent="-342900"/>
            <a:r>
              <a:rPr kumimoji="0" lang="en-US" sz="2163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Large Organization</a:t>
            </a:r>
            <a:r>
              <a:rPr lang="en-US" sz="2163" dirty="0">
                <a:solidFill>
                  <a:srgbClr val="1F497D"/>
                </a:solidFill>
                <a:latin typeface="Calibri"/>
                <a:cs typeface="+mn-cs"/>
              </a:rPr>
              <a:t/>
            </a:r>
            <a:br>
              <a:rPr lang="en-US" sz="2163" dirty="0">
                <a:solidFill>
                  <a:srgbClr val="1F497D"/>
                </a:solidFill>
                <a:latin typeface="Calibri"/>
                <a:cs typeface="+mn-cs"/>
              </a:rPr>
            </a:br>
            <a:r>
              <a:rPr kumimoji="0" lang="en-US" sz="2163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with multiple tenants</a:t>
            </a:r>
          </a:p>
          <a:p>
            <a:pPr marL="394735" indent="-342900"/>
            <a:r>
              <a:rPr kumimoji="0" lang="en-US" altLang="zh-CN" sz="2163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Distinct Organizations’ Collaborative</a:t>
            </a:r>
            <a:r>
              <a:rPr kumimoji="0" lang="en-US" altLang="zh-CN" sz="2163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tasks</a:t>
            </a:r>
            <a:endParaRPr kumimoji="0" lang="en-US" altLang="zh-CN" sz="2163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717382" y="5405392"/>
            <a:ext cx="2526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Cloud Service Provider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327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Scope of Contribution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Contribution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An Attribute Based Access Control Model to enable collaboration between trusted tenants 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Cross-tenant attribute assignment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Users cross-tenant access consistent with trust relation 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altLang="zh-CN" sz="254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Scope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Infrastructure-as-a-Service </a:t>
            </a: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(</a:t>
            </a: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IaaS)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Single </a:t>
            </a: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cloud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Multi-tenant</a:t>
            </a:r>
          </a:p>
        </p:txBody>
      </p:sp>
    </p:spTree>
    <p:extLst>
      <p:ext uri="{BB962C8B-B14F-4D97-AF65-F5344CB8AC3E}">
        <p14:creationId xmlns:p14="http://schemas.microsoft.com/office/powerpoint/2010/main" val="2534603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Multi-Tenancy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903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charset="-128"/>
              </a:rPr>
              <a:t>Multi-tenancy</a:t>
            </a: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From</a:t>
            </a:r>
            <a:r>
              <a:rPr kumimoji="0" lang="zh-CN" alt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Cloud Service Provider (CSP) perspective</a:t>
            </a: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Each customer bounded to </a:t>
            </a:r>
            <a:r>
              <a:rPr lang="en-US" altLang="zh-CN" dirty="0" smtClean="0">
                <a:solidFill>
                  <a:srgbClr val="4F81BD"/>
                </a:solidFill>
                <a:latin typeface="Calibri"/>
              </a:rPr>
              <a:t>a tenant, isolated from each other</a:t>
            </a: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Manages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its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own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users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and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cloud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resources</a:t>
            </a: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endParaRPr kumimoji="0" lang="en-US" altLang="zh-CN" sz="2177" b="0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Tenant owner</a:t>
            </a:r>
            <a:endParaRPr kumimoji="0" lang="en-US" altLang="zh-CN" sz="254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An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individual</a:t>
            </a: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An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organization</a:t>
            </a: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department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of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an</a:t>
            </a:r>
            <a:r>
              <a:rPr kumimoji="0" lang="zh-CN" altLang="en-US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</a:t>
            </a:r>
            <a:r>
              <a:rPr kumimoji="0" lang="en-US" altLang="zh-CN" sz="2177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organization</a:t>
            </a:r>
          </a:p>
        </p:txBody>
      </p:sp>
    </p:spTree>
    <p:extLst>
      <p:ext uri="{BB962C8B-B14F-4D97-AF65-F5344CB8AC3E}">
        <p14:creationId xmlns:p14="http://schemas.microsoft.com/office/powerpoint/2010/main" val="725280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1700304" y="5041"/>
            <a:ext cx="6048672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7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Attribute Based Access Control (ABAC)</a:t>
            </a:r>
            <a:endParaRPr lang="en-US" sz="27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Attributes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are </a:t>
            </a:r>
            <a:r>
              <a:rPr lang="en-US" i="1" dirty="0" err="1" smtClean="0">
                <a:solidFill>
                  <a:sysClr val="windowText" lastClr="000000"/>
                </a:solidFill>
                <a:latin typeface="Calibri"/>
              </a:rPr>
              <a:t>name:value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pairs</a:t>
            </a:r>
            <a:endParaRPr kumimoji="0" lang="en-US" sz="2903" b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1"/>
            <a:r>
              <a:rPr lang="en-US" dirty="0" smtClean="0">
                <a:solidFill>
                  <a:srgbClr val="1F497D"/>
                </a:solidFill>
                <a:latin typeface="Calibri"/>
                <a:cs typeface="+mn-cs"/>
              </a:rPr>
              <a:t>Represents user </a:t>
            </a:r>
            <a:r>
              <a:rPr lang="en-US" dirty="0">
                <a:solidFill>
                  <a:srgbClr val="1F497D"/>
                </a:solidFill>
                <a:latin typeface="Calibri"/>
                <a:cs typeface="+mn-cs"/>
              </a:rPr>
              <a:t>and </a:t>
            </a:r>
            <a:r>
              <a:rPr lang="en-US" dirty="0" smtClean="0">
                <a:solidFill>
                  <a:srgbClr val="1F497D"/>
                </a:solidFill>
                <a:latin typeface="Calibri"/>
                <a:cs typeface="+mn-cs"/>
              </a:rPr>
              <a:t>resource properties</a:t>
            </a:r>
            <a:endParaRPr lang="en-US" dirty="0">
              <a:solidFill>
                <a:srgbClr val="1F497D"/>
              </a:solidFill>
              <a:latin typeface="Calibri"/>
            </a:endParaRPr>
          </a:p>
          <a:p>
            <a:pPr marL="414682" lvl="1" indent="0">
              <a:buNone/>
            </a:pPr>
            <a:r>
              <a:rPr lang="en-US" altLang="zh-CN" dirty="0" smtClean="0">
                <a:solidFill>
                  <a:srgbClr val="4F81BD"/>
                </a:solidFill>
                <a:latin typeface="Calibri"/>
              </a:rPr>
              <a:t>	</a:t>
            </a:r>
            <a:endParaRPr kumimoji="0" lang="en-US" altLang="zh-CN" sz="2177" b="0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Associated with</a:t>
            </a: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Users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Objects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Tenants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Contexts</a:t>
            </a:r>
          </a:p>
          <a:p>
            <a:pPr lvl="2">
              <a:defRPr/>
            </a:pPr>
            <a:endParaRPr lang="en-US" altLang="zh-CN" dirty="0" smtClean="0">
              <a:solidFill>
                <a:srgbClr val="1F497D"/>
              </a:solidFill>
              <a:latin typeface="Calibri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Converted to rights by authorization policies</a:t>
            </a:r>
            <a:endParaRPr lang="en-US" dirty="0">
              <a:solidFill>
                <a:sysClr val="windowText" lastClr="000000"/>
              </a:solidFill>
              <a:latin typeface="Calibri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In-time</a:t>
            </a: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Entity attributes</a:t>
            </a: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Set of actions</a:t>
            </a:r>
            <a:endParaRPr lang="en-US" dirty="0">
              <a:solidFill>
                <a:srgbClr val="1F497D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6851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54280" name="Title 1"/>
          <p:cNvSpPr>
            <a:spLocks/>
          </p:cNvSpPr>
          <p:nvPr/>
        </p:nvSpPr>
        <p:spPr bwMode="auto">
          <a:xfrm>
            <a:off x="2204640" y="37288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Why Another Model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1013" marR="0" lvl="0" indent="-3110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ABAC</a:t>
            </a:r>
            <a:endParaRPr kumimoji="0" lang="en-US" sz="2903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673860" marR="0" lvl="1" indent="-25917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54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RBAC shortcomings</a:t>
            </a:r>
            <a:r>
              <a:rPr kumimoji="0" lang="en-US" sz="254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</a:rPr>
              <a:t> needs custom extension</a:t>
            </a:r>
            <a:endParaRPr kumimoji="0" lang="en-US" altLang="zh-CN" sz="254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marL="1036707" marR="0" lvl="2" indent="-20734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altLang="zh-CN" dirty="0" smtClean="0">
                <a:solidFill>
                  <a:srgbClr val="4F81BD"/>
                </a:solidFill>
                <a:latin typeface="Calibri"/>
              </a:rPr>
              <a:t>For example real time environmental parameters.</a:t>
            </a:r>
            <a:endParaRPr kumimoji="0" lang="en-US" altLang="zh-CN" sz="2177" b="0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ABAC is more flexible</a:t>
            </a:r>
            <a:endParaRPr lang="en-US" altLang="zh-CN" dirty="0">
              <a:solidFill>
                <a:srgbClr val="1F497D"/>
              </a:solidFill>
              <a:latin typeface="Calibri"/>
            </a:endParaRPr>
          </a:p>
          <a:p>
            <a:pPr lvl="2">
              <a:defRPr/>
            </a:pPr>
            <a:r>
              <a:rPr lang="en-US" altLang="zh-CN" dirty="0" smtClean="0">
                <a:solidFill>
                  <a:srgbClr val="4F81BD"/>
                </a:solidFill>
                <a:latin typeface="Calibri"/>
              </a:rPr>
              <a:t>Accommodate environmental parameters.</a:t>
            </a:r>
            <a:r>
              <a:rPr lang="en-US" altLang="zh-CN" dirty="0">
                <a:solidFill>
                  <a:srgbClr val="4F81BD"/>
                </a:solidFill>
                <a:latin typeface="Calibri"/>
              </a:rPr>
              <a:t>	</a:t>
            </a:r>
            <a:r>
              <a:rPr lang="en-US" altLang="zh-CN" dirty="0" smtClean="0">
                <a:solidFill>
                  <a:srgbClr val="4F81BD"/>
                </a:solidFill>
                <a:latin typeface="Calibri"/>
              </a:rPr>
              <a:t>			</a:t>
            </a:r>
            <a:endParaRPr kumimoji="0" lang="en-US" altLang="zh-CN" sz="2177" b="0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  <a:p>
            <a:pPr lvl="0"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MT-ABAC</a:t>
            </a:r>
          </a:p>
          <a:p>
            <a:pPr lvl="1">
              <a:defRPr/>
            </a:pPr>
            <a:r>
              <a:rPr lang="en-US" dirty="0" smtClean="0">
                <a:solidFill>
                  <a:srgbClr val="1F497D"/>
                </a:solidFill>
                <a:latin typeface="Calibri"/>
              </a:rPr>
              <a:t>Multi-tenancy</a:t>
            </a:r>
          </a:p>
          <a:p>
            <a:pPr lvl="1">
              <a:defRPr/>
            </a:pPr>
            <a:r>
              <a:rPr lang="en-US" altLang="zh-CN" dirty="0" smtClean="0">
                <a:solidFill>
                  <a:srgbClr val="1F497D"/>
                </a:solidFill>
                <a:latin typeface="Calibri"/>
              </a:rPr>
              <a:t>Collaboration consistent with trust</a:t>
            </a:r>
          </a:p>
        </p:txBody>
      </p:sp>
    </p:spTree>
    <p:extLst>
      <p:ext uri="{BB962C8B-B14F-4D97-AF65-F5344CB8AC3E}">
        <p14:creationId xmlns:p14="http://schemas.microsoft.com/office/powerpoint/2010/main" val="3855239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3275856" y="1916832"/>
            <a:ext cx="2693539" cy="2751780"/>
            <a:chOff x="3465868" y="1513328"/>
            <a:chExt cx="2693539" cy="2751780"/>
          </a:xfrm>
        </p:grpSpPr>
        <p:sp>
          <p:nvSpPr>
            <p:cNvPr id="7" name="Oval 6"/>
            <p:cNvSpPr/>
            <p:nvPr/>
          </p:nvSpPr>
          <p:spPr bwMode="auto">
            <a:xfrm>
              <a:off x="5549753" y="232225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498414" y="232065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492512" y="327634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4371259" y="2186516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10" idx="1"/>
              <a:endCxn id="8" idx="6"/>
            </p:cNvCxnSpPr>
            <p:nvPr/>
          </p:nvCxnSpPr>
          <p:spPr bwMode="auto">
            <a:xfrm flipH="1" flipV="1">
              <a:off x="4010478" y="2575174"/>
              <a:ext cx="360781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2" name="Straight Arrow Connector 11"/>
            <p:cNvCxnSpPr>
              <a:stCxn id="7" idx="2"/>
              <a:endCxn id="10" idx="3"/>
            </p:cNvCxnSpPr>
            <p:nvPr/>
          </p:nvCxnSpPr>
          <p:spPr bwMode="auto">
            <a:xfrm flipH="1">
              <a:off x="5125828" y="2576780"/>
              <a:ext cx="423925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3" name="Straight Arrow Connector 12"/>
            <p:cNvCxnSpPr>
              <a:stCxn id="10" idx="2"/>
              <a:endCxn id="9" idx="0"/>
            </p:cNvCxnSpPr>
            <p:nvPr/>
          </p:nvCxnSpPr>
          <p:spPr bwMode="auto">
            <a:xfrm>
              <a:off x="4748544" y="2967044"/>
              <a:ext cx="0" cy="30930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4" name="Straight Arrow Connector 13"/>
            <p:cNvCxnSpPr>
              <a:stCxn id="17" idx="2"/>
              <a:endCxn id="8" idx="0"/>
            </p:cNvCxnSpPr>
            <p:nvPr/>
          </p:nvCxnSpPr>
          <p:spPr bwMode="auto">
            <a:xfrm>
              <a:off x="3754445" y="1886571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15" name="Straight Arrow Connector 14"/>
            <p:cNvCxnSpPr>
              <a:stCxn id="16" idx="2"/>
              <a:endCxn id="7" idx="0"/>
            </p:cNvCxnSpPr>
            <p:nvPr/>
          </p:nvCxnSpPr>
          <p:spPr bwMode="auto">
            <a:xfrm>
              <a:off x="5805785" y="1877663"/>
              <a:ext cx="0" cy="444593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16" name="Rounded Rectangle 15"/>
            <p:cNvSpPr/>
            <p:nvPr/>
          </p:nvSpPr>
          <p:spPr bwMode="auto">
            <a:xfrm>
              <a:off x="5517208" y="1513328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OATT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3465868" y="1522236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3949487" y="3975462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224857" y="398397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717937" y="3983974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5008" y="3988109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7414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Box 41"/>
          <p:cNvSpPr txBox="1">
            <a:spLocks noChangeArrowheads="1"/>
          </p:cNvSpPr>
          <p:nvPr/>
        </p:nvSpPr>
        <p:spPr bwMode="auto">
          <a:xfrm>
            <a:off x="2719077" y="6232974"/>
            <a:ext cx="4011126" cy="3145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500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Title 1"/>
              <p:cNvSpPr>
                <a:spLocks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68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900" b="1" i="1" ker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</m:ctrlPr>
                      </m:sSubPr>
                      <m:e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𝑨𝑩𝑨𝑪</m:t>
                        </m:r>
                      </m:e>
                      <m:sub>
                        <m:r>
                          <a:rPr lang="en-US" sz="2900" b="1" i="1" kern="0" smtClean="0">
                            <a:solidFill>
                              <a:srgbClr val="131F49"/>
                            </a:solidFill>
                            <a:latin typeface="Cambria Math" panose="02040503050406030204" pitchFamily="18" charset="0"/>
                            <a:ea typeface="ＭＳ Ｐゴシック" charset="-128"/>
                            <a:cs typeface="ＭＳ Ｐゴシック" charset="-128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131F49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Model Structure</a:t>
                </a:r>
                <a:endParaRPr lang="en-US" sz="2900" b="1" kern="0" dirty="0">
                  <a:solidFill>
                    <a:srgbClr val="131F49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54280" name="Tit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4640" y="37288"/>
                <a:ext cx="4714560" cy="620705"/>
              </a:xfrm>
              <a:prstGeom prst="rect">
                <a:avLst/>
              </a:prstGeom>
              <a:blipFill rotWithShape="0">
                <a:blip r:embed="rId3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3275856" y="1916832"/>
            <a:ext cx="2693539" cy="2751780"/>
            <a:chOff x="3465868" y="1513328"/>
            <a:chExt cx="2693539" cy="2751780"/>
          </a:xfrm>
        </p:grpSpPr>
        <p:sp>
          <p:nvSpPr>
            <p:cNvPr id="7" name="Oval 6"/>
            <p:cNvSpPr/>
            <p:nvPr/>
          </p:nvSpPr>
          <p:spPr bwMode="auto">
            <a:xfrm>
              <a:off x="5549753" y="2322256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498414" y="2320650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492512" y="3276345"/>
              <a:ext cx="512064" cy="509048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4371259" y="2186516"/>
              <a:ext cx="754569" cy="780528"/>
            </a:xfrm>
            <a:prstGeom prst="diamond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10" idx="1"/>
              <a:endCxn id="8" idx="6"/>
            </p:cNvCxnSpPr>
            <p:nvPr/>
          </p:nvCxnSpPr>
          <p:spPr bwMode="auto">
            <a:xfrm flipH="1" flipV="1">
              <a:off x="4010478" y="2575174"/>
              <a:ext cx="360781" cy="1606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2" name="Straight Arrow Connector 11"/>
            <p:cNvCxnSpPr>
              <a:stCxn id="7" idx="2"/>
              <a:endCxn id="10" idx="3"/>
            </p:cNvCxnSpPr>
            <p:nvPr/>
          </p:nvCxnSpPr>
          <p:spPr bwMode="auto">
            <a:xfrm flipH="1">
              <a:off x="5125828" y="2576780"/>
              <a:ext cx="423925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3" name="Straight Arrow Connector 12"/>
            <p:cNvCxnSpPr>
              <a:stCxn id="10" idx="2"/>
              <a:endCxn id="9" idx="0"/>
            </p:cNvCxnSpPr>
            <p:nvPr/>
          </p:nvCxnSpPr>
          <p:spPr bwMode="auto">
            <a:xfrm>
              <a:off x="4748544" y="2967044"/>
              <a:ext cx="0" cy="309301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4" name="Straight Arrow Connector 13"/>
            <p:cNvCxnSpPr>
              <a:stCxn id="17" idx="2"/>
              <a:endCxn id="8" idx="0"/>
            </p:cNvCxnSpPr>
            <p:nvPr/>
          </p:nvCxnSpPr>
          <p:spPr bwMode="auto">
            <a:xfrm>
              <a:off x="3754445" y="1886571"/>
              <a:ext cx="1" cy="4340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15" name="Straight Arrow Connector 14"/>
            <p:cNvCxnSpPr>
              <a:stCxn id="16" idx="2"/>
              <a:endCxn id="7" idx="0"/>
            </p:cNvCxnSpPr>
            <p:nvPr/>
          </p:nvCxnSpPr>
          <p:spPr bwMode="auto">
            <a:xfrm>
              <a:off x="5805785" y="1877663"/>
              <a:ext cx="0" cy="444593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16" name="Rounded Rectangle 15"/>
            <p:cNvSpPr/>
            <p:nvPr/>
          </p:nvSpPr>
          <p:spPr bwMode="auto">
            <a:xfrm>
              <a:off x="5517208" y="1513328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OATT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3465868" y="1522236"/>
              <a:ext cx="577154" cy="364335"/>
            </a:xfrm>
            <a:prstGeom prst="roundRect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3949487" y="3975462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224857" y="3983974"/>
              <a:ext cx="458259" cy="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717937" y="3983974"/>
              <a:ext cx="9427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Association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5008" y="3988109"/>
              <a:ext cx="1284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Decision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235171" y="1177861"/>
            <a:ext cx="294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F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inite set of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users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objects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 bwMode="auto">
          <a:xfrm>
            <a:off x="2708209" y="1547193"/>
            <a:ext cx="600192" cy="104282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</p:cNvCxnSpPr>
          <p:nvPr/>
        </p:nvCxnSpPr>
        <p:spPr bwMode="auto">
          <a:xfrm>
            <a:off x="2708209" y="1547193"/>
            <a:ext cx="2588388" cy="11548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883643" y="5048051"/>
            <a:ext cx="4071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Set of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actions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typically = {create, read, update, delete}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 flipV="1">
            <a:off x="4806817" y="4188898"/>
            <a:ext cx="808956" cy="8591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49345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4405</TotalTime>
  <Words>870</Words>
  <Application>Microsoft Office PowerPoint</Application>
  <PresentationFormat>On-screen Show (4:3)</PresentationFormat>
  <Paragraphs>440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ＭＳ Ｐゴシック</vt:lpstr>
      <vt:lpstr>宋体</vt:lpstr>
      <vt:lpstr>Arial</vt:lpstr>
      <vt:lpstr>Bitstream Charter</vt:lpstr>
      <vt:lpstr>Calibri</vt:lpstr>
      <vt:lpstr>Cambria Math</vt:lpstr>
      <vt:lpstr>Courier New</vt:lpstr>
      <vt:lpstr>Symbol</vt:lpstr>
      <vt:lpstr>Times New Roman</vt:lpstr>
      <vt:lpstr>Wingdings</vt:lpstr>
      <vt:lpstr>Office 主题</vt:lpstr>
      <vt:lpstr>3_Default Design</vt:lpstr>
      <vt:lpstr>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xinjin</dc:creator>
  <cp:lastModifiedBy>Pustchi, Navid</cp:lastModifiedBy>
  <cp:revision>297</cp:revision>
  <dcterms:created xsi:type="dcterms:W3CDTF">2014-10-12T23:29:49Z</dcterms:created>
  <dcterms:modified xsi:type="dcterms:W3CDTF">2015-11-03T21:48:49Z</dcterms:modified>
</cp:coreProperties>
</file>