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9"/>
  </p:notesMasterIdLst>
  <p:handoutMasterIdLst>
    <p:handoutMasterId r:id="rId20"/>
  </p:handoutMasterIdLst>
  <p:sldIdLst>
    <p:sldId id="256" r:id="rId2"/>
    <p:sldId id="384" r:id="rId3"/>
    <p:sldId id="405" r:id="rId4"/>
    <p:sldId id="406" r:id="rId5"/>
    <p:sldId id="407" r:id="rId6"/>
    <p:sldId id="404" r:id="rId7"/>
    <p:sldId id="388" r:id="rId8"/>
    <p:sldId id="390" r:id="rId9"/>
    <p:sldId id="399" r:id="rId10"/>
    <p:sldId id="398" r:id="rId11"/>
    <p:sldId id="403" r:id="rId12"/>
    <p:sldId id="409" r:id="rId13"/>
    <p:sldId id="408" r:id="rId14"/>
    <p:sldId id="400" r:id="rId15"/>
    <p:sldId id="401" r:id="rId16"/>
    <p:sldId id="385" r:id="rId17"/>
    <p:sldId id="383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hiddenSlides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34587" autoAdjust="0"/>
    <p:restoredTop sz="80498" autoAdjust="0"/>
  </p:normalViewPr>
  <p:slideViewPr>
    <p:cSldViewPr snapToGrid="0" snapToObjects="1">
      <p:cViewPr>
        <p:scale>
          <a:sx n="104" d="100"/>
          <a:sy n="104" d="100"/>
        </p:scale>
        <p:origin x="-682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92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57" d="100"/>
          <a:sy n="57" d="100"/>
        </p:scale>
        <p:origin x="-2556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F5C0FE-85EA-5A41-B493-8AB6D991EFC4}" type="datetimeFigureOut">
              <a:rPr lang="en-US" smtClean="0"/>
              <a:pPr/>
              <a:t>5/20/2013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FD129C-5B04-F841-BF70-1E1B286756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158037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E67372-A515-A941-97F8-5AA9394712B9}" type="datetimeFigureOut">
              <a:rPr lang="en-US" smtClean="0"/>
              <a:pPr/>
              <a:t>5/20/2013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5BCF7D-D9B6-BF49-BDF0-D03ECB54F5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59769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5BCF7D-D9B6-BF49-BDF0-D03ECB54F586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76451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UTSAVectorBlu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00913" y="914400"/>
            <a:ext cx="1385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8"/>
          <p:cNvSpPr>
            <a:spLocks noChangeShapeType="1"/>
          </p:cNvSpPr>
          <p:nvPr/>
        </p:nvSpPr>
        <p:spPr bwMode="auto">
          <a:xfrm>
            <a:off x="1943100" y="1389063"/>
            <a:ext cx="5257800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ea typeface="+mn-ea"/>
              <a:cs typeface="+mn-cs"/>
            </a:endParaRPr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449263" y="6107113"/>
            <a:ext cx="8237537" cy="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ea typeface="+mn-ea"/>
              <a:cs typeface="+mn-cs"/>
            </a:endParaRPr>
          </a:p>
        </p:txBody>
      </p:sp>
      <p:pic>
        <p:nvPicPr>
          <p:cNvPr id="11" name="Picture 13" descr="ICS_Medium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463550" y="681435"/>
            <a:ext cx="1479550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	9/21/10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UTSAVectorBlu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84790" y="6240554"/>
            <a:ext cx="702010" cy="2315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8"/>
          <p:cNvSpPr>
            <a:spLocks noChangeShapeType="1"/>
          </p:cNvSpPr>
          <p:nvPr/>
        </p:nvSpPr>
        <p:spPr bwMode="auto">
          <a:xfrm>
            <a:off x="449263" y="1390650"/>
            <a:ext cx="8237537" cy="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ea typeface="+mn-ea"/>
              <a:cs typeface="+mn-cs"/>
            </a:endParaRPr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449263" y="6126163"/>
            <a:ext cx="8237537" cy="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ea typeface="+mn-ea"/>
              <a:cs typeface="+mn-cs"/>
            </a:endParaRPr>
          </a:p>
        </p:txBody>
      </p:sp>
      <p:pic>
        <p:nvPicPr>
          <p:cNvPr id="11" name="Picture 13" descr="ICS_Medium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449263" y="6183557"/>
            <a:ext cx="556280" cy="345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my.cs.utsa.edu/~ycheng" TargetMode="External"/><Relationship Id="rId2" Type="http://schemas.openxmlformats.org/officeDocument/2006/relationships/hyperlink" Target="mailto:ycheng@cs.utsa.ed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84248"/>
            <a:ext cx="7772400" cy="1470025"/>
          </a:xfrm>
        </p:spPr>
        <p:txBody>
          <a:bodyPr>
            <a:normAutofit/>
          </a:bodyPr>
          <a:lstStyle/>
          <a:p>
            <a:r>
              <a:rPr lang="en-US" altLang="zh-CN" sz="3600" dirty="0" smtClean="0">
                <a:solidFill>
                  <a:srgbClr val="0070C0"/>
                </a:solidFill>
              </a:rPr>
              <a:t>Preserving User Privacy from Third-party Applications in Online Social Networks</a:t>
            </a:r>
            <a:endParaRPr lang="en-US" sz="3600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93592"/>
            <a:ext cx="6400800" cy="2464308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Yuan Cheng, </a:t>
            </a:r>
            <a:r>
              <a:rPr lang="en-US" sz="2400" dirty="0" err="1" smtClean="0">
                <a:solidFill>
                  <a:schemeClr val="tx1"/>
                </a:solidFill>
              </a:rPr>
              <a:t>Jaehong</a:t>
            </a:r>
            <a:r>
              <a:rPr lang="en-US" sz="2400" dirty="0" smtClean="0">
                <a:solidFill>
                  <a:schemeClr val="tx1"/>
                </a:solidFill>
              </a:rPr>
              <a:t> Park and Ravi </a:t>
            </a:r>
            <a:r>
              <a:rPr lang="en-US" sz="2400" dirty="0" err="1" smtClean="0">
                <a:solidFill>
                  <a:schemeClr val="tx1"/>
                </a:solidFill>
              </a:rPr>
              <a:t>Sandhu</a:t>
            </a:r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US" sz="2400" dirty="0" smtClean="0">
                <a:solidFill>
                  <a:schemeClr val="tx1"/>
                </a:solidFill>
              </a:rPr>
              <a:t>Institute for Cyber Security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University of Texas at San Antonio</a:t>
            </a:r>
          </a:p>
          <a:p>
            <a:endParaRPr lang="en-US" sz="2000" i="1" dirty="0" smtClean="0"/>
          </a:p>
          <a:p>
            <a:r>
              <a:rPr lang="en-US" sz="2000" i="1" dirty="0" smtClean="0"/>
              <a:t>Presentation at PSOSM13, </a:t>
            </a:r>
            <a:r>
              <a:rPr lang="en-US" sz="2000" i="1" dirty="0"/>
              <a:t>Rio de Janeiro, Brazil</a:t>
            </a:r>
          </a:p>
          <a:p>
            <a:r>
              <a:rPr lang="en-US" sz="2000" i="1" dirty="0"/>
              <a:t>May 14, </a:t>
            </a:r>
            <a:r>
              <a:rPr lang="en-US" sz="2000" i="1" dirty="0" smtClean="0"/>
              <a:t>2013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625418" y="966145"/>
            <a:ext cx="36109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>
              <a:buClr>
                <a:srgbClr val="000000"/>
              </a:buClr>
              <a:buSzPct val="45000"/>
              <a:buFont typeface="Wingdings" charset="2"/>
              <a:buNone/>
            </a:pPr>
            <a:r>
              <a:rPr lang="en-US" sz="2400" b="1" dirty="0" smtClean="0">
                <a:solidFill>
                  <a:srgbClr val="131F49"/>
                </a:solidFill>
              </a:rPr>
              <a:t>Institute for Cyber Security</a:t>
            </a:r>
            <a:endParaRPr lang="en-US" sz="2400" b="1" dirty="0">
              <a:solidFill>
                <a:srgbClr val="131F49"/>
              </a:solidFill>
            </a:endParaRPr>
          </a:p>
        </p:txBody>
      </p:sp>
      <p:sp>
        <p:nvSpPr>
          <p:cNvPr id="6" name="TextBox 41"/>
          <p:cNvSpPr txBox="1">
            <a:spLocks noChangeArrowheads="1"/>
          </p:cNvSpPr>
          <p:nvPr/>
        </p:nvSpPr>
        <p:spPr bwMode="auto">
          <a:xfrm>
            <a:off x="2109166" y="6129681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 dirty="0">
                <a:latin typeface="Arial" pitchFamily="34" charset="0"/>
                <a:cs typeface="Arial" pitchFamily="34" charset="0"/>
              </a:rPr>
              <a:t>World-Leading Research with Real-World Impact!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Communications</a:t>
            </a:r>
            <a:endParaRPr lang="en-US" dirty="0">
              <a:solidFill>
                <a:srgbClr val="0070C0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165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OSN provided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r>
                        <a:rPr lang="en-US" baseline="30000" dirty="0" smtClean="0"/>
                        <a:t>rd</a:t>
                      </a:r>
                      <a:r>
                        <a:rPr lang="en-US" dirty="0" smtClean="0"/>
                        <a:t>-party provided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Communication w/ system calls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Communication w/ non-private data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3374136"/>
            <a:ext cx="8229600" cy="27520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Box 41"/>
          <p:cNvSpPr txBox="1">
            <a:spLocks noChangeArrowheads="1"/>
          </p:cNvSpPr>
          <p:nvPr/>
        </p:nvSpPr>
        <p:spPr bwMode="auto">
          <a:xfrm>
            <a:off x="2109166" y="6129681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 dirty="0">
                <a:latin typeface="Arial" pitchFamily="34" charset="0"/>
                <a:cs typeface="Arial" pitchFamily="34" charset="0"/>
              </a:rPr>
              <a:t>World-Leading Research with Real-World Impact!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32688" y="3867912"/>
            <a:ext cx="737920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Communication between components only through OSN-specified APIs</a:t>
            </a:r>
          </a:p>
          <a:p>
            <a:pPr lvl="1"/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Communication w/ system calls</a:t>
            </a:r>
          </a:p>
          <a:p>
            <a:pPr lvl="1"/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Communication w/ non-private data</a:t>
            </a:r>
          </a:p>
          <a:p>
            <a:pPr lvl="1"/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Communication w/ private data </a:t>
            </a:r>
            <a:r>
              <a:rPr lang="en-US" sz="2400" dirty="0">
                <a:solidFill>
                  <a:srgbClr val="FF0000"/>
                </a:solidFill>
              </a:rPr>
              <a:t>(not allowed)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70C0"/>
                </a:solidFill>
              </a:rPr>
              <a:t>Relationship-based Access Control w/ Apps</a:t>
            </a:r>
            <a:endParaRPr lang="en-US" sz="36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50692" y="2370953"/>
            <a:ext cx="2857500" cy="28575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250692" y="2627447"/>
            <a:ext cx="64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friend</a:t>
            </a: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3140964" y="4626864"/>
            <a:ext cx="972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colleague</a:t>
            </a:r>
            <a:endParaRPr lang="en-US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4416552" y="2217064"/>
            <a:ext cx="64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follow</a:t>
            </a:r>
            <a:endParaRPr lang="en-US" sz="1400" dirty="0"/>
          </a:p>
        </p:txBody>
      </p:sp>
      <p:pic>
        <p:nvPicPr>
          <p:cNvPr id="10" name="Content Placeholder 5" descr="facebook_farmville_freak_cityville_by_zynga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9205" y="2558003"/>
            <a:ext cx="1366266" cy="852550"/>
          </a:xfrm>
          <a:prstGeom prst="rect">
            <a:avLst/>
          </a:prstGeom>
        </p:spPr>
      </p:pic>
      <p:cxnSp>
        <p:nvCxnSpPr>
          <p:cNvPr id="12" name="Straight Arrow Connector 11"/>
          <p:cNvCxnSpPr/>
          <p:nvPr/>
        </p:nvCxnSpPr>
        <p:spPr>
          <a:xfrm flipH="1" flipV="1">
            <a:off x="2625471" y="2935224"/>
            <a:ext cx="625221" cy="3566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610612" y="3137951"/>
            <a:ext cx="64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install</a:t>
            </a:r>
            <a:endParaRPr lang="en-US" sz="1400" dirty="0"/>
          </a:p>
        </p:txBody>
      </p:sp>
      <p:cxnSp>
        <p:nvCxnSpPr>
          <p:cNvPr id="15" name="Curved Connector 14"/>
          <p:cNvCxnSpPr/>
          <p:nvPr/>
        </p:nvCxnSpPr>
        <p:spPr>
          <a:xfrm>
            <a:off x="2625471" y="2627447"/>
            <a:ext cx="739521" cy="510504"/>
          </a:xfrm>
          <a:prstGeom prst="curvedConnector3">
            <a:avLst>
              <a:gd name="adj1" fmla="val 50000"/>
            </a:avLst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urved Connector 16"/>
          <p:cNvCxnSpPr/>
          <p:nvPr/>
        </p:nvCxnSpPr>
        <p:spPr>
          <a:xfrm flipV="1">
            <a:off x="2625471" y="2524841"/>
            <a:ext cx="1487805" cy="33162"/>
          </a:xfrm>
          <a:prstGeom prst="curvedConnector3">
            <a:avLst>
              <a:gd name="adj1" fmla="val 50000"/>
            </a:avLst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ounded Rectangular Callout 18"/>
          <p:cNvSpPr/>
          <p:nvPr/>
        </p:nvSpPr>
        <p:spPr>
          <a:xfrm>
            <a:off x="3807714" y="1600200"/>
            <a:ext cx="1587246" cy="651881"/>
          </a:xfrm>
          <a:prstGeom prst="wedgeRoundRectCallout">
            <a:avLst/>
          </a:prstGeom>
          <a:noFill/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He didn’t install the app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6" name="TextBox 41"/>
          <p:cNvSpPr txBox="1">
            <a:spLocks noChangeArrowheads="1"/>
          </p:cNvSpPr>
          <p:nvPr/>
        </p:nvSpPr>
        <p:spPr bwMode="auto">
          <a:xfrm>
            <a:off x="2109166" y="6129681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 dirty="0">
                <a:latin typeface="Arial" pitchFamily="34" charset="0"/>
                <a:cs typeface="Arial" pitchFamily="34" charset="0"/>
              </a:rPr>
              <a:t>World-Leading Research with Real-World Impact!</a:t>
            </a:r>
          </a:p>
        </p:txBody>
      </p:sp>
    </p:spTree>
    <p:extLst>
      <p:ext uri="{BB962C8B-B14F-4D97-AF65-F5344CB8AC3E}">
        <p14:creationId xmlns:p14="http://schemas.microsoft.com/office/powerpoint/2010/main" xmlns="" val="1754206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4" grpId="0"/>
      <p:bldP spid="1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Policy Specifications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&lt;action, target, (start, path rule), 2</a:t>
            </a:r>
            <a:r>
              <a:rPr lang="en-US" i="1" baseline="30000" dirty="0" smtClean="0"/>
              <a:t>ModuleType</a:t>
            </a:r>
            <a:r>
              <a:rPr lang="en-US" i="1" dirty="0" smtClean="0"/>
              <a:t>&gt;</a:t>
            </a:r>
          </a:p>
          <a:p>
            <a:pPr lvl="1"/>
            <a:r>
              <a:rPr lang="en-US" sz="2400" i="1" dirty="0" smtClean="0">
                <a:solidFill>
                  <a:srgbClr val="FF0000"/>
                </a:solidFill>
              </a:rPr>
              <a:t>action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specifies the type of access</a:t>
            </a:r>
          </a:p>
          <a:p>
            <a:pPr lvl="1"/>
            <a:r>
              <a:rPr lang="en-US" sz="2400" i="1" dirty="0" smtClean="0">
                <a:solidFill>
                  <a:srgbClr val="FF0000"/>
                </a:solidFill>
              </a:rPr>
              <a:t>target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indicates the resource to be accessed</a:t>
            </a:r>
          </a:p>
          <a:p>
            <a:pPr lvl="1"/>
            <a:r>
              <a:rPr lang="en-US" sz="2400" i="1" dirty="0" smtClean="0">
                <a:solidFill>
                  <a:srgbClr val="FF0000"/>
                </a:solidFill>
              </a:rPr>
              <a:t>start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is the position where access evaluation begins, which can be either </a:t>
            </a:r>
            <a:r>
              <a:rPr lang="en-US" sz="2400" i="1" dirty="0" smtClean="0">
                <a:solidFill>
                  <a:srgbClr val="00B050"/>
                </a:solidFill>
              </a:rPr>
              <a:t>owner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or</a:t>
            </a:r>
            <a:r>
              <a:rPr lang="en-US" sz="2400" dirty="0" smtClean="0"/>
              <a:t> </a:t>
            </a:r>
            <a:r>
              <a:rPr lang="en-US" sz="2400" i="1" dirty="0" smtClean="0">
                <a:solidFill>
                  <a:srgbClr val="00B050"/>
                </a:solidFill>
              </a:rPr>
              <a:t>requester</a:t>
            </a:r>
          </a:p>
          <a:p>
            <a:pPr lvl="1"/>
            <a:r>
              <a:rPr lang="en-US" sz="2400" i="1" dirty="0" smtClean="0">
                <a:solidFill>
                  <a:srgbClr val="FF0000"/>
                </a:solidFill>
              </a:rPr>
              <a:t>path rule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represents the required pattern of relationship between the involved parties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450592" y="4845804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e.g., “install”, “</a:t>
            </a:r>
            <a:r>
              <a:rPr lang="en-US" dirty="0" err="1" smtClean="0">
                <a:solidFill>
                  <a:srgbClr val="00B050"/>
                </a:solidFill>
              </a:rPr>
              <a:t>friend·install</a:t>
            </a:r>
            <a:r>
              <a:rPr lang="en-US" dirty="0" smtClean="0">
                <a:solidFill>
                  <a:srgbClr val="00B050"/>
                </a:solidFill>
              </a:rPr>
              <a:t>”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6" name="TextBox 41"/>
          <p:cNvSpPr txBox="1">
            <a:spLocks noChangeArrowheads="1"/>
          </p:cNvSpPr>
          <p:nvPr/>
        </p:nvSpPr>
        <p:spPr bwMode="auto">
          <a:xfrm>
            <a:off x="2109166" y="6129681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 dirty="0">
                <a:latin typeface="Arial" pitchFamily="34" charset="0"/>
                <a:cs typeface="Arial" pitchFamily="34" charset="0"/>
              </a:rPr>
              <a:t>World-Leading Research with Real-World Impact!</a:t>
            </a:r>
          </a:p>
        </p:txBody>
      </p:sp>
    </p:spTree>
    <p:extLst>
      <p:ext uri="{BB962C8B-B14F-4D97-AF65-F5344CB8AC3E}">
        <p14:creationId xmlns:p14="http://schemas.microsoft.com/office/powerpoint/2010/main" xmlns="" val="1289848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Policy Specifications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&lt;action, target, (start, path rule), 2</a:t>
            </a:r>
            <a:r>
              <a:rPr lang="en-US" i="1" baseline="30000" dirty="0" smtClean="0"/>
              <a:t>ModuleType</a:t>
            </a:r>
            <a:r>
              <a:rPr lang="en-US" i="1" dirty="0" smtClean="0"/>
              <a:t>&gt;</a:t>
            </a:r>
          </a:p>
          <a:p>
            <a:pPr lvl="1"/>
            <a:r>
              <a:rPr lang="en-US" sz="2400" i="1" dirty="0" smtClean="0">
                <a:solidFill>
                  <a:srgbClr val="FF0000"/>
                </a:solidFill>
              </a:rPr>
              <a:t>action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specifies the type of access</a:t>
            </a:r>
          </a:p>
          <a:p>
            <a:pPr lvl="1"/>
            <a:r>
              <a:rPr lang="en-US" sz="2400" i="1" dirty="0" smtClean="0">
                <a:solidFill>
                  <a:srgbClr val="FF0000"/>
                </a:solidFill>
              </a:rPr>
              <a:t>target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indicates the resource to be accessed</a:t>
            </a:r>
          </a:p>
          <a:p>
            <a:pPr lvl="1"/>
            <a:r>
              <a:rPr lang="en-US" sz="2400" i="1" dirty="0" smtClean="0">
                <a:solidFill>
                  <a:srgbClr val="FF0000"/>
                </a:solidFill>
              </a:rPr>
              <a:t>start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is the position where access evaluation begins, which can be either </a:t>
            </a:r>
            <a:r>
              <a:rPr lang="en-US" sz="2400" i="1" dirty="0" smtClean="0">
                <a:solidFill>
                  <a:srgbClr val="00B050"/>
                </a:solidFill>
              </a:rPr>
              <a:t>owner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or</a:t>
            </a:r>
            <a:r>
              <a:rPr lang="en-US" sz="2400" dirty="0" smtClean="0"/>
              <a:t> </a:t>
            </a:r>
            <a:r>
              <a:rPr lang="en-US" sz="2400" i="1" dirty="0" smtClean="0">
                <a:solidFill>
                  <a:srgbClr val="00B050"/>
                </a:solidFill>
              </a:rPr>
              <a:t>requester</a:t>
            </a:r>
          </a:p>
          <a:p>
            <a:pPr lvl="1"/>
            <a:r>
              <a:rPr lang="en-US" sz="2400" i="1" dirty="0" smtClean="0">
                <a:solidFill>
                  <a:srgbClr val="FF0000"/>
                </a:solidFill>
              </a:rPr>
              <a:t>path rule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represents the required pattern of relationship between the involved parties</a:t>
            </a:r>
          </a:p>
          <a:p>
            <a:pPr lvl="1"/>
            <a:r>
              <a:rPr lang="en-US" sz="2400" i="1" dirty="0" err="1">
                <a:solidFill>
                  <a:srgbClr val="FF0000"/>
                </a:solidFill>
              </a:rPr>
              <a:t>ModuleType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= {</a:t>
            </a:r>
            <a:r>
              <a:rPr lang="en-US" sz="2400" i="1" dirty="0">
                <a:solidFill>
                  <a:schemeClr val="accent1">
                    <a:lumMod val="50000"/>
                  </a:schemeClr>
                </a:solidFill>
              </a:rPr>
              <a:t>M1, M2, M3, M4, external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}, 2</a:t>
            </a:r>
            <a:r>
              <a:rPr lang="en-US" sz="2400" baseline="30000" dirty="0">
                <a:solidFill>
                  <a:schemeClr val="accent1">
                    <a:lumMod val="50000"/>
                  </a:schemeClr>
                </a:solidFill>
              </a:rPr>
              <a:t>ModuleType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indicates the set of app module types allowed to 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access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TextBox 41"/>
          <p:cNvSpPr txBox="1">
            <a:spLocks noChangeArrowheads="1"/>
          </p:cNvSpPr>
          <p:nvPr/>
        </p:nvSpPr>
        <p:spPr bwMode="auto">
          <a:xfrm>
            <a:off x="2109166" y="6129681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 dirty="0">
                <a:latin typeface="Arial" pitchFamily="34" charset="0"/>
                <a:cs typeface="Arial" pitchFamily="34" charset="0"/>
              </a:rPr>
              <a:t>World-Leading Research with Real-World Impact!</a:t>
            </a:r>
          </a:p>
        </p:txBody>
      </p:sp>
    </p:spTree>
    <p:extLst>
      <p:ext uri="{BB962C8B-B14F-4D97-AF65-F5344CB8AC3E}">
        <p14:creationId xmlns:p14="http://schemas.microsoft.com/office/powerpoint/2010/main" xmlns="" val="724489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Example: App Request Notification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&lt;app request, _, (target user, install), {M1, M2, M3, M4, external}&gt;</a:t>
            </a:r>
          </a:p>
          <a:p>
            <a:pPr lvl="1"/>
            <a:r>
              <a:rPr lang="en-US" sz="2400" dirty="0" smtClean="0">
                <a:solidFill>
                  <a:srgbClr val="002060"/>
                </a:solidFill>
              </a:rPr>
              <a:t>For apps she installed; Protect her data</a:t>
            </a:r>
          </a:p>
          <a:p>
            <a:r>
              <a:rPr lang="en-US" sz="3000" dirty="0" smtClean="0"/>
              <a:t>&lt;app request, _, (requester, </a:t>
            </a:r>
            <a:r>
              <a:rPr lang="en-US" sz="3000" dirty="0" err="1" smtClean="0"/>
              <a:t>install∙friend</a:t>
            </a:r>
            <a:r>
              <a:rPr lang="en-US" sz="3000" dirty="0" smtClean="0"/>
              <a:t>), {M1, M2}&gt;</a:t>
            </a:r>
          </a:p>
          <a:p>
            <a:pPr lvl="1"/>
            <a:r>
              <a:rPr lang="en-US" sz="2400" dirty="0" smtClean="0">
                <a:solidFill>
                  <a:srgbClr val="002060"/>
                </a:solidFill>
              </a:rPr>
              <a:t>For apps she installed ; Protect her friends’ data</a:t>
            </a:r>
          </a:p>
          <a:p>
            <a:r>
              <a:rPr lang="en-US" sz="3000" dirty="0" smtClean="0"/>
              <a:t>&lt;app request, _, (target user, </a:t>
            </a:r>
            <a:r>
              <a:rPr lang="en-US" sz="3000" dirty="0" err="1" smtClean="0"/>
              <a:t>friend∙install</a:t>
            </a:r>
            <a:r>
              <a:rPr lang="en-US" sz="3000" dirty="0" smtClean="0"/>
              <a:t>), {M1, M2}&gt;</a:t>
            </a:r>
          </a:p>
          <a:p>
            <a:pPr lvl="1"/>
            <a:r>
              <a:rPr lang="en-US" sz="2400" dirty="0" smtClean="0">
                <a:solidFill>
                  <a:srgbClr val="002060"/>
                </a:solidFill>
              </a:rPr>
              <a:t>For apps her friends installed; Protect her data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TextBox 41"/>
          <p:cNvSpPr txBox="1">
            <a:spLocks noChangeArrowheads="1"/>
          </p:cNvSpPr>
          <p:nvPr/>
        </p:nvSpPr>
        <p:spPr bwMode="auto">
          <a:xfrm>
            <a:off x="2109166" y="6129681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 dirty="0">
                <a:latin typeface="Arial" pitchFamily="34" charset="0"/>
                <a:cs typeface="Arial" pitchFamily="34" charset="0"/>
              </a:rPr>
              <a:t>World-Leading Research with Real-World Impact!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Example: Accessing User’s Profile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&lt;access, </a:t>
            </a:r>
            <a:r>
              <a:rPr lang="en-US" dirty="0" err="1" smtClean="0"/>
              <a:t>dateofbirth</a:t>
            </a:r>
            <a:r>
              <a:rPr lang="en-US" dirty="0" smtClean="0"/>
              <a:t>, (owner, install), {M1, M2}&gt;</a:t>
            </a:r>
          </a:p>
          <a:p>
            <a:pPr lvl="1"/>
            <a:r>
              <a:rPr lang="en-US" sz="2600" dirty="0" smtClean="0">
                <a:solidFill>
                  <a:srgbClr val="002060"/>
                </a:solidFill>
              </a:rPr>
              <a:t>DOB is private</a:t>
            </a:r>
          </a:p>
          <a:p>
            <a:r>
              <a:rPr lang="en-US" dirty="0" smtClean="0"/>
              <a:t>&lt;access, keystroke, (owner, install), {external}&gt;</a:t>
            </a:r>
          </a:p>
          <a:p>
            <a:pPr lvl="1"/>
            <a:r>
              <a:rPr lang="en-US" sz="2600" dirty="0" smtClean="0">
                <a:solidFill>
                  <a:srgbClr val="002060"/>
                </a:solidFill>
              </a:rPr>
              <a:t>Keystroke is non-private</a:t>
            </a:r>
          </a:p>
          <a:p>
            <a:pPr lvl="1"/>
            <a:r>
              <a:rPr lang="en-US" sz="2600" dirty="0" smtClean="0">
                <a:solidFill>
                  <a:srgbClr val="002060"/>
                </a:solidFill>
              </a:rPr>
              <a:t>Keystroke information is crucial for fulfilling functionality</a:t>
            </a:r>
          </a:p>
          <a:p>
            <a:r>
              <a:rPr lang="en-US" dirty="0" smtClean="0"/>
              <a:t>&lt;access, </a:t>
            </a:r>
            <a:r>
              <a:rPr lang="en-US" dirty="0" err="1" smtClean="0"/>
              <a:t>emailaddress</a:t>
            </a:r>
            <a:r>
              <a:rPr lang="en-US" dirty="0" smtClean="0"/>
              <a:t>, (owner, </a:t>
            </a:r>
            <a:r>
              <a:rPr lang="en-US" dirty="0" err="1" smtClean="0"/>
              <a:t>friend∙install</a:t>
            </a:r>
            <a:r>
              <a:rPr lang="en-US" dirty="0" smtClean="0"/>
              <a:t>), {M1, M2, M3, M4}&gt;</a:t>
            </a:r>
          </a:p>
          <a:p>
            <a:pPr lvl="1"/>
            <a:r>
              <a:rPr lang="en-US" sz="2600" dirty="0" smtClean="0">
                <a:solidFill>
                  <a:srgbClr val="002060"/>
                </a:solidFill>
              </a:rPr>
              <a:t>Protect his friends’ data</a:t>
            </a:r>
            <a:endParaRPr lang="en-US" sz="2600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TextBox 41"/>
          <p:cNvSpPr txBox="1">
            <a:spLocks noChangeArrowheads="1"/>
          </p:cNvSpPr>
          <p:nvPr/>
        </p:nvSpPr>
        <p:spPr bwMode="auto">
          <a:xfrm>
            <a:off x="2109166" y="6129681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 dirty="0">
                <a:latin typeface="Arial" pitchFamily="34" charset="0"/>
                <a:cs typeface="Arial" pitchFamily="34" charset="0"/>
              </a:rPr>
              <a:t>World-Leading Research with Real-World Impact!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Conclusions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Presented an access control framework</a:t>
            </a:r>
          </a:p>
          <a:p>
            <a:pPr lvl="1"/>
            <a:r>
              <a:rPr lang="en-US" sz="2400" dirty="0" smtClean="0">
                <a:solidFill>
                  <a:srgbClr val="002060"/>
                </a:solidFill>
              </a:rPr>
              <a:t>Split applications into different components with different privileges</a:t>
            </a:r>
          </a:p>
          <a:p>
            <a:pPr lvl="1"/>
            <a:r>
              <a:rPr lang="en-US" sz="2400" dirty="0" smtClean="0">
                <a:solidFill>
                  <a:srgbClr val="002060"/>
                </a:solidFill>
              </a:rPr>
              <a:t>Keep private data away from external components</a:t>
            </a:r>
          </a:p>
          <a:p>
            <a:r>
              <a:rPr lang="en-US" dirty="0" smtClean="0"/>
              <a:t>Provided a policy model for application-to-user policies</a:t>
            </a:r>
          </a:p>
          <a:p>
            <a:pPr lvl="1"/>
            <a:r>
              <a:rPr lang="en-US" sz="2400" dirty="0" smtClean="0">
                <a:solidFill>
                  <a:srgbClr val="002060"/>
                </a:solidFill>
              </a:rPr>
              <a:t>Specify different policies for different components of the same application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TextBox 41"/>
          <p:cNvSpPr txBox="1">
            <a:spLocks noChangeArrowheads="1"/>
          </p:cNvSpPr>
          <p:nvPr/>
        </p:nvSpPr>
        <p:spPr bwMode="auto">
          <a:xfrm>
            <a:off x="2109166" y="6129681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 dirty="0">
                <a:latin typeface="Arial" pitchFamily="34" charset="0"/>
                <a:cs typeface="Arial" pitchFamily="34" charset="0"/>
              </a:rPr>
              <a:t>World-Leading Research with Real-World Impact!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Q&amp;A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r>
              <a:rPr lang="en-US" dirty="0" smtClean="0"/>
              <a:t>Questions?</a:t>
            </a:r>
          </a:p>
          <a:p>
            <a:pPr algn="ctr">
              <a:buNone/>
            </a:pPr>
            <a:r>
              <a:rPr lang="en-US" dirty="0" smtClean="0">
                <a:hlinkClick r:id="rId2"/>
              </a:rPr>
              <a:t>ycheng@cs.utsa.edu</a:t>
            </a:r>
            <a:endParaRPr lang="en-US" dirty="0" smtClean="0"/>
          </a:p>
          <a:p>
            <a:pPr algn="ctr">
              <a:buNone/>
            </a:pPr>
            <a:r>
              <a:rPr lang="en-US" dirty="0" smtClean="0">
                <a:hlinkClick r:id="rId3"/>
              </a:rPr>
              <a:t>http://my.cs.utsa.edu/~ycheng</a:t>
            </a:r>
            <a:endParaRPr lang="en-US" dirty="0" smtClean="0"/>
          </a:p>
          <a:p>
            <a:pPr algn="ctr">
              <a:buNone/>
            </a:pPr>
            <a:r>
              <a:rPr lang="en-US" dirty="0" smtClean="0"/>
              <a:t>Twitter: @</a:t>
            </a:r>
            <a:r>
              <a:rPr lang="en-US" dirty="0" err="1" smtClean="0"/>
              <a:t>nbycheng</a:t>
            </a:r>
            <a:endParaRPr lang="en-US" dirty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TextBox 41"/>
          <p:cNvSpPr txBox="1">
            <a:spLocks noChangeArrowheads="1"/>
          </p:cNvSpPr>
          <p:nvPr/>
        </p:nvSpPr>
        <p:spPr bwMode="auto">
          <a:xfrm>
            <a:off x="2109166" y="6129681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 dirty="0">
                <a:latin typeface="Arial" pitchFamily="34" charset="0"/>
                <a:cs typeface="Arial" pitchFamily="34" charset="0"/>
              </a:rPr>
              <a:t>World-Leading Research with Real-World Impact!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Agenda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Privacy Issues of 3</a:t>
            </a:r>
            <a:r>
              <a:rPr lang="en-US" baseline="30000" dirty="0" smtClean="0"/>
              <a:t>rd</a:t>
            </a:r>
            <a:r>
              <a:rPr lang="en-US" dirty="0" smtClean="0"/>
              <a:t>-party Apps</a:t>
            </a:r>
          </a:p>
          <a:p>
            <a:r>
              <a:rPr lang="en-US" dirty="0" smtClean="0"/>
              <a:t>Countermeasures</a:t>
            </a:r>
          </a:p>
          <a:p>
            <a:r>
              <a:rPr lang="en-US" dirty="0" smtClean="0"/>
              <a:t>Access Control Framework</a:t>
            </a:r>
          </a:p>
          <a:p>
            <a:r>
              <a:rPr lang="en-US" dirty="0" smtClean="0"/>
              <a:t>Policy Model</a:t>
            </a:r>
          </a:p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extBox 41"/>
          <p:cNvSpPr txBox="1">
            <a:spLocks noChangeArrowheads="1"/>
          </p:cNvSpPr>
          <p:nvPr/>
        </p:nvSpPr>
        <p:spPr bwMode="auto">
          <a:xfrm>
            <a:off x="2109166" y="6129681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 dirty="0">
                <a:latin typeface="Arial" pitchFamily="34" charset="0"/>
                <a:cs typeface="Arial" pitchFamily="34" charset="0"/>
              </a:rPr>
              <a:t>World-Leading Research with Real-World Impact!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Privacy Issues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084831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An all-or-nothing policy for application-to-user interactions</a:t>
            </a:r>
          </a:p>
          <a:p>
            <a:pPr lvl="1"/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User has to grant the app </a:t>
            </a:r>
            <a:r>
              <a:rPr lang="en-US" sz="2000" i="1" dirty="0" smtClean="0">
                <a:solidFill>
                  <a:schemeClr val="accent1">
                    <a:lumMod val="50000"/>
                  </a:schemeClr>
                </a:solidFill>
              </a:rPr>
              <a:t>full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 access, even if the app only needs partial data</a:t>
            </a:r>
          </a:p>
          <a:p>
            <a:r>
              <a:rPr lang="en-US" sz="2400" dirty="0"/>
              <a:t>Users are not aware of the application’s real </a:t>
            </a:r>
            <a:r>
              <a:rPr lang="en-US" sz="2400" dirty="0" smtClean="0"/>
              <a:t>needs</a:t>
            </a:r>
            <a:endParaRPr lang="en-US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extBox 41"/>
          <p:cNvSpPr txBox="1">
            <a:spLocks noChangeArrowheads="1"/>
          </p:cNvSpPr>
          <p:nvPr/>
        </p:nvSpPr>
        <p:spPr bwMode="auto">
          <a:xfrm>
            <a:off x="2109166" y="6129681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 dirty="0">
                <a:latin typeface="Arial" pitchFamily="34" charset="0"/>
                <a:cs typeface="Arial" pitchFamily="34" charset="0"/>
              </a:rPr>
              <a:t>World-Leading Research with Real-World Impact!</a:t>
            </a: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26224" y="3083343"/>
            <a:ext cx="4409319" cy="2982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98496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Privacy Issues (cont.)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867911"/>
          </a:xfrm>
        </p:spPr>
        <p:txBody>
          <a:bodyPr>
            <a:normAutofit/>
          </a:bodyPr>
          <a:lstStyle/>
          <a:p>
            <a:r>
              <a:rPr lang="en-US" sz="2400" dirty="0"/>
              <a:t>Coarse-grained opt-in/out privacy control does not let user specify policies for each piece of </a:t>
            </a:r>
            <a:r>
              <a:rPr lang="en-US" sz="2400" dirty="0" smtClean="0"/>
              <a:t>data</a:t>
            </a:r>
            <a:endParaRPr lang="en-US" sz="2400" dirty="0"/>
          </a:p>
          <a:p>
            <a:r>
              <a:rPr lang="en-US" sz="2400" dirty="0" smtClean="0"/>
              <a:t>Some </a:t>
            </a:r>
            <a:r>
              <a:rPr lang="en-US" sz="2400" dirty="0"/>
              <a:t>permissions are given by user’s friend who installed the app, without user’s knowledge</a:t>
            </a:r>
          </a:p>
          <a:p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extBox 41"/>
          <p:cNvSpPr txBox="1">
            <a:spLocks noChangeArrowheads="1"/>
          </p:cNvSpPr>
          <p:nvPr/>
        </p:nvSpPr>
        <p:spPr bwMode="auto">
          <a:xfrm>
            <a:off x="2109166" y="6129681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 dirty="0">
                <a:latin typeface="Arial" pitchFamily="34" charset="0"/>
                <a:cs typeface="Arial" pitchFamily="34" charset="0"/>
              </a:rPr>
              <a:t>World-Leading Research with Real-World Impact!</a:t>
            </a: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58708" y="3250542"/>
            <a:ext cx="4144351" cy="281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74205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Countermeasures</a:t>
            </a:r>
            <a:endParaRPr lang="en-US" dirty="0">
              <a:solidFill>
                <a:srgbClr val="0070C0"/>
              </a:solidFill>
            </a:endParaRPr>
          </a:p>
        </p:txBody>
      </p:sp>
      <p:graphicFrame>
        <p:nvGraphicFramePr>
          <p:cNvPr id="5" name="内容占位符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543526589"/>
              </p:ext>
            </p:extLst>
          </p:nvPr>
        </p:nvGraphicFramePr>
        <p:xfrm>
          <a:off x="457200" y="1600200"/>
          <a:ext cx="8229600" cy="4729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7088"/>
                <a:gridCol w="2542032"/>
                <a:gridCol w="2240280"/>
                <a:gridCol w="16002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Summary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Data Generalization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Convert private data to a privacy-</a:t>
                      </a:r>
                      <a:r>
                        <a:rPr lang="en-US" sz="1600" dirty="0" err="1" smtClean="0"/>
                        <a:t>nonsensitive</a:t>
                      </a:r>
                      <a:r>
                        <a:rPr lang="en-US" sz="1600" baseline="0" dirty="0" smtClean="0"/>
                        <a:t> form</a:t>
                      </a:r>
                      <a:endParaRPr lang="en-US" sz="16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600" dirty="0" smtClean="0"/>
                        <a:t>Have </a:t>
                      </a:r>
                      <a:r>
                        <a:rPr lang="en-US" sz="1600" baseline="0" dirty="0" smtClean="0"/>
                        <a:t>been widely accepted in recent solutions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70C0"/>
                          </a:solidFill>
                        </a:rPr>
                        <a:t>User-specified Privacy Preference</a:t>
                      </a:r>
                      <a:endParaRPr lang="en-US" sz="16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Allow </a:t>
                      </a:r>
                      <a:r>
                        <a:rPr lang="en-US" sz="1600" baseline="0" dirty="0" smtClean="0"/>
                        <a:t>user to express their preference more flexibly </a:t>
                      </a:r>
                      <a:endParaRPr lang="en-US" sz="1600" dirty="0" smtClean="0"/>
                    </a:p>
                    <a:p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Communication Interceptor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Intercept requests, exert</a:t>
                      </a:r>
                      <a:r>
                        <a:rPr lang="en-US" sz="1600" baseline="0" dirty="0" smtClean="0"/>
                        <a:t> user preferences, and return sanitized or dummy data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Lose functionality </a:t>
                      </a:r>
                      <a:r>
                        <a:rPr lang="en-US" sz="1600" smtClean="0"/>
                        <a:t>and integrity</a:t>
                      </a:r>
                      <a:endParaRPr lang="en-US" sz="16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Information Flow Control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Confine</a:t>
                      </a:r>
                      <a:r>
                        <a:rPr lang="en-US" sz="1600" baseline="0" dirty="0" smtClean="0"/>
                        <a:t> app execution and mediate information flow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Enable</a:t>
                      </a:r>
                      <a:r>
                        <a:rPr lang="en-US" sz="1600" baseline="0" dirty="0" smtClean="0"/>
                        <a:t> p</a:t>
                      </a:r>
                      <a:r>
                        <a:rPr lang="en-US" sz="1600" dirty="0" smtClean="0"/>
                        <a:t>ost-authorization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Need</a:t>
                      </a:r>
                      <a:r>
                        <a:rPr lang="en-US" sz="1600" baseline="0" dirty="0" smtClean="0"/>
                        <a:t> substantial modification to current architecture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70C0"/>
                          </a:solidFill>
                        </a:rPr>
                        <a:t>User-to-application Policy Model</a:t>
                      </a:r>
                      <a:endParaRPr lang="en-US" sz="16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Provide</a:t>
                      </a:r>
                      <a:r>
                        <a:rPr lang="en-US" sz="1600" baseline="0" dirty="0" smtClean="0"/>
                        <a:t> a complete policy model for users to define, use and manage their own policies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34606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Goal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Protect inappropriate exposure of users’ private information to untrusted 3</a:t>
            </a:r>
            <a:r>
              <a:rPr lang="en-US" baseline="30000" dirty="0" smtClean="0"/>
              <a:t>rd </a:t>
            </a:r>
            <a:r>
              <a:rPr lang="en-US" dirty="0" smtClean="0"/>
              <a:t>party apps</a:t>
            </a:r>
          </a:p>
          <a:p>
            <a:endParaRPr lang="en-US" dirty="0" smtClean="0"/>
          </a:p>
          <a:p>
            <a:r>
              <a:rPr lang="en-US" smtClean="0"/>
              <a:t>Propose </a:t>
            </a:r>
            <a:r>
              <a:rPr lang="en-US" dirty="0" smtClean="0"/>
              <a:t>an policy model for controlling application-to-user activities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M</a:t>
            </a:r>
            <a:r>
              <a:rPr lang="en-US" dirty="0" smtClean="0">
                <a:solidFill>
                  <a:srgbClr val="002060"/>
                </a:solidFill>
              </a:rPr>
              <a:t>ore flexible </a:t>
            </a:r>
          </a:p>
          <a:p>
            <a:pPr lvl="2"/>
            <a:r>
              <a:rPr lang="en-US" dirty="0" smtClean="0">
                <a:solidFill>
                  <a:srgbClr val="0070C0"/>
                </a:solidFill>
              </a:rPr>
              <a:t>further utilize the relationships and the social graph in OSN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Finer grained</a:t>
            </a:r>
          </a:p>
          <a:p>
            <a:pPr lvl="2"/>
            <a:r>
              <a:rPr lang="en-US" dirty="0">
                <a:solidFill>
                  <a:srgbClr val="0070C0"/>
                </a:solidFill>
              </a:rPr>
              <a:t>e</a:t>
            </a:r>
            <a:r>
              <a:rPr lang="en-US" dirty="0" smtClean="0">
                <a:solidFill>
                  <a:srgbClr val="0070C0"/>
                </a:solidFill>
              </a:rPr>
              <a:t>.g., per resource vs. per resource type, distinction of different types of access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extBox 41"/>
          <p:cNvSpPr txBox="1">
            <a:spLocks noChangeArrowheads="1"/>
          </p:cNvSpPr>
          <p:nvPr/>
        </p:nvSpPr>
        <p:spPr bwMode="auto">
          <a:xfrm>
            <a:off x="2109166" y="6129681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 dirty="0">
                <a:latin typeface="Arial" pitchFamily="34" charset="0"/>
                <a:cs typeface="Arial" pitchFamily="34" charset="0"/>
              </a:rPr>
              <a:t>World-Leading Research with Real-World Impact!</a:t>
            </a:r>
          </a:p>
        </p:txBody>
      </p:sp>
    </p:spTree>
    <p:extLst>
      <p:ext uri="{BB962C8B-B14F-4D97-AF65-F5344CB8AC3E}">
        <p14:creationId xmlns:p14="http://schemas.microsoft.com/office/powerpoint/2010/main" xmlns="" val="2474004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Framework </a:t>
            </a:r>
            <a:r>
              <a:rPr lang="en-US" altLang="zh-CN" dirty="0" smtClean="0">
                <a:solidFill>
                  <a:srgbClr val="0070C0"/>
                </a:solidFill>
              </a:rPr>
              <a:t>Overview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Prevent applications from learning user’s private information while still maintaining the functionality</a:t>
            </a:r>
          </a:p>
          <a:p>
            <a:r>
              <a:rPr lang="en-US" sz="2800" dirty="0" smtClean="0"/>
              <a:t>Leave private information within OSN system and allow external servers of applications to retrieve non-private data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5" name="Picture 4" descr="Untitl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2439" y="4133088"/>
            <a:ext cx="6792273" cy="1743318"/>
          </a:xfrm>
          <a:prstGeom prst="rect">
            <a:avLst/>
          </a:prstGeom>
        </p:spPr>
      </p:pic>
      <p:sp>
        <p:nvSpPr>
          <p:cNvPr id="6" name="TextBox 41"/>
          <p:cNvSpPr txBox="1">
            <a:spLocks noChangeArrowheads="1"/>
          </p:cNvSpPr>
          <p:nvPr/>
        </p:nvSpPr>
        <p:spPr bwMode="auto">
          <a:xfrm>
            <a:off x="2109166" y="6129681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 dirty="0">
                <a:latin typeface="Arial" pitchFamily="34" charset="0"/>
                <a:cs typeface="Arial" pitchFamily="34" charset="0"/>
              </a:rPr>
              <a:t>World-Leading Research with Real-World Impact!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Proposed Architecture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5" name="Content Placeholder 4" descr="Untitled1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2683" y="1600200"/>
            <a:ext cx="8058633" cy="4525963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TextBox 41"/>
          <p:cNvSpPr txBox="1">
            <a:spLocks noChangeArrowheads="1"/>
          </p:cNvSpPr>
          <p:nvPr/>
        </p:nvSpPr>
        <p:spPr bwMode="auto">
          <a:xfrm>
            <a:off x="2109166" y="6129681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 dirty="0">
                <a:latin typeface="Arial" pitchFamily="34" charset="0"/>
                <a:cs typeface="Arial" pitchFamily="34" charset="0"/>
              </a:rPr>
              <a:t>World-Leading Research with Real-World Impact!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Application Components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Internal component</a:t>
            </a:r>
          </a:p>
          <a:p>
            <a:pPr lvl="1"/>
            <a:r>
              <a:rPr lang="en-US" sz="2400" dirty="0" smtClean="0">
                <a:solidFill>
                  <a:srgbClr val="002060"/>
                </a:solidFill>
              </a:rPr>
              <a:t>High trustworthy; can handle private data</a:t>
            </a:r>
          </a:p>
          <a:p>
            <a:pPr lvl="1"/>
            <a:r>
              <a:rPr lang="en-US" sz="2400" dirty="0" smtClean="0">
                <a:solidFill>
                  <a:srgbClr val="002060"/>
                </a:solidFill>
              </a:rPr>
              <a:t>Can be provided by OSN and 3</a:t>
            </a:r>
            <a:r>
              <a:rPr lang="en-US" sz="2400" baseline="30000" dirty="0" smtClean="0">
                <a:solidFill>
                  <a:srgbClr val="002060"/>
                </a:solidFill>
              </a:rPr>
              <a:t>rd</a:t>
            </a:r>
            <a:r>
              <a:rPr lang="en-US" sz="2400" dirty="0" smtClean="0">
                <a:solidFill>
                  <a:srgbClr val="002060"/>
                </a:solidFill>
              </a:rPr>
              <a:t>-party entities</a:t>
            </a:r>
          </a:p>
          <a:p>
            <a:r>
              <a:rPr lang="en-US" dirty="0" smtClean="0"/>
              <a:t>External component</a:t>
            </a:r>
          </a:p>
          <a:p>
            <a:pPr lvl="1"/>
            <a:r>
              <a:rPr lang="en-US" sz="2400" dirty="0" smtClean="0">
                <a:solidFill>
                  <a:srgbClr val="002060"/>
                </a:solidFill>
              </a:rPr>
              <a:t>Provided by 3</a:t>
            </a:r>
            <a:r>
              <a:rPr lang="en-US" sz="2400" baseline="30000" dirty="0" smtClean="0">
                <a:solidFill>
                  <a:srgbClr val="002060"/>
                </a:solidFill>
              </a:rPr>
              <a:t>rd</a:t>
            </a:r>
            <a:r>
              <a:rPr lang="en-US" sz="2400" dirty="0" smtClean="0">
                <a:solidFill>
                  <a:srgbClr val="002060"/>
                </a:solidFill>
              </a:rPr>
              <a:t>-party entities</a:t>
            </a:r>
          </a:p>
          <a:p>
            <a:pPr lvl="1"/>
            <a:r>
              <a:rPr lang="en-US" sz="2400" dirty="0" smtClean="0">
                <a:solidFill>
                  <a:srgbClr val="002060"/>
                </a:solidFill>
              </a:rPr>
              <a:t>Low trustworthy; cannot consume private data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TextBox 41"/>
          <p:cNvSpPr txBox="1">
            <a:spLocks noChangeArrowheads="1"/>
          </p:cNvSpPr>
          <p:nvPr/>
        </p:nvSpPr>
        <p:spPr bwMode="auto">
          <a:xfrm>
            <a:off x="2109166" y="6129681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 dirty="0">
                <a:latin typeface="Arial" pitchFamily="34" charset="0"/>
                <a:cs typeface="Arial" pitchFamily="34" charset="0"/>
              </a:rPr>
              <a:t>World-Leading Research with Real-World Impact!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CS_ppt_template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85764</TotalTime>
  <Words>860</Words>
  <Application>Microsoft Office PowerPoint</Application>
  <PresentationFormat>On-screen Show (4:3)</PresentationFormat>
  <Paragraphs>153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ICS_ppt_template3</vt:lpstr>
      <vt:lpstr>Preserving User Privacy from Third-party Applications in Online Social Networks</vt:lpstr>
      <vt:lpstr>Agenda</vt:lpstr>
      <vt:lpstr>Privacy Issues</vt:lpstr>
      <vt:lpstr>Privacy Issues (cont.)</vt:lpstr>
      <vt:lpstr>Countermeasures</vt:lpstr>
      <vt:lpstr>Goal</vt:lpstr>
      <vt:lpstr>Framework Overview</vt:lpstr>
      <vt:lpstr>Proposed Architecture</vt:lpstr>
      <vt:lpstr>Application Components</vt:lpstr>
      <vt:lpstr>Communications</vt:lpstr>
      <vt:lpstr>Relationship-based Access Control w/ Apps</vt:lpstr>
      <vt:lpstr>Policy Specifications</vt:lpstr>
      <vt:lpstr>Policy Specifications</vt:lpstr>
      <vt:lpstr>Example: App Request Notification</vt:lpstr>
      <vt:lpstr>Example: Accessing User’s Profile</vt:lpstr>
      <vt:lpstr>Conclusions</vt:lpstr>
      <vt:lpstr>Q&amp;A</vt:lpstr>
    </vt:vector>
  </TitlesOfParts>
  <Company>UTSA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User-to-User Relationship-based Access Control Framework for Online Social Networks</dc:title>
  <dc:creator>Yuan Cheng</dc:creator>
  <cp:lastModifiedBy>Ravi Sandhu</cp:lastModifiedBy>
  <cp:revision>823</cp:revision>
  <cp:lastPrinted>2012-09-01T04:53:36Z</cp:lastPrinted>
  <dcterms:created xsi:type="dcterms:W3CDTF">2012-09-19T19:46:13Z</dcterms:created>
  <dcterms:modified xsi:type="dcterms:W3CDTF">2013-05-21T04:36:52Z</dcterms:modified>
</cp:coreProperties>
</file>