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1908" y="-40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89D61-806C-4FD0-8109-133E381D501F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17924-EB1A-4D9C-8C26-FF1180509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03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17924-EB1A-4D9C-8C26-FF118050906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59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935978"/>
            <a:ext cx="330708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600" b="1" dirty="0" smtClean="0">
                <a:solidFill>
                  <a:srgbClr val="002060"/>
                </a:solidFill>
                <a:latin typeface="+mj-lt"/>
              </a:rPr>
              <a:t>Access Control Model for the </a:t>
            </a:r>
            <a:r>
              <a:rPr lang="en-US" sz="10600" b="1" dirty="0" err="1" smtClean="0">
                <a:solidFill>
                  <a:srgbClr val="002060"/>
                </a:solidFill>
                <a:latin typeface="+mj-lt"/>
              </a:rPr>
              <a:t>Hadoop</a:t>
            </a:r>
            <a:r>
              <a:rPr lang="en-US" sz="10600" b="1" dirty="0" smtClean="0">
                <a:solidFill>
                  <a:srgbClr val="002060"/>
                </a:solidFill>
                <a:latin typeface="+mj-lt"/>
              </a:rPr>
              <a:t> Ecosystem</a:t>
            </a:r>
            <a:endParaRPr lang="en-US" sz="10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575854"/>
            <a:ext cx="330708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100" dirty="0" err="1" smtClean="0">
                <a:solidFill>
                  <a:srgbClr val="002060"/>
                </a:solidFill>
              </a:rPr>
              <a:t>Maanak</a:t>
            </a:r>
            <a:r>
              <a:rPr lang="en-US" sz="8100" dirty="0" smtClean="0">
                <a:solidFill>
                  <a:srgbClr val="002060"/>
                </a:solidFill>
              </a:rPr>
              <a:t> Gupta, </a:t>
            </a:r>
            <a:r>
              <a:rPr lang="en-US" sz="8100" dirty="0" err="1" smtClean="0">
                <a:solidFill>
                  <a:srgbClr val="002060"/>
                </a:solidFill>
              </a:rPr>
              <a:t>Farhan</a:t>
            </a:r>
            <a:r>
              <a:rPr lang="en-US" sz="8100" dirty="0" smtClean="0">
                <a:solidFill>
                  <a:srgbClr val="002060"/>
                </a:solidFill>
              </a:rPr>
              <a:t> </a:t>
            </a:r>
            <a:r>
              <a:rPr lang="en-US" sz="8100" dirty="0" err="1" smtClean="0">
                <a:solidFill>
                  <a:srgbClr val="002060"/>
                </a:solidFill>
              </a:rPr>
              <a:t>Patwa</a:t>
            </a:r>
            <a:r>
              <a:rPr lang="en-US" sz="8100" dirty="0" smtClean="0">
                <a:solidFill>
                  <a:srgbClr val="002060"/>
                </a:solidFill>
              </a:rPr>
              <a:t> and Ravi </a:t>
            </a:r>
            <a:r>
              <a:rPr lang="en-US" sz="8100" dirty="0" err="1" smtClean="0">
                <a:solidFill>
                  <a:srgbClr val="002060"/>
                </a:solidFill>
              </a:rPr>
              <a:t>Sandhu</a:t>
            </a:r>
            <a:endParaRPr lang="en-US" sz="81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3976999"/>
            <a:ext cx="3307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002060"/>
                </a:solidFill>
              </a:rPr>
              <a:t>Institute for Cyber Security and Department of Computer Science, University of Texas at San Antonio</a:t>
            </a:r>
            <a:endParaRPr lang="en-US" sz="6000" dirty="0">
              <a:solidFill>
                <a:srgbClr val="002060"/>
              </a:solidFill>
            </a:endParaRPr>
          </a:p>
        </p:txBody>
      </p:sp>
      <p:pic>
        <p:nvPicPr>
          <p:cNvPr id="15" name="Picture 13" descr="ICS_Medium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1" y="1385697"/>
            <a:ext cx="4894524" cy="304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 descr="UTSAGifBlu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880800" y="1906185"/>
            <a:ext cx="6459962" cy="2115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8"/>
          <p:cNvSpPr>
            <a:spLocks noChangeShapeType="1"/>
          </p:cNvSpPr>
          <p:nvPr/>
        </p:nvSpPr>
        <p:spPr bwMode="auto">
          <a:xfrm flipV="1">
            <a:off x="5486400" y="5088915"/>
            <a:ext cx="32672075" cy="0"/>
          </a:xfrm>
          <a:prstGeom prst="line">
            <a:avLst/>
          </a:prstGeom>
          <a:noFill/>
          <a:ln w="76200">
            <a:solidFill>
              <a:srgbClr val="FF950E"/>
            </a:solidFill>
            <a:round/>
            <a:headEnd/>
            <a:tailEnd/>
          </a:ln>
          <a:effectLst>
            <a:outerShdw blurRad="177800" dist="50800" dir="5400000" algn="ctr" rotWithShape="0">
              <a:schemeClr val="accent6">
                <a:lumMod val="75000"/>
              </a:schemeClr>
            </a:outerShdw>
          </a:effectLst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b="1" dirty="0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539237" y="5878830"/>
            <a:ext cx="12268199" cy="26563320"/>
          </a:xfrm>
          <a:prstGeom prst="roundRect">
            <a:avLst>
              <a:gd name="adj" fmla="val 3462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2667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5887700" y="5833110"/>
            <a:ext cx="12268199" cy="26609040"/>
          </a:xfrm>
          <a:prstGeom prst="roundRect">
            <a:avLst>
              <a:gd name="adj" fmla="val 3462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3556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0229664" y="5833110"/>
            <a:ext cx="12268199" cy="26609040"/>
          </a:xfrm>
          <a:prstGeom prst="roundRect">
            <a:avLst>
              <a:gd name="adj" fmla="val 4247"/>
            </a:avLst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3429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080254" y="6366427"/>
            <a:ext cx="11186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2074999" y="6366427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75489" y="17901737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AUTHORIZATION IN HADOOP ECOSYSTEM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409667" y="9826465"/>
            <a:ext cx="111861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HADOOP ECOSYSTEM ACCESS CONTROL MODEL (</a:t>
            </a:r>
            <a:r>
              <a:rPr lang="en-US" sz="4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HeAC</a:t>
            </a:r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749382" y="10496632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EXTENSIONS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754637" y="23775655"/>
            <a:ext cx="11186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93080" y="7257378"/>
            <a:ext cx="11693850" cy="1061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 smtClean="0"/>
              <a:t>Apache </a:t>
            </a:r>
            <a:r>
              <a:rPr lang="en-US" sz="3600" b="1" dirty="0" err="1"/>
              <a:t>Hadoop</a:t>
            </a:r>
            <a:r>
              <a:rPr lang="en-US" sz="3600" dirty="0"/>
              <a:t> is an important framework for fault-tolerant </a:t>
            </a:r>
            <a:r>
              <a:rPr lang="en-US" sz="3600" dirty="0" smtClean="0"/>
              <a:t>and distributed </a:t>
            </a:r>
            <a:r>
              <a:rPr lang="en-US" sz="3600" dirty="0"/>
              <a:t>storage and processing of Big Data. </a:t>
            </a:r>
            <a:r>
              <a:rPr lang="en-US" sz="3600" b="1" dirty="0" err="1" smtClean="0"/>
              <a:t>Hadoop</a:t>
            </a:r>
            <a:r>
              <a:rPr lang="en-US" sz="3600" b="1" dirty="0" smtClean="0"/>
              <a:t> </a:t>
            </a:r>
            <a:r>
              <a:rPr lang="en-US" sz="3600" b="1" dirty="0"/>
              <a:t>2.x </a:t>
            </a:r>
            <a:r>
              <a:rPr lang="en-US" sz="3600" dirty="0"/>
              <a:t>core</a:t>
            </a:r>
            <a:r>
              <a:rPr lang="en-US" sz="3600" dirty="0" smtClean="0"/>
              <a:t> platform along </a:t>
            </a:r>
            <a:r>
              <a:rPr lang="en-US" sz="3600" dirty="0"/>
              <a:t>with other open-source tools such as Apache </a:t>
            </a:r>
            <a:r>
              <a:rPr lang="en-US" sz="3600" b="1" dirty="0" smtClean="0"/>
              <a:t>Hive</a:t>
            </a:r>
            <a:r>
              <a:rPr lang="en-US" sz="3600" dirty="0" smtClean="0"/>
              <a:t>, </a:t>
            </a:r>
            <a:r>
              <a:rPr lang="en-US" sz="3600" b="1" dirty="0" smtClean="0"/>
              <a:t>Storm</a:t>
            </a:r>
            <a:r>
              <a:rPr lang="en-US" sz="3600" dirty="0"/>
              <a:t>, </a:t>
            </a:r>
            <a:r>
              <a:rPr lang="en-US" sz="3600" b="1" dirty="0" err="1"/>
              <a:t>HBase</a:t>
            </a:r>
            <a:r>
              <a:rPr lang="en-US" sz="3600" dirty="0"/>
              <a:t> </a:t>
            </a:r>
            <a:r>
              <a:rPr lang="en-US" sz="3600" dirty="0" smtClean="0"/>
              <a:t>offer </a:t>
            </a:r>
            <a:r>
              <a:rPr lang="en-US" sz="3600" dirty="0"/>
              <a:t>an ecosystem to enable users to fully harness </a:t>
            </a:r>
            <a:r>
              <a:rPr lang="en-US" sz="3600" dirty="0" smtClean="0"/>
              <a:t>Big Data </a:t>
            </a:r>
            <a:r>
              <a:rPr lang="en-US" sz="3600" dirty="0"/>
              <a:t>potential</a:t>
            </a:r>
            <a:r>
              <a:rPr lang="en-US" sz="3600" dirty="0" smtClean="0"/>
              <a:t>.</a:t>
            </a:r>
          </a:p>
          <a:p>
            <a:pPr marL="571500" indent="-571500" algn="just">
              <a:buFont typeface="Wingdings" pitchFamily="2" charset="2"/>
              <a:buChar char="v"/>
            </a:pPr>
            <a:r>
              <a:rPr lang="en-US" sz="3600" b="1" dirty="0" smtClean="0"/>
              <a:t>Multi-Tenant </a:t>
            </a:r>
            <a:r>
              <a:rPr lang="en-US" sz="3600" b="1" dirty="0" err="1" smtClean="0"/>
              <a:t>Hadoop</a:t>
            </a:r>
            <a:r>
              <a:rPr lang="en-US" sz="3600" b="1" dirty="0" smtClean="0"/>
              <a:t> </a:t>
            </a:r>
            <a:r>
              <a:rPr lang="en-US" sz="3600" b="1" dirty="0"/>
              <a:t>D</a:t>
            </a:r>
            <a:r>
              <a:rPr lang="en-US" sz="3600" b="1" dirty="0" smtClean="0"/>
              <a:t>ata Lake </a:t>
            </a:r>
            <a:r>
              <a:rPr lang="en-US" sz="3600" dirty="0"/>
              <a:t>can jeopardize the </a:t>
            </a:r>
            <a:r>
              <a:rPr lang="en-US" sz="3600" dirty="0" smtClean="0"/>
              <a:t>confidentiality </a:t>
            </a:r>
            <a:r>
              <a:rPr lang="en-US" sz="3600" dirty="0"/>
              <a:t>and </a:t>
            </a:r>
            <a:r>
              <a:rPr lang="en-US" sz="3600" dirty="0" smtClean="0"/>
              <a:t>integrity of </a:t>
            </a:r>
            <a:r>
              <a:rPr lang="en-US" sz="3600" dirty="0"/>
              <a:t>data and cluster resources if they are not protected from </a:t>
            </a:r>
            <a:r>
              <a:rPr lang="en-US" sz="3600" dirty="0" smtClean="0"/>
              <a:t>nefarious actors</a:t>
            </a:r>
            <a:r>
              <a:rPr lang="en-US" sz="3600" dirty="0"/>
              <a:t>.</a:t>
            </a:r>
            <a:endParaRPr lang="en-US" sz="3600" dirty="0" smtClean="0"/>
          </a:p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/>
              <a:t>Apache </a:t>
            </a:r>
            <a:r>
              <a:rPr lang="en-US" sz="3600" b="1" dirty="0"/>
              <a:t>Ranger</a:t>
            </a:r>
            <a:r>
              <a:rPr lang="en-US" sz="3600" dirty="0"/>
              <a:t> and Apache </a:t>
            </a:r>
            <a:r>
              <a:rPr lang="en-US" sz="3600" b="1" dirty="0"/>
              <a:t>Sentry</a:t>
            </a:r>
            <a:r>
              <a:rPr lang="en-US" sz="3600" dirty="0"/>
              <a:t> provide </a:t>
            </a:r>
            <a:r>
              <a:rPr lang="en-US" sz="3600" dirty="0" smtClean="0"/>
              <a:t>access control </a:t>
            </a:r>
            <a:r>
              <a:rPr lang="en-US" sz="3600" dirty="0"/>
              <a:t>capabilities to several ecosystem components by </a:t>
            </a:r>
            <a:r>
              <a:rPr lang="en-US" sz="3600" dirty="0" smtClean="0"/>
              <a:t>offering centralized </a:t>
            </a:r>
            <a:r>
              <a:rPr lang="en-US" sz="3600" dirty="0"/>
              <a:t>policy administration and enforcement through plugins</a:t>
            </a:r>
            <a:r>
              <a:rPr lang="en-US" sz="3600" dirty="0" smtClean="0"/>
              <a:t>.</a:t>
            </a:r>
          </a:p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 smtClean="0"/>
              <a:t>In this work we </a:t>
            </a:r>
            <a:r>
              <a:rPr lang="en-US" sz="3600" dirty="0"/>
              <a:t>discuss the access control model for </a:t>
            </a:r>
            <a:r>
              <a:rPr lang="en-US" sz="3600" b="1" dirty="0" err="1"/>
              <a:t>Hadoop</a:t>
            </a:r>
            <a:r>
              <a:rPr lang="en-US" sz="3600" b="1" dirty="0"/>
              <a:t> </a:t>
            </a:r>
            <a:r>
              <a:rPr lang="en-US" sz="3600" b="1" dirty="0" smtClean="0"/>
              <a:t>ecosystem </a:t>
            </a:r>
            <a:r>
              <a:rPr lang="en-US" sz="3600" dirty="0" smtClean="0"/>
              <a:t>(</a:t>
            </a:r>
            <a:r>
              <a:rPr lang="en-US" sz="3600" dirty="0"/>
              <a:t>referred as </a:t>
            </a:r>
            <a:r>
              <a:rPr lang="en-US" sz="3600" b="1" dirty="0" err="1"/>
              <a:t>HeAC</a:t>
            </a:r>
            <a:r>
              <a:rPr lang="en-US" sz="3600" dirty="0"/>
              <a:t>) used by Apache Ranger (release 0.6) </a:t>
            </a:r>
            <a:r>
              <a:rPr lang="en-US" sz="3600" dirty="0" smtClean="0"/>
              <a:t>and Sentry </a:t>
            </a:r>
            <a:r>
              <a:rPr lang="en-US" sz="3600" dirty="0"/>
              <a:t>(release 1.7.0) along with </a:t>
            </a:r>
            <a:r>
              <a:rPr lang="en-US" sz="3600" dirty="0" err="1"/>
              <a:t>Hadoop</a:t>
            </a:r>
            <a:r>
              <a:rPr lang="en-US" sz="3600" dirty="0"/>
              <a:t> 2.x native </a:t>
            </a:r>
            <a:r>
              <a:rPr lang="en-US" sz="3600" dirty="0" smtClean="0"/>
              <a:t>authorization capabilities. This </a:t>
            </a:r>
            <a:r>
              <a:rPr lang="en-US" sz="3600" dirty="0"/>
              <a:t>multi-layer model provides several access </a:t>
            </a:r>
            <a:r>
              <a:rPr lang="en-US" sz="3600" dirty="0" smtClean="0"/>
              <a:t>enforcement points </a:t>
            </a:r>
            <a:r>
              <a:rPr lang="en-US" sz="3600" dirty="0"/>
              <a:t>to restrict unauthorized users to cluster resources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72940" y="24741271"/>
            <a:ext cx="1198164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[1] </a:t>
            </a:r>
            <a:r>
              <a:rPr lang="en-US" sz="2800" dirty="0"/>
              <a:t>Apache </a:t>
            </a:r>
            <a:r>
              <a:rPr lang="en-US" sz="2800" dirty="0" err="1"/>
              <a:t>Hadoop</a:t>
            </a:r>
            <a:r>
              <a:rPr lang="en-US" sz="2800" dirty="0"/>
              <a:t>. </a:t>
            </a:r>
            <a:r>
              <a:rPr lang="en-US" sz="2800" dirty="0" smtClean="0"/>
              <a:t>http</a:t>
            </a:r>
            <a:r>
              <a:rPr lang="en-US" sz="2800" dirty="0"/>
              <a:t>://hadoop.apache.org</a:t>
            </a:r>
            <a:r>
              <a:rPr lang="en-US" sz="2800" dirty="0" smtClean="0"/>
              <a:t>/.</a:t>
            </a:r>
          </a:p>
          <a:p>
            <a:r>
              <a:rPr lang="en-US" sz="2800" dirty="0" smtClean="0"/>
              <a:t>[2] </a:t>
            </a:r>
            <a:r>
              <a:rPr lang="en-US" sz="2800" dirty="0"/>
              <a:t>Apache Knox. </a:t>
            </a:r>
            <a:r>
              <a:rPr lang="en-US" sz="2800" dirty="0" smtClean="0"/>
              <a:t>http</a:t>
            </a:r>
            <a:r>
              <a:rPr lang="en-US" sz="2800" dirty="0"/>
              <a:t>://knox.apache.org</a:t>
            </a:r>
            <a:r>
              <a:rPr lang="en-US" sz="2800" dirty="0" smtClean="0"/>
              <a:t>/.</a:t>
            </a:r>
          </a:p>
          <a:p>
            <a:r>
              <a:rPr lang="en-US" sz="2800" dirty="0" smtClean="0"/>
              <a:t>[3] </a:t>
            </a:r>
            <a:r>
              <a:rPr lang="en-US" sz="2800" dirty="0"/>
              <a:t>Apache Ranger. </a:t>
            </a:r>
            <a:r>
              <a:rPr lang="en-US" sz="2800" dirty="0" smtClean="0"/>
              <a:t>http</a:t>
            </a:r>
            <a:r>
              <a:rPr lang="en-US" sz="2800" dirty="0"/>
              <a:t>://ranger.apache.org</a:t>
            </a:r>
            <a:r>
              <a:rPr lang="en-US" sz="2800" dirty="0" smtClean="0"/>
              <a:t>/.</a:t>
            </a:r>
          </a:p>
          <a:p>
            <a:r>
              <a:rPr lang="en-US" sz="2800" dirty="0" smtClean="0"/>
              <a:t>[4] Apache Sentry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. http://sentry.apache.org/. </a:t>
            </a:r>
          </a:p>
          <a:p>
            <a:pPr marL="514350" indent="-514350"/>
            <a:r>
              <a:rPr lang="en-US" sz="2800" dirty="0" smtClean="0"/>
              <a:t>[5] </a:t>
            </a:r>
            <a:r>
              <a:rPr lang="en-US" sz="2800" dirty="0" err="1"/>
              <a:t>Pietro</a:t>
            </a:r>
            <a:r>
              <a:rPr lang="en-US" sz="2800" dirty="0"/>
              <a:t> Colombo and Elena Ferrari. 2015. Privacy aware access </a:t>
            </a:r>
            <a:r>
              <a:rPr lang="en-US" sz="2800" dirty="0" smtClean="0"/>
              <a:t>control </a:t>
            </a:r>
            <a:r>
              <a:rPr lang="en-US" sz="2800" dirty="0"/>
              <a:t>for </a:t>
            </a:r>
            <a:r>
              <a:rPr lang="en-US" sz="2800" dirty="0" smtClean="0"/>
              <a:t>Big                       Data</a:t>
            </a:r>
            <a:r>
              <a:rPr lang="en-US" sz="2800" dirty="0"/>
              <a:t>: a research roadmap. Big Data Research 2, 4 (2015), </a:t>
            </a:r>
            <a:r>
              <a:rPr lang="en-US" sz="2800" dirty="0" smtClean="0"/>
              <a:t>145–154.</a:t>
            </a:r>
          </a:p>
          <a:p>
            <a:pPr marL="514350" indent="-514350"/>
            <a:r>
              <a:rPr lang="en-US" sz="2800" dirty="0" smtClean="0"/>
              <a:t>[6] </a:t>
            </a:r>
            <a:r>
              <a:rPr lang="en-US" sz="2800" dirty="0" err="1"/>
              <a:t>Devaraj</a:t>
            </a:r>
            <a:r>
              <a:rPr lang="en-US" sz="2800" dirty="0"/>
              <a:t> Das, Owen O’Malley, Sanjay </a:t>
            </a:r>
            <a:r>
              <a:rPr lang="en-US" sz="2800" dirty="0" err="1"/>
              <a:t>Radia</a:t>
            </a:r>
            <a:r>
              <a:rPr lang="en-US" sz="2800" dirty="0"/>
              <a:t>, and </a:t>
            </a:r>
            <a:r>
              <a:rPr lang="en-US" sz="2800" dirty="0" err="1"/>
              <a:t>Kan</a:t>
            </a:r>
            <a:r>
              <a:rPr lang="en-US" sz="2800" dirty="0"/>
              <a:t> Zhang. 2011. </a:t>
            </a:r>
            <a:r>
              <a:rPr lang="en-US" sz="2800" dirty="0" smtClean="0"/>
              <a:t>Adding security  to </a:t>
            </a:r>
            <a:r>
              <a:rPr lang="en-US" sz="2800" dirty="0"/>
              <a:t>Apache </a:t>
            </a:r>
            <a:r>
              <a:rPr lang="en-US" sz="2800" dirty="0" err="1"/>
              <a:t>Hadoop</a:t>
            </a:r>
            <a:r>
              <a:rPr lang="en-US" sz="2800" dirty="0"/>
              <a:t>. </a:t>
            </a:r>
            <a:r>
              <a:rPr lang="en-US" sz="2800" dirty="0" err="1"/>
              <a:t>Hortonworks</a:t>
            </a:r>
            <a:r>
              <a:rPr lang="en-US" sz="2800" dirty="0"/>
              <a:t>, IBM (2011</a:t>
            </a:r>
            <a:r>
              <a:rPr lang="en-US" sz="2800" dirty="0" smtClean="0"/>
              <a:t>).</a:t>
            </a:r>
          </a:p>
          <a:p>
            <a:pPr marL="514350" indent="-514350"/>
            <a:r>
              <a:rPr lang="en-US" sz="2800" dirty="0" smtClean="0"/>
              <a:t>[7] </a:t>
            </a:r>
            <a:r>
              <a:rPr lang="en-US" sz="2800" dirty="0" err="1"/>
              <a:t>Maanak</a:t>
            </a:r>
            <a:r>
              <a:rPr lang="en-US" sz="2800" dirty="0"/>
              <a:t> Gupta, </a:t>
            </a:r>
            <a:r>
              <a:rPr lang="en-US" sz="2800" dirty="0" err="1"/>
              <a:t>Farhan</a:t>
            </a:r>
            <a:r>
              <a:rPr lang="en-US" sz="2800" dirty="0"/>
              <a:t> </a:t>
            </a:r>
            <a:r>
              <a:rPr lang="en-US" sz="2800" dirty="0" err="1"/>
              <a:t>Patwa</a:t>
            </a:r>
            <a:r>
              <a:rPr lang="en-US" sz="2800" dirty="0"/>
              <a:t>, James Benson, and Ravi </a:t>
            </a:r>
            <a:r>
              <a:rPr lang="en-US" sz="2800" dirty="0" err="1"/>
              <a:t>Sandhu</a:t>
            </a:r>
            <a:r>
              <a:rPr lang="en-US" sz="2800" dirty="0"/>
              <a:t>. 2017. </a:t>
            </a:r>
            <a:r>
              <a:rPr lang="en-US" sz="2800" dirty="0" smtClean="0"/>
              <a:t>Multi-Layer Authorization </a:t>
            </a:r>
            <a:r>
              <a:rPr lang="en-US" sz="2800" dirty="0"/>
              <a:t>Framework for a Representative </a:t>
            </a:r>
            <a:r>
              <a:rPr lang="en-US" sz="2800" dirty="0" err="1"/>
              <a:t>Hadoop</a:t>
            </a:r>
            <a:r>
              <a:rPr lang="en-US" sz="2800" dirty="0"/>
              <a:t> Ecosystem Deployment</a:t>
            </a:r>
            <a:r>
              <a:rPr lang="en-US" sz="2800" dirty="0" smtClean="0"/>
              <a:t>. In </a:t>
            </a:r>
            <a:r>
              <a:rPr lang="en-US" sz="2800" dirty="0"/>
              <a:t>Proc. of ACM SACMAT (To appear</a:t>
            </a:r>
            <a:r>
              <a:rPr lang="en-US" sz="2800" dirty="0" smtClean="0"/>
              <a:t>). 8 Pages.</a:t>
            </a:r>
          </a:p>
          <a:p>
            <a:pPr marL="514350" indent="-514350"/>
            <a:r>
              <a:rPr lang="en-US" sz="2800" dirty="0" smtClean="0"/>
              <a:t>[8] </a:t>
            </a:r>
            <a:r>
              <a:rPr lang="en-US" sz="2800" dirty="0"/>
              <a:t>Vincent C Hu, Tim </a:t>
            </a:r>
            <a:r>
              <a:rPr lang="en-US" sz="2800" dirty="0" err="1"/>
              <a:t>Grance</a:t>
            </a:r>
            <a:r>
              <a:rPr lang="en-US" sz="2800" dirty="0"/>
              <a:t>, David F </a:t>
            </a:r>
            <a:r>
              <a:rPr lang="en-US" sz="2800" dirty="0" err="1"/>
              <a:t>Ferraiolo</a:t>
            </a:r>
            <a:r>
              <a:rPr lang="en-US" sz="2800" dirty="0"/>
              <a:t>, and D Rick Kuhn. 2014. An </a:t>
            </a:r>
            <a:r>
              <a:rPr lang="en-US" sz="2800" dirty="0" smtClean="0"/>
              <a:t>access control </a:t>
            </a:r>
            <a:r>
              <a:rPr lang="en-US" sz="2800" dirty="0"/>
              <a:t>scheme for Big Data processing. In Proc. of IEEE </a:t>
            </a:r>
            <a:r>
              <a:rPr lang="en-US" sz="2800" dirty="0" err="1"/>
              <a:t>CollaborateCom</a:t>
            </a:r>
            <a:r>
              <a:rPr lang="en-US" sz="2800" dirty="0"/>
              <a:t>. 1–7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[9] </a:t>
            </a:r>
            <a:r>
              <a:rPr lang="en-US" sz="2800" dirty="0" err="1"/>
              <a:t>Huseyin</a:t>
            </a:r>
            <a:r>
              <a:rPr lang="en-US" sz="2800" dirty="0"/>
              <a:t> </a:t>
            </a:r>
            <a:r>
              <a:rPr lang="en-US" sz="2800" dirty="0" err="1"/>
              <a:t>Ulusoy</a:t>
            </a:r>
            <a:r>
              <a:rPr lang="en-US" sz="2800" dirty="0"/>
              <a:t>, Murat </a:t>
            </a:r>
            <a:r>
              <a:rPr lang="en-US" sz="2800" dirty="0" err="1"/>
              <a:t>Kantarcioglu</a:t>
            </a:r>
            <a:r>
              <a:rPr lang="en-US" sz="2800" dirty="0"/>
              <a:t>, </a:t>
            </a:r>
            <a:r>
              <a:rPr lang="en-US" sz="2800" dirty="0" err="1"/>
              <a:t>Erman</a:t>
            </a:r>
            <a:r>
              <a:rPr lang="en-US" sz="2800" dirty="0"/>
              <a:t> Pa.uk, and Kevin </a:t>
            </a:r>
            <a:r>
              <a:rPr lang="en-US" sz="2800" dirty="0" err="1"/>
              <a:t>Hamlen</a:t>
            </a:r>
            <a:r>
              <a:rPr lang="en-US" sz="2800" dirty="0"/>
              <a:t>. 2014.</a:t>
            </a:r>
          </a:p>
          <a:p>
            <a:pPr marL="520700" indent="-520700"/>
            <a:r>
              <a:rPr lang="en-US" sz="2800" dirty="0" smtClean="0"/>
              <a:t>      </a:t>
            </a:r>
            <a:r>
              <a:rPr lang="en-US" sz="2800" dirty="0" err="1" smtClean="0"/>
              <a:t>Vigiles</a:t>
            </a:r>
            <a:r>
              <a:rPr lang="en-US" sz="2800" dirty="0"/>
              <a:t>: Fine-grained access control for </a:t>
            </a:r>
            <a:r>
              <a:rPr lang="en-US" sz="2800" dirty="0" err="1"/>
              <a:t>MapReduce</a:t>
            </a:r>
            <a:r>
              <a:rPr lang="en-US" sz="2800" dirty="0"/>
              <a:t> systems. In Proc. of IEEE</a:t>
            </a:r>
          </a:p>
          <a:p>
            <a:r>
              <a:rPr lang="en-US" sz="2800" dirty="0" smtClean="0"/>
              <a:t>      Congress </a:t>
            </a:r>
            <a:r>
              <a:rPr lang="en-US" sz="2800" dirty="0"/>
              <a:t>on Big Data. IEEE, 40–47</a:t>
            </a:r>
            <a:r>
              <a:rPr lang="en-US" sz="2800" dirty="0" smtClean="0"/>
              <a:t>.</a:t>
            </a:r>
          </a:p>
        </p:txBody>
      </p:sp>
      <p:pic>
        <p:nvPicPr>
          <p:cNvPr id="1027" name="Picture 3" descr="F:\PhD Courses\Research Material\Inprogress Research\Research Related\Big Data Access Control\Research\ICS-Research\DBSec\Final-Submitted-DBSec\maanak-dbsec17\Ford Presentation\fig-arc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284" y="20212170"/>
            <a:ext cx="9432104" cy="540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PhD Courses\Research Material\Inprogress Research\Research Related\Big Data Access Control\Research\ICS-Research\DBSec\Final-Submitted-DBSec\maanak-dbsec17\Ford Presentation\sentry+ranger.pn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7903" y="14258447"/>
            <a:ext cx="10167793" cy="798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" name="TextBox 1023"/>
          <p:cNvSpPr txBox="1"/>
          <p:nvPr/>
        </p:nvSpPr>
        <p:spPr>
          <a:xfrm>
            <a:off x="17933670" y="22240923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Figure 2: The Conceptual </a:t>
            </a:r>
            <a:r>
              <a:rPr lang="en-US" sz="2800" b="1" dirty="0" err="1" smtClean="0"/>
              <a:t>HeAC</a:t>
            </a:r>
            <a:r>
              <a:rPr lang="en-US" sz="2800" b="1" dirty="0" smtClean="0"/>
              <a:t> Model</a:t>
            </a:r>
            <a:endParaRPr lang="en-US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161354" y="25368096"/>
            <a:ext cx="8954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Figure 1: Authorization Architecture for </a:t>
            </a:r>
            <a:r>
              <a:rPr lang="en-US" sz="2800" b="1" dirty="0" err="1" smtClean="0"/>
              <a:t>Hadoop</a:t>
            </a:r>
            <a:r>
              <a:rPr lang="en-US" sz="2800" b="1" dirty="0" smtClean="0"/>
              <a:t> Ecosystem</a:t>
            </a:r>
            <a:endParaRPr lang="en-US" sz="2800" b="1" dirty="0"/>
          </a:p>
        </p:txBody>
      </p:sp>
      <p:sp>
        <p:nvSpPr>
          <p:cNvPr id="1025" name="TextBox 1024"/>
          <p:cNvSpPr txBox="1"/>
          <p:nvPr/>
        </p:nvSpPr>
        <p:spPr>
          <a:xfrm>
            <a:off x="1793080" y="18878365"/>
            <a:ext cx="11693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en-US" sz="3600" b="1" dirty="0" smtClean="0"/>
              <a:t>Multi-layer</a:t>
            </a:r>
            <a:r>
              <a:rPr lang="en-US" sz="3600" dirty="0" smtClean="0"/>
              <a:t> </a:t>
            </a:r>
            <a:r>
              <a:rPr lang="en-US" sz="3600" dirty="0"/>
              <a:t>Authorization in </a:t>
            </a:r>
            <a:r>
              <a:rPr lang="en-US" sz="3600" dirty="0" err="1"/>
              <a:t>Hadoop</a:t>
            </a:r>
            <a:r>
              <a:rPr lang="en-US" sz="3600" dirty="0"/>
              <a:t> </a:t>
            </a:r>
            <a:r>
              <a:rPr lang="en-US" sz="3600" dirty="0" smtClean="0"/>
              <a:t>Ecosystem offers </a:t>
            </a:r>
            <a:r>
              <a:rPr lang="en-US" sz="3600" b="1" dirty="0" smtClean="0"/>
              <a:t>Defense in Depth </a:t>
            </a:r>
            <a:r>
              <a:rPr lang="en-US" sz="3600" dirty="0" smtClean="0"/>
              <a:t>approach.</a:t>
            </a:r>
            <a:endParaRPr lang="en-US" sz="3600" dirty="0"/>
          </a:p>
        </p:txBody>
      </p:sp>
      <p:sp>
        <p:nvSpPr>
          <p:cNvPr id="1031" name="TextBox 1030"/>
          <p:cNvSpPr txBox="1"/>
          <p:nvPr/>
        </p:nvSpPr>
        <p:spPr>
          <a:xfrm>
            <a:off x="1763762" y="26167532"/>
            <a:ext cx="1147333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00138" indent="-571500" algn="just">
              <a:buFont typeface="Wingdings" pitchFamily="2" charset="2"/>
              <a:buChar char="Ø"/>
            </a:pPr>
            <a:r>
              <a:rPr lang="en-US" sz="3600" b="1" dirty="0" smtClean="0"/>
              <a:t>Service Access:  </a:t>
            </a:r>
            <a:r>
              <a:rPr lang="en-US" sz="3600" dirty="0"/>
              <a:t>The first layer of defense is provided by service level authorization which checks if a user or application is allowed to access the </a:t>
            </a:r>
            <a:r>
              <a:rPr lang="en-US" sz="3600" dirty="0" err="1"/>
              <a:t>Hadoop</a:t>
            </a:r>
            <a:r>
              <a:rPr lang="en-US" sz="3600" dirty="0"/>
              <a:t> ecosystem services and </a:t>
            </a:r>
            <a:r>
              <a:rPr lang="en-US" sz="3600" dirty="0" err="1"/>
              <a:t>Hadoop</a:t>
            </a:r>
            <a:r>
              <a:rPr lang="en-US" sz="3600" dirty="0"/>
              <a:t> core daemons.</a:t>
            </a:r>
            <a:endParaRPr lang="en-US" sz="3600" b="1" dirty="0" smtClean="0"/>
          </a:p>
          <a:p>
            <a:pPr marL="1100138" indent="-571500" algn="just">
              <a:buFont typeface="Wingdings" pitchFamily="2" charset="2"/>
              <a:buChar char="Ø"/>
            </a:pPr>
            <a:r>
              <a:rPr lang="en-US" sz="3600" b="1" dirty="0" smtClean="0"/>
              <a:t>Data and Objects Access: </a:t>
            </a:r>
            <a:r>
              <a:rPr lang="en-US" sz="3600" dirty="0" err="1"/>
              <a:t>Hadoop</a:t>
            </a:r>
            <a:r>
              <a:rPr lang="en-US" sz="3600" dirty="0"/>
              <a:t> Distributed File System (HDFS) enforces POSIX style model and ACLs for setting permissions on files and directories holding </a:t>
            </a:r>
            <a:r>
              <a:rPr lang="en-US" sz="3600" dirty="0" smtClean="0"/>
              <a:t>data. Apache </a:t>
            </a:r>
            <a:r>
              <a:rPr lang="en-US" sz="3600" dirty="0"/>
              <a:t>Hive requires </a:t>
            </a:r>
            <a:r>
              <a:rPr lang="en-US" sz="3600" dirty="0" smtClean="0"/>
              <a:t>columns</a:t>
            </a:r>
            <a:r>
              <a:rPr lang="en-US" sz="3600" dirty="0"/>
              <a:t>, whereas Apache Kafka secures topic </a:t>
            </a:r>
            <a:r>
              <a:rPr lang="en-US" sz="3600" dirty="0" smtClean="0"/>
              <a:t>objects. Attribute </a:t>
            </a:r>
            <a:r>
              <a:rPr lang="en-US" sz="3600" dirty="0"/>
              <a:t>values (called Tags) </a:t>
            </a:r>
            <a:r>
              <a:rPr lang="en-US" sz="3600" dirty="0" smtClean="0"/>
              <a:t>can be </a:t>
            </a:r>
            <a:r>
              <a:rPr lang="en-US" sz="3600" dirty="0"/>
              <a:t>associated with objects </a:t>
            </a:r>
            <a:r>
              <a:rPr lang="en-US" sz="3600" dirty="0" smtClean="0"/>
              <a:t>to </a:t>
            </a:r>
            <a:r>
              <a:rPr lang="en-US" sz="3600" dirty="0"/>
              <a:t>create Tag-based policies</a:t>
            </a:r>
            <a:r>
              <a:rPr lang="en-US" sz="3600" dirty="0" smtClean="0"/>
              <a:t>.</a:t>
            </a:r>
            <a:endParaRPr lang="en-US" sz="3600" b="1" dirty="0" smtClean="0"/>
          </a:p>
        </p:txBody>
      </p:sp>
      <p:sp>
        <p:nvSpPr>
          <p:cNvPr id="1032" name="TextBox 1031"/>
          <p:cNvSpPr txBox="1"/>
          <p:nvPr/>
        </p:nvSpPr>
        <p:spPr>
          <a:xfrm>
            <a:off x="16082009" y="6366427"/>
            <a:ext cx="117271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82688" indent="-571500" algn="just">
              <a:buFont typeface="Wingdings" pitchFamily="2" charset="2"/>
              <a:buChar char="Ø"/>
            </a:pPr>
            <a:r>
              <a:rPr lang="en-US" sz="3600" b="1" dirty="0"/>
              <a:t>Cluster Resource and Applications Access</a:t>
            </a:r>
            <a:r>
              <a:rPr lang="en-US" sz="3600" b="1" dirty="0" smtClean="0"/>
              <a:t>: </a:t>
            </a:r>
            <a:r>
              <a:rPr lang="en-US" sz="3600" dirty="0"/>
              <a:t>In </a:t>
            </a:r>
            <a:r>
              <a:rPr lang="en-US" sz="3600" dirty="0" err="1"/>
              <a:t>Hadoop</a:t>
            </a:r>
            <a:r>
              <a:rPr lang="en-US" sz="3600" dirty="0"/>
              <a:t> 2.x, Apache YARN </a:t>
            </a:r>
            <a:r>
              <a:rPr lang="en-US" sz="3600" dirty="0" smtClean="0"/>
              <a:t>offers </a:t>
            </a:r>
            <a:r>
              <a:rPr lang="en-US" sz="3600" dirty="0"/>
              <a:t>capacity (or fair) </a:t>
            </a:r>
            <a:r>
              <a:rPr lang="en-US" sz="3600" dirty="0" smtClean="0"/>
              <a:t>scheduler queues</a:t>
            </a:r>
            <a:r>
              <a:rPr lang="en-US" sz="3600" dirty="0"/>
              <a:t>, which restrict cluster resources to authorized users.</a:t>
            </a:r>
            <a:r>
              <a:rPr lang="en-US" sz="3600" b="1" dirty="0" smtClean="0"/>
              <a:t> </a:t>
            </a:r>
            <a:r>
              <a:rPr lang="en-US" sz="3600" dirty="0"/>
              <a:t>Each queue has </a:t>
            </a:r>
            <a:r>
              <a:rPr lang="en-US" sz="3600" dirty="0" smtClean="0"/>
              <a:t>associated ACLs </a:t>
            </a:r>
            <a:r>
              <a:rPr lang="en-US" sz="3600" dirty="0"/>
              <a:t>which determine the set of users allowed to submit or </a:t>
            </a:r>
            <a:r>
              <a:rPr lang="en-US" sz="3600" dirty="0" smtClean="0"/>
              <a:t>modify applications </a:t>
            </a:r>
            <a:r>
              <a:rPr lang="en-US" sz="3600" dirty="0"/>
              <a:t>inside the cluster</a:t>
            </a:r>
            <a:r>
              <a:rPr lang="en-US" sz="3600" dirty="0" smtClean="0"/>
              <a:t>.</a:t>
            </a:r>
            <a:endParaRPr lang="en-US" dirty="0"/>
          </a:p>
        </p:txBody>
      </p:sp>
      <p:sp>
        <p:nvSpPr>
          <p:cNvPr id="1033" name="TextBox 1032"/>
          <p:cNvSpPr txBox="1"/>
          <p:nvPr/>
        </p:nvSpPr>
        <p:spPr>
          <a:xfrm>
            <a:off x="16158209" y="11396125"/>
            <a:ext cx="117271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 smtClean="0"/>
              <a:t>The model covers capabilities offered by </a:t>
            </a:r>
            <a:r>
              <a:rPr lang="en-US" sz="3600" dirty="0" err="1" smtClean="0"/>
              <a:t>Hadoop</a:t>
            </a:r>
            <a:r>
              <a:rPr lang="en-US" sz="3600" dirty="0" smtClean="0"/>
              <a:t> 2.x core and Apache Ranger and Sentry. Apache Ranger </a:t>
            </a:r>
            <a:r>
              <a:rPr lang="en-US" sz="3600" dirty="0"/>
              <a:t>allows object permissions to user and groups, </a:t>
            </a:r>
            <a:r>
              <a:rPr lang="en-US" sz="3600" dirty="0" smtClean="0"/>
              <a:t>whereas Apache </a:t>
            </a:r>
            <a:r>
              <a:rPr lang="en-US" sz="3600" dirty="0"/>
              <a:t>Sentry assigns permissions to roles, which are assigned </a:t>
            </a:r>
            <a:r>
              <a:rPr lang="en-US" sz="3600" dirty="0" smtClean="0"/>
              <a:t>to groups </a:t>
            </a:r>
            <a:r>
              <a:rPr lang="en-US" sz="3600" dirty="0"/>
              <a:t>and through groups to member users.</a:t>
            </a:r>
          </a:p>
        </p:txBody>
      </p:sp>
      <p:sp>
        <p:nvSpPr>
          <p:cNvPr id="1034" name="TextBox 1033"/>
          <p:cNvSpPr txBox="1"/>
          <p:nvPr/>
        </p:nvSpPr>
        <p:spPr>
          <a:xfrm>
            <a:off x="16158209" y="22914311"/>
            <a:ext cx="11727181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69975" indent="-571500" algn="just">
              <a:buFont typeface="Wingdings" pitchFamily="2" charset="2"/>
              <a:buChar char="Ø"/>
            </a:pPr>
            <a:r>
              <a:rPr lang="en-US" sz="3600" b="1" dirty="0" smtClean="0"/>
              <a:t>Ecosystem Services (ES): </a:t>
            </a:r>
            <a:r>
              <a:rPr lang="en-US" sz="3600" dirty="0" smtClean="0"/>
              <a:t>Set of services such as HDFS, Apache Hive, Apache </a:t>
            </a:r>
            <a:r>
              <a:rPr lang="en-US" sz="3600" dirty="0" err="1" smtClean="0"/>
              <a:t>HBase</a:t>
            </a:r>
            <a:r>
              <a:rPr lang="en-US" sz="3600" dirty="0" smtClean="0"/>
              <a:t>, Apache Kafka etc., which are used by users and applications to access the ecosystem objects.</a:t>
            </a:r>
            <a:endParaRPr lang="en-US" sz="3600" b="1" dirty="0" smtClean="0"/>
          </a:p>
          <a:p>
            <a:pPr marL="1149350" indent="-571500" algn="just">
              <a:buFont typeface="Wingdings" pitchFamily="2" charset="2"/>
              <a:buChar char="Ø"/>
            </a:pPr>
            <a:r>
              <a:rPr lang="en-US" sz="3600" b="1" dirty="0" smtClean="0"/>
              <a:t>Objects (OB): </a:t>
            </a:r>
            <a:r>
              <a:rPr lang="en-US" sz="3600" dirty="0"/>
              <a:t> </a:t>
            </a:r>
            <a:r>
              <a:rPr lang="en-US" sz="3600" dirty="0" smtClean="0"/>
              <a:t>Resources </a:t>
            </a:r>
            <a:r>
              <a:rPr lang="en-US" sz="3600" dirty="0"/>
              <a:t>secured from </a:t>
            </a:r>
            <a:r>
              <a:rPr lang="en-US" sz="3600" dirty="0" smtClean="0"/>
              <a:t>unauthorized users. </a:t>
            </a:r>
            <a:r>
              <a:rPr lang="en-US" sz="3600" dirty="0"/>
              <a:t>Apache Hive supports objects tables and </a:t>
            </a:r>
            <a:r>
              <a:rPr lang="en-US" sz="3600" dirty="0" smtClean="0"/>
              <a:t>databases whereas </a:t>
            </a:r>
            <a:r>
              <a:rPr lang="en-US" sz="3600" dirty="0"/>
              <a:t>YARN has queue objects</a:t>
            </a:r>
            <a:r>
              <a:rPr lang="en-US" sz="3600" dirty="0" smtClean="0"/>
              <a:t>.</a:t>
            </a:r>
            <a:endParaRPr lang="en-US" sz="3600" b="1" dirty="0"/>
          </a:p>
          <a:p>
            <a:pPr marL="1138238" indent="-571500" algn="just">
              <a:buFont typeface="Wingdings" pitchFamily="2" charset="2"/>
              <a:buChar char="Ø"/>
            </a:pPr>
            <a:r>
              <a:rPr lang="en-US" sz="3600" b="1" dirty="0" smtClean="0"/>
              <a:t>Operations (OP): </a:t>
            </a:r>
            <a:r>
              <a:rPr lang="en-US" sz="3600" dirty="0" smtClean="0"/>
              <a:t>Set </a:t>
            </a:r>
            <a:r>
              <a:rPr lang="en-US" sz="3600" dirty="0"/>
              <a:t>of actions which can </a:t>
            </a:r>
            <a:r>
              <a:rPr lang="en-US" sz="3600" dirty="0" smtClean="0"/>
              <a:t>be performed on objects </a:t>
            </a:r>
            <a:r>
              <a:rPr lang="en-US" sz="3600" dirty="0"/>
              <a:t>by users</a:t>
            </a:r>
            <a:r>
              <a:rPr lang="en-US" sz="3600" dirty="0" smtClean="0"/>
              <a:t>. Hive tables </a:t>
            </a:r>
            <a:r>
              <a:rPr lang="en-US" sz="3600" dirty="0"/>
              <a:t>support select </a:t>
            </a:r>
            <a:r>
              <a:rPr lang="en-US" sz="3600" dirty="0" smtClean="0"/>
              <a:t>operation, YARN queue support submit-application.</a:t>
            </a:r>
          </a:p>
          <a:p>
            <a:pPr marL="1076325" indent="-571500" algn="just">
              <a:buFont typeface="Wingdings" pitchFamily="2" charset="2"/>
              <a:buChar char="Ø"/>
            </a:pPr>
            <a:r>
              <a:rPr lang="en-US" sz="3600" b="1" dirty="0" smtClean="0"/>
              <a:t>Object </a:t>
            </a:r>
            <a:r>
              <a:rPr lang="en-US" sz="3600" b="1" dirty="0"/>
              <a:t>Tags (Tag</a:t>
            </a:r>
            <a:r>
              <a:rPr lang="en-US" sz="3600" b="1" dirty="0" smtClean="0"/>
              <a:t>): </a:t>
            </a:r>
            <a:r>
              <a:rPr lang="en-US" sz="3600" dirty="0" smtClean="0"/>
              <a:t>Set of attribute values  which can </a:t>
            </a:r>
            <a:r>
              <a:rPr lang="en-US" sz="3600" dirty="0"/>
              <a:t>be associated to objects.</a:t>
            </a:r>
            <a:endParaRPr lang="en-US" sz="3600" b="1" dirty="0" smtClean="0"/>
          </a:p>
          <a:p>
            <a:pPr marL="1076325" indent="-571500" algn="just">
              <a:buFont typeface="Wingdings" pitchFamily="2" charset="2"/>
              <a:buChar char="Ø"/>
            </a:pPr>
            <a:r>
              <a:rPr lang="en-US" sz="3600" b="1" dirty="0" err="1"/>
              <a:t>Hadoop</a:t>
            </a:r>
            <a:r>
              <a:rPr lang="en-US" sz="3600" b="1" dirty="0"/>
              <a:t> Service (HS</a:t>
            </a:r>
            <a:r>
              <a:rPr lang="en-US" sz="3600" b="1" dirty="0" smtClean="0"/>
              <a:t>): </a:t>
            </a:r>
            <a:r>
              <a:rPr lang="en-US" sz="3600" dirty="0" smtClean="0"/>
              <a:t>Set </a:t>
            </a:r>
            <a:r>
              <a:rPr lang="en-US" sz="3600" dirty="0"/>
              <a:t>of </a:t>
            </a:r>
            <a:r>
              <a:rPr lang="en-US" sz="3600" dirty="0" smtClean="0"/>
              <a:t>daemon services such </a:t>
            </a:r>
            <a:r>
              <a:rPr lang="en-US" sz="3600" dirty="0"/>
              <a:t>as HDFS </a:t>
            </a:r>
            <a:r>
              <a:rPr lang="en-US" sz="3600" dirty="0" err="1"/>
              <a:t>NameNode</a:t>
            </a:r>
            <a:r>
              <a:rPr lang="en-US" sz="3600" dirty="0" smtClean="0"/>
              <a:t>, YARN </a:t>
            </a:r>
            <a:r>
              <a:rPr lang="en-US" sz="3600" dirty="0" err="1" smtClean="0"/>
              <a:t>ResourceManager</a:t>
            </a:r>
            <a:r>
              <a:rPr lang="en-US" sz="3600" dirty="0" smtClean="0"/>
              <a:t>. </a:t>
            </a:r>
            <a:endParaRPr lang="en-US" sz="3600" b="1" dirty="0" smtClean="0"/>
          </a:p>
          <a:p>
            <a:pPr marL="1076325" indent="-571500">
              <a:buFont typeface="Wingdings" pitchFamily="2" charset="2"/>
              <a:buChar char="Ø"/>
            </a:pPr>
            <a:r>
              <a:rPr lang="en-US" sz="3600" b="1" dirty="0" err="1" smtClean="0"/>
              <a:t>Hadoop</a:t>
            </a:r>
            <a:r>
              <a:rPr lang="en-US" sz="3600" b="1" dirty="0" smtClean="0"/>
              <a:t> Operation (OP</a:t>
            </a:r>
            <a:r>
              <a:rPr lang="en-US" sz="3600" b="1" baseline="-25000" dirty="0" smtClean="0"/>
              <a:t>HS</a:t>
            </a:r>
            <a:r>
              <a:rPr lang="en-US" sz="3600" b="1" dirty="0" smtClean="0"/>
              <a:t>): </a:t>
            </a:r>
            <a:r>
              <a:rPr lang="en-US" sz="3600" dirty="0" smtClean="0"/>
              <a:t>Set </a:t>
            </a:r>
            <a:r>
              <a:rPr lang="en-US" sz="3600" dirty="0"/>
              <a:t>of operations </a:t>
            </a:r>
            <a:r>
              <a:rPr lang="en-US" sz="3600" dirty="0" smtClean="0"/>
              <a:t>which can </a:t>
            </a:r>
            <a:r>
              <a:rPr lang="en-US" sz="3600" dirty="0"/>
              <a:t>be performed on </a:t>
            </a:r>
            <a:r>
              <a:rPr lang="en-US" sz="3600" dirty="0" err="1"/>
              <a:t>Hadoop</a:t>
            </a:r>
            <a:r>
              <a:rPr lang="en-US" sz="3600" dirty="0"/>
              <a:t> services.</a:t>
            </a:r>
            <a:endParaRPr lang="en-US" sz="3600" b="1" dirty="0"/>
          </a:p>
        </p:txBody>
      </p:sp>
      <p:sp>
        <p:nvSpPr>
          <p:cNvPr id="1035" name="TextBox 1034"/>
          <p:cNvSpPr txBox="1"/>
          <p:nvPr/>
        </p:nvSpPr>
        <p:spPr>
          <a:xfrm>
            <a:off x="30484128" y="6366427"/>
            <a:ext cx="11727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/>
              <a:t>As shown in Figure </a:t>
            </a:r>
            <a:r>
              <a:rPr lang="en-US" sz="3600" dirty="0" smtClean="0"/>
              <a:t>2, </a:t>
            </a:r>
            <a:r>
              <a:rPr lang="en-US" sz="3600" dirty="0"/>
              <a:t>there are two sets of </a:t>
            </a:r>
            <a:r>
              <a:rPr lang="en-US" sz="3600" dirty="0" smtClean="0"/>
              <a:t>permissions—</a:t>
            </a:r>
            <a:r>
              <a:rPr lang="en-US" sz="3600" dirty="0" err="1" smtClean="0"/>
              <a:t>Hadoop</a:t>
            </a:r>
            <a:r>
              <a:rPr lang="en-US" sz="3600" dirty="0" smtClean="0"/>
              <a:t> </a:t>
            </a:r>
            <a:r>
              <a:rPr lang="en-US" sz="3600" dirty="0"/>
              <a:t>service permissions (HS-PRMS) and service object </a:t>
            </a:r>
            <a:r>
              <a:rPr lang="en-US" sz="3600" dirty="0" smtClean="0"/>
              <a:t>permissions (</a:t>
            </a:r>
            <a:r>
              <a:rPr lang="en-US" sz="3600" dirty="0"/>
              <a:t>OBJECT-PRMS</a:t>
            </a:r>
            <a:r>
              <a:rPr lang="en-US" sz="3600" dirty="0" smtClean="0"/>
              <a:t>).</a:t>
            </a:r>
          </a:p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/>
              <a:t>OBJECT-PRMS </a:t>
            </a:r>
            <a:r>
              <a:rPr lang="en-US" sz="3600" dirty="0" smtClean="0"/>
              <a:t>can be </a:t>
            </a:r>
            <a:r>
              <a:rPr lang="en-US" sz="3600" dirty="0"/>
              <a:t>set on object or object tags </a:t>
            </a:r>
            <a:r>
              <a:rPr lang="en-US" sz="3600" dirty="0" smtClean="0"/>
              <a:t>associated </a:t>
            </a:r>
            <a:r>
              <a:rPr lang="en-US" sz="3600" dirty="0"/>
              <a:t>with objects (shown </a:t>
            </a:r>
            <a:r>
              <a:rPr lang="en-US" sz="3600" dirty="0" smtClean="0"/>
              <a:t>by object-tag).</a:t>
            </a:r>
          </a:p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/>
              <a:t>A subject S created by user will </a:t>
            </a:r>
            <a:r>
              <a:rPr lang="en-US" sz="3600" dirty="0" smtClean="0"/>
              <a:t>get all </a:t>
            </a:r>
            <a:r>
              <a:rPr lang="en-US" sz="3600" dirty="0"/>
              <a:t>OBJECT-PRMS and HS-PRMS permissions of its creator user.</a:t>
            </a:r>
          </a:p>
        </p:txBody>
      </p:sp>
      <p:sp>
        <p:nvSpPr>
          <p:cNvPr id="1036" name="TextBox 1035"/>
          <p:cNvSpPr txBox="1"/>
          <p:nvPr/>
        </p:nvSpPr>
        <p:spPr>
          <a:xfrm>
            <a:off x="30484128" y="11396125"/>
            <a:ext cx="11821489" cy="12441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 smtClean="0"/>
              <a:t>We </a:t>
            </a:r>
            <a:r>
              <a:rPr lang="en-US" sz="3600" dirty="0"/>
              <a:t>outline strategies to reformulate </a:t>
            </a:r>
            <a:r>
              <a:rPr lang="en-US" sz="3600" dirty="0" err="1"/>
              <a:t>HeAC</a:t>
            </a:r>
            <a:r>
              <a:rPr lang="en-US" sz="3600" dirty="0"/>
              <a:t> model </a:t>
            </a:r>
            <a:r>
              <a:rPr lang="en-US" sz="3600" dirty="0" smtClean="0"/>
              <a:t>to more </a:t>
            </a:r>
            <a:r>
              <a:rPr lang="en-US" sz="3600" dirty="0"/>
              <a:t>acceptable and generalized access </a:t>
            </a:r>
            <a:r>
              <a:rPr lang="en-US" sz="3600" dirty="0" smtClean="0"/>
              <a:t>models:</a:t>
            </a:r>
          </a:p>
          <a:p>
            <a:pPr marL="1138238" indent="-571500" algn="just">
              <a:buFont typeface="Wingdings" pitchFamily="2" charset="2"/>
              <a:buChar char="Ø"/>
            </a:pPr>
            <a:r>
              <a:rPr lang="en-US" sz="3600" b="1" dirty="0" smtClean="0"/>
              <a:t>Role </a:t>
            </a:r>
            <a:r>
              <a:rPr lang="en-US" sz="3600" b="1" dirty="0"/>
              <a:t>Based Model:</a:t>
            </a:r>
            <a:r>
              <a:rPr lang="en-US" sz="3600" dirty="0"/>
              <a:t> A pure RBAC </a:t>
            </a:r>
            <a:r>
              <a:rPr lang="en-US" sz="3600" dirty="0" smtClean="0"/>
              <a:t>can </a:t>
            </a:r>
            <a:r>
              <a:rPr lang="en-US" sz="3600" dirty="0"/>
              <a:t>be </a:t>
            </a:r>
            <a:r>
              <a:rPr lang="en-US" sz="3600" dirty="0" smtClean="0"/>
              <a:t>implemented where </a:t>
            </a:r>
            <a:r>
              <a:rPr lang="en-US" sz="3600" dirty="0"/>
              <a:t>permissions are assigned only to roles and user </a:t>
            </a:r>
            <a:r>
              <a:rPr lang="en-US" sz="3600" dirty="0" smtClean="0"/>
              <a:t>and groups </a:t>
            </a:r>
            <a:r>
              <a:rPr lang="en-US" sz="3600" dirty="0"/>
              <a:t>are assigned to roles. </a:t>
            </a:r>
            <a:r>
              <a:rPr lang="en-US" sz="3600" dirty="0" smtClean="0"/>
              <a:t>This </a:t>
            </a:r>
            <a:r>
              <a:rPr lang="en-US" sz="3600" dirty="0"/>
              <a:t>approach also presents </a:t>
            </a:r>
            <a:r>
              <a:rPr lang="en-US" sz="3600" dirty="0" smtClean="0"/>
              <a:t>a novel </a:t>
            </a:r>
            <a:r>
              <a:rPr lang="en-US" sz="3600" dirty="0"/>
              <a:t>way to combine RBAC and object </a:t>
            </a:r>
            <a:r>
              <a:rPr lang="en-US" sz="3600" dirty="0" smtClean="0"/>
              <a:t>attributes </a:t>
            </a:r>
            <a:r>
              <a:rPr lang="en-US" sz="3600" dirty="0"/>
              <a:t>(Tags</a:t>
            </a:r>
            <a:r>
              <a:rPr lang="en-US" sz="3600" dirty="0" smtClean="0"/>
              <a:t>) beyond </a:t>
            </a:r>
            <a:r>
              <a:rPr lang="en-US" sz="3600" dirty="0"/>
              <a:t>NIST strategies.</a:t>
            </a:r>
            <a:endParaRPr lang="en-US" sz="3600" dirty="0" smtClean="0"/>
          </a:p>
          <a:p>
            <a:pPr marL="571500" indent="-571500" algn="just">
              <a:buFont typeface="Wingdings" pitchFamily="2" charset="2"/>
              <a:buChar char="v"/>
            </a:pPr>
            <a:r>
              <a:rPr lang="en-US" sz="3600" dirty="0" smtClean="0"/>
              <a:t>NIST proposed strategies for adding attributes to RBAC:</a:t>
            </a:r>
          </a:p>
          <a:p>
            <a:pPr marL="571500" indent="-571500" algn="just">
              <a:buFont typeface="Wingdings" pitchFamily="2" charset="2"/>
              <a:buChar char="v"/>
            </a:pPr>
            <a:endParaRPr lang="en-US" sz="1050" dirty="0" smtClean="0"/>
          </a:p>
          <a:p>
            <a:pPr marL="1074738" indent="-571500" algn="just">
              <a:buFont typeface="Wingdings" pitchFamily="2" charset="2"/>
              <a:buChar char="Ø"/>
            </a:pPr>
            <a:r>
              <a:rPr lang="en-US" sz="3600" b="1" dirty="0"/>
              <a:t>Dynamic Roles</a:t>
            </a:r>
            <a:r>
              <a:rPr lang="en-US" sz="3600" b="1" dirty="0" smtClean="0"/>
              <a:t>: </a:t>
            </a:r>
            <a:r>
              <a:rPr lang="en-US" sz="3600" dirty="0" smtClean="0"/>
              <a:t>This </a:t>
            </a:r>
            <a:r>
              <a:rPr lang="en-US" sz="3600" dirty="0"/>
              <a:t>involves </a:t>
            </a:r>
            <a:r>
              <a:rPr lang="en-US" sz="3600" dirty="0" smtClean="0"/>
              <a:t>attributes </a:t>
            </a:r>
            <a:r>
              <a:rPr lang="en-US" sz="3600" dirty="0"/>
              <a:t>of users and </a:t>
            </a:r>
            <a:r>
              <a:rPr lang="en-US" sz="3600" dirty="0" smtClean="0"/>
              <a:t>environment for </a:t>
            </a:r>
            <a:r>
              <a:rPr lang="en-US" sz="3600" dirty="0"/>
              <a:t>user to role assignment. Policy rules </a:t>
            </a:r>
            <a:r>
              <a:rPr lang="en-US" sz="3600" dirty="0" smtClean="0"/>
              <a:t>are defined </a:t>
            </a:r>
            <a:r>
              <a:rPr lang="en-US" sz="3600" dirty="0"/>
              <a:t>using policy language which includes </a:t>
            </a:r>
            <a:r>
              <a:rPr lang="en-US" sz="3600" dirty="0" smtClean="0"/>
              <a:t>attributes</a:t>
            </a:r>
            <a:r>
              <a:rPr lang="en-US" sz="3600" dirty="0"/>
              <a:t> </a:t>
            </a:r>
            <a:r>
              <a:rPr lang="en-US" sz="3600" dirty="0" smtClean="0"/>
              <a:t>and </a:t>
            </a:r>
            <a:r>
              <a:rPr lang="en-US" sz="3600" dirty="0"/>
              <a:t>corresponding roles.</a:t>
            </a:r>
            <a:endParaRPr lang="en-US" sz="3600" b="1" dirty="0" smtClean="0"/>
          </a:p>
          <a:p>
            <a:pPr marL="1074738" indent="-571500">
              <a:buFont typeface="Wingdings" pitchFamily="2" charset="2"/>
              <a:buChar char="Ø"/>
            </a:pPr>
            <a:r>
              <a:rPr lang="en-US" sz="3600" b="1" dirty="0" smtClean="0"/>
              <a:t>Attribute Centric: </a:t>
            </a:r>
            <a:r>
              <a:rPr lang="en-US" sz="3600" dirty="0" smtClean="0"/>
              <a:t>This </a:t>
            </a:r>
            <a:r>
              <a:rPr lang="en-US" sz="3600" dirty="0"/>
              <a:t>a pure </a:t>
            </a:r>
            <a:r>
              <a:rPr lang="en-US" sz="3600" dirty="0" smtClean="0"/>
              <a:t>attribute </a:t>
            </a:r>
            <a:r>
              <a:rPr lang="en-US" sz="3600" dirty="0"/>
              <a:t>based </a:t>
            </a:r>
            <a:r>
              <a:rPr lang="en-US" sz="3600" dirty="0" smtClean="0"/>
              <a:t>approach where </a:t>
            </a:r>
            <a:r>
              <a:rPr lang="en-US" sz="3600" dirty="0"/>
              <a:t>authorization policies comprising </a:t>
            </a:r>
            <a:r>
              <a:rPr lang="en-US" sz="3600" dirty="0" smtClean="0"/>
              <a:t>attributes </a:t>
            </a:r>
            <a:r>
              <a:rPr lang="en-US" sz="3600" dirty="0"/>
              <a:t>are </a:t>
            </a:r>
            <a:r>
              <a:rPr lang="en-US" sz="3600" dirty="0" smtClean="0"/>
              <a:t>defined </a:t>
            </a:r>
            <a:r>
              <a:rPr lang="en-US" sz="3600" dirty="0"/>
              <a:t>and access decision is made based on </a:t>
            </a:r>
            <a:r>
              <a:rPr lang="en-US" sz="3600" dirty="0" smtClean="0"/>
              <a:t>attributes of </a:t>
            </a:r>
            <a:r>
              <a:rPr lang="en-US" sz="3600" dirty="0"/>
              <a:t>ecosystem services or objects and users.</a:t>
            </a:r>
            <a:endParaRPr lang="en-US" sz="3600" b="1" dirty="0" smtClean="0"/>
          </a:p>
          <a:p>
            <a:pPr marL="1138238" indent="-571500" algn="just">
              <a:buFont typeface="Wingdings" pitchFamily="2" charset="2"/>
              <a:buChar char="Ø"/>
            </a:pPr>
            <a:r>
              <a:rPr lang="en-US" sz="3600" b="1" dirty="0" smtClean="0"/>
              <a:t>Role Centric: </a:t>
            </a:r>
            <a:r>
              <a:rPr lang="en-US" sz="3600" dirty="0"/>
              <a:t>In this approach, a user is assigned initial </a:t>
            </a:r>
            <a:r>
              <a:rPr lang="en-US" sz="3600" dirty="0" smtClean="0"/>
              <a:t>set of </a:t>
            </a:r>
            <a:r>
              <a:rPr lang="en-US" sz="3600" dirty="0"/>
              <a:t>permissions through roles but these permissions are </a:t>
            </a:r>
            <a:r>
              <a:rPr lang="en-US" sz="3600" dirty="0" smtClean="0"/>
              <a:t>reduced based </a:t>
            </a:r>
            <a:r>
              <a:rPr lang="en-US" sz="3600" dirty="0"/>
              <a:t>on </a:t>
            </a:r>
            <a:r>
              <a:rPr lang="en-US" sz="3600" dirty="0" smtClean="0"/>
              <a:t>attributes </a:t>
            </a:r>
            <a:r>
              <a:rPr lang="en-US" sz="3600" dirty="0"/>
              <a:t>of entities. Filtering functions </a:t>
            </a:r>
            <a:r>
              <a:rPr lang="en-US" sz="3600" dirty="0" smtClean="0"/>
              <a:t>are defined </a:t>
            </a:r>
            <a:r>
              <a:rPr lang="en-US" sz="3600" dirty="0"/>
              <a:t>using </a:t>
            </a:r>
            <a:r>
              <a:rPr lang="en-US" sz="3600" dirty="0" smtClean="0"/>
              <a:t>attributes </a:t>
            </a:r>
            <a:r>
              <a:rPr lang="en-US" sz="3600" dirty="0"/>
              <a:t>based policies, which are </a:t>
            </a:r>
            <a:r>
              <a:rPr lang="en-US" sz="3600" dirty="0" smtClean="0"/>
              <a:t>checked to </a:t>
            </a:r>
            <a:r>
              <a:rPr lang="en-US" sz="3600" dirty="0"/>
              <a:t>determine the </a:t>
            </a:r>
            <a:r>
              <a:rPr lang="en-US" sz="3600" dirty="0" smtClean="0"/>
              <a:t>final </a:t>
            </a:r>
            <a:r>
              <a:rPr lang="en-US" sz="3600" dirty="0"/>
              <a:t>set of permissions of a </a:t>
            </a:r>
            <a:r>
              <a:rPr lang="en-US" sz="3600" dirty="0" smtClean="0"/>
              <a:t>user.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47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1011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gmaanakg</dc:creator>
  <cp:lastModifiedBy>Windows User</cp:lastModifiedBy>
  <cp:revision>46</cp:revision>
  <dcterms:created xsi:type="dcterms:W3CDTF">2006-08-16T00:00:00Z</dcterms:created>
  <dcterms:modified xsi:type="dcterms:W3CDTF">2017-05-11T22:11:18Z</dcterms:modified>
</cp:coreProperties>
</file>