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79" r:id="rId4"/>
    <p:sldId id="280" r:id="rId5"/>
    <p:sldId id="274" r:id="rId6"/>
    <p:sldId id="273" r:id="rId7"/>
    <p:sldId id="271" r:id="rId8"/>
    <p:sldId id="270" r:id="rId9"/>
    <p:sldId id="276" r:id="rId10"/>
    <p:sldId id="266" r:id="rId11"/>
    <p:sldId id="277" r:id="rId12"/>
    <p:sldId id="269" r:id="rId13"/>
    <p:sldId id="278" r:id="rId14"/>
    <p:sldId id="268" r:id="rId15"/>
    <p:sldId id="267" r:id="rId16"/>
    <p:sldId id="285" r:id="rId1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79181" autoAdjust="0"/>
  </p:normalViewPr>
  <p:slideViewPr>
    <p:cSldViewPr>
      <p:cViewPr varScale="1">
        <p:scale>
          <a:sx n="65" d="100"/>
          <a:sy n="65" d="100"/>
        </p:scale>
        <p:origin x="17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00B36E8-8F6A-485B-908E-B4305838FBF8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CD3429D-8B75-460E-8F7A-BA84022AE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71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71DC8BB-F37C-4B70-89D6-19F12A59A6CC}" type="datetimeFigureOut">
              <a:rPr lang="en-US" smtClean="0"/>
              <a:t>7/14/2017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5E5FC48-8B7B-4128-BE06-7CCC2C388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50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64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5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02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7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83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75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35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2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5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245D6-533F-4D4B-8408-2FF6AE9053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63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245D6-533F-4D4B-8408-2FF6AE9053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94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6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71526-C6EA-4C4D-A202-F40D7702A3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70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54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41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5FC48-8B7B-4128-BE06-7CCC2C388B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7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Maanak Gupta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Maanak Gupta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98082" y="6216097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13040" y="15222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0" dirty="0">
              <a:solidFill>
                <a:srgbClr val="002060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2133600" y="149819"/>
            <a:ext cx="5114639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b="1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Institute for Cyber Security</a:t>
            </a:r>
          </a:p>
        </p:txBody>
      </p:sp>
      <p:sp>
        <p:nvSpPr>
          <p:cNvPr id="11" name="Date Placeholder 3"/>
          <p:cNvSpPr txBox="1">
            <a:spLocks noGrp="1"/>
          </p:cNvSpPr>
          <p:nvPr/>
        </p:nvSpPr>
        <p:spPr bwMode="auto">
          <a:xfrm>
            <a:off x="477956" y="6262921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lang="en-GB" sz="1050" dirty="0">
              <a:solidFill>
                <a:srgbClr val="000000"/>
              </a:solidFill>
              <a:latin typeface="Calibri" panose="020F0502020204030204" pitchFamily="34" charset="0"/>
              <a:ea typeface="ＭＳ Ｐゴシック" charset="-128"/>
            </a:endParaRPr>
          </a:p>
        </p:txBody>
      </p:sp>
      <p:pic>
        <p:nvPicPr>
          <p:cNvPr id="10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60172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2133600" y="871254"/>
            <a:ext cx="4949180" cy="1808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58437" y="6181130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09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© Maanak Gupta</a:t>
            </a:r>
            <a:endParaRPr lang="en-US" sz="109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210159"/>
            <a:ext cx="3810000" cy="365125"/>
          </a:xfrm>
        </p:spPr>
        <p:txBody>
          <a:bodyPr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4664" y="6247081"/>
            <a:ext cx="2133600" cy="365125"/>
          </a:xfrm>
        </p:spPr>
        <p:txBody>
          <a:bodyPr/>
          <a:lstStyle/>
          <a:p>
            <a:pPr algn="ctr"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1270" dirty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t>				</a:t>
            </a:r>
            <a:fld id="{B6F15528-21DE-4FAA-801E-634DDDAF4B2B}" type="slidenum">
              <a:rPr lang="en-US" sz="1270" smtClean="0">
                <a:solidFill>
                  <a:srgbClr val="131F49"/>
                </a:solidFill>
                <a:latin typeface="Arial" pitchFamily="34" charset="0"/>
                <a:ea typeface="ＭＳ Ｐゴシック" pitchFamily="34" charset="-128"/>
              </a:rPr>
              <a:pPr algn="ctr" defTabSz="414683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defRPr/>
              </a:pPr>
              <a:t>1</a:t>
            </a:fld>
            <a:endParaRPr lang="en-US" sz="1270" dirty="0">
              <a:solidFill>
                <a:srgbClr val="131F49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77956" y="1173113"/>
            <a:ext cx="8248445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Calibri" panose="020F0502020204030204" pitchFamily="34" charset="0"/>
              </a:rPr>
              <a:t>Multi-Layer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Calibri" panose="020F0502020204030204" pitchFamily="34" charset="0"/>
              </a:rPr>
              <a:t> Authorization Framework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Calibri" panose="020F0502020204030204" pitchFamily="34" charset="0"/>
              </a:rPr>
              <a:t> for a  Representative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Calibri" panose="020F0502020204030204" pitchFamily="34" charset="0"/>
              </a:rPr>
              <a:t> Hadoop Ecosystem Deployment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55681" y="2995228"/>
            <a:ext cx="8520482" cy="3184462"/>
          </a:xfrm>
          <a:prstGeom prst="rect">
            <a:avLst/>
          </a:prstGeom>
        </p:spPr>
        <p:txBody>
          <a:bodyPr/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u="sng" kern="0" dirty="0" err="1">
                <a:solidFill>
                  <a:srgbClr val="1F497D"/>
                </a:solidFill>
                <a:latin typeface="Calibri" panose="020F0502020204030204" pitchFamily="34" charset="0"/>
              </a:rPr>
              <a:t>Maanak</a:t>
            </a:r>
            <a:r>
              <a:rPr lang="en-US" sz="2400" u="sng" kern="0" dirty="0">
                <a:solidFill>
                  <a:srgbClr val="1F497D"/>
                </a:solidFill>
                <a:latin typeface="Calibri" panose="020F0502020204030204" pitchFamily="34" charset="0"/>
              </a:rPr>
              <a:t> Gupta</a:t>
            </a:r>
            <a:r>
              <a:rPr lang="en-US" sz="2400" kern="0" dirty="0">
                <a:solidFill>
                  <a:srgbClr val="1F497D"/>
                </a:solidFill>
                <a:latin typeface="Calibri" panose="020F0502020204030204" pitchFamily="34" charset="0"/>
              </a:rPr>
              <a:t>, </a:t>
            </a:r>
            <a:r>
              <a:rPr lang="en-US" sz="2400" kern="0" dirty="0" err="1">
                <a:solidFill>
                  <a:srgbClr val="1F497D"/>
                </a:solidFill>
                <a:latin typeface="Calibri" panose="020F0502020204030204" pitchFamily="34" charset="0"/>
              </a:rPr>
              <a:t>Farhan</a:t>
            </a:r>
            <a:r>
              <a:rPr lang="en-US" sz="2400" kern="0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US" sz="2400" kern="0" dirty="0" err="1">
                <a:solidFill>
                  <a:srgbClr val="1F497D"/>
                </a:solidFill>
                <a:latin typeface="Calibri" panose="020F0502020204030204" pitchFamily="34" charset="0"/>
              </a:rPr>
              <a:t>Patwa</a:t>
            </a:r>
            <a:r>
              <a:rPr lang="en-US" sz="2400" kern="0" dirty="0">
                <a:solidFill>
                  <a:srgbClr val="1F497D"/>
                </a:solidFill>
                <a:latin typeface="Calibri" panose="020F0502020204030204" pitchFamily="34" charset="0"/>
              </a:rPr>
              <a:t>, James Benson, and Ravi </a:t>
            </a:r>
            <a:r>
              <a:rPr lang="en-US" sz="2400" kern="0" dirty="0" err="1">
                <a:solidFill>
                  <a:srgbClr val="1F497D"/>
                </a:solidFill>
                <a:latin typeface="Calibri" panose="020F0502020204030204" pitchFamily="34" charset="0"/>
              </a:rPr>
              <a:t>Sandhu</a:t>
            </a:r>
            <a:endParaRPr lang="en-US" sz="24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b="1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Institute for Cyber Security and Department of Computer Science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b="1" kern="0" dirty="0">
                <a:solidFill>
                  <a:srgbClr val="1F497D"/>
                </a:solidFill>
                <a:latin typeface="Calibri" panose="020F0502020204030204" pitchFamily="34" charset="0"/>
              </a:rPr>
              <a:t>University of Texas at San Antonio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22</a:t>
            </a:r>
            <a:r>
              <a:rPr lang="en-US" sz="1800" b="1" kern="0" baseline="30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nd</a:t>
            </a:r>
            <a:r>
              <a:rPr lang="en-US" sz="1800" b="1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ACM Symposium on Access Control Models and Technologies (SACMAT)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b="1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June 21-23, 2017, Indianapolis, IN, USA</a:t>
            </a: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b="1" kern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107950" indent="0" algn="ctr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33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 descr="F:\PhD Courses\Research Material\Inprogress Research\Research Related\Big Data Access Control\Research\ICS-Research\Demo Sacmat\Camera Ready\final-camera-ready\Images\tag-final-v2-Cop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10" y="1124938"/>
            <a:ext cx="5365327" cy="4608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dirty="0"/>
              <a:t>Data Objects Access</a:t>
            </a:r>
            <a:endParaRPr lang="en-US" sz="36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0992" y="5815331"/>
            <a:ext cx="24538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Tag Based Policy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3" name="Picture 2" descr="F:\PhD Courses\Research Material\Inprogress Research\Research Related\Big Data Access Control\Research\ICS-Research\Demo Sacmat\Camera Ready\final-camera-ready\Images\hadoop-demo-mas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351" y="1130692"/>
            <a:ext cx="5753957" cy="459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dirty="0"/>
              <a:t>Data Objects Access</a:t>
            </a:r>
            <a:endParaRPr lang="en-US" sz="36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0992" y="5815331"/>
            <a:ext cx="27903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Data Masking and Column Filtering</a:t>
            </a:r>
          </a:p>
        </p:txBody>
      </p:sp>
    </p:spTree>
    <p:extLst>
      <p:ext uri="{BB962C8B-B14F-4D97-AF65-F5344CB8AC3E}">
        <p14:creationId xmlns:p14="http://schemas.microsoft.com/office/powerpoint/2010/main" val="97836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34042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dirty="0"/>
              <a:t>Context Enricher and Policy Conditions </a:t>
            </a:r>
            <a:endParaRPr lang="en-US" sz="28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 descr="F:\PhD Courses\Research Material\Inprogress Research\Research Related\Big Data Access Control\Research\ICS-Research\Demo Sacmat\Camera Ready\final-camera-ready\Images\hadoop-geo-v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26" y="1390650"/>
            <a:ext cx="63547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308714" y="5737428"/>
            <a:ext cx="22453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Geo Location Based Policies</a:t>
            </a:r>
          </a:p>
        </p:txBody>
      </p: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99504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3" descr="F:\PhD Courses\Research Material\Inprogress Research\Research Related\Big Data Access Control\Research\ICS-Research\Demo Sacmat\Camera Ready\final-camera-ready\Images\data-togeth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512195"/>
            <a:ext cx="5541722" cy="406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/>
          </p:cNvSpPr>
          <p:nvPr/>
        </p:nvSpPr>
        <p:spPr bwMode="auto">
          <a:xfrm>
            <a:off x="1834042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dirty="0"/>
              <a:t>Context Enricher and Policy Conditions </a:t>
            </a:r>
            <a:endParaRPr lang="en-US" sz="28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0992" y="5815331"/>
            <a:ext cx="2410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Data Combination Prohibition</a:t>
            </a:r>
          </a:p>
        </p:txBody>
      </p:sp>
    </p:spTree>
    <p:extLst>
      <p:ext uri="{BB962C8B-B14F-4D97-AF65-F5344CB8AC3E}">
        <p14:creationId xmlns:p14="http://schemas.microsoft.com/office/powerpoint/2010/main" val="1511296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10470" y="101974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658289" y="300451"/>
            <a:ext cx="5978014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dirty="0"/>
              <a:t>Cluster Resource and Application Access </a:t>
            </a:r>
            <a:endParaRPr lang="en-US" sz="28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146" name="Picture 2" descr="F:\PhD Courses\Research Material\Inprogress Research\Research Related\Big Data Access Control\Research\ICS-Research\Demo Sacmat\Camera Ready\final-camera-ready\Images\capacity-cop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4338"/>
            <a:ext cx="4729287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04363" y="5742062"/>
            <a:ext cx="33055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YARN Queue Access Control Configuration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6286867" y="2399063"/>
            <a:ext cx="1060939" cy="48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56463" y="2440080"/>
            <a:ext cx="1179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root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96947" y="4000410"/>
            <a:ext cx="1060939" cy="48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801426" y="4030546"/>
            <a:ext cx="1179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default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20648" y="4000410"/>
            <a:ext cx="1225255" cy="48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81266" y="4041427"/>
            <a:ext cx="1473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newQueue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286867" y="2389718"/>
            <a:ext cx="1060939" cy="48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456463" y="2430735"/>
            <a:ext cx="1179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root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112303" y="2881207"/>
            <a:ext cx="645583" cy="1119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74303" y="2881207"/>
            <a:ext cx="762000" cy="1119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 flipH="1">
            <a:off x="8454882" y="2281846"/>
            <a:ext cx="1" cy="2405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7738074" y="3055700"/>
            <a:ext cx="1736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rights</a:t>
            </a:r>
          </a:p>
        </p:txBody>
      </p: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900945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 descr="F:\PhD Courses\Research Material\Inprogress Research\Research Related\Big Data Access Control\Research\ICS-Research\Demo Sacmat\Camera Ready\final-camera-ready\Images\hadoop-label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279" y="2046902"/>
            <a:ext cx="2858438" cy="279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/>
          </p:cNvSpPr>
          <p:nvPr/>
        </p:nvSpPr>
        <p:spPr bwMode="auto">
          <a:xfrm>
            <a:off x="1673201" y="226713"/>
            <a:ext cx="594819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2800" dirty="0"/>
              <a:t>Cluster Resource and Application Access </a:t>
            </a:r>
            <a:endParaRPr lang="en-US" sz="28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3" name="Picture 3" descr="F:\PhD Courses\Research Material\Inprogress Research\Research Related\Big Data Access Control\Research\ICS-Research\Demo Sacmat\Camera Ready\final-camera-ready\Images\job-ac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54" y="2049812"/>
            <a:ext cx="4495800" cy="248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345609" y="4866119"/>
            <a:ext cx="28392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Queue and Job Level Access Control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74525" y="4984087"/>
            <a:ext cx="22722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Cluster Nodes Configuration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410200" y="1905000"/>
            <a:ext cx="0" cy="376129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Conclusion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839" y="1284983"/>
            <a:ext cx="8229600" cy="4963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Secure Hadoop Ecosystem 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‘Defense in Depth’</a:t>
            </a: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251140" y="4267200"/>
            <a:ext cx="4606860" cy="6096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0120" y="2078329"/>
            <a:ext cx="1818563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81628" y="2102936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Hadoop And Services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6700" y="2086340"/>
            <a:ext cx="1761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and Service Objects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82273" y="2073427"/>
            <a:ext cx="1782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Cluster Resource and Application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71358" y="2078329"/>
            <a:ext cx="1818563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82273" y="2063467"/>
            <a:ext cx="1818563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2292480" y="2895600"/>
            <a:ext cx="159372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05528" y="2897800"/>
            <a:ext cx="0" cy="1342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 flipH="1">
            <a:off x="5412780" y="2872158"/>
            <a:ext cx="1332180" cy="1368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/>
          <p:cNvSpPr/>
          <p:nvPr/>
        </p:nvSpPr>
        <p:spPr>
          <a:xfrm>
            <a:off x="447923" y="1744384"/>
            <a:ext cx="8330318" cy="1379816"/>
          </a:xfrm>
          <a:prstGeom prst="roundRect">
            <a:avLst>
              <a:gd name="adj" fmla="val 12419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3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Agenda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2320" y="1524000"/>
            <a:ext cx="8229600" cy="47478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Introduction and Motivation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Multi-layer Access Control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Hadoop Ecosystem Authorization Architecture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Access Control Mechanisms and Policy          Configuration Points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Conclusion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0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382000" cy="4953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3600" dirty="0"/>
              <a:t>IDC 2025 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/>
              <a:t> global “</a:t>
            </a:r>
            <a:r>
              <a:rPr lang="en-US" sz="3400" dirty="0" err="1"/>
              <a:t>datasphere</a:t>
            </a:r>
            <a:r>
              <a:rPr lang="en-US" sz="3400" dirty="0"/>
              <a:t>” –  163 zettabytes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400" dirty="0"/>
              <a:t> 10x than 2016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Opportunities: 21st century gold for data miners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600" dirty="0"/>
              <a:t> Big Data require “Big Systems”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600" dirty="0"/>
              <a:t>Security: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Secure Storage 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Privacy Concerns (e.g. HIPPA)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Fine granular access requirements</a:t>
            </a:r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Big Data and Big Challenges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5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08" y="1295400"/>
            <a:ext cx="8382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/>
              <a:t> Hadoop: resilient, cost efficient  distributed storage (HDFS) and processing framework (MapReduce) and YARN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Ecosystem = Hadoop core + </a:t>
            </a:r>
          </a:p>
          <a:p>
            <a:pPr marL="0" indent="0">
              <a:buNone/>
            </a:pPr>
            <a:r>
              <a:rPr lang="en-US" sz="3600" dirty="0"/>
              <a:t>				Open-Source Projects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Hadoop Data Lake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 Security Concerns</a:t>
            </a:r>
          </a:p>
        </p:txBody>
      </p:sp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27123" y="252247"/>
            <a:ext cx="548640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Hadoop Ecosystem</a:t>
            </a: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27124" y="894392"/>
            <a:ext cx="5486400" cy="6553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3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2306161" y="54050"/>
            <a:ext cx="471456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905000" y="892693"/>
            <a:ext cx="5562599" cy="825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Multi-Layer Access Control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80640" y="1143000"/>
            <a:ext cx="0" cy="99225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5000" y="1998407"/>
            <a:ext cx="5334000" cy="0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9000" y="1998407"/>
            <a:ext cx="0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80640" y="1998407"/>
            <a:ext cx="0" cy="74479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904999" y="1998407"/>
            <a:ext cx="1" cy="1204363"/>
          </a:xfrm>
          <a:prstGeom prst="line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67568" y="3313018"/>
            <a:ext cx="1285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06141" y="2807108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and Service Objects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81700" y="3283521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Resources and Applications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6400" y="3790999"/>
            <a:ext cx="252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HDFS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NameNode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YARN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ResourceManager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Apache Hive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02736" y="3699019"/>
            <a:ext cx="252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HDFS Files, 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Hive Tables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Kafka Topics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69964" y="4156785"/>
            <a:ext cx="2526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YARN Queues,</a:t>
            </a:r>
          </a:p>
          <a:p>
            <a:pPr algn="ctr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Cluster Nodes</a:t>
            </a:r>
          </a:p>
        </p:txBody>
      </p:sp>
    </p:spTree>
    <p:extLst>
      <p:ext uri="{BB962C8B-B14F-4D97-AF65-F5344CB8AC3E}">
        <p14:creationId xmlns:p14="http://schemas.microsoft.com/office/powerpoint/2010/main" val="413007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/>
          </p:cNvSpPr>
          <p:nvPr/>
        </p:nvSpPr>
        <p:spPr bwMode="auto">
          <a:xfrm>
            <a:off x="1981200" y="54050"/>
            <a:ext cx="5452349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81200" y="988950"/>
            <a:ext cx="5452349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727730" y="161427"/>
            <a:ext cx="5934512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 err="1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Hadoop</a:t>
            </a: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 Ecosystem </a:t>
            </a:r>
          </a:p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kern="0" dirty="0">
                <a:solidFill>
                  <a:srgbClr val="131F49"/>
                </a:solidFill>
                <a:latin typeface="Calibri" panose="020F0502020204030204" pitchFamily="34" charset="0"/>
                <a:ea typeface="ＭＳ Ｐゴシック" charset="-128"/>
                <a:cs typeface="ＭＳ Ｐゴシック" charset="-128"/>
              </a:rPr>
              <a:t>Authorization Architecture</a:t>
            </a:r>
          </a:p>
        </p:txBody>
      </p:sp>
      <p:pic>
        <p:nvPicPr>
          <p:cNvPr id="3" name="Picture 2" descr="F:\PhD Courses\Research Material\Inprogress Research\Research Related\Big Data Access Control\Research\ICS-Research\Demo Sacmat\Camera Ready\final-camera-ready\Images\hadoop-arc-v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94" y="1600201"/>
            <a:ext cx="6656855" cy="364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85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1981200" y="827671"/>
            <a:ext cx="53340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200" dirty="0" err="1"/>
              <a:t>Hadoop</a:t>
            </a:r>
            <a:r>
              <a:rPr lang="en-US" sz="3200" dirty="0"/>
              <a:t> and Data Services Access </a:t>
            </a:r>
            <a:endParaRPr lang="en-US" sz="32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F:\PhD Courses\Research Material\Inprogress Research\Research Related\Big Data Access Control\Research\ICS-Research\Demo Sacmat\Camera Ready\final-camera-ready\Images\knox-fina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73" y="1383405"/>
            <a:ext cx="3954180" cy="391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PhD Courses\Research Material\Inprogress Research\Research Related\Big Data Access Control\Research\ICS-Research\Demo Sacmat\Camera Ready\final-camera-ready\Images\service-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350" y="2107305"/>
            <a:ext cx="3445219" cy="246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44678" y="4811282"/>
            <a:ext cx="3364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Hadoop Daemons Access Configuration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3000" y="5513894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WebHDFS</a:t>
            </a:r>
            <a:r>
              <a:rPr lang="en-US" sz="1400" b="1" dirty="0"/>
              <a:t> Access via Apache Knox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724400" y="1752600"/>
            <a:ext cx="0" cy="3761294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dirty="0"/>
          </a:p>
        </p:txBody>
      </p:sp>
      <p:sp>
        <p:nvSpPr>
          <p:cNvPr id="12" name="Title 1"/>
          <p:cNvSpPr>
            <a:spLocks/>
          </p:cNvSpPr>
          <p:nvPr/>
        </p:nvSpPr>
        <p:spPr bwMode="auto">
          <a:xfrm>
            <a:off x="1824210" y="161427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dirty="0"/>
              <a:t>Data Objects Access</a:t>
            </a:r>
            <a:endParaRPr lang="en-US" sz="36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217160"/>
            <a:ext cx="8305800" cy="49090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5" name="Picture 3" descr="F:\PhD Courses\Research Material\Inprogress Research\Research Related\Big Data Access Control\Research\ICS-Research\Demo Sacmat\Camera Ready\final-camera-ready\Images\hdfs-hive-conf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67" y="1171621"/>
            <a:ext cx="6572363" cy="448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90992" y="5815331"/>
            <a:ext cx="29696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Hive and HDFS Access Configurations </a:t>
            </a:r>
          </a:p>
        </p:txBody>
      </p:sp>
    </p:spTree>
    <p:extLst>
      <p:ext uri="{BB962C8B-B14F-4D97-AF65-F5344CB8AC3E}">
        <p14:creationId xmlns:p14="http://schemas.microsoft.com/office/powerpoint/2010/main" val="1439056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23" y="253052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2242" y="47178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292480" y="826230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47923" y="6181130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© Maanak Gupta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772799" y="6181130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44960" y="6248400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dirty="0"/>
          </a:p>
        </p:txBody>
      </p:sp>
      <p:pic>
        <p:nvPicPr>
          <p:cNvPr id="13" name="Picture 2" descr="F:\PhD Courses\Research Material\Inprogress Research\Research Related\Big Data Access Control\Research\ICS-Research\Demo Sacmat\Camera Ready\final-camera-ready\Images\hive-aut-copy.png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840" y="1641248"/>
            <a:ext cx="6705600" cy="269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/>
          </p:cNvSpPr>
          <p:nvPr/>
        </p:nvSpPr>
        <p:spPr bwMode="auto">
          <a:xfrm>
            <a:off x="1976610" y="206966"/>
            <a:ext cx="5705820" cy="62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68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defRPr/>
            </a:pPr>
            <a:r>
              <a:rPr lang="en-US" sz="3600" dirty="0"/>
              <a:t>Data Objects Access</a:t>
            </a:r>
            <a:endParaRPr lang="en-US" sz="3600" b="1" kern="0" dirty="0">
              <a:solidFill>
                <a:srgbClr val="131F49"/>
              </a:solidFill>
              <a:latin typeface="Calibri" panose="020F0502020204030204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65394" y="4572000"/>
            <a:ext cx="39960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/>
              <a:t>Authorization Options and End User Impersonation</a:t>
            </a:r>
          </a:p>
        </p:txBody>
      </p:sp>
    </p:spTree>
    <p:extLst>
      <p:ext uri="{BB962C8B-B14F-4D97-AF65-F5344CB8AC3E}">
        <p14:creationId xmlns:p14="http://schemas.microsoft.com/office/powerpoint/2010/main" val="108303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8408</TotalTime>
  <Words>495</Words>
  <Application>Microsoft Office PowerPoint</Application>
  <PresentationFormat>On-screen Show (4:3)</PresentationFormat>
  <Paragraphs>151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gmaanakg</dc:creator>
  <cp:lastModifiedBy>maanakgupta</cp:lastModifiedBy>
  <cp:revision>71</cp:revision>
  <cp:lastPrinted>2017-06-16T18:55:38Z</cp:lastPrinted>
  <dcterms:created xsi:type="dcterms:W3CDTF">2006-08-16T00:00:00Z</dcterms:created>
  <dcterms:modified xsi:type="dcterms:W3CDTF">2017-07-14T18:42:53Z</dcterms:modified>
</cp:coreProperties>
</file>