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1" r:id="rId4"/>
    <p:sldId id="264" r:id="rId5"/>
    <p:sldId id="258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5D81D29-433E-4F2A-89A1-D9E9C0ECC3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0CBA06-8E0E-4EBD-8E57-8D1A3AEEAF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316EA-9283-49E0-87BE-0BAEE69FB05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ED8A98-7426-45EA-A16D-2D074A2529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878D47-03E9-4E94-BFF0-46C0DD82E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482F-BE1E-4DE9-8591-6085BC923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81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14D40-F961-458F-860C-026043E72A97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B2D73-12C7-4B99-BA64-10ABED533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Someone disrupts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2D73-12C7-4B99-BA64-10ABED5338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94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Someone disrupts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2D73-12C7-4B99-BA64-10ABED5338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3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8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71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0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2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1034981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43550" y="6231148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2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4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4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4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5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3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5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2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7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DAFE-3CFE-49B4-93D3-7F8C53903B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37203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3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2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7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4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1873859" y="888380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2460" y="6189286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9CDE4AF-1ED6-4A10-944A-E4021B6C8364}"/>
              </a:ext>
            </a:extLst>
          </p:cNvPr>
          <p:cNvSpPr txBox="1"/>
          <p:nvPr userDrawn="1"/>
        </p:nvSpPr>
        <p:spPr>
          <a:xfrm>
            <a:off x="402460" y="6251654"/>
            <a:ext cx="1702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©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Maanak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 Gupta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061C57-E88A-43FA-9B56-2C97E7EFDFFD}"/>
              </a:ext>
            </a:extLst>
          </p:cNvPr>
          <p:cNvSpPr txBox="1"/>
          <p:nvPr userDrawn="1"/>
        </p:nvSpPr>
        <p:spPr>
          <a:xfrm>
            <a:off x="3155339" y="6215462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>
                <a:solidFill>
                  <a:schemeClr val="bg1">
                    <a:lumMod val="50000"/>
                  </a:schemeClr>
                </a:solidFill>
              </a:rPr>
              <a:t>World Leading Research with Real World Impact!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90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BC47731-EA25-4669-86E7-6286AFA17B17}"/>
              </a:ext>
            </a:extLst>
          </p:cNvPr>
          <p:cNvSpPr txBox="1">
            <a:spLocks/>
          </p:cNvSpPr>
          <p:nvPr/>
        </p:nvSpPr>
        <p:spPr bwMode="auto">
          <a:xfrm>
            <a:off x="296319" y="1308253"/>
            <a:ext cx="8752466" cy="147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28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14683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6pPr>
            <a:lvl7pPr marL="829366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7pPr>
            <a:lvl8pPr marL="1244049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8pPr>
            <a:lvl9pPr marL="1658732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b="0" dirty="0">
                <a:latin typeface="+mn-lt"/>
              </a:rPr>
              <a:t>Authorization Framework for Secure Cloud Assisted Connected Cars and Vehicular Internet of Things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+mn-l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52C68CF-A454-4739-AC85-BD56AFB7D22E}"/>
              </a:ext>
            </a:extLst>
          </p:cNvPr>
          <p:cNvSpPr txBox="1">
            <a:spLocks/>
          </p:cNvSpPr>
          <p:nvPr/>
        </p:nvSpPr>
        <p:spPr>
          <a:xfrm>
            <a:off x="311759" y="2869660"/>
            <a:ext cx="8520482" cy="3375498"/>
          </a:xfrm>
          <a:prstGeom prst="rect">
            <a:avLst/>
          </a:prstGeom>
        </p:spPr>
        <p:txBody>
          <a:bodyPr/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en-US" sz="2400" kern="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Maanak</a:t>
            </a:r>
            <a:r>
              <a:rPr lang="en-US" sz="24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Gupta and Ravi 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b="1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kern="0" dirty="0">
                <a:solidFill>
                  <a:srgbClr val="1F497D"/>
                </a:solidFill>
                <a:latin typeface="Calibri" panose="020F0502020204030204" pitchFamily="34" charset="0"/>
              </a:rPr>
              <a:t>Institute for Cyber Security, 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kern="0" dirty="0">
                <a:solidFill>
                  <a:srgbClr val="1F497D"/>
                </a:solidFill>
                <a:latin typeface="Calibri" panose="020F0502020204030204" pitchFamily="34" charset="0"/>
              </a:rPr>
              <a:t>Center for Security and Privacy Enhanced Cloud Computing,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kern="0" dirty="0">
                <a:solidFill>
                  <a:srgbClr val="1F497D"/>
                </a:solidFill>
                <a:latin typeface="Calibri" panose="020F0502020204030204" pitchFamily="34" charset="0"/>
              </a:rPr>
              <a:t>Department of Computer Science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kern="0" dirty="0">
                <a:solidFill>
                  <a:srgbClr val="1F497D"/>
                </a:solidFill>
                <a:latin typeface="Calibri" panose="020F0502020204030204" pitchFamily="34" charset="0"/>
              </a:rPr>
              <a:t>University of Texas at San Antonio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b="1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</a:pPr>
            <a:r>
              <a:rPr lang="en-US" sz="1800" b="1" kern="0" dirty="0">
                <a:solidFill>
                  <a:schemeClr val="accent2"/>
                </a:solidFill>
                <a:latin typeface="Calibri" panose="020F0502020204030204" pitchFamily="34" charset="0"/>
              </a:rPr>
              <a:t>23rd ACM Symposium on Access Control Models and Technologies </a:t>
            </a:r>
          </a:p>
          <a:p>
            <a:pPr marL="107950" indent="0" algn="ctr">
              <a:buNone/>
            </a:pPr>
            <a:r>
              <a:rPr lang="en-US" sz="1800" b="1" kern="0" dirty="0">
                <a:solidFill>
                  <a:schemeClr val="accent2"/>
                </a:solidFill>
                <a:latin typeface="Calibri" panose="020F0502020204030204" pitchFamily="34" charset="0"/>
              </a:rPr>
              <a:t>(SACMAT 2018)</a:t>
            </a:r>
          </a:p>
          <a:p>
            <a:pPr marL="107950" indent="0" algn="ctr">
              <a:buNone/>
            </a:pPr>
            <a:r>
              <a:rPr lang="en-US" sz="1800" b="1" kern="0" dirty="0">
                <a:solidFill>
                  <a:schemeClr val="accent2"/>
                </a:solidFill>
                <a:latin typeface="Calibri" panose="020F0502020204030204" pitchFamily="34" charset="0"/>
              </a:rPr>
              <a:t>Indianapolis, IN, USA, June 13-15, 2018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43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46F07243-61A8-4FB3-9753-988CBCE67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40" y="1560937"/>
            <a:ext cx="6789907" cy="3736126"/>
          </a:xfr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4FD6A5D7-4F97-4D23-AB95-CA5B09EBF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272374"/>
            <a:ext cx="4932822" cy="530416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Connected Cars Ecosystem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436F18-F4F3-491F-B954-5B053BB95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6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663467-43F8-4DB0-B133-99BE071F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7996"/>
            <a:ext cx="7886700" cy="51218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On-Board Application and Sensors</a:t>
            </a:r>
          </a:p>
          <a:p>
            <a:pPr lvl="1"/>
            <a:r>
              <a:rPr lang="en-US" sz="2400" dirty="0"/>
              <a:t> Tesla and Jeep  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Over the Air updates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V2X fake messages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In-vehicle ECU communication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Personal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Third Party devices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User Privacy Preferences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Spoofing, Ransomware, Injection…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Loss of Information in Cloud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FAC590-9E1B-4A8D-AE52-AEFB95DDF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0"/>
            <a:ext cx="4932822" cy="900067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Security and Privacy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6814D-3110-48BF-8831-7F4F53415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8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663467-43F8-4DB0-B133-99BE071F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3779"/>
            <a:ext cx="7886700" cy="51218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On-Board Application and Sensors</a:t>
            </a:r>
          </a:p>
          <a:p>
            <a:pPr lvl="1"/>
            <a:r>
              <a:rPr lang="en-US" sz="2400" dirty="0"/>
              <a:t> Tesla and Jeep  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Over the Air updates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V2X fake messages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In-vehicle ECU communication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Personal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Third Party devices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User Privacy Preferences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Spoofing, Ransomware, Injection…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Loss of Information in Cloud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FAC590-9E1B-4A8D-AE52-AEFB95DDF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0"/>
            <a:ext cx="4932822" cy="900067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Security and Privacy Requirements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3F14AA96-52A9-4659-A1D8-679A2ACBE110}"/>
              </a:ext>
            </a:extLst>
          </p:cNvPr>
          <p:cNvSpPr/>
          <p:nvPr/>
        </p:nvSpPr>
        <p:spPr>
          <a:xfrm>
            <a:off x="5485184" y="1488332"/>
            <a:ext cx="710119" cy="3579778"/>
          </a:xfrm>
          <a:prstGeom prst="rightBrace">
            <a:avLst>
              <a:gd name="adj1" fmla="val 100114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B5864C-2F8C-441B-A23B-3A048012860F}"/>
              </a:ext>
            </a:extLst>
          </p:cNvPr>
          <p:cNvSpPr txBox="1"/>
          <p:nvPr/>
        </p:nvSpPr>
        <p:spPr>
          <a:xfrm>
            <a:off x="6371617" y="2622003"/>
            <a:ext cx="267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Software Reliance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Broad Attack Surface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Untrusted Entities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174C3-8DF0-4AE6-B682-A3729E1E7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1C483DB0-6260-4BDF-A5B9-EC0C4A3ED5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855" y="1369008"/>
            <a:ext cx="6968652" cy="3919866"/>
          </a:xfr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914C050C-408C-48B9-BBCA-D5393000F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589" y="0"/>
            <a:ext cx="4932822" cy="900067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Extended Access Control Oriented Architecture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DD36F9-1A00-41E1-AF7B-83F206566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8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F7491E4-E9F0-4E31-97C4-25F71AE15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414" y="1298612"/>
            <a:ext cx="4932822" cy="4260776"/>
          </a:xfr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9BF1AC8D-F9FB-4C4D-A450-626B07AE5DF9}"/>
              </a:ext>
            </a:extLst>
          </p:cNvPr>
          <p:cNvSpPr txBox="1">
            <a:spLocks/>
          </p:cNvSpPr>
          <p:nvPr/>
        </p:nvSpPr>
        <p:spPr>
          <a:xfrm>
            <a:off x="2008312" y="286591"/>
            <a:ext cx="4932822" cy="530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800" dirty="0">
                <a:solidFill>
                  <a:srgbClr val="002060"/>
                </a:solidFill>
              </a:rPr>
              <a:t>Authorization Framework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8FE85C-5641-42AC-AA27-3E3DFAC6E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26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699F87-79A3-4256-9AFB-30EC37E6E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300" dirty="0"/>
              <a:t> Static vs Dynamic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/>
              <a:t> What kind of relationship they have?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/>
              <a:t> </a:t>
            </a:r>
            <a:r>
              <a:rPr lang="en-US" sz="2100" dirty="0"/>
              <a:t>Owner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 Manufacturer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 Friend</a:t>
            </a:r>
          </a:p>
          <a:p>
            <a:pPr marL="233363" lvl="1">
              <a:buFont typeface="Wingdings" panose="05000000000000000000" pitchFamily="2" charset="2"/>
              <a:buChar char="Ø"/>
            </a:pPr>
            <a:r>
              <a:rPr lang="en-US" sz="2300" dirty="0"/>
              <a:t> Multi-Layered</a:t>
            </a:r>
          </a:p>
          <a:p>
            <a:pPr marL="233363" lvl="1">
              <a:buFont typeface="Wingdings" panose="05000000000000000000" pitchFamily="2" charset="2"/>
              <a:buChar char="Ø"/>
            </a:pPr>
            <a:r>
              <a:rPr lang="en-US" sz="2300" dirty="0"/>
              <a:t> Groups Based</a:t>
            </a:r>
          </a:p>
          <a:p>
            <a:pPr marL="233363" lvl="1">
              <a:buFont typeface="Wingdings" panose="05000000000000000000" pitchFamily="2" charset="2"/>
              <a:buChar char="Ø"/>
            </a:pPr>
            <a:r>
              <a:rPr lang="en-US" sz="2300" dirty="0"/>
              <a:t> Trusted Interaction </a:t>
            </a:r>
          </a:p>
          <a:p>
            <a:pPr marL="574675" lvl="2" indent="-169863"/>
            <a:r>
              <a:rPr lang="en-US" sz="2100" dirty="0"/>
              <a:t>How I trust you?</a:t>
            </a:r>
          </a:p>
          <a:p>
            <a:pPr marL="574675" lvl="2" indent="-169863"/>
            <a:r>
              <a:rPr lang="en-US" sz="2100" dirty="0"/>
              <a:t>Previous interaction..?</a:t>
            </a:r>
          </a:p>
          <a:p>
            <a:pPr marL="285750" lvl="2" indent="-285750">
              <a:buFont typeface="Wingdings" panose="05000000000000000000" pitchFamily="2" charset="2"/>
              <a:buChar char="Ø"/>
            </a:pPr>
            <a:r>
              <a:rPr lang="en-US" sz="2300" dirty="0"/>
              <a:t>ABAC, </a:t>
            </a:r>
            <a:r>
              <a:rPr lang="en-US" sz="2300" dirty="0" err="1"/>
              <a:t>ReBAC</a:t>
            </a:r>
            <a:r>
              <a:rPr lang="en-US" sz="2300" dirty="0"/>
              <a:t> Models </a:t>
            </a:r>
          </a:p>
          <a:p>
            <a:pPr marL="285750" lvl="2" indent="-285750">
              <a:buFont typeface="Wingdings" panose="05000000000000000000" pitchFamily="2" charset="2"/>
              <a:buChar char="Ø"/>
            </a:pPr>
            <a:r>
              <a:rPr lang="en-US" sz="2300" dirty="0"/>
              <a:t>Who will administer ?</a:t>
            </a:r>
          </a:p>
          <a:p>
            <a:pPr marL="285750" lvl="2" indent="-285750">
              <a:buFont typeface="Wingdings" panose="05000000000000000000" pitchFamily="2" charset="2"/>
              <a:buChar char="Ø"/>
            </a:pPr>
            <a:r>
              <a:rPr lang="en-US" sz="2300" dirty="0"/>
              <a:t>Data in Cloud, cross cloud sharing, how?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E22DB69F-7338-4AD6-9041-1404B632D57C}"/>
              </a:ext>
            </a:extLst>
          </p:cNvPr>
          <p:cNvSpPr txBox="1">
            <a:spLocks/>
          </p:cNvSpPr>
          <p:nvPr/>
        </p:nvSpPr>
        <p:spPr>
          <a:xfrm>
            <a:off x="2008312" y="286591"/>
            <a:ext cx="4932822" cy="530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800" dirty="0">
                <a:solidFill>
                  <a:srgbClr val="002060"/>
                </a:solidFill>
              </a:rPr>
              <a:t>Access Control Strategies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1090D6-08C2-4B47-828A-A7860D4C2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D3951B-9CD6-4495-B5DD-50DB8ABB7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External Interface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In-Vehicle Interaction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Whom to TRUST? How establish TRUST?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Cross Cloud Sharing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Data in Cloud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BB2B8FE-DC7F-438E-B965-DB61AA0B829C}"/>
              </a:ext>
            </a:extLst>
          </p:cNvPr>
          <p:cNvSpPr txBox="1">
            <a:spLocks/>
          </p:cNvSpPr>
          <p:nvPr/>
        </p:nvSpPr>
        <p:spPr>
          <a:xfrm>
            <a:off x="2018040" y="243191"/>
            <a:ext cx="4932822" cy="530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800" dirty="0">
                <a:solidFill>
                  <a:srgbClr val="002060"/>
                </a:solidFill>
              </a:rPr>
              <a:t>Research 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3FD545-B76C-4546-AD79-9DEE2ED55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C49DAFE-3CFE-49B4-93D3-7F8C53903B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03640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589</TotalTime>
  <Words>278</Words>
  <Application>Microsoft Office PowerPoint</Application>
  <PresentationFormat>On-screen Show (4:3)</PresentationFormat>
  <Paragraphs>73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Wingdings</vt:lpstr>
      <vt:lpstr>ICS-Theme</vt:lpstr>
      <vt:lpstr>PowerPoint Presentation</vt:lpstr>
      <vt:lpstr>Connected Cars Ecosystem</vt:lpstr>
      <vt:lpstr>Security and Privacy Requirements</vt:lpstr>
      <vt:lpstr>Security and Privacy Requirements</vt:lpstr>
      <vt:lpstr>Extended Access Control Oriented Architecture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maanakgupta</dc:creator>
  <cp:lastModifiedBy>maanakgupta</cp:lastModifiedBy>
  <cp:revision>37</cp:revision>
  <dcterms:created xsi:type="dcterms:W3CDTF">2018-06-01T18:34:51Z</dcterms:created>
  <dcterms:modified xsi:type="dcterms:W3CDTF">2018-06-13T14:42:18Z</dcterms:modified>
</cp:coreProperties>
</file>