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1" r:id="rId3"/>
    <p:sldId id="265" r:id="rId4"/>
    <p:sldId id="257" r:id="rId5"/>
    <p:sldId id="293" r:id="rId6"/>
    <p:sldId id="274" r:id="rId7"/>
    <p:sldId id="275" r:id="rId8"/>
    <p:sldId id="267" r:id="rId9"/>
    <p:sldId id="336" r:id="rId10"/>
    <p:sldId id="316" r:id="rId11"/>
    <p:sldId id="335" r:id="rId12"/>
    <p:sldId id="338" r:id="rId13"/>
    <p:sldId id="352" r:id="rId14"/>
    <p:sldId id="339" r:id="rId15"/>
    <p:sldId id="353" r:id="rId16"/>
    <p:sldId id="340" r:id="rId17"/>
    <p:sldId id="341" r:id="rId18"/>
    <p:sldId id="342" r:id="rId19"/>
    <p:sldId id="277" r:id="rId20"/>
    <p:sldId id="357" r:id="rId21"/>
    <p:sldId id="354" r:id="rId22"/>
    <p:sldId id="347" r:id="rId23"/>
    <p:sldId id="355" r:id="rId24"/>
    <p:sldId id="350" r:id="rId25"/>
    <p:sldId id="356" r:id="rId26"/>
    <p:sldId id="348" r:id="rId27"/>
    <p:sldId id="260" r:id="rId28"/>
    <p:sldId id="261" r:id="rId29"/>
    <p:sldId id="292" r:id="rId30"/>
    <p:sldId id="278" r:id="rId31"/>
    <p:sldId id="279" r:id="rId32"/>
    <p:sldId id="33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06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pos="2881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eg El-sherif" initials="TE" lastIdx="1" clrIdx="0">
    <p:extLst>
      <p:ext uri="{19B8F6BF-5375-455C-9EA6-DF929625EA0E}">
        <p15:presenceInfo xmlns:p15="http://schemas.microsoft.com/office/powerpoint/2012/main" userId="30b277bb8845d7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95"/>
    <a:srgbClr val="8D28E0"/>
    <a:srgbClr val="843ECA"/>
    <a:srgbClr val="A33BCD"/>
    <a:srgbClr val="0039A6"/>
    <a:srgbClr val="A0E6F6"/>
    <a:srgbClr val="4472C4"/>
    <a:srgbClr val="00236A"/>
    <a:srgbClr val="78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6517" autoAdjust="0"/>
  </p:normalViewPr>
  <p:slideViewPr>
    <p:cSldViewPr snapToGrid="0" showGuides="1">
      <p:cViewPr varScale="1">
        <p:scale>
          <a:sx n="125" d="100"/>
          <a:sy n="125" d="100"/>
        </p:scale>
        <p:origin x="1218" y="114"/>
      </p:cViewPr>
      <p:guideLst>
        <p:guide orient="horz" pos="2161"/>
        <p:guide orient="horz" pos="1067"/>
        <p:guide orient="horz" pos="4032"/>
        <p:guide orient="horz" pos="4247"/>
        <p:guide pos="2881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9C79-1AB2-AD4D-B5EB-2546258345A9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D05E-103F-3941-84E8-38C0F93C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 Everyone, This is safwa Ameer a </a:t>
            </a:r>
            <a:r>
              <a:rPr lang="en-US" dirty="0" err="1"/>
              <a:t>phd</a:t>
            </a:r>
            <a:r>
              <a:rPr lang="en-US" dirty="0"/>
              <a:t> student from the university of Texas at San Antonio.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team work on developing Access Control models for different applications.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paper that I am going to present  we developed the EGRBAC Model for smart home </a:t>
            </a:r>
            <a:r>
              <a:rPr lang="en-US" dirty="0" err="1"/>
              <a:t>Iot</a:t>
            </a:r>
            <a:r>
              <a:rPr lang="en-US" dirty="0"/>
              <a:t> access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Environment Roles (ER) represent environmental contexts.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Environment roles are turned on/off (i.e., triggered) by Environment Conditions (EC)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 maps each environment role to the subset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Ecs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which trigger it. For example we may have an ER Weekend evenings which can be turned on when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(Saturday or Sunday), and the EC Evening time are satisfied.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…………………………………………………………………………………………………………………………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role pair is a combination of a role and a subset of the currently active environment roles.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role pair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has a role part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rp.r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that is the single role associated with it. And an environment role part rp.ER that is the subset of environment roles associated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RPDRA brings all these components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by assigning device roles to role pairs, and hence, for each role pair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the single role associated to it through RPRA can get access to all device roles assigned to it through RPDRA, when the set of environment roles which are associated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through RPEA are active.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2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use case which demonstrates our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1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6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important component of our Model is Constraints.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three types of constrained, which checked in different 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going to explain the basic idea of each one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constraint is Permission role constraint.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is checked when we want to assign device roles to role 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7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whenever we want to assign any device role to any role pair, these permission role constraint must be checked.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any one of them is violated the assignment can be completed.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Through this no one can assign a device role that has pm assigned to it to any role pair which has </a:t>
            </a:r>
            <a:r>
              <a:rPr lang="en-US" dirty="0" err="1"/>
              <a:t>rn</a:t>
            </a:r>
            <a:r>
              <a:rPr lang="en-US" dirty="0"/>
              <a:t> as the role part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going to start with an introduction and the motivation behind this work.</a:t>
            </a:r>
          </a:p>
          <a:p>
            <a:endParaRPr lang="en-US" dirty="0"/>
          </a:p>
          <a:p>
            <a:r>
              <a:rPr lang="en-US" dirty="0"/>
              <a:t>First, what we mean by IoT, a simple definition is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4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second constraint is SSD.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is checked when we want to assign roles to users.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basic idea of SSD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2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third constraint is DSD.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is checked when we want to assign roles to sessions.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basic idea of DSD constraints.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Enforcement architecture that we adopted for our implementation.</a:t>
            </a:r>
          </a:p>
          <a:p>
            <a:endParaRPr lang="en-US" dirty="0"/>
          </a:p>
          <a:p>
            <a:r>
              <a:rPr lang="en-US" dirty="0"/>
              <a:t>There are tow types of access: 1- local access when the user is inside the house, and remote access when the user is outside the house and try to access through the internet.</a:t>
            </a:r>
          </a:p>
          <a:p>
            <a:endParaRPr lang="en-US" dirty="0"/>
          </a:p>
          <a:p>
            <a:r>
              <a:rPr lang="en-US" dirty="0"/>
              <a:t>We can notice here that users </a:t>
            </a:r>
            <a:r>
              <a:rPr lang="en-US" dirty="0" err="1"/>
              <a:t>cann’t</a:t>
            </a:r>
            <a:r>
              <a:rPr lang="en-US" dirty="0"/>
              <a:t> access devices without going through the smart hub, in which we implement our logic.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5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 the numbers are very slow.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8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will be part of every home turning our houses into smart houses, in which we have multiple users with complex social relationships between them using the same smart devices.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However, we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cann’t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simply adopt those models and use them for smart homes, the main reason behind that is: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8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will talk about our criteria for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Extended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Genarlized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Role Based AC Model is  is inspired by the early work of Covington the GRBAC Model. In which he introduced the concept of device roles, and environment roles.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going to go through different parts of the model in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Users (U) and Roles (R) are familiar sets in RBAC systems.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user is a human being who interacts with smart home devices as authorized.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Role specifically represents the relationship between the user and the family, which encompasses parents, kids, </a:t>
            </a:r>
            <a:r>
              <a:rPr lang="en-US" sz="1200" b="0" i="0" u="none" strike="noStrike" kern="1200" baseline="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neighbours</a:t>
            </a:r>
            <a:r>
              <a:rPr lang="en-US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, friends and so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Users establish sessions during which they may activate a subset of the roles they assigned to. A user might have multiple sessions active simultaneously.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 is a many to one relation that maps each session to its unique controlling user.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SR is a many to many relations that maps each session to the set of roles associated with it.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     ……………………………………………………….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Devices (D) are  smart home devices such as a smart TV.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Operations (OP) represent actions on devices as specified by device manufacturers.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permission is an approval to perform an operation on one device.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Device Roles (DR) are means of categorizing permissions of different devices.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Example, we may have a device role called dangerous devices and assign dangerous permissions (such as, turning on the oven, turning on the mower, and opening and closing the front door lock) to 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many-to-many PDRA relation specifies this 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9875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79660"/>
            <a:ext cx="6900227" cy="44319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4754563"/>
            <a:ext cx="9144000" cy="27699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41441"/>
            <a:ext cx="9144000" cy="4165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57200" tIns="0" rIns="274320" bIns="0" anchor="ctr"/>
          <a:lstStyle/>
          <a:p>
            <a:pPr marL="0" indent="0" algn="l" defTabSz="820738" eaLnBrk="0" hangingPunct="0"/>
            <a:r>
              <a:rPr lang="en-US" sz="1200" b="1" dirty="0">
                <a:solidFill>
                  <a:srgbClr val="FFFFFF"/>
                </a:solidFill>
              </a:rPr>
              <a:t>Star Lab:</a:t>
            </a:r>
            <a:r>
              <a:rPr lang="en-US" sz="1200" b="1" baseline="0" dirty="0">
                <a:solidFill>
                  <a:srgbClr val="FFFFFF"/>
                </a:solidFill>
              </a:rPr>
              <a:t> </a:t>
            </a:r>
            <a:r>
              <a:rPr lang="en-US" sz="1200" b="1" baseline="0" dirty="0" err="1">
                <a:solidFill>
                  <a:srgbClr val="FFFFFF"/>
                </a:solidFill>
              </a:rPr>
              <a:t>Falken</a:t>
            </a:r>
            <a:r>
              <a:rPr lang="en-US" sz="1200" b="1" baseline="0" dirty="0">
                <a:solidFill>
                  <a:srgbClr val="FFFFFF"/>
                </a:solidFill>
              </a:rPr>
              <a:t> Project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9435" y="14391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9435" y="2078899"/>
            <a:ext cx="4040188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860" y="14391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591860" y="2078899"/>
            <a:ext cx="4041775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4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8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294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3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jp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jp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jp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5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EGRBAC Model for Smart Home IoT Access Control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394" y="2675823"/>
            <a:ext cx="7317606" cy="312821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Safwa Ameer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Benson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Ravi Sandhu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Cyber Security (ICS)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Security and Privacy Enhanced Cloud Computing (C-SPECC)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Texas at San Antonio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kern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Safwa.ameer@my.utsa.edu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4890-8350-4949-A0DB-D0F100811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5999C-511B-4903-B578-6F04B7F95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</a:t>
            </a:fld>
            <a:endParaRPr lang="en-US" sz="10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ADDE37-5632-4CEB-BD51-F23CE49A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F5D6FEC-EF55-4390-A2F3-6A12F033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711234"/>
            <a:ext cx="7996087" cy="375816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2C2616-E36E-486E-A8DB-10E17D14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The EGRBAC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7442-8A78-4727-B8EB-EC15ED72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10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218A-B38F-43CD-94DD-F2C6F3B7B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AC0AA371-8F4B-4F57-A31B-FE805D60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4F3FC-FF2F-4AAC-9E0D-0C1700D3E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EGRBAC Model Formalization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14F1E-7C8E-4A91-8641-7A8C61E5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3EF52-3D4F-4BF4-82AF-6B6A3C472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3B82A6-3670-4951-A8C0-57F2BB6EA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0A25A-42D7-4F60-945D-914B60CF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2" y="1409700"/>
            <a:ext cx="47244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7FB4E-2F62-4A89-89B8-2727F8309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2" y="3707982"/>
            <a:ext cx="4724400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6D12B4-1DAC-421D-9007-31AD8CE9A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515" y="3544792"/>
            <a:ext cx="3244278" cy="2413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4D6839-4A29-445A-9118-08E54E6D0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842" y="1619250"/>
            <a:ext cx="24098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4F3FC-FF2F-4AAC-9E0D-0C1700D3E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EGRBAC Model Formalization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14F1E-7C8E-4A91-8641-7A8C61E5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3EF52-3D4F-4BF4-82AF-6B6A3C472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3B82A6-3670-4951-A8C0-57F2BB6EA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82B4B1-634E-4881-85A6-EC9CD981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48" y="1848711"/>
            <a:ext cx="3634841" cy="3160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723E1E-6C72-41A1-A16F-30F39B73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" y="1314654"/>
            <a:ext cx="47529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F5D6FEC-EF55-4390-A2F3-6A12F033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90" y="1349912"/>
            <a:ext cx="6936420" cy="326011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2C2616-E36E-486E-A8DB-10E17D14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The EGRBAC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7442-8A78-4727-B8EB-EC15ED72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13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218A-B38F-43CD-94DD-F2C6F3B7B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AC0AA371-8F4B-4F57-A31B-FE805D60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00EA2-BEF8-4503-BF7C-A9AC65CC0EBE}"/>
              </a:ext>
            </a:extLst>
          </p:cNvPr>
          <p:cNvSpPr txBox="1"/>
          <p:nvPr/>
        </p:nvSpPr>
        <p:spPr>
          <a:xfrm>
            <a:off x="134911" y="4772999"/>
            <a:ext cx="888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main idea in EGRBAC as a whole is that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user is assigned to a set of roles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according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current active sessions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active environment roles some role pairs will be active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user will get access to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 assigned to the device roles which are assigned to the current active role pairs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2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A4B47580-2975-4A61-B5E1-B4B5938C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34C6B-4578-45A9-BFF0-056F2D3548B5}"/>
              </a:ext>
            </a:extLst>
          </p:cNvPr>
          <p:cNvSpPr/>
          <p:nvPr/>
        </p:nvSpPr>
        <p:spPr>
          <a:xfrm>
            <a:off x="387458" y="2297788"/>
            <a:ext cx="8307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objective is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kids to access a subset of permissions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(On, Off, and PG contents)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entertainment devices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(TV, DVD) during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 evenings only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6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A4B47580-2975-4A61-B5E1-B4B5938C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A79165F7-B077-49E3-85C1-A6CC45DF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5" y="2192191"/>
            <a:ext cx="7996087" cy="3758160"/>
          </a:xfrm>
          <a:prstGeom prst="rect">
            <a:avLst/>
          </a:prstGeom>
          <a:noFill/>
        </p:spPr>
      </p:pic>
      <p:pic>
        <p:nvPicPr>
          <p:cNvPr id="46" name="Content Placeholder 6">
            <a:extLst>
              <a:ext uri="{FF2B5EF4-FFF2-40B4-BE49-F238E27FC236}">
                <a16:creationId xmlns:a16="http://schemas.microsoft.com/office/drawing/2014/main" id="{3E7F08E8-1625-483D-9B9C-03A3636D6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" y="1198107"/>
            <a:ext cx="997419" cy="11882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1C4C5-97B9-4B1C-955F-6BFDB09E6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20" y="1516686"/>
            <a:ext cx="617106" cy="5020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ED7F06-F082-4A6C-AF27-612CBA7FC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467" y="1516686"/>
            <a:ext cx="459701" cy="44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/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𝑃𝐺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/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/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6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A79165F7-B077-49E3-85C1-A6CC45DF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5" y="2192191"/>
            <a:ext cx="7996087" cy="3758160"/>
          </a:xfrm>
          <a:prstGeom prst="rect">
            <a:avLst/>
          </a:prstGeom>
          <a:noFill/>
        </p:spPr>
      </p:pic>
      <p:pic>
        <p:nvPicPr>
          <p:cNvPr id="46" name="Content Placeholder 6">
            <a:extLst>
              <a:ext uri="{FF2B5EF4-FFF2-40B4-BE49-F238E27FC236}">
                <a16:creationId xmlns:a16="http://schemas.microsoft.com/office/drawing/2014/main" id="{3E7F08E8-1625-483D-9B9C-03A3636D6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" y="1198107"/>
            <a:ext cx="997419" cy="11882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1C4C5-97B9-4B1C-955F-6BFDB09E6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20" y="1516686"/>
            <a:ext cx="617106" cy="5020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ED7F06-F082-4A6C-AF27-612CBA7FC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467" y="1516686"/>
            <a:ext cx="459701" cy="44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/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𝑃𝐺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/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/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6A1469F-F7CC-4174-A21F-7CAE695B6D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775" y="1789073"/>
            <a:ext cx="852193" cy="407570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9BB0EE44-450B-491A-ADA1-4847138E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17007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A79165F7-B077-49E3-85C1-A6CC45DF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5" y="2192191"/>
            <a:ext cx="7996087" cy="3758160"/>
          </a:xfrm>
          <a:prstGeom prst="rect">
            <a:avLst/>
          </a:prstGeom>
          <a:noFill/>
        </p:spPr>
      </p:pic>
      <p:pic>
        <p:nvPicPr>
          <p:cNvPr id="46" name="Content Placeholder 6">
            <a:extLst>
              <a:ext uri="{FF2B5EF4-FFF2-40B4-BE49-F238E27FC236}">
                <a16:creationId xmlns:a16="http://schemas.microsoft.com/office/drawing/2014/main" id="{3E7F08E8-1625-483D-9B9C-03A3636D6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" y="1198107"/>
            <a:ext cx="997419" cy="11882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1C4C5-97B9-4B1C-955F-6BFDB09E6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20" y="1516686"/>
            <a:ext cx="617106" cy="5020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ED7F06-F082-4A6C-AF27-612CBA7FC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467" y="1516686"/>
            <a:ext cx="459701" cy="44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/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𝑃𝐺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/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/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6A1469F-F7CC-4174-A21F-7CAE695B6D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775" y="1789073"/>
            <a:ext cx="852193" cy="407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FC3C68-26DD-4054-B952-5A04055B8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169" y="1734419"/>
            <a:ext cx="1426865" cy="462224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FB4F6115-CC28-447A-B157-B184EA3B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19597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A79165F7-B077-49E3-85C1-A6CC45DF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5" y="2192191"/>
            <a:ext cx="7996087" cy="3758160"/>
          </a:xfrm>
          <a:prstGeom prst="rect">
            <a:avLst/>
          </a:prstGeom>
          <a:noFill/>
        </p:spPr>
      </p:pic>
      <p:pic>
        <p:nvPicPr>
          <p:cNvPr id="46" name="Content Placeholder 6">
            <a:extLst>
              <a:ext uri="{FF2B5EF4-FFF2-40B4-BE49-F238E27FC236}">
                <a16:creationId xmlns:a16="http://schemas.microsoft.com/office/drawing/2014/main" id="{3E7F08E8-1625-483D-9B9C-03A3636D6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" y="1198107"/>
            <a:ext cx="997419" cy="11882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1C4C5-97B9-4B1C-955F-6BFDB09E6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20" y="1516686"/>
            <a:ext cx="617106" cy="5020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ED7F06-F082-4A6C-AF27-612CBA7FC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467" y="1516686"/>
            <a:ext cx="459701" cy="44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/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𝑃𝐺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/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/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6A1469F-F7CC-4174-A21F-7CAE695B6D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775" y="1789073"/>
            <a:ext cx="852193" cy="407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FC3C68-26DD-4054-B952-5A04055B8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169" y="1734419"/>
            <a:ext cx="1426865" cy="462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D84221-5EB5-4DD9-A367-6563FBEBDE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375" y="4310162"/>
            <a:ext cx="1217408" cy="476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79E718-61C0-412E-ADE9-7C1750B43B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488" y="5310869"/>
            <a:ext cx="1366472" cy="639482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75EDF756-2FB8-49E1-BC7D-D86F23237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40904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FD7F5-9C98-433E-A950-F375CCC2316A}"/>
              </a:ext>
            </a:extLst>
          </p:cNvPr>
          <p:cNvSpPr/>
          <p:nvPr/>
        </p:nvSpPr>
        <p:spPr>
          <a:xfrm>
            <a:off x="418454" y="1236940"/>
            <a:ext cx="8167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"/>
              </a:rPr>
              <a:t>A constraint is an invariant that must always be maintained.</a:t>
            </a:r>
            <a:endParaRPr lang="en-US" dirty="0">
              <a:latin typeface="Arial 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CB5C9AB-32FA-4AE4-A3BD-9B5F9482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43" y="1958872"/>
            <a:ext cx="7737231" cy="36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509" y="1207971"/>
            <a:ext cx="8513546" cy="4968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of Things (IoT)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 new technology paradigm envisioned as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of machines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capable of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with each other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12" y="3507304"/>
            <a:ext cx="5188093" cy="2443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2D6036-C691-462E-9DBE-F899229D0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2814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20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FD7F5-9C98-433E-A950-F375CCC2316A}"/>
              </a:ext>
            </a:extLst>
          </p:cNvPr>
          <p:cNvSpPr/>
          <p:nvPr/>
        </p:nvSpPr>
        <p:spPr>
          <a:xfrm>
            <a:off x="418454" y="1236940"/>
            <a:ext cx="8167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Permission-role constraint</a:t>
            </a:r>
            <a:endParaRPr lang="en-US" dirty="0">
              <a:latin typeface="Arial 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F39EAC-3DE0-4121-BFC0-060ED344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07" y="2138945"/>
            <a:ext cx="6951785" cy="34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D08FE-00FB-4153-9609-F79BFC50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116531"/>
            <a:ext cx="8576109" cy="13285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18F82-F52F-406A-A973-689280D74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9" y="3679443"/>
            <a:ext cx="997419" cy="1188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5B5CD2-495A-4051-94A4-500319DE6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272" y="4015839"/>
            <a:ext cx="365860" cy="482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93323-FB4D-43B6-99DE-F807CDC2F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636" y="3914424"/>
            <a:ext cx="609522" cy="584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763294-F2CB-49F8-ADD8-6D873906EDEA}"/>
                  </a:ext>
                </a:extLst>
              </p:cNvPr>
              <p:cNvSpPr/>
              <p:nvPr/>
            </p:nvSpPr>
            <p:spPr>
              <a:xfrm>
                <a:off x="5810114" y="4829118"/>
                <a:ext cx="531203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𝐿𝑜𝑐𝑘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763294-F2CB-49F8-ADD8-6D873906E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14" y="4829118"/>
                <a:ext cx="531203" cy="35848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09F5046-8C00-4658-B3DD-952691CC34E8}"/>
                  </a:ext>
                </a:extLst>
              </p:cNvPr>
              <p:cNvSpPr/>
              <p:nvPr/>
            </p:nvSpPr>
            <p:spPr>
              <a:xfrm>
                <a:off x="5810114" y="5248341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09F5046-8C00-4658-B3DD-952691CC3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14" y="5248341"/>
                <a:ext cx="459701" cy="35848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1625997-0AD7-465D-B0E7-F8689465E73B}"/>
                  </a:ext>
                </a:extLst>
              </p:cNvPr>
              <p:cNvSpPr/>
              <p:nvPr/>
            </p:nvSpPr>
            <p:spPr>
              <a:xfrm>
                <a:off x="6502457" y="5248341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1625997-0AD7-465D-B0E7-F8689465E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57" y="5248341"/>
                <a:ext cx="459701" cy="35848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84805C1-8058-4FC0-AEDF-74BEB2474ADB}"/>
                  </a:ext>
                </a:extLst>
              </p:cNvPr>
              <p:cNvSpPr/>
              <p:nvPr/>
            </p:nvSpPr>
            <p:spPr>
              <a:xfrm>
                <a:off x="6430955" y="4822477"/>
                <a:ext cx="531203" cy="3651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𝑈𝑛𝑙𝑜𝑐𝑘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84805C1-8058-4FC0-AEDF-74BEB2474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55" y="4822477"/>
                <a:ext cx="531203" cy="365125"/>
              </a:xfrm>
              <a:prstGeom prst="ellipse">
                <a:avLst/>
              </a:prstGeom>
              <a:blipFill>
                <a:blip r:embed="rId9"/>
                <a:stretch>
                  <a:fillRect l="-4494"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D6E4A6-A555-48FA-8AF2-144E801F8C7E}"/>
              </a:ext>
            </a:extLst>
          </p:cNvPr>
          <p:cNvCxnSpPr/>
          <p:nvPr/>
        </p:nvCxnSpPr>
        <p:spPr>
          <a:xfrm>
            <a:off x="3114886" y="4276737"/>
            <a:ext cx="2391162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F776DDB-B28C-48DD-AB00-60F14B365F10}"/>
              </a:ext>
            </a:extLst>
          </p:cNvPr>
          <p:cNvSpPr/>
          <p:nvPr/>
        </p:nvSpPr>
        <p:spPr>
          <a:xfrm>
            <a:off x="3865741" y="3981368"/>
            <a:ext cx="609522" cy="5843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AC38C-E575-43DC-AC06-9F038AC09E8E}"/>
              </a:ext>
            </a:extLst>
          </p:cNvPr>
          <p:cNvSpPr txBox="1"/>
          <p:nvPr/>
        </p:nvSpPr>
        <p:spPr>
          <a:xfrm>
            <a:off x="288758" y="1796602"/>
            <a:ext cx="8738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</a:rPr>
              <a:t>These constraints prevent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specific roles from getting access to specific permissions</a:t>
            </a:r>
            <a:r>
              <a:rPr lang="en-US" dirty="0">
                <a:latin typeface="Arial 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</a:rPr>
              <a:t>For example, what if we want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prevent future assignment </a:t>
            </a:r>
            <a:r>
              <a:rPr lang="en-US" dirty="0">
                <a:latin typeface="Arial "/>
              </a:rPr>
              <a:t>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dangerous permissions</a:t>
            </a:r>
            <a:r>
              <a:rPr lang="en-US" dirty="0">
                <a:solidFill>
                  <a:schemeClr val="accent1"/>
                </a:solidFill>
                <a:latin typeface="Arial "/>
              </a:rPr>
              <a:t> </a:t>
            </a:r>
            <a:r>
              <a:rPr lang="en-US" dirty="0">
                <a:latin typeface="Arial "/>
              </a:rPr>
              <a:t>to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role Kids </a:t>
            </a:r>
            <a:r>
              <a:rPr lang="en-US" dirty="0">
                <a:latin typeface="Arial "/>
              </a:rPr>
              <a:t>(which could happen inadvertently by the homeowner)?</a:t>
            </a:r>
          </a:p>
        </p:txBody>
      </p:sp>
    </p:spTree>
    <p:extLst>
      <p:ext uri="{BB962C8B-B14F-4D97-AF65-F5344CB8AC3E}">
        <p14:creationId xmlns:p14="http://schemas.microsoft.com/office/powerpoint/2010/main" val="24800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D08FE-00FB-4153-9609-F79BFC50A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57" y="1116531"/>
                <a:ext cx="8576109" cy="348378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  <a:p>
                <a:r>
                  <a:rPr lang="en-US" sz="2000" dirty="0">
                    <a:latin typeface="Arial "/>
                  </a:rPr>
                  <a:t>To prevent such situations, EGRBAC incorporates constraints that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Arial "/>
                  </a:rPr>
                  <a:t>forbid such assignment</a:t>
                </a:r>
                <a:r>
                  <a:rPr lang="en-US" sz="2000" dirty="0">
                    <a:latin typeface="Arial "/>
                  </a:rPr>
                  <a:t>. Formally:</a:t>
                </a:r>
              </a:p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  <a:p>
                <a:pPr marL="342900" lvl="1" indent="0">
                  <a:buNone/>
                </a:pPr>
                <a:r>
                  <a:rPr lang="en-US" b="1" i="1" dirty="0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𝑪𝒐𝒏𝒔𝒕𝒓𝒂𝒊𝒏𝒕𝒔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"/>
                  </a:rPr>
                  <a:t>constitute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rial "/>
                  </a:rPr>
                  <a:t>a many to many subset of permissions to subset of roles relation.</a:t>
                </a:r>
              </a:p>
              <a:p>
                <a:pPr marL="342900" lvl="1" indent="0">
                  <a:buNone/>
                </a:pPr>
                <a:endParaRPr lang="en-US" dirty="0">
                  <a:latin typeface="Arial "/>
                </a:endParaRPr>
              </a:p>
              <a:p>
                <a:pPr lvl="1"/>
                <a:r>
                  <a:rPr lang="en-US" dirty="0">
                    <a:latin typeface="Arial "/>
                  </a:rPr>
                  <a:t> Each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rial "/>
                  </a:rPr>
                  <a:t>prc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𝐶𝑜𝑛𝑠𝑡𝑟𝑎𝑖𝑛𝑡𝑠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"/>
                  </a:rPr>
                  <a:t>specifies the following invariant:</a:t>
                </a:r>
              </a:p>
              <a:p>
                <a:pPr marL="685800" lvl="2" indent="0">
                  <a:buNone/>
                </a:pPr>
                <a:endParaRPr lang="en-US" dirty="0">
                  <a:latin typeface="Arial "/>
                </a:endParaRPr>
              </a:p>
              <a:p>
                <a:pPr marL="342900" lvl="1" indent="0">
                  <a:buNone/>
                </a:pPr>
                <a:r>
                  <a:rPr lang="en-US" dirty="0">
                    <a:latin typeface="Arial 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 "/>
                  </a:rPr>
                  <a:t> 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Arial "/>
                  </a:rPr>
                  <a:t>:</a:t>
                </a:r>
              </a:p>
              <a:p>
                <a:pPr marL="342900" lvl="1" indent="0">
                  <a:buNone/>
                </a:pPr>
                <a:r>
                  <a:rPr lang="en-US" b="1" dirty="0">
                    <a:latin typeface="Arial 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𝑹𝑷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𝑫𝑹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𝑹𝑷𝑫𝑹𝑨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⇒ 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𝑷𝑫𝑹𝑨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nary>
                          <m:naryPr>
                            <m:chr m:val="⋁"/>
                            <m:subHide m:val="on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nary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b="1" dirty="0">
                  <a:latin typeface="Arial "/>
                </a:endParaRPr>
              </a:p>
              <a:p>
                <a:endParaRPr lang="en-US" sz="2000" dirty="0">
                  <a:latin typeface="Arial 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D08FE-00FB-4153-9609-F79BFC50A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57" y="1116531"/>
                <a:ext cx="8576109" cy="3483789"/>
              </a:xfrm>
              <a:blipFill>
                <a:blip r:embed="rId3"/>
                <a:stretch>
                  <a:fillRect l="-498" b="-9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8861" y="618149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2EDDDE-49C9-4C86-82F6-F29F98665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64" y="4861589"/>
            <a:ext cx="5619750" cy="1095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977D91-F887-4EF5-A69A-B22275F287A0}"/>
                  </a:ext>
                </a:extLst>
              </p:cNvPr>
              <p:cNvSpPr txBox="1"/>
              <p:nvPr/>
            </p:nvSpPr>
            <p:spPr>
              <a:xfrm>
                <a:off x="5405699" y="4474683"/>
                <a:ext cx="444137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977D91-F887-4EF5-A69A-B22275F28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99" y="4474683"/>
                <a:ext cx="444137" cy="390748"/>
              </a:xfrm>
              <a:prstGeom prst="rect">
                <a:avLst/>
              </a:prstGeom>
              <a:blipFill>
                <a:blip r:embed="rId5"/>
                <a:stretch>
                  <a:fillRect r="-547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A4BAB8-B82C-417C-88C6-CCA0C84ADA48}"/>
                  </a:ext>
                </a:extLst>
              </p:cNvPr>
              <p:cNvSpPr txBox="1"/>
              <p:nvPr/>
            </p:nvSpPr>
            <p:spPr>
              <a:xfrm>
                <a:off x="3857332" y="4536897"/>
                <a:ext cx="444137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A4BAB8-B82C-417C-88C6-CCA0C84AD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2" y="4536897"/>
                <a:ext cx="444137" cy="390748"/>
              </a:xfrm>
              <a:prstGeom prst="rect">
                <a:avLst/>
              </a:prstGeom>
              <a:blipFill>
                <a:blip r:embed="rId6"/>
                <a:stretch>
                  <a:fillRect r="-958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DF0BE8-4EC7-42EC-AA83-13CA052656FD}"/>
                  </a:ext>
                </a:extLst>
              </p:cNvPr>
              <p:cNvSpPr txBox="1"/>
              <p:nvPr/>
            </p:nvSpPr>
            <p:spPr>
              <a:xfrm>
                <a:off x="2189188" y="4600320"/>
                <a:ext cx="56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DF0BE8-4EC7-42EC-AA83-13CA0526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8" y="4600320"/>
                <a:ext cx="5639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C2BD0B-E9ED-4C57-ACED-86357ADE9C30}"/>
                  </a:ext>
                </a:extLst>
              </p:cNvPr>
              <p:cNvSpPr txBox="1"/>
              <p:nvPr/>
            </p:nvSpPr>
            <p:spPr>
              <a:xfrm>
                <a:off x="6921378" y="4437070"/>
                <a:ext cx="444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C2BD0B-E9ED-4C57-ACED-86357ADE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78" y="4437070"/>
                <a:ext cx="44413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29EB59-F9A1-43FD-91F0-1B35D5780656}"/>
              </a:ext>
            </a:extLst>
          </p:cNvPr>
          <p:cNvCxnSpPr>
            <a:cxnSpLocks/>
          </p:cNvCxnSpPr>
          <p:nvPr/>
        </p:nvCxnSpPr>
        <p:spPr>
          <a:xfrm flipV="1">
            <a:off x="5056681" y="5409276"/>
            <a:ext cx="0" cy="381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1B44D-38B6-488F-B699-092946B5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5" y="2138945"/>
            <a:ext cx="7420708" cy="34938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54747E-4FED-424C-996E-C47313F2ECDC}"/>
              </a:ext>
            </a:extLst>
          </p:cNvPr>
          <p:cNvSpPr/>
          <p:nvPr/>
        </p:nvSpPr>
        <p:spPr>
          <a:xfrm>
            <a:off x="574785" y="1298334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Static separation of duty:</a:t>
            </a:r>
          </a:p>
        </p:txBody>
      </p:sp>
    </p:spTree>
    <p:extLst>
      <p:ext uri="{BB962C8B-B14F-4D97-AF65-F5344CB8AC3E}">
        <p14:creationId xmlns:p14="http://schemas.microsoft.com/office/powerpoint/2010/main" val="13809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D08FE-00FB-4153-9609-F79BFC50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116531"/>
            <a:ext cx="8576109" cy="506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 "/>
              </a:rPr>
              <a:t>If a user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authorized</a:t>
            </a:r>
            <a:r>
              <a:rPr lang="en-US" sz="2000" dirty="0">
                <a:latin typeface="Arial "/>
              </a:rPr>
              <a:t> as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member of one role</a:t>
            </a:r>
            <a:r>
              <a:rPr lang="en-US" sz="2000" dirty="0">
                <a:latin typeface="Arial "/>
              </a:rPr>
              <a:t>, the user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prohibited</a:t>
            </a:r>
            <a:r>
              <a:rPr lang="en-US" sz="2000" dirty="0">
                <a:latin typeface="Arial "/>
              </a:rPr>
              <a:t> from being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a member of a second conflicting role </a:t>
            </a:r>
            <a:r>
              <a:rPr lang="en-US" sz="2000" dirty="0">
                <a:latin typeface="Arial "/>
              </a:rPr>
              <a:t>[16].</a:t>
            </a: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  <a:p>
            <a:pPr marL="0" indent="0">
              <a:buNone/>
            </a:pPr>
            <a:endParaRPr lang="en-US" sz="2000" dirty="0">
              <a:latin typeface="Arial "/>
            </a:endParaRPr>
          </a:p>
          <a:p>
            <a:pPr marL="0" indent="0">
              <a:buNone/>
            </a:pPr>
            <a:endParaRPr lang="en-US" sz="2000" dirty="0">
              <a:latin typeface="Arial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18F82-F52F-406A-A973-689280D74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7" y="2600495"/>
            <a:ext cx="997419" cy="1188230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E7053FF-1A79-447D-97DD-359F7B034AE4}"/>
              </a:ext>
            </a:extLst>
          </p:cNvPr>
          <p:cNvSpPr/>
          <p:nvPr/>
        </p:nvSpPr>
        <p:spPr>
          <a:xfrm>
            <a:off x="5232991" y="2104205"/>
            <a:ext cx="1502229" cy="52663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Parents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3C70D1E-80D0-4D00-98A4-278641890EB9}"/>
              </a:ext>
            </a:extLst>
          </p:cNvPr>
          <p:cNvSpPr/>
          <p:nvPr/>
        </p:nvSpPr>
        <p:spPr>
          <a:xfrm>
            <a:off x="1743613" y="2168614"/>
            <a:ext cx="1502229" cy="462224"/>
          </a:xfrm>
          <a:prstGeom prst="round2DiagRect">
            <a:avLst/>
          </a:prstGeom>
          <a:solidFill>
            <a:srgbClr val="297195"/>
          </a:solidFill>
          <a:ln>
            <a:solidFill>
              <a:srgbClr val="297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07E9BB-B7A6-4567-9FAC-126D7FD93328}"/>
              </a:ext>
            </a:extLst>
          </p:cNvPr>
          <p:cNvCxnSpPr/>
          <p:nvPr/>
        </p:nvCxnSpPr>
        <p:spPr>
          <a:xfrm>
            <a:off x="2494727" y="2663042"/>
            <a:ext cx="970715" cy="419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D414AC-B85E-4060-A769-0938F4F57FB1}"/>
              </a:ext>
            </a:extLst>
          </p:cNvPr>
          <p:cNvCxnSpPr/>
          <p:nvPr/>
        </p:nvCxnSpPr>
        <p:spPr>
          <a:xfrm flipV="1">
            <a:off x="4767083" y="2768600"/>
            <a:ext cx="1217023" cy="411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3261AF8-8D64-4FBC-94DA-DAB585639580}"/>
              </a:ext>
            </a:extLst>
          </p:cNvPr>
          <p:cNvSpPr/>
          <p:nvPr/>
        </p:nvSpPr>
        <p:spPr>
          <a:xfrm rot="20320299">
            <a:off x="5229252" y="2825143"/>
            <a:ext cx="292684" cy="3274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583068-9E27-4D5F-AA75-3B3493D27588}"/>
                  </a:ext>
                </a:extLst>
              </p:cNvPr>
              <p:cNvSpPr/>
              <p:nvPr/>
            </p:nvSpPr>
            <p:spPr>
              <a:xfrm>
                <a:off x="288757" y="3938488"/>
                <a:ext cx="8685426" cy="181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𝑺𝑺𝑫𝑪𝒐𝒏𝒔𝒕𝒓𝒂𝒊𝒏𝒕𝒔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constitute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 many to many role to a subset of mutually exclusive roles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relation. 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NimbusRomNo9L-Regu"/>
                  </a:rPr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𝑠𝑠𝑑𝑐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𝑆𝑆𝐷𝐶𝑜𝑛𝑠𝑡𝑟𝑎𝑖𝑛𝑡𝑠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NimbusRomNo9L-Regu"/>
                  </a:rPr>
                  <a:t>specifies the following invariant:</a:t>
                </a:r>
              </a:p>
              <a:p>
                <a:endParaRPr lang="en-US" dirty="0">
                  <a:latin typeface="NimbusRomNo9L-Regu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(∀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)(∀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ctrlPr>
                            <a:rPr lang="pt-BR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BR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dirty="0">
                          <a:latin typeface="Cambria Math" panose="02040503050406030204" pitchFamily="18" charset="0"/>
                        </a:rPr>
                        <m:t>𝑼𝑨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⇒</m:t>
                      </m:r>
                      <m:d>
                        <m:dPr>
                          <m:ctrlPr>
                            <a:rPr lang="pt-B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𝑼𝑨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583068-9E27-4D5F-AA75-3B3493D27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3938488"/>
                <a:ext cx="8685426" cy="1818703"/>
              </a:xfrm>
              <a:prstGeom prst="rect">
                <a:avLst/>
              </a:prstGeom>
              <a:blipFill>
                <a:blip r:embed="rId4"/>
                <a:stretch>
                  <a:fillRect l="-561" t="-1342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FD7F5-9C98-433E-A950-F375CCC2316A}"/>
              </a:ext>
            </a:extLst>
          </p:cNvPr>
          <p:cNvSpPr/>
          <p:nvPr/>
        </p:nvSpPr>
        <p:spPr>
          <a:xfrm>
            <a:off x="418454" y="1236940"/>
            <a:ext cx="8167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Dynamic separation of duty: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254B6-3D9B-49C3-9A39-ECF7B39C2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43" y="1883271"/>
            <a:ext cx="7682591" cy="36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D08FE-00FB-4153-9609-F79BFC50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116531"/>
            <a:ext cx="8576109" cy="506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 "/>
              </a:rPr>
              <a:t>With DSD it is permissible for a user to be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authorized as a member of a set of roles which do not constitute a conflict of interest when acted in independently </a:t>
            </a:r>
            <a:r>
              <a:rPr lang="en-US" sz="1800" dirty="0">
                <a:latin typeface="Arial "/>
              </a:rPr>
              <a:t>but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produce policy concerns</a:t>
            </a:r>
            <a:r>
              <a:rPr lang="en-US" sz="1800" dirty="0">
                <a:solidFill>
                  <a:srgbClr val="0070C0"/>
                </a:solidFill>
                <a:latin typeface="Arial "/>
              </a:rPr>
              <a:t> </a:t>
            </a:r>
            <a:r>
              <a:rPr lang="en-US" sz="1800" dirty="0">
                <a:latin typeface="Arial "/>
              </a:rPr>
              <a:t>when allowed to be acted simultaneously in the same session [16].</a:t>
            </a: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18F82-F52F-406A-A973-689280D74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73" y="2891882"/>
            <a:ext cx="901731" cy="1074236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E7053FF-1A79-447D-97DD-359F7B034AE4}"/>
              </a:ext>
            </a:extLst>
          </p:cNvPr>
          <p:cNvSpPr/>
          <p:nvPr/>
        </p:nvSpPr>
        <p:spPr>
          <a:xfrm>
            <a:off x="5787957" y="2358683"/>
            <a:ext cx="1358111" cy="44954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Studying abroad Kids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3C70D1E-80D0-4D00-98A4-278641890EB9}"/>
              </a:ext>
            </a:extLst>
          </p:cNvPr>
          <p:cNvSpPr/>
          <p:nvPr/>
        </p:nvSpPr>
        <p:spPr>
          <a:xfrm>
            <a:off x="2298579" y="2413663"/>
            <a:ext cx="1358111" cy="394567"/>
          </a:xfrm>
          <a:prstGeom prst="round2DiagRect">
            <a:avLst/>
          </a:prstGeom>
          <a:solidFill>
            <a:srgbClr val="297195"/>
          </a:solidFill>
          <a:ln>
            <a:solidFill>
              <a:srgbClr val="297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07E9BB-B7A6-4567-9FAC-126D7FD93328}"/>
              </a:ext>
            </a:extLst>
          </p:cNvPr>
          <p:cNvCxnSpPr>
            <a:cxnSpLocks/>
          </p:cNvCxnSpPr>
          <p:nvPr/>
        </p:nvCxnSpPr>
        <p:spPr>
          <a:xfrm>
            <a:off x="3049693" y="2840435"/>
            <a:ext cx="970715" cy="419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D414AC-B85E-4060-A769-0938F4F57FB1}"/>
              </a:ext>
            </a:extLst>
          </p:cNvPr>
          <p:cNvCxnSpPr>
            <a:cxnSpLocks/>
          </p:cNvCxnSpPr>
          <p:nvPr/>
        </p:nvCxnSpPr>
        <p:spPr>
          <a:xfrm flipV="1">
            <a:off x="5322049" y="2945993"/>
            <a:ext cx="1217023" cy="411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3261AF8-8D64-4FBC-94DA-DAB585639580}"/>
              </a:ext>
            </a:extLst>
          </p:cNvPr>
          <p:cNvSpPr/>
          <p:nvPr/>
        </p:nvSpPr>
        <p:spPr>
          <a:xfrm rot="20320299">
            <a:off x="5798257" y="3019389"/>
            <a:ext cx="264605" cy="27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A28E2E0-ACB7-4A93-9194-2F02A07D400D}"/>
                  </a:ext>
                </a:extLst>
              </p:cNvPr>
              <p:cNvSpPr/>
              <p:nvPr/>
            </p:nvSpPr>
            <p:spPr>
              <a:xfrm>
                <a:off x="388718" y="4352265"/>
                <a:ext cx="8685426" cy="182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𝑺𝑫𝑪𝒐𝒏𝒔𝒕𝒓𝒂𝒊𝒏𝒕𝒔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constitute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 many to many role to a subset of active mutually exclusive roles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relation. </a:t>
                </a:r>
              </a:p>
              <a:p>
                <a:endParaRPr lang="en-US" dirty="0">
                  <a:latin typeface="NimbusRomNo9L-Regu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NimbusRomNo9L-Regu"/>
                  </a:rPr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𝑑𝑠𝑑𝑐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𝐷𝑆𝐷𝐶𝑜</m:t>
                    </m:r>
                    <m:r>
                      <a:rPr lang="en-US" i="1" dirty="0" err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𝑛𝑠𝑡𝑟𝑎𝑖𝑛𝑡𝑠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NimbusRomNo9L-Regu"/>
                  </a:rPr>
                  <a:t>specifies the following invariant: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NimbusRomNo9L-Regu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(∀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)(∀</m:t>
                      </m:r>
                      <m:sSub>
                        <m:sSub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ctrlPr>
                            <a:rPr lang="pt-BR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𝑺𝑹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⇒</m:t>
                      </m:r>
                      <m:d>
                        <m:dPr>
                          <m:ctrlPr>
                            <a:rPr lang="pt-B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𝑺𝑹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A28E2E0-ACB7-4A93-9194-2F02A07D4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8" y="4352265"/>
                <a:ext cx="8685426" cy="1823641"/>
              </a:xfrm>
              <a:prstGeom prst="rect">
                <a:avLst/>
              </a:prstGeom>
              <a:blipFill>
                <a:blip r:embed="rId4"/>
                <a:stretch>
                  <a:fillRect l="-632" t="-1672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3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Enforcement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59" y="1341286"/>
            <a:ext cx="7325360" cy="3635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3DF36-6CCC-4A1C-9485-5BDA5128344A}"/>
              </a:ext>
            </a:extLst>
          </p:cNvPr>
          <p:cNvSpPr txBox="1"/>
          <p:nvPr/>
        </p:nvSpPr>
        <p:spPr>
          <a:xfrm>
            <a:off x="231112" y="5132825"/>
            <a:ext cx="863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Adapted from [17]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requests: A- Local requests. B- Remote requests.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implemented our  model using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IoT service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2CC05-5C96-4018-9F13-3A8DF5E9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1950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234" y="1055077"/>
            <a:ext cx="8463776" cy="512188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conducted a performance test to depict how our system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scenarios with different loads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results show that our model is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67" y="2041287"/>
            <a:ext cx="4996908" cy="1234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44" y="3377859"/>
            <a:ext cx="5224844" cy="1182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12" y="4764824"/>
            <a:ext cx="5066818" cy="12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AE8A5-BC24-4189-A9EE-00812F4F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the EGRBAC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access control model for smart home IoT.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model’s main goal is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legitimate users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only permitted to use the devices which they are allowed to access under the appropriate conditions.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dynamic, fine-grained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future we are planning, to develop a family (or series) of models ranging from relatively simple and complete to incorporating increasingly sophisticated and comprehensive features.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E9AA9-AEF6-4BBC-881A-A92E7B288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7E62-B280-4B9F-B41F-565FA4A8B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73A81-F72C-433D-AAB6-708388B30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C86F3F-7432-4E4E-A8E8-1BBA254D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702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571" y="1159843"/>
            <a:ext cx="8609797" cy="50171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One of the most popular domains for deploying smart connected devices is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home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Surprisingly, little attention has been paid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 in home IoT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 issues have been explored extensively for many different domains.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0" name="AutoShape 6" descr="This image shows a smart home where there are multiple smart&#10;             connected devices throughout the hous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13" y="3429000"/>
            <a:ext cx="5630092" cy="272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E21BE92-FB74-49EF-BF80-187256ED7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29660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E5754-52DD-47D0-AB52-33CA0F0B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15610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DF7454-1AD5-4A67-AA33-DA69BD3CA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2966720"/>
            <a:ext cx="7945120" cy="663946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30422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[1] W. He, M. </a:t>
            </a:r>
            <a:r>
              <a:rPr lang="en-US" dirty="0" err="1"/>
              <a:t>Golla</a:t>
            </a:r>
            <a:r>
              <a:rPr lang="en-US" dirty="0"/>
              <a:t>, R. </a:t>
            </a:r>
            <a:r>
              <a:rPr lang="en-US" dirty="0" err="1"/>
              <a:t>Padhi</a:t>
            </a:r>
            <a:r>
              <a:rPr lang="en-US" dirty="0"/>
              <a:t>, J. </a:t>
            </a:r>
            <a:r>
              <a:rPr lang="en-US" dirty="0" err="1"/>
              <a:t>Ofek</a:t>
            </a:r>
            <a:r>
              <a:rPr lang="en-US" dirty="0"/>
              <a:t>, M. </a:t>
            </a:r>
            <a:r>
              <a:rPr lang="en-US" dirty="0" err="1"/>
              <a:t>D¨urmuth</a:t>
            </a:r>
            <a:r>
              <a:rPr lang="en-US" dirty="0"/>
              <a:t>, E. </a:t>
            </a:r>
            <a:r>
              <a:rPr lang="en-US" dirty="0" err="1"/>
              <a:t>Fernandes</a:t>
            </a:r>
            <a:r>
              <a:rPr lang="en-US" dirty="0"/>
              <a:t>, and B. Ur, “Rethinking access control and authentication for the home internet of things (</a:t>
            </a:r>
            <a:r>
              <a:rPr lang="en-US" dirty="0" err="1"/>
              <a:t>IoT</a:t>
            </a:r>
            <a:r>
              <a:rPr lang="en-US" dirty="0"/>
              <a:t>),” in 27th USENIX Security Symposium (USENIX Security 18), 2018, pp. 255–272. </a:t>
            </a:r>
          </a:p>
          <a:p>
            <a:r>
              <a:rPr lang="en-US" dirty="0"/>
              <a:t>[2] A.Ouaddah,H.Mousannif,A.A.Elkalam,andA.A.</a:t>
            </a:r>
            <a:r>
              <a:rPr lang="en-US" dirty="0" err="1"/>
              <a:t>Ouahman</a:t>
            </a:r>
            <a:r>
              <a:rPr lang="en-US" dirty="0"/>
              <a:t>,“Access control in the internet of things: Big challenges and new opportunities,” Computer Networks, vol. 112, pp. 237–262, 2017. </a:t>
            </a:r>
          </a:p>
          <a:p>
            <a:r>
              <a:rPr lang="en-US" dirty="0"/>
              <a:t>[3] M. J. Covington, M. J. Moyer, and M. </a:t>
            </a:r>
            <a:r>
              <a:rPr lang="en-US" dirty="0" err="1"/>
              <a:t>Ahamad</a:t>
            </a:r>
            <a:r>
              <a:rPr lang="en-US" dirty="0"/>
              <a:t>, “Generalized </a:t>
            </a:r>
            <a:r>
              <a:rPr lang="en-US" dirty="0" err="1"/>
              <a:t>rolebased</a:t>
            </a:r>
            <a:r>
              <a:rPr lang="en-US" dirty="0"/>
              <a:t> access control for securing future applications,” Georgia Institute of Technology, Tech. Rep., 2000. </a:t>
            </a:r>
          </a:p>
          <a:p>
            <a:r>
              <a:rPr lang="en-US" dirty="0"/>
              <a:t>[15] R. S. Sandhu, “Role-based access control,” in Advances in computers. Elsevier, 1998, vol. 46, pp. 237–286. </a:t>
            </a:r>
          </a:p>
          <a:p>
            <a:r>
              <a:rPr lang="en-US" dirty="0"/>
              <a:t>[16] R. Sandhu, et al. The </a:t>
            </a:r>
            <a:r>
              <a:rPr lang="en-US" dirty="0" err="1"/>
              <a:t>nist</a:t>
            </a:r>
            <a:r>
              <a:rPr lang="en-US" dirty="0"/>
              <a:t> model for role-based access control: towards a unified standard. In ACM workshop on Role-based access control, 2000.</a:t>
            </a:r>
          </a:p>
          <a:p>
            <a:r>
              <a:rPr lang="en-US" dirty="0"/>
              <a:t>[17] D. </a:t>
            </a:r>
            <a:r>
              <a:rPr lang="en-US" dirty="0" err="1"/>
              <a:t>Geneiatakis</a:t>
            </a:r>
            <a:r>
              <a:rPr lang="en-US" dirty="0"/>
              <a:t>, et al. Security and privacy issues for an IoT based smart home. In 2017 40th MIPRO. IEEE, 2017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6B54E4-3FF7-4975-AC9D-9EBEFBF01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6952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883" y="1055077"/>
            <a:ext cx="8465419" cy="512188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 IoT is signiﬁcantly different from traditional domains in: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home IoT we have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users who use the same device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for example: smart door lock, smart light,.. 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majority of IoT devices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have screens and keyboards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them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free for convenience while making authentication and access control more challenging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House residents usually have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social relationship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them, which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a new threat model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e.g. an annoying child trying to control the smart light in his sibling’s room, a current or ex-partner trying to abuse one or all house residents.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home things are usually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 resources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term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power, communication, and storage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6F56306-FC2D-431C-A32F-45E6363AB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0592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B79C33-7FAC-4B9D-BD76-2E3F860C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148079"/>
            <a:ext cx="8524240" cy="502888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characteristics that make IoT distinct from prior computing domains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necessitate a rethinking of access control and authentication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[1].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need arises for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ﬁne-grained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access control mechanism, where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and resources are constrained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[2].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focus on the home rather than general IoT?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We believe that smart homes provide a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yet scoped environment</a:t>
            </a:r>
            <a:r>
              <a:rPr lang="en-US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where we have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number of users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who want to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limited number of shared constrained smart things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privileges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Such scoping is necessary to develop an initial set of models. In future these scoped models can be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and evolved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address the access control requirements of other IoT domains, such as a smart office, a smart classroom or a smart city.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6278A-1BF0-4663-97F2-DB0BC91AB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0564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C4B56-8BCE-46DE-A4C6-76E6394E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055077"/>
            <a:ext cx="8542421" cy="51218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 literature review that we have done, we believe that a smart home IoT access control model (whether it is device to device (D-D), user to device (U-D) or both) should exhibit, at least, the following characteristics: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capture environment and object contextual information.</a:t>
            </a:r>
          </a:p>
          <a:p>
            <a:pPr marL="685800" lvl="1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Fine-grained</a:t>
            </a:r>
            <a:r>
              <a:rPr lang="en-US" sz="16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 that a subset of the functionality of a device can be authorized rather than all-or-nothing access to the device.</a:t>
            </a:r>
          </a:p>
          <a:p>
            <a:pPr marL="685800" lvl="1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for constrained smart home devices</a:t>
            </a:r>
            <a:r>
              <a:rPr lang="en-US" sz="16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indent="-342900">
              <a:buFont typeface="+mj-lt"/>
              <a:buAutoNum type="arabicPeriod"/>
            </a:pP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E21516-A0FB-4EFE-A88D-1A91ABB81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150" y="145123"/>
            <a:ext cx="4932822" cy="654280"/>
          </a:xfrm>
        </p:spPr>
        <p:txBody>
          <a:bodyPr/>
          <a:lstStyle/>
          <a:p>
            <a:r>
              <a:rPr lang="en-US" sz="2000" dirty="0"/>
              <a:t>Our Criteria for Smart Home IoT Access</a:t>
            </a:r>
            <a:br>
              <a:rPr lang="en-US" sz="2000" dirty="0"/>
            </a:br>
            <a:r>
              <a:rPr lang="en-US" sz="2000" dirty="0"/>
              <a:t>Control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69934-702A-47B7-8CE6-80F54E596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1C6B-BDD4-42F9-AA0C-65BACDED0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D5B3ACA-3FB5-41D4-828D-CBA1B3FD5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814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A7AF7-07C3-4FBE-AEF3-38E1B9B0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55077"/>
            <a:ext cx="8552046" cy="5121886"/>
          </a:xfrm>
        </p:spPr>
        <p:txBody>
          <a:bodyPr/>
          <a:lstStyle/>
          <a:p>
            <a:pPr marL="685800" lvl="1" indent="-342900">
              <a:buFont typeface="+mj-lt"/>
              <a:buAutoNum type="arabicPeriod" startAt="4"/>
            </a:pPr>
            <a:r>
              <a:rPr lang="en-US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Constructed speciﬁcally for smart home IoT or otherwise be interpreted for the smart home domain such as by appropriate use cases.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ensure that the model is suitable for smart home different specifications such as, social relationships between house members, cost effectiveness, usability, and so on</a:t>
            </a:r>
          </a:p>
          <a:p>
            <a:pPr marL="685800" lvl="1" indent="-342900">
              <a:buFont typeface="+mj-lt"/>
              <a:buAutoNum type="arabicPeriod" startAt="4"/>
            </a:pP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 startAt="4"/>
            </a:pPr>
            <a:r>
              <a:rPr lang="en-US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should be demonstrated in a proof-of-concept,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be credible using commercially available technology with necessary enhancements.</a:t>
            </a:r>
          </a:p>
          <a:p>
            <a:pPr marL="685800" lvl="1" indent="-342900">
              <a:buFont typeface="+mj-lt"/>
              <a:buAutoNum type="arabicPeriod" startAt="4"/>
            </a:pP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 startAt="4"/>
            </a:pPr>
            <a:r>
              <a:rPr lang="en-US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should have a formal deﬁnition</a:t>
            </a:r>
            <a:r>
              <a:rPr lang="en-US" sz="16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 that there is a precise and rigorous speciﬁcation of the intended behavior.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investigated literature’s IoT access control models that govern user to device access against our criteria,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 no model satisfies all desired specifications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69E5CF5-CFFC-4746-9D12-12DD2C68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150" y="145123"/>
            <a:ext cx="4932822" cy="654280"/>
          </a:xfrm>
        </p:spPr>
        <p:txBody>
          <a:bodyPr/>
          <a:lstStyle/>
          <a:p>
            <a:r>
              <a:rPr lang="en-US" sz="2000" dirty="0"/>
              <a:t>Our Criteria for Smart Home IoT Access</a:t>
            </a:r>
            <a:br>
              <a:rPr lang="en-US" sz="2000" dirty="0"/>
            </a:br>
            <a:r>
              <a:rPr lang="en-US" sz="2000" dirty="0"/>
              <a:t>Control Models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5618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099" y="991454"/>
            <a:ext cx="8604880" cy="2437546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Arial "/>
              </a:rPr>
              <a:t>In smart houses we have two types of adversaries:  </a:t>
            </a:r>
          </a:p>
          <a:p>
            <a:pPr lvl="1"/>
            <a:endParaRPr lang="en-US" sz="2100" dirty="0">
              <a:latin typeface="Arial "/>
            </a:endParaRPr>
          </a:p>
          <a:p>
            <a:pPr marL="685800" lvl="2" indent="0">
              <a:buNone/>
            </a:pPr>
            <a:r>
              <a:rPr lang="en-US" sz="1800" dirty="0">
                <a:latin typeface="Arial "/>
              </a:rPr>
              <a:t>a-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Outsider hacker </a:t>
            </a:r>
            <a:r>
              <a:rPr lang="en-US" sz="1800" dirty="0">
                <a:latin typeface="Arial "/>
              </a:rPr>
              <a:t>who is trying to get digital or physical access to the house by exploiting system vulnerabilities.</a:t>
            </a: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  <a:p>
            <a:pPr marL="685800" lvl="2" indent="0">
              <a:buNone/>
            </a:pPr>
            <a:endParaRPr lang="ar-SA" sz="1800" dirty="0">
              <a:latin typeface="Arial "/>
            </a:endParaRPr>
          </a:p>
          <a:p>
            <a:pPr marL="685800" lvl="2" indent="0">
              <a:buNone/>
            </a:pPr>
            <a:endParaRPr lang="ar-SA" sz="1800" dirty="0">
              <a:latin typeface="Arial "/>
            </a:endParaRPr>
          </a:p>
          <a:p>
            <a:pPr marL="685800" lvl="2" indent="0">
              <a:buNone/>
            </a:pPr>
            <a:endParaRPr lang="ar-SA" sz="1800" dirty="0">
              <a:latin typeface="Arial "/>
            </a:endParaRP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  <a:p>
            <a:pPr marL="685800" lvl="2" indent="0">
              <a:buNone/>
            </a:pPr>
            <a:endParaRPr lang="en-US" sz="1800" dirty="0">
              <a:latin typeface="Arial 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Threat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63" y="2018621"/>
            <a:ext cx="1461330" cy="93715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1774992-54E7-4B3F-8844-0C8575C29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0AD638-B7B5-4337-94D9-7FC05EA64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93" y="4220581"/>
            <a:ext cx="2716387" cy="1463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A3A7D-94F2-4780-8211-64D50287F88F}"/>
              </a:ext>
            </a:extLst>
          </p:cNvPr>
          <p:cNvSpPr txBox="1"/>
          <p:nvPr/>
        </p:nvSpPr>
        <p:spPr>
          <a:xfrm>
            <a:off x="1109369" y="3302058"/>
            <a:ext cx="7408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household members themselves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insiders who have legitimate digital and physical access to the house, such as family members, guests, and workers.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2DFA-3018-402C-A571-4E8C5C45F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19AED-53D6-4504-AE44-7685783E7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8A5C5-A300-4EE7-B567-5E9B94FFD9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7384" y="1189812"/>
            <a:ext cx="8569231" cy="477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intention for legitimate users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break down the access control system of the smart home may vary; some examples may be: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 kid playing with the oven setting).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Disturbing other family members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 kid locking his brothers outside the house).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Disobedience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 kid is trying to watch TV outside the allowed entertainment time).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Robbery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 worker getting access to the camera system and adjust it to shutdown at a certain time).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central focus of our paper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making sure that those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users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access only to what they are authorized to by the house owner.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C052B-F14C-4322-86A7-BC1154FBB890}"/>
              </a:ext>
            </a:extLst>
          </p:cNvPr>
          <p:cNvSpPr/>
          <p:nvPr/>
        </p:nvSpPr>
        <p:spPr>
          <a:xfrm>
            <a:off x="-39189" y="1351508"/>
            <a:ext cx="8895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077DBDD-BE2B-439B-9594-0CA43F4E0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Our Threat Model</a:t>
            </a:r>
          </a:p>
        </p:txBody>
      </p:sp>
    </p:spTree>
    <p:extLst>
      <p:ext uri="{BB962C8B-B14F-4D97-AF65-F5344CB8AC3E}">
        <p14:creationId xmlns:p14="http://schemas.microsoft.com/office/powerpoint/2010/main" val="26764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2862</Words>
  <Application>Microsoft Office PowerPoint</Application>
  <PresentationFormat>On-screen Show (4:3)</PresentationFormat>
  <Paragraphs>380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</vt:lpstr>
      <vt:lpstr>Calibri</vt:lpstr>
      <vt:lpstr>Calibri Light</vt:lpstr>
      <vt:lpstr>Cambria Math</vt:lpstr>
      <vt:lpstr>Courier New</vt:lpstr>
      <vt:lpstr>NimbusRomNo9L-Regu</vt:lpstr>
      <vt:lpstr>Times New Roman</vt:lpstr>
      <vt:lpstr>Wingdings</vt:lpstr>
      <vt:lpstr>ICS-Theme</vt:lpstr>
      <vt:lpstr>The EGRBAC Model for Smart Home IoT Access Control </vt:lpstr>
      <vt:lpstr>Introduction &amp; Motivation</vt:lpstr>
      <vt:lpstr>Introduction &amp; Motivation</vt:lpstr>
      <vt:lpstr>Introduction &amp; Motivation</vt:lpstr>
      <vt:lpstr>Introduction &amp; Motivation</vt:lpstr>
      <vt:lpstr>Our Criteria for Smart Home IoT Access Control Models</vt:lpstr>
      <vt:lpstr>Our Criteria for Smart Home IoT Access Control Models</vt:lpstr>
      <vt:lpstr>Our Threat Model</vt:lpstr>
      <vt:lpstr>Our Threat Model</vt:lpstr>
      <vt:lpstr>The EGRBAC Model</vt:lpstr>
      <vt:lpstr>EGRBAC Model Formalization</vt:lpstr>
      <vt:lpstr>EGRBAC Model Formalization</vt:lpstr>
      <vt:lpstr>The EGRBAC Model</vt:lpstr>
      <vt:lpstr>Use Case</vt:lpstr>
      <vt:lpstr>Use Case</vt:lpstr>
      <vt:lpstr>Use Case</vt:lpstr>
      <vt:lpstr>Use Case</vt:lpstr>
      <vt:lpstr>Use Case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Enforcement Architecture</vt:lpstr>
      <vt:lpstr>Performance Analysis</vt:lpstr>
      <vt:lpstr>Conclusion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EGRBAC Model for Smart Home IoT Access Control</dc:title>
  <dc:creator>Tareg El-sherif</dc:creator>
  <cp:lastModifiedBy>Ravi Sandhu</cp:lastModifiedBy>
  <cp:revision>47</cp:revision>
  <dcterms:created xsi:type="dcterms:W3CDTF">2020-07-29T19:41:03Z</dcterms:created>
  <dcterms:modified xsi:type="dcterms:W3CDTF">2020-08-10T21:24:58Z</dcterms:modified>
</cp:coreProperties>
</file>