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handoutMasterIdLst>
    <p:handoutMasterId r:id="rId49"/>
  </p:handoutMasterIdLst>
  <p:sldIdLst>
    <p:sldId id="256" r:id="rId2"/>
    <p:sldId id="351" r:id="rId3"/>
    <p:sldId id="415" r:id="rId4"/>
    <p:sldId id="362" r:id="rId5"/>
    <p:sldId id="267" r:id="rId6"/>
    <p:sldId id="416" r:id="rId7"/>
    <p:sldId id="417" r:id="rId8"/>
    <p:sldId id="368" r:id="rId9"/>
    <p:sldId id="389" r:id="rId10"/>
    <p:sldId id="392" r:id="rId11"/>
    <p:sldId id="393" r:id="rId12"/>
    <p:sldId id="395" r:id="rId13"/>
    <p:sldId id="413" r:id="rId14"/>
    <p:sldId id="414" r:id="rId15"/>
    <p:sldId id="371" r:id="rId16"/>
    <p:sldId id="372" r:id="rId17"/>
    <p:sldId id="418" r:id="rId18"/>
    <p:sldId id="444" r:id="rId19"/>
    <p:sldId id="445" r:id="rId20"/>
    <p:sldId id="443" r:id="rId21"/>
    <p:sldId id="423" r:id="rId22"/>
    <p:sldId id="424" r:id="rId23"/>
    <p:sldId id="446" r:id="rId24"/>
    <p:sldId id="425" r:id="rId25"/>
    <p:sldId id="419" r:id="rId26"/>
    <p:sldId id="426" r:id="rId27"/>
    <p:sldId id="433" r:id="rId28"/>
    <p:sldId id="447" r:id="rId29"/>
    <p:sldId id="427" r:id="rId30"/>
    <p:sldId id="428" r:id="rId31"/>
    <p:sldId id="429" r:id="rId32"/>
    <p:sldId id="434" r:id="rId33"/>
    <p:sldId id="430" r:id="rId34"/>
    <p:sldId id="435" r:id="rId35"/>
    <p:sldId id="436" r:id="rId36"/>
    <p:sldId id="437" r:id="rId37"/>
    <p:sldId id="431" r:id="rId38"/>
    <p:sldId id="439" r:id="rId39"/>
    <p:sldId id="440" r:id="rId40"/>
    <p:sldId id="420" r:id="rId41"/>
    <p:sldId id="401" r:id="rId42"/>
    <p:sldId id="402" r:id="rId43"/>
    <p:sldId id="403" r:id="rId44"/>
    <p:sldId id="448" r:id="rId45"/>
    <p:sldId id="278" r:id="rId46"/>
    <p:sldId id="27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orient="horz" pos="1067">
          <p15:clr>
            <a:srgbClr val="A4A3A4"/>
          </p15:clr>
        </p15:guide>
        <p15:guide id="3" orient="horz" pos="4032">
          <p15:clr>
            <a:srgbClr val="A4A3A4"/>
          </p15:clr>
        </p15:guide>
        <p15:guide id="4" orient="horz" pos="4247">
          <p15:clr>
            <a:srgbClr val="A4A3A4"/>
          </p15:clr>
        </p15:guide>
        <p15:guide id="5" pos="2881">
          <p15:clr>
            <a:srgbClr val="A4A3A4"/>
          </p15:clr>
        </p15:guide>
        <p15:guide id="6" pos="2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eg El-sherif" initials="TE" lastIdx="1" clrIdx="0">
    <p:extLst>
      <p:ext uri="{19B8F6BF-5375-455C-9EA6-DF929625EA0E}">
        <p15:presenceInfo xmlns:p15="http://schemas.microsoft.com/office/powerpoint/2012/main" userId="30b277bb8845d7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A33BCD"/>
    <a:srgbClr val="297195"/>
    <a:srgbClr val="8D28E0"/>
    <a:srgbClr val="843ECA"/>
    <a:srgbClr val="A0E6F6"/>
    <a:srgbClr val="4472C4"/>
    <a:srgbClr val="00236A"/>
    <a:srgbClr val="782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261" autoAdjust="0"/>
    <p:restoredTop sz="94637" autoAdjust="0"/>
  </p:normalViewPr>
  <p:slideViewPr>
    <p:cSldViewPr snapToGrid="0" showGuides="1">
      <p:cViewPr varScale="1">
        <p:scale>
          <a:sx n="98" d="100"/>
          <a:sy n="98" d="100"/>
        </p:scale>
        <p:origin x="1254" y="84"/>
      </p:cViewPr>
      <p:guideLst>
        <p:guide orient="horz" pos="2161"/>
        <p:guide orient="horz" pos="1067"/>
        <p:guide orient="horz" pos="4032"/>
        <p:guide orient="horz" pos="4247"/>
        <p:guide pos="2881"/>
        <p:guide pos="287"/>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169C79-1AB2-AD4D-B5EB-2546258345A9}" type="datetimeFigureOut">
              <a:rPr lang="en-US" smtClean="0"/>
              <a:t>5/18/2021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A4D05E-103F-3941-84E8-38C0F93C3B7B}" type="slidenum">
              <a:rPr lang="en-US" smtClean="0"/>
              <a:t>‹#›</a:t>
            </a:fld>
            <a:endParaRPr lang="en-US"/>
          </a:p>
        </p:txBody>
      </p:sp>
    </p:spTree>
    <p:extLst>
      <p:ext uri="{BB962C8B-B14F-4D97-AF65-F5344CB8AC3E}">
        <p14:creationId xmlns:p14="http://schemas.microsoft.com/office/powerpoint/2010/main" val="94339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9F009B-AA83-4291-81BE-194F11CE1901}" type="slidenum">
              <a:rPr lang="en-US"/>
              <a:pPr/>
              <a:t>‹#›</a:t>
            </a:fld>
            <a:endParaRPr lang="en-US"/>
          </a:p>
        </p:txBody>
      </p:sp>
    </p:spTree>
    <p:extLst>
      <p:ext uri="{BB962C8B-B14F-4D97-AF65-F5344CB8AC3E}">
        <p14:creationId xmlns:p14="http://schemas.microsoft.com/office/powerpoint/2010/main" val="20699310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Hi Everyone, This is safwa Ameer a </a:t>
            </a:r>
            <a:r>
              <a:rPr lang="en-US" dirty="0" err="1"/>
              <a:t>phd</a:t>
            </a:r>
            <a:r>
              <a:rPr lang="en-US" dirty="0"/>
              <a:t> candidate from the university of Texas at San Antonio.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Our team work on developing Access Control models for different applications.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paper that I am going to present  the HABAC Model for smart home </a:t>
            </a:r>
            <a:r>
              <a:rPr lang="en-US" dirty="0" err="1"/>
              <a:t>Iot</a:t>
            </a:r>
            <a:r>
              <a:rPr lang="en-US" dirty="0"/>
              <a:t> access control, and how we compare it to another smart home model.</a:t>
            </a:r>
          </a:p>
        </p:txBody>
      </p:sp>
      <p:sp>
        <p:nvSpPr>
          <p:cNvPr id="4" name="Slide Number Placeholder 3"/>
          <p:cNvSpPr>
            <a:spLocks noGrp="1"/>
          </p:cNvSpPr>
          <p:nvPr>
            <p:ph type="sldNum" sz="quarter" idx="5"/>
          </p:nvPr>
        </p:nvSpPr>
        <p:spPr/>
        <p:txBody>
          <a:bodyPr/>
          <a:lstStyle/>
          <a:p>
            <a:fld id="{739F009B-AA83-4291-81BE-194F11CE1901}" type="slidenum">
              <a:rPr lang="en-US" smtClean="0"/>
              <a:pPr/>
              <a:t>1</a:t>
            </a:fld>
            <a:endParaRPr lang="en-US"/>
          </a:p>
        </p:txBody>
      </p:sp>
    </p:spTree>
    <p:extLst>
      <p:ext uri="{BB962C8B-B14F-4D97-AF65-F5344CB8AC3E}">
        <p14:creationId xmlns:p14="http://schemas.microsoft.com/office/powerpoint/2010/main" val="2089751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b="1" dirty="0"/>
              <a:t>So, we first create user attribute Relationship</a:t>
            </a:r>
            <a:r>
              <a:rPr lang="en-US" dirty="0"/>
              <a:t>, and then assign it to Anne with the value teenager.</a:t>
            </a:r>
          </a:p>
          <a:p>
            <a:r>
              <a:rPr lang="en-US" dirty="0"/>
              <a:t>2- Then, we create device attribute Dangerous kitchen , and assign it to the oven with the value True.</a:t>
            </a:r>
          </a:p>
          <a:p>
            <a:pPr algn="l"/>
            <a:r>
              <a:rPr lang="en-US" dirty="0"/>
              <a:t>3- </a:t>
            </a:r>
            <a:r>
              <a:rPr lang="en-US" b="1" dirty="0"/>
              <a:t>We also, create an environment state attribute parent in kitchen</a:t>
            </a:r>
            <a:r>
              <a:rPr lang="en-US" dirty="0"/>
              <a:t> which can have two values True, or False. </a:t>
            </a:r>
            <a:r>
              <a:rPr lang="en-US" sz="1800" b="1" i="0" u="sng" strike="noStrike" baseline="0" dirty="0">
                <a:latin typeface="NimbusRomNo9L-Regu"/>
              </a:rPr>
              <a:t>How different environment state attributes get triggered </a:t>
            </a:r>
            <a:r>
              <a:rPr lang="en-US" sz="1800" b="0" i="0" u="none" strike="noStrike" baseline="0" dirty="0">
                <a:latin typeface="NimbusRomNo9L-Regu"/>
              </a:rPr>
              <a:t>is outside the scope of our model.</a:t>
            </a:r>
            <a:endParaRPr lang="en-US" dirty="0"/>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10</a:t>
            </a:fld>
            <a:endParaRPr lang="en-US"/>
          </a:p>
        </p:txBody>
      </p:sp>
    </p:spTree>
    <p:extLst>
      <p:ext uri="{BB962C8B-B14F-4D97-AF65-F5344CB8AC3E}">
        <p14:creationId xmlns:p14="http://schemas.microsoft.com/office/powerpoint/2010/main" val="899520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t>
            </a:r>
            <a:r>
              <a:rPr lang="en-US" b="1" dirty="0"/>
              <a:t>And finally, we add an authorization policy rule</a:t>
            </a:r>
            <a:r>
              <a:rPr lang="en-US" dirty="0"/>
              <a:t>, this authorization policy rule, give teenagers access to dangerous kitchen devices when one of the parents is in the kitchen.</a:t>
            </a:r>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11</a:t>
            </a:fld>
            <a:endParaRPr lang="en-US"/>
          </a:p>
        </p:txBody>
      </p:sp>
    </p:spTree>
    <p:extLst>
      <p:ext uri="{BB962C8B-B14F-4D97-AF65-F5344CB8AC3E}">
        <p14:creationId xmlns:p14="http://schemas.microsoft.com/office/powerpoint/2010/main" val="280172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when a user is trying to access a device, he will create a session, that session will inherit the attribute Relationship= teenager.</a:t>
            </a:r>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12</a:t>
            </a:fld>
            <a:endParaRPr lang="en-US"/>
          </a:p>
        </p:txBody>
      </p:sp>
    </p:spTree>
    <p:extLst>
      <p:ext uri="{BB962C8B-B14F-4D97-AF65-F5344CB8AC3E}">
        <p14:creationId xmlns:p14="http://schemas.microsoft.com/office/powerpoint/2010/main" val="1308492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one of the parents is in the kitchen then:</a:t>
            </a:r>
          </a:p>
          <a:p>
            <a:pPr marL="685800" lvl="1" indent="-228600">
              <a:buFont typeface="+mj-lt"/>
              <a:buAutoNum type="arabicPeriod"/>
            </a:pPr>
            <a:r>
              <a:rPr lang="en-US" dirty="0"/>
              <a:t>Parent is in the kitchen </a:t>
            </a:r>
            <a:r>
              <a:rPr lang="en-US" b="1" dirty="0"/>
              <a:t>attribute for the current environment state </a:t>
            </a:r>
            <a:r>
              <a:rPr lang="en-US" dirty="0"/>
              <a:t>will be equal to </a:t>
            </a:r>
            <a:r>
              <a:rPr lang="en-US" b="1" dirty="0"/>
              <a:t>TRUE</a:t>
            </a:r>
          </a:p>
          <a:p>
            <a:pPr marL="685800" lvl="1" indent="-228600">
              <a:buFont typeface="+mj-lt"/>
              <a:buAutoNum type="arabicPeriod"/>
            </a:pPr>
            <a:r>
              <a:rPr lang="en-US" dirty="0"/>
              <a:t> And hence, </a:t>
            </a:r>
            <a:r>
              <a:rPr lang="en-US" b="1" dirty="0"/>
              <a:t>the authorization function will return true</a:t>
            </a:r>
            <a:r>
              <a:rPr lang="en-US" dirty="0"/>
              <a:t>, and the </a:t>
            </a:r>
            <a:r>
              <a:rPr lang="en-US" b="1" dirty="0"/>
              <a:t>user will be able to access the oven.</a:t>
            </a:r>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13</a:t>
            </a:fld>
            <a:endParaRPr lang="en-US"/>
          </a:p>
        </p:txBody>
      </p:sp>
    </p:spTree>
    <p:extLst>
      <p:ext uri="{BB962C8B-B14F-4D97-AF65-F5344CB8AC3E}">
        <p14:creationId xmlns:p14="http://schemas.microsoft.com/office/powerpoint/2010/main" val="348330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 the other hand, If no parent is in the kitchen then,:</a:t>
            </a:r>
          </a:p>
          <a:p>
            <a:pPr marL="685800" lvl="1" indent="-228600">
              <a:buFont typeface="+mj-lt"/>
              <a:buAutoNum type="arabicPeriod"/>
            </a:pPr>
            <a:r>
              <a:rPr lang="en-US" dirty="0"/>
              <a:t>Parent is in the kitchen </a:t>
            </a:r>
            <a:r>
              <a:rPr lang="en-US" b="1" dirty="0"/>
              <a:t>attribute for the current environment state </a:t>
            </a:r>
            <a:r>
              <a:rPr lang="en-US" dirty="0"/>
              <a:t>will be equal to </a:t>
            </a:r>
            <a:r>
              <a:rPr lang="en-US" b="1" dirty="0"/>
              <a:t>False</a:t>
            </a:r>
          </a:p>
          <a:p>
            <a:pPr marL="685800" lvl="1" indent="-228600">
              <a:buFont typeface="+mj-lt"/>
              <a:buAutoNum type="arabicPeriod"/>
            </a:pPr>
            <a:r>
              <a:rPr lang="en-US" dirty="0"/>
              <a:t> And hence, </a:t>
            </a:r>
            <a:r>
              <a:rPr lang="en-US" b="1" dirty="0"/>
              <a:t>the authorization function will return False</a:t>
            </a:r>
            <a:r>
              <a:rPr lang="en-US" dirty="0"/>
              <a:t>, and the </a:t>
            </a:r>
            <a:r>
              <a:rPr lang="en-US" b="1" dirty="0"/>
              <a:t>user will not be able to access the oven.</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14</a:t>
            </a:fld>
            <a:endParaRPr lang="en-US"/>
          </a:p>
        </p:txBody>
      </p:sp>
    </p:spTree>
    <p:extLst>
      <p:ext uri="{BB962C8B-B14F-4D97-AF65-F5344CB8AC3E}">
        <p14:creationId xmlns:p14="http://schemas.microsoft.com/office/powerpoint/2010/main" val="74366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model, we have two constraints:</a:t>
            </a:r>
          </a:p>
          <a:p>
            <a:pPr marL="457200" lvl="1" indent="0">
              <a:buFont typeface="Arial" panose="020B0604020202020204" pitchFamily="34" charset="0"/>
              <a:buNone/>
            </a:pPr>
            <a:r>
              <a:rPr lang="en-US" dirty="0"/>
              <a:t>1- On user attributes.</a:t>
            </a:r>
          </a:p>
          <a:p>
            <a:pPr marL="457200" lvl="1" indent="0">
              <a:buFont typeface="Arial" panose="020B0604020202020204" pitchFamily="34" charset="0"/>
              <a:buNone/>
            </a:pPr>
            <a:r>
              <a:rPr lang="en-US" dirty="0"/>
              <a:t>2- On subject or session attributes.</a:t>
            </a:r>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15</a:t>
            </a:fld>
            <a:endParaRPr lang="en-US"/>
          </a:p>
        </p:txBody>
      </p:sp>
    </p:spTree>
    <p:extLst>
      <p:ext uri="{BB962C8B-B14F-4D97-AF65-F5344CB8AC3E}">
        <p14:creationId xmlns:p14="http://schemas.microsoft.com/office/powerpoint/2010/main" val="82423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Arial "/>
              </a:rPr>
              <a:t>Constraints on user attributes: these..</a:t>
            </a:r>
          </a:p>
          <a:p>
            <a:pPr marL="171450" indent="-171450">
              <a:buFont typeface="Arial" panose="020B0604020202020204" pitchFamily="34" charset="0"/>
              <a:buChar char="•"/>
            </a:pPr>
            <a:r>
              <a:rPr lang="en-US" sz="1200" dirty="0">
                <a:latin typeface="Arial "/>
              </a:rPr>
              <a:t>For example, If I want to prevent any user who have his Relationship attribute equal to Kid, from having a value true for the attribute Adult. I will create this constraint on user attribute.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sz="1200" dirty="0">
                <a:latin typeface="Arial "/>
              </a:rPr>
              <a:t>Constraints on session attributes: these..</a:t>
            </a:r>
          </a:p>
          <a:p>
            <a:pPr marL="171450" indent="-171450">
              <a:buFont typeface="Arial" panose="020B0604020202020204" pitchFamily="34" charset="0"/>
              <a:buChar char="•"/>
            </a:pPr>
            <a:r>
              <a:rPr lang="en-US" sz="1200" dirty="0">
                <a:latin typeface="Arial "/>
              </a:rPr>
              <a:t>For example, If I want to prevent any user who </a:t>
            </a:r>
            <a:r>
              <a:rPr lang="en-US" sz="1200" b="1" dirty="0">
                <a:latin typeface="Arial "/>
              </a:rPr>
              <a:t>is currently have his Relationship attribute equal</a:t>
            </a:r>
            <a:r>
              <a:rPr lang="en-US" sz="1200" dirty="0">
                <a:latin typeface="Arial "/>
              </a:rPr>
              <a:t> to Staying home Kid, </a:t>
            </a:r>
            <a:r>
              <a:rPr lang="en-US" sz="1200" b="1" dirty="0">
                <a:latin typeface="Arial "/>
              </a:rPr>
              <a:t>from having another current value of the Relationship attribute equal to Travel abroad kid</a:t>
            </a:r>
            <a:r>
              <a:rPr lang="en-US" sz="1200" dirty="0">
                <a:latin typeface="Arial "/>
              </a:rPr>
              <a:t>. I will create this constraint on session attribute.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16</a:t>
            </a:fld>
            <a:endParaRPr lang="en-US"/>
          </a:p>
        </p:txBody>
      </p:sp>
    </p:spTree>
    <p:extLst>
      <p:ext uri="{BB962C8B-B14F-4D97-AF65-F5344CB8AC3E}">
        <p14:creationId xmlns:p14="http://schemas.microsoft.com/office/powerpoint/2010/main" val="2424318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part of our contribution is to compare our model to the previously published model EGRBAC.</a:t>
            </a:r>
          </a:p>
        </p:txBody>
      </p:sp>
      <p:sp>
        <p:nvSpPr>
          <p:cNvPr id="4" name="Slide Number Placeholder 3"/>
          <p:cNvSpPr>
            <a:spLocks noGrp="1"/>
          </p:cNvSpPr>
          <p:nvPr>
            <p:ph type="sldNum" sz="quarter" idx="5"/>
          </p:nvPr>
        </p:nvSpPr>
        <p:spPr/>
        <p:txBody>
          <a:bodyPr/>
          <a:lstStyle/>
          <a:p>
            <a:fld id="{739F009B-AA83-4291-81BE-194F11CE1901}" type="slidenum">
              <a:rPr lang="en-US" smtClean="0"/>
              <a:pPr/>
              <a:t>17</a:t>
            </a:fld>
            <a:endParaRPr lang="en-US"/>
          </a:p>
        </p:txBody>
      </p:sp>
    </p:spTree>
    <p:extLst>
      <p:ext uri="{BB962C8B-B14F-4D97-AF65-F5344CB8AC3E}">
        <p14:creationId xmlns:p14="http://schemas.microsoft.com/office/powerpoint/2010/main" val="110754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let us give a brief introduction to EGRBAC.</a:t>
            </a:r>
          </a:p>
          <a:p>
            <a:pPr marL="171450" indent="-171450">
              <a:buFont typeface="Arial" panose="020B0604020202020204" pitchFamily="34" charset="0"/>
              <a:buChar char="•"/>
            </a:pPr>
            <a:endParaRPr lang="en-US" dirty="0"/>
          </a:p>
          <a:p>
            <a:pPr marL="171450" indent="-171450" algn="l">
              <a:buFont typeface="Arial" panose="020B0604020202020204" pitchFamily="34" charset="0"/>
              <a:buChar char="•"/>
            </a:pPr>
            <a:r>
              <a:rPr lang="en-US" dirty="0"/>
              <a:t>In addition to </a:t>
            </a:r>
            <a:r>
              <a:rPr lang="en-US" sz="1800" b="0" i="0" u="none" strike="noStrike" baseline="0" dirty="0">
                <a:latin typeface="LinLibertineT"/>
              </a:rPr>
              <a:t>Roles, EGRBAC incorporates the notion of Device Roles and Environment Roles.</a:t>
            </a:r>
          </a:p>
          <a:p>
            <a:pPr marL="171450" indent="-171450" algn="l">
              <a:buFont typeface="Arial" panose="020B0604020202020204" pitchFamily="34" charset="0"/>
              <a:buChar char="•"/>
            </a:pPr>
            <a:endParaRPr lang="en-US" sz="1800" b="0" i="0" u="none" strike="noStrike" baseline="0" dirty="0">
              <a:latin typeface="LinLibertineT"/>
            </a:endParaRPr>
          </a:p>
          <a:p>
            <a:pPr marL="171450" indent="-171450" algn="l">
              <a:buFont typeface="Arial" panose="020B0604020202020204" pitchFamily="34" charset="0"/>
              <a:buChar char="•"/>
            </a:pPr>
            <a:r>
              <a:rPr lang="en-US" sz="1800" b="0" i="0" u="none" strike="noStrike" baseline="0" dirty="0">
                <a:latin typeface="LinLibertineT"/>
              </a:rPr>
              <a:t>Roles (R) are analogous to the traditional RBAC users roles. However, in the context of smart homes, a role specifically represents the relationship between the user and the family.</a:t>
            </a:r>
          </a:p>
          <a:p>
            <a:pPr marL="171450" indent="-171450" algn="l">
              <a:buFont typeface="Arial" panose="020B0604020202020204" pitchFamily="34" charset="0"/>
              <a:buChar char="•"/>
            </a:pPr>
            <a:endParaRPr lang="en-US" sz="1800" b="0" i="0" u="none" strike="noStrike" baseline="0" dirty="0">
              <a:latin typeface="LinLibertineT"/>
            </a:endParaRPr>
          </a:p>
          <a:p>
            <a:pPr marL="171450" indent="-171450" algn="l">
              <a:buFont typeface="Arial" panose="020B0604020202020204" pitchFamily="34" charset="0"/>
              <a:buChar char="•"/>
            </a:pPr>
            <a:r>
              <a:rPr lang="en-US" sz="1800" b="0" i="0" u="none" strike="noStrike" baseline="0" dirty="0">
                <a:latin typeface="LinLibertineT"/>
              </a:rPr>
              <a:t>Device roles (DR) are defined as means of categorizing permissions of different devices.</a:t>
            </a:r>
          </a:p>
          <a:p>
            <a:pPr marL="171450" indent="-171450" algn="l">
              <a:buFont typeface="Arial" panose="020B0604020202020204" pitchFamily="34" charset="0"/>
              <a:buChar char="•"/>
            </a:pPr>
            <a:endParaRPr lang="en-US" sz="1800" b="0" i="0" u="none" strike="noStrike" baseline="0" dirty="0">
              <a:latin typeface="LinLibertineT"/>
            </a:endParaRPr>
          </a:p>
          <a:p>
            <a:pPr marL="171450" indent="-171450" algn="l">
              <a:buFont typeface="Arial" panose="020B0604020202020204" pitchFamily="34" charset="0"/>
              <a:buChar char="•"/>
            </a:pPr>
            <a:r>
              <a:rPr lang="en-US" sz="1800" b="0" i="0" u="none" strike="noStrike" baseline="0" dirty="0">
                <a:latin typeface="LinLibertineT"/>
              </a:rPr>
              <a:t>Environment roles (ER) represent environmental contexts, such as daytime/nighttime, and winter/summer.</a:t>
            </a:r>
          </a:p>
          <a:p>
            <a:pPr marL="171450" indent="-171450" algn="l">
              <a:buFont typeface="Arial" panose="020B0604020202020204" pitchFamily="34" charset="0"/>
              <a:buChar char="•"/>
            </a:pPr>
            <a:endParaRPr lang="en-US" sz="1800" b="0" i="0" u="none" strike="noStrike" baseline="0" dirty="0">
              <a:latin typeface="LinLibertineT"/>
            </a:endParaRPr>
          </a:p>
          <a:p>
            <a:pPr marL="171450" indent="-171450" algn="l">
              <a:buFont typeface="Arial" panose="020B0604020202020204" pitchFamily="34" charset="0"/>
              <a:buChar char="•"/>
            </a:pPr>
            <a:r>
              <a:rPr lang="en-US" sz="1800" b="0" i="0" u="none" strike="noStrike" baseline="0" dirty="0">
                <a:latin typeface="LinLibertineT"/>
              </a:rPr>
              <a:t>A role pair </a:t>
            </a:r>
            <a:r>
              <a:rPr lang="en-US" sz="1800" b="0" i="0" u="none" strike="noStrike" baseline="0" dirty="0">
                <a:latin typeface="LibertineMathMI"/>
              </a:rPr>
              <a:t>𝑟𝑝 </a:t>
            </a:r>
            <a:r>
              <a:rPr lang="en-US" sz="1800" b="0" i="0" u="none" strike="noStrike" baseline="0" dirty="0">
                <a:latin typeface="LinLibertineT"/>
              </a:rPr>
              <a:t>has a role part </a:t>
            </a:r>
            <a:r>
              <a:rPr lang="en-US" sz="1800" b="0" i="0" u="none" strike="noStrike" baseline="0" dirty="0">
                <a:latin typeface="LibertineMathMI"/>
              </a:rPr>
              <a:t>𝑟𝑝.𝑟 </a:t>
            </a:r>
            <a:r>
              <a:rPr lang="en-US" sz="1800" b="0" i="0" u="none" strike="noStrike" baseline="0" dirty="0">
                <a:latin typeface="LinLibertineT"/>
              </a:rPr>
              <a:t>that is the single role associated with </a:t>
            </a:r>
            <a:r>
              <a:rPr lang="en-US" sz="1800" b="0" i="0" u="none" strike="noStrike" baseline="0" dirty="0">
                <a:latin typeface="LibertineMathMI"/>
              </a:rPr>
              <a:t>𝑟𝑝</a:t>
            </a:r>
            <a:r>
              <a:rPr lang="en-US" sz="1800" b="0" i="0" u="none" strike="noStrike" baseline="0" dirty="0">
                <a:latin typeface="LinLibertineT"/>
              </a:rPr>
              <a:t>, and an environment role part </a:t>
            </a:r>
            <a:r>
              <a:rPr lang="en-US" sz="1800" b="0" i="0" u="none" strike="noStrike" baseline="0" dirty="0">
                <a:latin typeface="LibertineMathMI"/>
              </a:rPr>
              <a:t>𝑟𝑝.𝐸𝑅 </a:t>
            </a:r>
            <a:r>
              <a:rPr lang="en-US" sz="1800" b="0" i="0" u="none" strike="noStrike" baseline="0" dirty="0">
                <a:latin typeface="LinLibertineT"/>
              </a:rPr>
              <a:t>that is the subset of environment roles associated with </a:t>
            </a:r>
            <a:r>
              <a:rPr lang="en-US" sz="1800" b="0" i="0" u="none" strike="noStrike" baseline="0" dirty="0">
                <a:latin typeface="LibertineMathMI"/>
              </a:rPr>
              <a:t>𝑟𝑝</a:t>
            </a:r>
            <a:r>
              <a:rPr lang="en-US" sz="1800" b="0" i="0" u="none" strike="noStrike" baseline="0" dirty="0">
                <a:latin typeface="LinLibertineT"/>
              </a:rPr>
              <a:t>.</a:t>
            </a:r>
            <a:endParaRPr lang="en-US" dirty="0"/>
          </a:p>
          <a:p>
            <a:endParaRPr lang="en-US" dirty="0"/>
          </a:p>
          <a:p>
            <a:pPr algn="l"/>
            <a:r>
              <a:rPr lang="en-US" sz="1800" b="0" i="0" u="none" strike="noStrike" baseline="0" dirty="0">
                <a:latin typeface="LinLibertineT"/>
              </a:rPr>
              <a:t>The reasons for choosing EGRBAC in specific to compare it against HABAC are that:</a:t>
            </a:r>
          </a:p>
          <a:p>
            <a:pPr algn="l"/>
            <a:r>
              <a:rPr lang="en-US" sz="1800" b="0" i="0" u="none" strike="noStrike" baseline="0" dirty="0">
                <a:latin typeface="LinLibertineT"/>
              </a:rPr>
              <a:t>1- First EGRBAC is a contextual aware, fine grained model designed specifically to meet smart home challenges.</a:t>
            </a:r>
          </a:p>
          <a:p>
            <a:pPr algn="l"/>
            <a:r>
              <a:rPr lang="en-US" sz="1800" b="0" i="0" u="none" strike="noStrike" baseline="0" dirty="0">
                <a:latin typeface="LinLibertineT"/>
              </a:rPr>
              <a:t>2- Second, it satisfies different </a:t>
            </a:r>
            <a:r>
              <a:rPr lang="en-US" sz="1800" b="0" i="0" u="none" strike="noStrike" baseline="0" dirty="0" err="1">
                <a:latin typeface="LinLibertineT"/>
              </a:rPr>
              <a:t>criterias</a:t>
            </a:r>
            <a:r>
              <a:rPr lang="en-US" sz="1800" b="0" i="0" u="none" strike="noStrike" baseline="0" dirty="0">
                <a:latin typeface="LinLibertineT"/>
              </a:rPr>
              <a:t> for home IoT access control models proposed by different </a:t>
            </a:r>
            <a:r>
              <a:rPr lang="en-US" sz="1800" b="0" i="0" u="none" strike="noStrike" baseline="0" dirty="0" err="1">
                <a:latin typeface="LinLibertineT"/>
              </a:rPr>
              <a:t>authores</a:t>
            </a:r>
            <a:r>
              <a:rPr lang="en-US" sz="1800" b="0" i="0" u="none" strike="noStrike" baseline="0" dirty="0">
                <a:latin typeface="LinLibertineT"/>
              </a:rPr>
              <a:t>.</a:t>
            </a:r>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18</a:t>
            </a:fld>
            <a:endParaRPr lang="en-US"/>
          </a:p>
        </p:txBody>
      </p:sp>
    </p:spTree>
    <p:extLst>
      <p:ext uri="{BB962C8B-B14F-4D97-AF65-F5344CB8AC3E}">
        <p14:creationId xmlns:p14="http://schemas.microsoft.com/office/powerpoint/2010/main" val="2625367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So, the first step in comparing the two models, is introducing an approach that translates </a:t>
            </a:r>
            <a:r>
              <a:rPr lang="en-US" sz="1200" dirty="0">
                <a:solidFill>
                  <a:schemeClr val="accent2">
                    <a:lumMod val="75000"/>
                  </a:schemeClr>
                </a:solidFill>
                <a:latin typeface="Arial "/>
              </a:rPr>
              <a:t>EGRBAC</a:t>
            </a:r>
            <a:r>
              <a:rPr lang="en-US" sz="1200" dirty="0">
                <a:latin typeface="Arial "/>
                <a:cs typeface="Arial" panose="020B0604020202020204" pitchFamily="34" charset="0"/>
              </a:rPr>
              <a:t> policies in a manner that they can be implemented by </a:t>
            </a:r>
            <a:r>
              <a:rPr lang="en-US" sz="1200" dirty="0">
                <a:solidFill>
                  <a:srgbClr val="0039A6"/>
                </a:solidFill>
                <a:latin typeface="Arial "/>
              </a:rPr>
              <a:t>HABAC</a:t>
            </a:r>
            <a:r>
              <a:rPr lang="en-US" sz="1200" dirty="0">
                <a:latin typeface="Arial "/>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19</a:t>
            </a:fld>
            <a:endParaRPr lang="en-US"/>
          </a:p>
        </p:txBody>
      </p:sp>
    </p:spTree>
    <p:extLst>
      <p:ext uri="{BB962C8B-B14F-4D97-AF65-F5344CB8AC3E}">
        <p14:creationId xmlns:p14="http://schemas.microsoft.com/office/powerpoint/2010/main" val="180281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First, what we mean by IoT, we can simply defined it as a new technology paradigm ….</a:t>
            </a:r>
          </a:p>
        </p:txBody>
      </p:sp>
      <p:sp>
        <p:nvSpPr>
          <p:cNvPr id="4" name="Slide Number Placeholder 3"/>
          <p:cNvSpPr>
            <a:spLocks noGrp="1"/>
          </p:cNvSpPr>
          <p:nvPr>
            <p:ph type="sldNum" sz="quarter" idx="10"/>
          </p:nvPr>
        </p:nvSpPr>
        <p:spPr/>
        <p:txBody>
          <a:bodyPr/>
          <a:lstStyle/>
          <a:p>
            <a:fld id="{851ABA11-A19C-3E46-B99A-9DEC51A1FAC1}" type="slidenum">
              <a:rPr lang="en-US" smtClean="0"/>
              <a:t>2</a:t>
            </a:fld>
            <a:endParaRPr lang="en-US"/>
          </a:p>
        </p:txBody>
      </p:sp>
    </p:spTree>
    <p:extLst>
      <p:ext uri="{BB962C8B-B14F-4D97-AF65-F5344CB8AC3E}">
        <p14:creationId xmlns:p14="http://schemas.microsoft.com/office/powerpoint/2010/main" val="2626894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sz="1800" b="0" i="0" u="none" strike="noStrike" baseline="0" dirty="0">
              <a:latin typeface="LinLibertineT"/>
            </a:endParaRPr>
          </a:p>
          <a:p>
            <a:pPr marL="285750" indent="-285750" algn="l">
              <a:buFont typeface="Arial" panose="020B0604020202020204" pitchFamily="34" charset="0"/>
              <a:buChar char="•"/>
            </a:pPr>
            <a:r>
              <a:rPr lang="en-US" sz="1800" b="0" i="0" u="none" strike="noStrike" baseline="0" dirty="0">
                <a:latin typeface="LinLibertineT"/>
              </a:rPr>
              <a:t>The purpose is to see whether we can fully express any EGRBAC configuration in HABAC model, and if not which model is more expressive, and in what terms.</a:t>
            </a:r>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20</a:t>
            </a:fld>
            <a:endParaRPr lang="en-US"/>
          </a:p>
        </p:txBody>
      </p:sp>
    </p:spTree>
    <p:extLst>
      <p:ext uri="{BB962C8B-B14F-4D97-AF65-F5344CB8AC3E}">
        <p14:creationId xmlns:p14="http://schemas.microsoft.com/office/powerpoint/2010/main" val="3595570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so for each user we assign the appropriate relationship attribute to it, where the value of that attribute is basically the roles assigned to it in the EGRBAC configuration.</a:t>
            </a:r>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21</a:t>
            </a:fld>
            <a:endParaRPr lang="en-US"/>
          </a:p>
        </p:txBody>
      </p:sp>
    </p:spTree>
    <p:extLst>
      <p:ext uri="{BB962C8B-B14F-4D97-AF65-F5344CB8AC3E}">
        <p14:creationId xmlns:p14="http://schemas.microsoft.com/office/powerpoint/2010/main" val="1826710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for example, if we have an EGRBAC  environment role </a:t>
            </a:r>
            <a:r>
              <a:rPr lang="en-US" dirty="0" err="1"/>
              <a:t>weekened</a:t>
            </a:r>
            <a:r>
              <a:rPr lang="en-US" dirty="0"/>
              <a:t>, which is active during weekend. Then in HABAC it is represented as an attribute called weekend also, and that weekend attribute will be equal to true for the current state if it is currently weekend.</a:t>
            </a:r>
          </a:p>
          <a:p>
            <a:endParaRPr lang="en-US" dirty="0"/>
          </a:p>
          <a:p>
            <a:pPr algn="l"/>
            <a:r>
              <a:rPr lang="en-US" dirty="0"/>
              <a:t>2- </a:t>
            </a:r>
            <a:r>
              <a:rPr lang="en-US" sz="1800" b="0" i="0" u="none" strike="noStrike" baseline="0" dirty="0">
                <a:latin typeface="LinLibertineT"/>
              </a:rPr>
              <a:t>In EGRBAC device roles are ways of categorizing permissions. Since we do not have permission attributes in HABAC, and since a permission is mapping between a device and an operation, we translate device roles in EGRBAC into atomic operation attributes and atomic device attributes with a range of values equal to </a:t>
            </a:r>
            <a:r>
              <a:rPr lang="en-US" sz="1800" b="0" i="0" u="none" strike="noStrike" baseline="0" dirty="0">
                <a:latin typeface="txsys"/>
              </a:rPr>
              <a:t>{</a:t>
            </a:r>
            <a:r>
              <a:rPr lang="en-US" sz="1800" b="0" i="0" u="none" strike="noStrike" baseline="0" dirty="0">
                <a:latin typeface="LibertineMathMI"/>
              </a:rPr>
              <a:t>𝑇𝑟𝑢𝑒, 𝐹𝑎𝑙𝑠𝑒</a:t>
            </a:r>
            <a:r>
              <a:rPr lang="en-US" sz="1800" b="0" i="0" u="none" strike="noStrike" baseline="0" dirty="0">
                <a:latin typeface="txsys"/>
              </a:rPr>
              <a:t>}</a:t>
            </a:r>
            <a:endParaRPr lang="en-US" dirty="0"/>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22</a:t>
            </a:fld>
            <a:endParaRPr lang="en-US"/>
          </a:p>
        </p:txBody>
      </p:sp>
    </p:spTree>
    <p:extLst>
      <p:ext uri="{BB962C8B-B14F-4D97-AF65-F5344CB8AC3E}">
        <p14:creationId xmlns:p14="http://schemas.microsoft.com/office/powerpoint/2010/main" val="1593085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23</a:t>
            </a:fld>
            <a:endParaRPr lang="en-US"/>
          </a:p>
        </p:txBody>
      </p:sp>
    </p:spTree>
    <p:extLst>
      <p:ext uri="{BB962C8B-B14F-4D97-AF65-F5344CB8AC3E}">
        <p14:creationId xmlns:p14="http://schemas.microsoft.com/office/powerpoint/2010/main" val="56748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contribution.</a:t>
            </a:r>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24</a:t>
            </a:fld>
            <a:endParaRPr lang="en-US"/>
          </a:p>
        </p:txBody>
      </p:sp>
    </p:spTree>
    <p:extLst>
      <p:ext uri="{BB962C8B-B14F-4D97-AF65-F5344CB8AC3E}">
        <p14:creationId xmlns:p14="http://schemas.microsoft.com/office/powerpoint/2010/main" val="2171502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part of the comparison is doing the translation in the other direction.</a:t>
            </a:r>
          </a:p>
        </p:txBody>
      </p:sp>
      <p:sp>
        <p:nvSpPr>
          <p:cNvPr id="4" name="Slide Number Placeholder 3"/>
          <p:cNvSpPr>
            <a:spLocks noGrp="1"/>
          </p:cNvSpPr>
          <p:nvPr>
            <p:ph type="sldNum" sz="quarter" idx="5"/>
          </p:nvPr>
        </p:nvSpPr>
        <p:spPr/>
        <p:txBody>
          <a:bodyPr/>
          <a:lstStyle/>
          <a:p>
            <a:fld id="{739F009B-AA83-4291-81BE-194F11CE1901}" type="slidenum">
              <a:rPr lang="en-US" smtClean="0"/>
              <a:pPr/>
              <a:t>25</a:t>
            </a:fld>
            <a:endParaRPr lang="en-US"/>
          </a:p>
        </p:txBody>
      </p:sp>
    </p:spTree>
    <p:extLst>
      <p:ext uri="{BB962C8B-B14F-4D97-AF65-F5344CB8AC3E}">
        <p14:creationId xmlns:p14="http://schemas.microsoft.com/office/powerpoint/2010/main" val="2307113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contribution.</a:t>
            </a:r>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26</a:t>
            </a:fld>
            <a:endParaRPr lang="en-US"/>
          </a:p>
        </p:txBody>
      </p:sp>
    </p:spTree>
    <p:extLst>
      <p:ext uri="{BB962C8B-B14F-4D97-AF65-F5344CB8AC3E}">
        <p14:creationId xmlns:p14="http://schemas.microsoft.com/office/powerpoint/2010/main" val="3548115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we have this use case, where we have:</a:t>
            </a:r>
          </a:p>
          <a:p>
            <a:r>
              <a:rPr lang="en-US" dirty="0"/>
              <a:t>1- Three users. Assigned to different relationships.</a:t>
            </a:r>
          </a:p>
          <a:p>
            <a:r>
              <a:rPr lang="en-US" dirty="0"/>
              <a:t>2- we have sessions attributes similar to user attributes.</a:t>
            </a:r>
          </a:p>
          <a:p>
            <a:r>
              <a:rPr lang="en-US" dirty="0"/>
              <a:t>3- we have different devices.</a:t>
            </a:r>
          </a:p>
          <a:p>
            <a:r>
              <a:rPr lang="en-US" dirty="0"/>
              <a:t>4- we also have one device attribute…….</a:t>
            </a:r>
          </a:p>
          <a:p>
            <a:r>
              <a:rPr lang="en-US" dirty="0"/>
              <a:t>5- we have different operations for different devices, and we also have one operation attribute kids friendly, which is equal to True for kids friendly operations such as G contents, and equal to false for non kids friendly contents such as PG contents..</a:t>
            </a:r>
          </a:p>
          <a:p>
            <a:endParaRPr lang="en-US" dirty="0"/>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27</a:t>
            </a:fld>
            <a:endParaRPr lang="en-US"/>
          </a:p>
        </p:txBody>
      </p:sp>
    </p:spTree>
    <p:extLst>
      <p:ext uri="{BB962C8B-B14F-4D97-AF65-F5344CB8AC3E}">
        <p14:creationId xmlns:p14="http://schemas.microsoft.com/office/powerpoint/2010/main" val="2599879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inLibertineT"/>
              </a:rPr>
              <a:t>The authorization function is a disjunction of five propositional statements.:</a:t>
            </a:r>
          </a:p>
          <a:p>
            <a:pPr algn="l"/>
            <a:endParaRPr lang="en-US" sz="1800" b="0" i="0" u="none" strike="noStrike" baseline="0" dirty="0">
              <a:latin typeface="LinLibertineT"/>
            </a:endParaRPr>
          </a:p>
          <a:p>
            <a:pPr algn="l"/>
            <a:r>
              <a:rPr lang="en-US" sz="1800" b="0" i="0" u="none" strike="noStrike" baseline="0" dirty="0">
                <a:latin typeface="LinLibertineT"/>
              </a:rPr>
              <a:t>1- The first statement gives kids access to kids friendly operations during weekdays</a:t>
            </a:r>
          </a:p>
          <a:p>
            <a:pPr algn="l"/>
            <a:r>
              <a:rPr lang="en-US" sz="1800" b="0" i="0" u="none" strike="noStrike" baseline="0" dirty="0">
                <a:latin typeface="LinLibertineT"/>
              </a:rPr>
              <a:t>evenings, or weekends afternoon and evenings. </a:t>
            </a:r>
          </a:p>
          <a:p>
            <a:pPr algn="l"/>
            <a:endParaRPr lang="en-US" sz="1800" b="0" i="0" u="none" strike="noStrike" baseline="0" dirty="0">
              <a:latin typeface="LinLibertineT"/>
            </a:endParaRPr>
          </a:p>
          <a:p>
            <a:pPr algn="l"/>
            <a:r>
              <a:rPr lang="en-US" sz="1800" b="0" i="0" u="none" strike="noStrike" baseline="0" dirty="0">
                <a:latin typeface="LinLibertineT"/>
              </a:rPr>
              <a:t>2- The second statement gives teenagers access to dangerous kitchen devices only</a:t>
            </a:r>
          </a:p>
          <a:p>
            <a:pPr algn="l"/>
            <a:r>
              <a:rPr lang="en-US" sz="1800" b="0" i="0" u="none" strike="noStrike" baseline="0" dirty="0">
                <a:latin typeface="LinLibertineT"/>
              </a:rPr>
              <a:t>when one of the parents is in the kitchen. </a:t>
            </a:r>
          </a:p>
          <a:p>
            <a:pPr algn="l"/>
            <a:endParaRPr lang="en-US" sz="1800" b="0" i="0" u="none" strike="noStrike" baseline="0" dirty="0">
              <a:latin typeface="LinLibertineT"/>
            </a:endParaRPr>
          </a:p>
          <a:p>
            <a:pPr algn="l"/>
            <a:r>
              <a:rPr lang="en-US" sz="1800" b="0" i="0" u="none" strike="noStrike" baseline="0" dirty="0">
                <a:latin typeface="LinLibertineT"/>
              </a:rPr>
              <a:t>3- The third statement authorizes teenagers to use non dangerous kitchen devices unconditionally.</a:t>
            </a:r>
          </a:p>
          <a:p>
            <a:pPr algn="l"/>
            <a:endParaRPr lang="en-US" sz="1800" b="0" i="0" u="none" strike="noStrike" baseline="0" dirty="0">
              <a:latin typeface="LinLibertineT"/>
            </a:endParaRPr>
          </a:p>
          <a:p>
            <a:pPr algn="l"/>
            <a:r>
              <a:rPr lang="en-US" sz="1800" b="0" i="0" u="none" strike="noStrike" baseline="0" dirty="0">
                <a:latin typeface="LinLibertineT"/>
              </a:rPr>
              <a:t>4- The fourth statement allows teenagers to access kids friendly operations, and non kids friendly operations unconditionally.</a:t>
            </a:r>
          </a:p>
          <a:p>
            <a:pPr algn="l"/>
            <a:endParaRPr lang="en-US" sz="1800" b="0" i="0" u="none" strike="noStrike" baseline="0" dirty="0">
              <a:latin typeface="LinLibertineT"/>
            </a:endParaRPr>
          </a:p>
          <a:p>
            <a:pPr algn="l"/>
            <a:r>
              <a:rPr lang="en-US" sz="1800" b="0" i="0" u="none" strike="noStrike" baseline="0" dirty="0">
                <a:latin typeface="LinLibertineT"/>
              </a:rPr>
              <a:t>5- Finally, the fifth statement gives parents access to anything unconditionally.</a:t>
            </a:r>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28</a:t>
            </a:fld>
            <a:endParaRPr lang="en-US"/>
          </a:p>
        </p:txBody>
      </p:sp>
    </p:spTree>
    <p:extLst>
      <p:ext uri="{BB962C8B-B14F-4D97-AF65-F5344CB8AC3E}">
        <p14:creationId xmlns:p14="http://schemas.microsoft.com/office/powerpoint/2010/main" val="286008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latin typeface="LinLibertineT"/>
              </a:rPr>
              <a:t>All logical formulas can be converted into an equivalent DNF form.</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b="0" i="0" u="none" strike="noStrike" baseline="0" dirty="0">
                <a:latin typeface="LinLibertineT"/>
              </a:rPr>
              <a:t>Here is the authorization policy in the DNF format after following the standard approach to convert it.</a:t>
            </a:r>
          </a:p>
          <a:p>
            <a:pPr marL="285750" indent="-285750" algn="l">
              <a:buFont typeface="Arial" panose="020B0604020202020204" pitchFamily="34" charset="0"/>
              <a:buChar char="•"/>
            </a:pPr>
            <a:r>
              <a:rPr lang="en-US" sz="1800" b="0" i="0" u="none" strike="noStrike" baseline="0" dirty="0">
                <a:latin typeface="LinLibertineT"/>
              </a:rPr>
              <a:t>We call each </a:t>
            </a:r>
            <a:r>
              <a:rPr lang="en-US" sz="1800" b="0" i="0" u="none" strike="noStrike" baseline="0" dirty="0" err="1">
                <a:latin typeface="LinLibertineT"/>
              </a:rPr>
              <a:t>conjuncted</a:t>
            </a:r>
            <a:r>
              <a:rPr lang="en-US" sz="1800" b="0" i="0" u="none" strike="noStrike" baseline="0" dirty="0">
                <a:latin typeface="LinLibertineT"/>
              </a:rPr>
              <a:t> term a </a:t>
            </a:r>
            <a:r>
              <a:rPr lang="en-US" sz="1800" b="1" i="0" u="sng" strike="noStrike" baseline="0" dirty="0">
                <a:latin typeface="LinLibertineT"/>
              </a:rPr>
              <a:t>condition</a:t>
            </a:r>
            <a:r>
              <a:rPr lang="en-US" sz="1800" b="0" i="0" u="none" strike="noStrike" baseline="0" dirty="0">
                <a:latin typeface="LinLibertineT"/>
              </a:rPr>
              <a:t>. We have different conditions. This one describe a session hence it is a session condition, this one describe an environment hence it is an environment condition, we also have device condition, and operation condition.</a:t>
            </a:r>
          </a:p>
          <a:p>
            <a:pPr marL="285750" indent="-285750" algn="l">
              <a:buFont typeface="Arial" panose="020B0604020202020204" pitchFamily="34" charset="0"/>
              <a:buChar char="•"/>
            </a:pPr>
            <a:endParaRPr lang="en-US" sz="1800" b="0" i="0" u="none" strike="noStrike" baseline="0" dirty="0">
              <a:latin typeface="LinLibertineT"/>
            </a:endParaRPr>
          </a:p>
          <a:p>
            <a:pPr marL="285750" indent="-285750" algn="l">
              <a:buFont typeface="Arial" panose="020B0604020202020204" pitchFamily="34" charset="0"/>
              <a:buChar char="•"/>
            </a:pPr>
            <a:r>
              <a:rPr lang="en-US" sz="1800" b="0" i="0" u="none" strike="noStrike" baseline="0" dirty="0">
                <a:latin typeface="LinLibertineT"/>
              </a:rPr>
              <a:t>In this DNF authorization policy we have seven conjunctive clauses, each conjunctive clause represents one access authorization rule.</a:t>
            </a:r>
          </a:p>
          <a:p>
            <a:pPr marL="285750" indent="-285750" algn="l">
              <a:buFont typeface="Arial" panose="020B0604020202020204" pitchFamily="34" charset="0"/>
              <a:buChar char="•"/>
            </a:pPr>
            <a:r>
              <a:rPr lang="en-US" sz="1800" b="0" i="0" u="none" strike="noStrike" baseline="0" dirty="0">
                <a:latin typeface="LinLibertineT"/>
              </a:rPr>
              <a:t>-------------------------------------------------------------------------</a:t>
            </a:r>
          </a:p>
        </p:txBody>
      </p:sp>
      <p:sp>
        <p:nvSpPr>
          <p:cNvPr id="4" name="Slide Number Placeholder 3"/>
          <p:cNvSpPr>
            <a:spLocks noGrp="1"/>
          </p:cNvSpPr>
          <p:nvPr>
            <p:ph type="sldNum" sz="quarter" idx="5"/>
          </p:nvPr>
        </p:nvSpPr>
        <p:spPr/>
        <p:txBody>
          <a:bodyPr/>
          <a:lstStyle/>
          <a:p>
            <a:fld id="{739F009B-AA83-4291-81BE-194F11CE1901}" type="slidenum">
              <a:rPr lang="en-US" smtClean="0"/>
              <a:pPr/>
              <a:t>29</a:t>
            </a:fld>
            <a:endParaRPr lang="en-US"/>
          </a:p>
        </p:txBody>
      </p:sp>
    </p:spTree>
    <p:extLst>
      <p:ext uri="{BB962C8B-B14F-4D97-AF65-F5344CB8AC3E}">
        <p14:creationId xmlns:p14="http://schemas.microsoft.com/office/powerpoint/2010/main" val="123767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3</a:t>
            </a:fld>
            <a:endParaRPr lang="en-US"/>
          </a:p>
        </p:txBody>
      </p:sp>
    </p:spTree>
    <p:extLst>
      <p:ext uri="{BB962C8B-B14F-4D97-AF65-F5344CB8AC3E}">
        <p14:creationId xmlns:p14="http://schemas.microsoft.com/office/powerpoint/2010/main" val="1512378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30</a:t>
            </a:fld>
            <a:endParaRPr lang="en-US"/>
          </a:p>
        </p:txBody>
      </p:sp>
    </p:spTree>
    <p:extLst>
      <p:ext uri="{BB962C8B-B14F-4D97-AF65-F5344CB8AC3E}">
        <p14:creationId xmlns:p14="http://schemas.microsoft.com/office/powerpoint/2010/main" val="2973956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here is the resulted authorization array of our use case.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example, the first raw means that </a:t>
            </a:r>
            <a:r>
              <a:rPr lang="en-US" dirty="0" err="1"/>
              <a:t>alex</a:t>
            </a:r>
            <a:r>
              <a:rPr lang="en-US" dirty="0"/>
              <a:t> is allowed to perform an operation G on the device TV during the current environment state, if and only if the condition X is satisfied.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so on.</a:t>
            </a:r>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31</a:t>
            </a:fld>
            <a:endParaRPr lang="en-US"/>
          </a:p>
        </p:txBody>
      </p:sp>
    </p:spTree>
    <p:extLst>
      <p:ext uri="{BB962C8B-B14F-4D97-AF65-F5344CB8AC3E}">
        <p14:creationId xmlns:p14="http://schemas.microsoft.com/office/powerpoint/2010/main" val="471407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constructing the authorization array, we follow this approach</a:t>
            </a:r>
          </a:p>
        </p:txBody>
      </p:sp>
      <p:sp>
        <p:nvSpPr>
          <p:cNvPr id="4" name="Slide Number Placeholder 3"/>
          <p:cNvSpPr>
            <a:spLocks noGrp="1"/>
          </p:cNvSpPr>
          <p:nvPr>
            <p:ph type="sldNum" sz="quarter" idx="5"/>
          </p:nvPr>
        </p:nvSpPr>
        <p:spPr/>
        <p:txBody>
          <a:bodyPr/>
          <a:lstStyle/>
          <a:p>
            <a:fld id="{739F009B-AA83-4291-81BE-194F11CE1901}" type="slidenum">
              <a:rPr lang="en-US" smtClean="0"/>
              <a:pPr/>
              <a:t>32</a:t>
            </a:fld>
            <a:endParaRPr lang="en-US"/>
          </a:p>
        </p:txBody>
      </p:sp>
    </p:spTree>
    <p:extLst>
      <p:ext uri="{BB962C8B-B14F-4D97-AF65-F5344CB8AC3E}">
        <p14:creationId xmlns:p14="http://schemas.microsoft.com/office/powerpoint/2010/main" val="3834473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t>1- this will capture different devices an operation attributes in term of device roles.</a:t>
            </a:r>
          </a:p>
          <a:p>
            <a:pPr algn="l"/>
            <a:r>
              <a:rPr lang="en-US" dirty="0"/>
              <a:t>2- basically, this will capture </a:t>
            </a:r>
            <a:r>
              <a:rPr lang="en-US" sz="1800" b="0" i="0" u="none" strike="noStrike" baseline="0" dirty="0">
                <a:latin typeface="LinLibertineT"/>
              </a:rPr>
              <a:t>the cases where some users have access to specific permissions directly without involving device’s or operation’s attributes.</a:t>
            </a:r>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33</a:t>
            </a:fld>
            <a:endParaRPr lang="en-US"/>
          </a:p>
        </p:txBody>
      </p:sp>
    </p:spTree>
    <p:extLst>
      <p:ext uri="{BB962C8B-B14F-4D97-AF65-F5344CB8AC3E}">
        <p14:creationId xmlns:p14="http://schemas.microsoft.com/office/powerpoint/2010/main" val="1499461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latin typeface="LinLibertineT"/>
              </a:rPr>
              <a:t>It is basically a mapping between different permissions constructed in the first step and different device role constructed in the second step.</a:t>
            </a:r>
          </a:p>
          <a:p>
            <a:pPr marL="285750" indent="-285750" algn="l">
              <a:buFont typeface="Arial" panose="020B0604020202020204" pitchFamily="34" charset="0"/>
              <a:buChar char="•"/>
            </a:pPr>
            <a:endParaRPr lang="en-US" sz="1800" b="0" i="0" u="none" strike="noStrike" baseline="0" dirty="0">
              <a:latin typeface="LinLibertineT"/>
            </a:endParaRPr>
          </a:p>
          <a:p>
            <a:pPr marL="285750" indent="-285750" algn="l">
              <a:buFont typeface="Arial" panose="020B0604020202020204" pitchFamily="34" charset="0"/>
              <a:buChar char="•"/>
            </a:pPr>
            <a:r>
              <a:rPr lang="en-US" sz="1800" b="0" i="0" u="none" strike="noStrike" baseline="0" dirty="0">
                <a:latin typeface="LinLibertineT"/>
              </a:rPr>
              <a:t>To construct </a:t>
            </a:r>
            <a:r>
              <a:rPr lang="en-US" sz="1800" b="0" i="0" u="none" strike="noStrike" baseline="0" dirty="0">
                <a:latin typeface="LibertineMathMI"/>
              </a:rPr>
              <a:t>𝑃𝐷𝑅𝐴 </a:t>
            </a:r>
            <a:r>
              <a:rPr lang="en-US" sz="1800" b="0" i="0" u="none" strike="noStrike" baseline="0" dirty="0">
                <a:latin typeface="LinLibertineT"/>
              </a:rPr>
              <a:t>we first make a column for each </a:t>
            </a:r>
            <a:r>
              <a:rPr lang="en-US" sz="1800" b="0" i="0" u="none" strike="noStrike" baseline="0" dirty="0">
                <a:latin typeface="LibertineMathMI"/>
              </a:rPr>
              <a:t>𝐷𝑅</a:t>
            </a:r>
            <a:r>
              <a:rPr lang="en-US" sz="1800" b="0" i="0" u="none" strike="noStrike" baseline="0" dirty="0">
                <a:latin typeface="LinLibertineT"/>
              </a:rPr>
              <a:t>, and make a row for each permission </a:t>
            </a:r>
            <a:r>
              <a:rPr lang="en-US" sz="1800" b="0" i="0" u="none" strike="noStrike" baseline="0" dirty="0">
                <a:latin typeface="LibertineMathMI"/>
              </a:rPr>
              <a:t>𝑝</a:t>
            </a:r>
            <a:r>
              <a:rPr lang="en-US" sz="1800" b="0" i="0" u="none" strike="noStrike" baseline="0" dirty="0">
                <a:latin typeface="LibertineMathMI7"/>
              </a:rPr>
              <a:t>𝑥 </a:t>
            </a:r>
            <a:r>
              <a:rPr lang="en-US" sz="1800" b="0" i="0" u="none" strike="noStrike" baseline="0" dirty="0">
                <a:latin typeface="LinLibertineT"/>
              </a:rPr>
              <a:t>. Then, we fill the array </a:t>
            </a:r>
            <a:r>
              <a:rPr lang="en-US" sz="1800" b="0" i="0" u="none" strike="noStrike" baseline="0" dirty="0">
                <a:latin typeface="LibertineMathMI"/>
              </a:rPr>
              <a:t>𝑃𝐷𝑅𝐴</a:t>
            </a:r>
            <a:r>
              <a:rPr lang="en-US" sz="1800" b="0" i="0" u="none" strike="noStrike" baseline="0" dirty="0">
                <a:latin typeface="LinLibertineT"/>
              </a:rPr>
              <a:t>, where </a:t>
            </a:r>
            <a:r>
              <a:rPr lang="en-US" sz="1800" b="0" i="0" u="none" strike="noStrike" baseline="0" dirty="0">
                <a:latin typeface="LibertineMathMI"/>
              </a:rPr>
              <a:t>𝑃𝐷𝑅𝐴</a:t>
            </a:r>
            <a:r>
              <a:rPr lang="en-US" sz="1800" b="0" i="0" u="none" strike="noStrike" baseline="0" dirty="0">
                <a:latin typeface="txsys"/>
              </a:rPr>
              <a:t>[</a:t>
            </a:r>
            <a:r>
              <a:rPr lang="en-US" sz="1800" b="0" i="0" u="none" strike="noStrike" baseline="0" dirty="0">
                <a:latin typeface="LibertineMathMI"/>
              </a:rPr>
              <a:t>𝑖, 𝑗 </a:t>
            </a:r>
            <a:r>
              <a:rPr lang="en-US" sz="1800" b="0" i="0" u="none" strike="noStrike" baseline="0" dirty="0">
                <a:latin typeface="txsys"/>
              </a:rPr>
              <a:t>] </a:t>
            </a:r>
            <a:r>
              <a:rPr lang="en-US" sz="1800" b="0" i="0" u="none" strike="noStrike" baseline="0" dirty="0">
                <a:latin typeface="txmiaX"/>
              </a:rPr>
              <a:t>= </a:t>
            </a:r>
            <a:r>
              <a:rPr lang="en-US" sz="1800" b="0" i="0" u="none" strike="noStrike" baseline="0" dirty="0">
                <a:latin typeface="LinLibertineT"/>
              </a:rPr>
              <a:t>1 in two cases:</a:t>
            </a:r>
          </a:p>
          <a:p>
            <a:pPr marL="914400" lvl="2" indent="0" algn="l">
              <a:buFont typeface="Arial" panose="020B0604020202020204" pitchFamily="34" charset="0"/>
              <a:buNone/>
            </a:pPr>
            <a:r>
              <a:rPr lang="en-US" sz="1800" b="0" i="0" u="none" strike="noStrike" baseline="0" dirty="0">
                <a:latin typeface="LinLibertineT"/>
              </a:rPr>
              <a:t>1- first if for the permission </a:t>
            </a:r>
            <a:r>
              <a:rPr lang="en-US" sz="1800" b="0" i="0" u="none" strike="noStrike" baseline="0" dirty="0">
                <a:latin typeface="LibertineMathMI"/>
              </a:rPr>
              <a:t>𝑝</a:t>
            </a:r>
            <a:r>
              <a:rPr lang="en-US" sz="1800" b="0" i="0" u="none" strike="noStrike" baseline="0" dirty="0">
                <a:latin typeface="LibertineMathMI7"/>
              </a:rPr>
              <a:t>𝑖 </a:t>
            </a:r>
            <a:r>
              <a:rPr lang="en-US" sz="1800" b="0" i="0" u="none" strike="noStrike" baseline="0" dirty="0">
                <a:latin typeface="LinLibertineT"/>
              </a:rPr>
              <a:t>(corresponding to the row </a:t>
            </a:r>
            <a:r>
              <a:rPr lang="en-US" sz="1800" b="0" i="0" u="none" strike="noStrike" baseline="0" dirty="0" err="1">
                <a:latin typeface="LinLibertineT"/>
              </a:rPr>
              <a:t>i</a:t>
            </a:r>
            <a:r>
              <a:rPr lang="en-US" sz="1800" b="0" i="0" u="none" strike="noStrike" baseline="0" dirty="0">
                <a:latin typeface="LinLibertineT"/>
              </a:rPr>
              <a:t>) </a:t>
            </a:r>
            <a:r>
              <a:rPr lang="en-US" sz="1800" b="0" i="0" u="none" strike="noStrike" baseline="0" dirty="0">
                <a:latin typeface="LibertineMathMI"/>
              </a:rPr>
              <a:t>𝑝</a:t>
            </a:r>
            <a:r>
              <a:rPr lang="en-US" sz="1800" b="0" i="0" u="none" strike="noStrike" baseline="0" dirty="0">
                <a:latin typeface="LibertineMathMI7"/>
              </a:rPr>
              <a:t>𝑖 </a:t>
            </a:r>
            <a:r>
              <a:rPr lang="en-US" sz="1800" b="0" i="0" u="none" strike="noStrike" baseline="0" dirty="0">
                <a:latin typeface="LibertineMathMI"/>
              </a:rPr>
              <a:t>.𝑜𝑝 </a:t>
            </a:r>
            <a:r>
              <a:rPr lang="en-US" sz="1800" b="0" i="0" u="none" strike="noStrike" baseline="0" dirty="0">
                <a:latin typeface="LinLibertineT"/>
              </a:rPr>
              <a:t>or </a:t>
            </a:r>
            <a:r>
              <a:rPr lang="en-US" sz="1800" b="0" i="0" u="none" strike="noStrike" baseline="0" dirty="0">
                <a:latin typeface="LibertineMathMI"/>
              </a:rPr>
              <a:t>𝑝</a:t>
            </a:r>
            <a:r>
              <a:rPr lang="en-US" sz="1800" b="0" i="0" u="none" strike="noStrike" baseline="0" dirty="0">
                <a:latin typeface="LibertineMathMI7"/>
              </a:rPr>
              <a:t>𝑖 </a:t>
            </a:r>
            <a:r>
              <a:rPr lang="en-US" sz="1800" b="0" i="0" u="none" strike="noStrike" baseline="0" dirty="0">
                <a:latin typeface="LibertineMathMI"/>
              </a:rPr>
              <a:t>.𝑑 </a:t>
            </a:r>
            <a:r>
              <a:rPr lang="en-US" sz="1800" b="0" i="0" u="none" strike="noStrike" baseline="0" dirty="0">
                <a:latin typeface="LinLibertineT"/>
              </a:rPr>
              <a:t>satisfies the condition corresponding to the device role of the column j </a:t>
            </a:r>
            <a:r>
              <a:rPr lang="en-US" sz="1800" b="0" i="0" u="none" strike="noStrike" baseline="0" dirty="0">
                <a:latin typeface="LibertineMathMI"/>
              </a:rPr>
              <a:t>𝑑𝑟 </a:t>
            </a:r>
            <a:r>
              <a:rPr lang="en-US" sz="1800" b="0" i="0" u="none" strike="noStrike" baseline="0" dirty="0">
                <a:latin typeface="LibertineMathMI7"/>
              </a:rPr>
              <a:t>𝑗 </a:t>
            </a:r>
            <a:r>
              <a:rPr lang="en-US" sz="1800" b="0" i="0" u="none" strike="noStrike" baseline="0" dirty="0">
                <a:latin typeface="LinLibertineT"/>
              </a:rPr>
              <a:t>.</a:t>
            </a:r>
          </a:p>
          <a:p>
            <a:pPr marL="1200150" lvl="2" indent="-285750" algn="l">
              <a:buFont typeface="Arial" panose="020B0604020202020204" pitchFamily="34" charset="0"/>
              <a:buChar char="•"/>
            </a:pPr>
            <a:endParaRPr lang="en-US" sz="1800" b="0" i="0" u="none" strike="noStrike" baseline="0" dirty="0">
              <a:latin typeface="LinLibertineT"/>
            </a:endParaRPr>
          </a:p>
          <a:p>
            <a:pPr marL="914400" lvl="2" indent="0" algn="l">
              <a:buFont typeface="Arial" panose="020B0604020202020204" pitchFamily="34" charset="0"/>
              <a:buNone/>
            </a:pPr>
            <a:r>
              <a:rPr lang="en-US" sz="1800" b="0" i="0" u="none" strike="noStrike" baseline="0" dirty="0">
                <a:latin typeface="LinLibertineT"/>
              </a:rPr>
              <a:t>2- if </a:t>
            </a:r>
            <a:r>
              <a:rPr lang="en-US" sz="1800" b="0" i="0" u="none" strike="noStrike" baseline="0" dirty="0">
                <a:latin typeface="LibertineMathMI"/>
              </a:rPr>
              <a:t>𝑝</a:t>
            </a:r>
            <a:r>
              <a:rPr lang="en-US" sz="1800" b="0" i="0" u="none" strike="noStrike" baseline="0" dirty="0">
                <a:latin typeface="LibertineMathMI7"/>
              </a:rPr>
              <a:t>𝑖 </a:t>
            </a:r>
            <a:r>
              <a:rPr lang="en-US" sz="1800" b="0" i="0" u="none" strike="noStrike" baseline="0" dirty="0">
                <a:latin typeface="LibertineMathMI"/>
              </a:rPr>
              <a:t>.𝑜𝑝 </a:t>
            </a:r>
            <a:r>
              <a:rPr lang="en-US" sz="1800" b="0" i="0" u="none" strike="noStrike" baseline="0" dirty="0">
                <a:latin typeface="LinLibertineT"/>
              </a:rPr>
              <a:t>is not assigned to any operation attribute, and </a:t>
            </a:r>
            <a:r>
              <a:rPr lang="en-US" sz="1800" b="0" i="0" u="none" strike="noStrike" baseline="0" dirty="0">
                <a:latin typeface="LibertineMathMI"/>
              </a:rPr>
              <a:t>𝑝</a:t>
            </a:r>
            <a:r>
              <a:rPr lang="en-US" sz="1800" b="0" i="0" u="none" strike="noStrike" baseline="0" dirty="0">
                <a:latin typeface="LibertineMathMI7"/>
              </a:rPr>
              <a:t>𝑖 </a:t>
            </a:r>
            <a:r>
              <a:rPr lang="en-US" sz="1800" b="0" i="0" u="none" strike="noStrike" baseline="0" dirty="0">
                <a:latin typeface="LibertineMathMI"/>
              </a:rPr>
              <a:t>.𝑑 </a:t>
            </a:r>
            <a:r>
              <a:rPr lang="en-US" sz="1800" b="0" i="0" u="none" strike="noStrike" baseline="0" dirty="0">
                <a:latin typeface="LinLibertineT"/>
              </a:rPr>
              <a:t>is not assigned to any device attribute, and the device role corresponding to this column is </a:t>
            </a:r>
            <a:r>
              <a:rPr lang="en-US" sz="1800" b="0" i="0" u="none" strike="noStrike" baseline="0" dirty="0">
                <a:latin typeface="LibertineMathMI"/>
              </a:rPr>
              <a:t>𝑅𝑒𝑚𝑃𝑒𝑟𝑚</a:t>
            </a:r>
            <a:r>
              <a:rPr lang="en-US" sz="1800" b="0" i="0" u="none" strike="noStrike" baseline="0" dirty="0">
                <a:latin typeface="LinLibertineT"/>
              </a:rPr>
              <a:t>.</a:t>
            </a:r>
          </a:p>
          <a:p>
            <a:pPr marL="914400" lvl="2" indent="0" algn="l">
              <a:buFont typeface="Arial" panose="020B0604020202020204" pitchFamily="34" charset="0"/>
              <a:buNone/>
            </a:pPr>
            <a:endParaRPr lang="en-US" sz="1800" b="0" i="0" u="none" strike="noStrike" baseline="0" dirty="0">
              <a:latin typeface="LinLibertineT"/>
            </a:endParaRPr>
          </a:p>
          <a:p>
            <a:pPr marL="285750" lvl="0" indent="-285750" algn="l">
              <a:buFont typeface="Arial" panose="020B0604020202020204" pitchFamily="34" charset="0"/>
              <a:buChar char="•"/>
            </a:pPr>
            <a:r>
              <a:rPr lang="en-US" sz="1800" b="0" i="0" u="none" strike="noStrike" baseline="0" dirty="0">
                <a:latin typeface="LinLibertineT"/>
              </a:rPr>
              <a:t>Then from this data structure we extract the EGRBAC set PDRA .</a:t>
            </a:r>
          </a:p>
        </p:txBody>
      </p:sp>
      <p:sp>
        <p:nvSpPr>
          <p:cNvPr id="4" name="Slide Number Placeholder 3"/>
          <p:cNvSpPr>
            <a:spLocks noGrp="1"/>
          </p:cNvSpPr>
          <p:nvPr>
            <p:ph type="sldNum" sz="quarter" idx="5"/>
          </p:nvPr>
        </p:nvSpPr>
        <p:spPr/>
        <p:txBody>
          <a:bodyPr/>
          <a:lstStyle/>
          <a:p>
            <a:fld id="{739F009B-AA83-4291-81BE-194F11CE1901}" type="slidenum">
              <a:rPr lang="en-US" smtClean="0"/>
              <a:pPr/>
              <a:t>34</a:t>
            </a:fld>
            <a:endParaRPr lang="en-US"/>
          </a:p>
        </p:txBody>
      </p:sp>
    </p:spTree>
    <p:extLst>
      <p:ext uri="{BB962C8B-B14F-4D97-AF65-F5344CB8AC3E}">
        <p14:creationId xmlns:p14="http://schemas.microsoft.com/office/powerpoint/2010/main" val="2454329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35</a:t>
            </a:fld>
            <a:endParaRPr lang="en-US"/>
          </a:p>
        </p:txBody>
      </p:sp>
    </p:spTree>
    <p:extLst>
      <p:ext uri="{BB962C8B-B14F-4D97-AF65-F5344CB8AC3E}">
        <p14:creationId xmlns:p14="http://schemas.microsoft.com/office/powerpoint/2010/main" val="3022684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latin typeface="LinLibertineT"/>
              </a:rPr>
              <a:t>So, from the previously created authorization array, and PDRA set. We create the UDRA array.</a:t>
            </a:r>
          </a:p>
          <a:p>
            <a:pPr marL="285750" indent="-285750" algn="l">
              <a:buFont typeface="Arial" panose="020B0604020202020204" pitchFamily="34" charset="0"/>
              <a:buChar char="•"/>
            </a:pPr>
            <a:endParaRPr lang="en-US" sz="1800" b="0" i="0" u="none" strike="noStrike" baseline="0" dirty="0">
              <a:latin typeface="LinLibertineT"/>
            </a:endParaRPr>
          </a:p>
          <a:p>
            <a:pPr marL="285750" indent="-285750" algn="l">
              <a:buFont typeface="Arial" panose="020B0604020202020204" pitchFamily="34" charset="0"/>
              <a:buChar char="•"/>
            </a:pPr>
            <a:r>
              <a:rPr lang="en-US" sz="1800" b="0" i="0" u="none" strike="noStrike" baseline="0" dirty="0">
                <a:latin typeface="LinLibertineT"/>
              </a:rPr>
              <a:t>This array convey all the information that we need.</a:t>
            </a:r>
          </a:p>
          <a:p>
            <a:pPr marL="285750" indent="-285750" algn="l">
              <a:buFont typeface="Arial" panose="020B0604020202020204" pitchFamily="34" charset="0"/>
              <a:buChar char="•"/>
            </a:pPr>
            <a:endParaRPr lang="en-US" sz="1800" b="0" i="0" u="none" strike="noStrike" baseline="0" dirty="0">
              <a:latin typeface="LinLibertineT"/>
            </a:endParaRPr>
          </a:p>
          <a:p>
            <a:pPr marL="285750" indent="-285750" algn="l">
              <a:buFont typeface="Arial" panose="020B0604020202020204" pitchFamily="34" charset="0"/>
              <a:buChar char="•"/>
            </a:pPr>
            <a:r>
              <a:rPr lang="en-US" sz="1800" b="0" i="0" u="none" strike="noStrike" baseline="0" dirty="0">
                <a:latin typeface="LinLibertineT"/>
              </a:rPr>
              <a:t>We have a raw for each user , and a column for each device role, and each entry basically tell us if a user have an authorization to access the corresponding device role or not. And if yes under which environment and session conditions.</a:t>
            </a:r>
          </a:p>
          <a:p>
            <a:pPr marL="285750" indent="-285750" algn="l">
              <a:buFont typeface="Arial" panose="020B0604020202020204" pitchFamily="34" charset="0"/>
              <a:buChar char="•"/>
            </a:pPr>
            <a:endParaRPr lang="en-US" sz="1800" b="0" i="0" u="none" strike="noStrike" baseline="0" dirty="0">
              <a:latin typeface="LinLibertineT"/>
            </a:endParaRPr>
          </a:p>
          <a:p>
            <a:pPr marL="285750" indent="-285750" algn="l">
              <a:buFont typeface="Arial" panose="020B0604020202020204" pitchFamily="34" charset="0"/>
              <a:buChar char="•"/>
            </a:pPr>
            <a:endParaRPr lang="en-US" sz="1800" b="0" i="0" u="none" strike="noStrike" baseline="0" dirty="0">
              <a:latin typeface="LinLibertineT"/>
            </a:endParaRPr>
          </a:p>
          <a:p>
            <a:pPr algn="l"/>
            <a:endParaRPr lang="en-US" sz="1800" b="0" i="0" u="none" strike="noStrike" baseline="0" dirty="0">
              <a:latin typeface="LinLibertineT"/>
            </a:endParaRPr>
          </a:p>
          <a:p>
            <a:pPr algn="l"/>
            <a:r>
              <a:rPr lang="en-US" sz="1800" b="0" i="0" u="none" strike="noStrike" baseline="0" dirty="0">
                <a:latin typeface="LinLibertineT"/>
              </a:rPr>
              <a:t>----------------------------------------------------------------------------------------------------------------------------------</a:t>
            </a:r>
          </a:p>
          <a:p>
            <a:pPr algn="l"/>
            <a:r>
              <a:rPr lang="en-US" sz="1800" b="0" i="0" u="none" strike="noStrike" baseline="0" dirty="0">
                <a:latin typeface="LinLibertineT"/>
              </a:rPr>
              <a:t>If they asked:</a:t>
            </a:r>
          </a:p>
          <a:p>
            <a:pPr algn="l"/>
            <a:r>
              <a:rPr lang="en-US" sz="1800" b="0" i="0" u="none" strike="noStrike" baseline="0" dirty="0">
                <a:latin typeface="LinLibertineT"/>
              </a:rPr>
              <a:t>To construct </a:t>
            </a:r>
            <a:r>
              <a:rPr lang="en-US" sz="1800" b="0" i="0" u="none" strike="noStrike" baseline="0" dirty="0">
                <a:latin typeface="LibertineMathMI"/>
              </a:rPr>
              <a:t>𝑈𝐷𝑅𝐴𝐴</a:t>
            </a:r>
            <a:r>
              <a:rPr lang="en-US" sz="1800" b="0" i="0" u="none" strike="noStrike" baseline="0" dirty="0">
                <a:latin typeface="LinLibertineT"/>
              </a:rPr>
              <a:t>, we first make a raw for each user, and a column for each device</a:t>
            </a:r>
          </a:p>
          <a:p>
            <a:pPr algn="l"/>
            <a:r>
              <a:rPr lang="en-US" sz="1800" b="0" i="0" u="none" strike="noStrike" baseline="0" dirty="0">
                <a:latin typeface="LinLibertineT"/>
              </a:rPr>
              <a:t>role. </a:t>
            </a:r>
          </a:p>
          <a:p>
            <a:pPr algn="l"/>
            <a:r>
              <a:rPr lang="en-US" sz="1800" b="0" i="0" u="none" strike="noStrike" baseline="0" dirty="0">
                <a:latin typeface="LinLibertineT"/>
              </a:rPr>
              <a:t>Then, for every </a:t>
            </a:r>
            <a:r>
              <a:rPr lang="en-US" sz="1800" b="0" i="0" u="none" strike="noStrike" baseline="0" dirty="0">
                <a:latin typeface="LibertineMathMI"/>
              </a:rPr>
              <a:t>𝑈𝐷𝑅𝐴𝐴</a:t>
            </a:r>
            <a:r>
              <a:rPr lang="en-US" sz="1800" b="0" i="0" u="none" strike="noStrike" baseline="0" dirty="0">
                <a:latin typeface="txsys"/>
              </a:rPr>
              <a:t>[</a:t>
            </a:r>
            <a:r>
              <a:rPr lang="en-US" sz="1800" b="0" i="0" u="none" strike="noStrike" baseline="0" dirty="0">
                <a:latin typeface="LibertineMathMI"/>
              </a:rPr>
              <a:t>𝑖, 𝑗 </a:t>
            </a:r>
            <a:r>
              <a:rPr lang="en-US" sz="1800" b="0" i="0" u="none" strike="noStrike" baseline="0" dirty="0">
                <a:latin typeface="txsys"/>
              </a:rPr>
              <a:t>] ∈ </a:t>
            </a:r>
            <a:r>
              <a:rPr lang="en-US" sz="1800" b="0" i="0" u="none" strike="noStrike" baseline="0" dirty="0">
                <a:latin typeface="LibertineMathMI"/>
              </a:rPr>
              <a:t>𝑈𝐷𝑅𝐴𝐴 </a:t>
            </a:r>
            <a:r>
              <a:rPr lang="en-US" sz="1800" b="0" i="0" u="none" strike="noStrike" baseline="0" dirty="0">
                <a:latin typeface="LinLibertineT"/>
              </a:rPr>
              <a:t>we check the </a:t>
            </a:r>
            <a:r>
              <a:rPr lang="en-US" sz="1800" b="0" i="0" u="none" strike="noStrike" baseline="0" dirty="0">
                <a:latin typeface="LibertineMathMI"/>
              </a:rPr>
              <a:t>𝐴𝐴 </a:t>
            </a:r>
            <a:r>
              <a:rPr lang="en-US" sz="1800" b="0" i="0" u="none" strike="noStrike" baseline="0" dirty="0">
                <a:latin typeface="LinLibertineT"/>
              </a:rPr>
              <a:t>for every </a:t>
            </a:r>
            <a:r>
              <a:rPr lang="en-US" sz="1800" b="0" i="0" u="none" strike="noStrike" baseline="0" dirty="0">
                <a:latin typeface="LibertineMathMI"/>
              </a:rPr>
              <a:t>𝑢</a:t>
            </a:r>
            <a:r>
              <a:rPr lang="en-US" sz="1800" b="0" i="0" u="none" strike="noStrike" baseline="0" dirty="0">
                <a:latin typeface="LibertineMathMI7"/>
              </a:rPr>
              <a:t>𝑖 </a:t>
            </a:r>
            <a:r>
              <a:rPr lang="en-US" sz="1800" b="0" i="0" u="none" strike="noStrike" baseline="0" dirty="0">
                <a:latin typeface="LibertineMathMI"/>
              </a:rPr>
              <a:t>, </a:t>
            </a:r>
            <a:r>
              <a:rPr lang="en-US" sz="1800" b="0" i="0" u="none" strike="noStrike" baseline="0" dirty="0">
                <a:latin typeface="LinLibertineT"/>
              </a:rPr>
              <a:t>and </a:t>
            </a:r>
            <a:r>
              <a:rPr lang="en-US" sz="1800" b="0" i="0" u="none" strike="noStrike" baseline="0" dirty="0">
                <a:latin typeface="LibertineMathMI"/>
              </a:rPr>
              <a:t>𝑝</a:t>
            </a:r>
            <a:r>
              <a:rPr lang="en-US" sz="1800" b="0" i="0" u="none" strike="noStrike" baseline="0" dirty="0">
                <a:latin typeface="LibertineMathMI7"/>
              </a:rPr>
              <a:t>𝑥 </a:t>
            </a:r>
            <a:r>
              <a:rPr lang="en-US" sz="1800" b="0" i="0" u="none" strike="noStrike" baseline="0" dirty="0">
                <a:latin typeface="LinLibertineT"/>
              </a:rPr>
              <a:t>combination, where </a:t>
            </a:r>
            <a:r>
              <a:rPr lang="en-US" sz="1800" b="0" i="0" u="none" strike="noStrike" baseline="0" dirty="0">
                <a:latin typeface="txsys"/>
              </a:rPr>
              <a:t>(</a:t>
            </a:r>
            <a:r>
              <a:rPr lang="en-US" sz="1800" b="0" i="0" u="none" strike="noStrike" baseline="0" dirty="0">
                <a:latin typeface="LibertineMathMI"/>
              </a:rPr>
              <a:t>𝑝</a:t>
            </a:r>
            <a:r>
              <a:rPr lang="en-US" sz="1800" b="0" i="0" u="none" strike="noStrike" baseline="0" dirty="0">
                <a:latin typeface="LibertineMathMI7"/>
              </a:rPr>
              <a:t>𝑥</a:t>
            </a:r>
            <a:r>
              <a:rPr lang="en-US" sz="1800" b="0" i="0" u="none" strike="noStrike" baseline="0" dirty="0">
                <a:latin typeface="LibertineMathMI"/>
              </a:rPr>
              <a:t>, 𝑑𝑟 </a:t>
            </a:r>
            <a:r>
              <a:rPr lang="en-US" sz="1800" b="0" i="0" u="none" strike="noStrike" baseline="0" dirty="0">
                <a:latin typeface="LibertineMathMI7"/>
              </a:rPr>
              <a:t>𝑗 </a:t>
            </a:r>
            <a:r>
              <a:rPr lang="en-US" sz="1800" b="0" i="0" u="none" strike="noStrike" baseline="0" dirty="0">
                <a:latin typeface="txsys"/>
              </a:rPr>
              <a:t>) ∈ </a:t>
            </a:r>
            <a:r>
              <a:rPr lang="en-US" sz="1800" b="0" i="0" u="none" strike="noStrike" baseline="0" dirty="0">
                <a:latin typeface="LibertineMathMI"/>
              </a:rPr>
              <a:t>𝑃𝐷𝑅𝐴</a:t>
            </a:r>
            <a:r>
              <a:rPr lang="en-US" sz="1800" b="0" i="0" u="none" strike="noStrike" baseline="0" dirty="0">
                <a:latin typeface="LinLibertineT"/>
              </a:rPr>
              <a:t>. Here, we have three cases:</a:t>
            </a:r>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36</a:t>
            </a:fld>
            <a:endParaRPr lang="en-US"/>
          </a:p>
        </p:txBody>
      </p:sp>
    </p:spTree>
    <p:extLst>
      <p:ext uri="{BB962C8B-B14F-4D97-AF65-F5344CB8AC3E}">
        <p14:creationId xmlns:p14="http://schemas.microsoft.com/office/powerpoint/2010/main" val="1994127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now we already figured the device roles set, we also figured different permissions assignments to different device roles., and we also created this UDRAA.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then feed these information into the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algorithm…..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example, lets take this entry …..</a:t>
            </a:r>
          </a:p>
        </p:txBody>
      </p:sp>
      <p:sp>
        <p:nvSpPr>
          <p:cNvPr id="4" name="Slide Number Placeholder 3"/>
          <p:cNvSpPr>
            <a:spLocks noGrp="1"/>
          </p:cNvSpPr>
          <p:nvPr>
            <p:ph type="sldNum" sz="quarter" idx="5"/>
          </p:nvPr>
        </p:nvSpPr>
        <p:spPr/>
        <p:txBody>
          <a:bodyPr/>
          <a:lstStyle/>
          <a:p>
            <a:fld id="{739F009B-AA83-4291-81BE-194F11CE1901}" type="slidenum">
              <a:rPr lang="en-US" smtClean="0"/>
              <a:pPr/>
              <a:t>37</a:t>
            </a:fld>
            <a:endParaRPr lang="en-US"/>
          </a:p>
        </p:txBody>
      </p:sp>
    </p:spTree>
    <p:extLst>
      <p:ext uri="{BB962C8B-B14F-4D97-AF65-F5344CB8AC3E}">
        <p14:creationId xmlns:p14="http://schemas.microsoft.com/office/powerpoint/2010/main" val="1032770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a:t>
            </a:r>
          </a:p>
        </p:txBody>
      </p:sp>
      <p:sp>
        <p:nvSpPr>
          <p:cNvPr id="4" name="Slide Number Placeholder 3"/>
          <p:cNvSpPr>
            <a:spLocks noGrp="1"/>
          </p:cNvSpPr>
          <p:nvPr>
            <p:ph type="sldNum" sz="quarter" idx="5"/>
          </p:nvPr>
        </p:nvSpPr>
        <p:spPr/>
        <p:txBody>
          <a:bodyPr/>
          <a:lstStyle/>
          <a:p>
            <a:fld id="{739F009B-AA83-4291-81BE-194F11CE1901}" type="slidenum">
              <a:rPr lang="en-US" smtClean="0"/>
              <a:pPr/>
              <a:t>38</a:t>
            </a:fld>
            <a:endParaRPr lang="en-US"/>
          </a:p>
        </p:txBody>
      </p:sp>
    </p:spTree>
    <p:extLst>
      <p:ext uri="{BB962C8B-B14F-4D97-AF65-F5344CB8AC3E}">
        <p14:creationId xmlns:p14="http://schemas.microsoft.com/office/powerpoint/2010/main" val="3234955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39</a:t>
            </a:fld>
            <a:endParaRPr lang="en-US"/>
          </a:p>
        </p:txBody>
      </p:sp>
    </p:spTree>
    <p:extLst>
      <p:ext uri="{BB962C8B-B14F-4D97-AF65-F5344CB8AC3E}">
        <p14:creationId xmlns:p14="http://schemas.microsoft.com/office/powerpoint/2010/main" val="87283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problem statement.</a:t>
            </a:r>
          </a:p>
        </p:txBody>
      </p:sp>
      <p:sp>
        <p:nvSpPr>
          <p:cNvPr id="4" name="Slide Number Placeholder 3"/>
          <p:cNvSpPr>
            <a:spLocks noGrp="1"/>
          </p:cNvSpPr>
          <p:nvPr>
            <p:ph type="sldNum" sz="quarter" idx="5"/>
          </p:nvPr>
        </p:nvSpPr>
        <p:spPr/>
        <p:txBody>
          <a:bodyPr/>
          <a:lstStyle/>
          <a:p>
            <a:fld id="{739F009B-AA83-4291-81BE-194F11CE1901}" type="slidenum">
              <a:rPr lang="en-US" smtClean="0"/>
              <a:pPr/>
              <a:t>4</a:t>
            </a:fld>
            <a:endParaRPr lang="en-US"/>
          </a:p>
        </p:txBody>
      </p:sp>
    </p:spTree>
    <p:extLst>
      <p:ext uri="{BB962C8B-B14F-4D97-AF65-F5344CB8AC3E}">
        <p14:creationId xmlns:p14="http://schemas.microsoft.com/office/powerpoint/2010/main" val="3478169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problem statement.</a:t>
            </a:r>
          </a:p>
        </p:txBody>
      </p:sp>
      <p:sp>
        <p:nvSpPr>
          <p:cNvPr id="4" name="Slide Number Placeholder 3"/>
          <p:cNvSpPr>
            <a:spLocks noGrp="1"/>
          </p:cNvSpPr>
          <p:nvPr>
            <p:ph type="sldNum" sz="quarter" idx="5"/>
          </p:nvPr>
        </p:nvSpPr>
        <p:spPr/>
        <p:txBody>
          <a:bodyPr/>
          <a:lstStyle/>
          <a:p>
            <a:fld id="{739F009B-AA83-4291-81BE-194F11CE1901}" type="slidenum">
              <a:rPr lang="en-US" smtClean="0"/>
              <a:pPr/>
              <a:t>40</a:t>
            </a:fld>
            <a:endParaRPr lang="en-US"/>
          </a:p>
        </p:txBody>
      </p:sp>
    </p:spTree>
    <p:extLst>
      <p:ext uri="{BB962C8B-B14F-4D97-AF65-F5344CB8AC3E}">
        <p14:creationId xmlns:p14="http://schemas.microsoft.com/office/powerpoint/2010/main" val="1766157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latin typeface="NimbusRomNo9L-Regu"/>
              </a:rPr>
              <a:t>When we constructed HABAC from EGRBAC, we couldn’t create something equivalent to the </a:t>
            </a:r>
            <a:r>
              <a:rPr lang="en-US" sz="1800" b="0" i="0" u="none" strike="noStrike" baseline="0" dirty="0" err="1">
                <a:latin typeface="NimbusRomNo9L-Regu"/>
              </a:rPr>
              <a:t>PRConstraint</a:t>
            </a:r>
            <a:r>
              <a:rPr lang="en-US" sz="1800" b="0" i="0" u="none" strike="noStrike" baseline="0" dirty="0">
                <a:latin typeface="NimbusRomNo9L-Regu"/>
              </a:rPr>
              <a:t>.</a:t>
            </a:r>
          </a:p>
          <a:p>
            <a:pPr marL="285750" indent="-285750" algn="l">
              <a:buFont typeface="Arial" panose="020B0604020202020204" pitchFamily="34" charset="0"/>
              <a:buChar char="•"/>
            </a:pPr>
            <a:r>
              <a:rPr lang="en-US" sz="1800" b="0" i="0" u="none" strike="noStrike" baseline="0" dirty="0">
                <a:latin typeface="NimbusRomNo9L-Regu"/>
              </a:rPr>
              <a:t>This constraint basically prevent future assignments of specific roles to specific permissions.</a:t>
            </a:r>
          </a:p>
          <a:p>
            <a:pPr marL="285750" indent="-285750" algn="l">
              <a:buFont typeface="Arial" panose="020B0604020202020204" pitchFamily="34" charset="0"/>
              <a:buChar char="•"/>
            </a:pPr>
            <a:r>
              <a:rPr lang="en-US" sz="1800" b="0" i="0" u="none" strike="noStrike" baseline="0" dirty="0">
                <a:latin typeface="NimbusRomNo9L-Regu"/>
              </a:rPr>
              <a:t>The main reason is in EGRBAC, the way a user get access to specific set of permissions happens </a:t>
            </a:r>
            <a:r>
              <a:rPr lang="en-US" sz="1800" b="1" i="0" u="none" strike="noStrike" baseline="0" dirty="0">
                <a:latin typeface="NimbusRomNo9L-Regu"/>
              </a:rPr>
              <a:t>through a series of assignments</a:t>
            </a:r>
            <a:r>
              <a:rPr lang="en-US" sz="1800" b="0" i="0" u="none" strike="noStrike" baseline="0" dirty="0">
                <a:latin typeface="NimbusRomNo9L-Regu"/>
              </a:rPr>
              <a:t>, on </a:t>
            </a:r>
            <a:r>
              <a:rPr lang="en-US" sz="1800" b="1" i="0" u="none" strike="noStrike" baseline="0" dirty="0">
                <a:latin typeface="NimbusRomNo9L-Regu"/>
              </a:rPr>
              <a:t>one hand</a:t>
            </a:r>
            <a:r>
              <a:rPr lang="en-US" sz="1800" b="0" i="0" u="none" strike="noStrike" baseline="0" dirty="0">
                <a:latin typeface="NimbusRomNo9L-Regu"/>
              </a:rPr>
              <a:t>, we have </a:t>
            </a:r>
            <a:r>
              <a:rPr lang="en-US" sz="1800" b="1" i="0" u="none" strike="noStrike" baseline="0" dirty="0">
                <a:latin typeface="NimbusRomNo9L-Regu"/>
              </a:rPr>
              <a:t>users roles assignments, users roles and environment roles associations</a:t>
            </a:r>
            <a:r>
              <a:rPr lang="en-US" sz="1800" b="0" i="0" u="none" strike="noStrike" baseline="0" dirty="0">
                <a:latin typeface="NimbusRomNo9L-Regu"/>
              </a:rPr>
              <a:t>. On </a:t>
            </a:r>
            <a:r>
              <a:rPr lang="en-US" sz="1800" b="1" i="0" u="none" strike="noStrike" baseline="0" dirty="0">
                <a:latin typeface="NimbusRomNo9L-Regu"/>
              </a:rPr>
              <a:t>the other hand</a:t>
            </a:r>
            <a:r>
              <a:rPr lang="en-US" sz="1800" b="0" i="0" u="none" strike="noStrike" baseline="0" dirty="0">
                <a:latin typeface="NimbusRomNo9L-Regu"/>
              </a:rPr>
              <a:t>, we </a:t>
            </a:r>
            <a:r>
              <a:rPr lang="en-US" sz="1800" b="1" i="0" u="none" strike="noStrike" baseline="0" dirty="0">
                <a:latin typeface="NimbusRomNo9L-Regu"/>
              </a:rPr>
              <a:t>have permissions to device roles assignments</a:t>
            </a:r>
            <a:r>
              <a:rPr lang="en-US" sz="1800" b="0" i="0" u="none" strike="noStrike" baseline="0" dirty="0">
                <a:latin typeface="NimbusRomNo9L-Regu"/>
              </a:rPr>
              <a:t>. And </a:t>
            </a:r>
            <a:r>
              <a:rPr lang="en-US" sz="1800" b="1" i="0" u="none" strike="noStrike" baseline="0" dirty="0">
                <a:latin typeface="NimbusRomNo9L-Regu"/>
              </a:rPr>
              <a:t>finally,</a:t>
            </a:r>
            <a:r>
              <a:rPr lang="en-US" sz="1800" b="0" i="0" u="none" strike="noStrike" baseline="0" dirty="0">
                <a:latin typeface="NimbusRomNo9L-Regu"/>
              </a:rPr>
              <a:t> the </a:t>
            </a:r>
            <a:r>
              <a:rPr lang="en-US" sz="1800" b="1" i="0" u="none" strike="noStrike" baseline="0" dirty="0">
                <a:latin typeface="LibertineMathMI"/>
              </a:rPr>
              <a:t>𝑅𝑃𝐷𝑅𝐴 </a:t>
            </a:r>
            <a:r>
              <a:rPr lang="en-US" sz="1800" b="1" i="0" u="none" strike="noStrike" baseline="0" dirty="0">
                <a:latin typeface="NimbusRomNo9L-Regu"/>
              </a:rPr>
              <a:t>relation brings all these components together </a:t>
            </a:r>
            <a:r>
              <a:rPr lang="en-US" sz="1800" b="0" i="0" u="none" strike="noStrike" baseline="0" dirty="0">
                <a:latin typeface="NimbusRomNo9L-Regu"/>
              </a:rPr>
              <a:t>by assigning role pairs to device roles. </a:t>
            </a: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r>
              <a:rPr lang="en-US" sz="1800" b="1" i="0" u="none" strike="noStrike" baseline="0" dirty="0">
                <a:latin typeface="NimbusRomNo9L-Regu"/>
              </a:rPr>
              <a:t>There is no other way a user </a:t>
            </a:r>
            <a:r>
              <a:rPr lang="en-US" sz="1800" b="0" i="0" u="none" strike="noStrike" baseline="0" dirty="0">
                <a:latin typeface="NimbusRomNo9L-Regu"/>
              </a:rPr>
              <a:t>can get access to a specific permission. </a:t>
            </a:r>
            <a:r>
              <a:rPr lang="en-US" sz="1800" b="1" i="0" u="none" strike="noStrike" baseline="0" dirty="0">
                <a:latin typeface="NimbusRomNo9L-Regu"/>
              </a:rPr>
              <a:t>Hence, by controlling this attack point </a:t>
            </a:r>
            <a:r>
              <a:rPr lang="en-US" sz="1800" b="1" i="0" u="none" strike="noStrike" baseline="0" dirty="0">
                <a:latin typeface="LibertineMathMI"/>
              </a:rPr>
              <a:t>𝑅𝑃𝐷𝑅𝐴 </a:t>
            </a:r>
            <a:r>
              <a:rPr lang="en-US" sz="1800" b="0" i="0" u="none" strike="noStrike" baseline="0" dirty="0">
                <a:latin typeface="NimbusRomNo9L-Regu"/>
              </a:rPr>
              <a:t>we can control which roles get access to which permissions. </a:t>
            </a: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r>
              <a:rPr lang="en-US" sz="1800" b="1" i="0" u="none" strike="noStrike" baseline="0" dirty="0">
                <a:latin typeface="NimbusRomNo9L-Regu"/>
              </a:rPr>
              <a:t>In HABAC on the other hand</a:t>
            </a:r>
            <a:r>
              <a:rPr lang="en-US" sz="1800" b="0" i="0" u="none" strike="noStrike" baseline="0" dirty="0">
                <a:latin typeface="NimbusRomNo9L-Regu"/>
              </a:rPr>
              <a:t>, we </a:t>
            </a:r>
            <a:r>
              <a:rPr lang="en-US" sz="1800" b="1" i="0" u="none" strike="noStrike" baseline="0" dirty="0">
                <a:latin typeface="NimbusRomNo9L-Regu"/>
              </a:rPr>
              <a:t>don’t have an "attack point" similar to </a:t>
            </a:r>
            <a:r>
              <a:rPr lang="en-US" sz="1800" b="1" i="0" u="none" strike="noStrike" baseline="0" dirty="0">
                <a:latin typeface="LibertineMathMI"/>
              </a:rPr>
              <a:t>𝑅𝑃𝐷𝑅𝐴 </a:t>
            </a:r>
            <a:r>
              <a:rPr lang="en-US" sz="1800" b="0" i="0" u="none" strike="noStrike" baseline="0" dirty="0">
                <a:latin typeface="NimbusRomNo9L-Regu"/>
              </a:rPr>
              <a:t>in EGRBAC that we can control to prevent specific access permission. </a:t>
            </a:r>
          </a:p>
          <a:p>
            <a:pPr marL="285750" indent="-285750" algn="l">
              <a:buFont typeface="Arial" panose="020B0604020202020204" pitchFamily="34" charset="0"/>
              <a:buChar char="•"/>
            </a:pPr>
            <a:r>
              <a:rPr lang="en-US" sz="1800" b="1" i="0" u="none" strike="noStrike" baseline="0" dirty="0">
                <a:latin typeface="NimbusRomNo9L-Regu"/>
              </a:rPr>
              <a:t>The only way to make </a:t>
            </a:r>
            <a:r>
              <a:rPr lang="en-US" sz="1800" b="0" i="0" u="none" strike="noStrike" baseline="0" dirty="0">
                <a:latin typeface="NimbusRomNo9L-Regu"/>
              </a:rPr>
              <a:t>sure that certain users can not get access to specific permissions is by checking each request to access these permissions and look for those prohibited users.</a:t>
            </a: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r>
              <a:rPr lang="en-US" sz="1800" b="1" i="0" u="none" strike="noStrike" baseline="0" dirty="0">
                <a:latin typeface="NimbusRomNo9L-Regu"/>
              </a:rPr>
              <a:t>This is a significant advantage of EGRBAC </a:t>
            </a:r>
            <a:r>
              <a:rPr lang="en-US" sz="1800" b="0" i="0" u="none" strike="noStrike" baseline="0" dirty="0">
                <a:latin typeface="NimbusRomNo9L-Regu"/>
              </a:rPr>
              <a:t>which can enforce such constraints at assignment time whereas HABAC-like models would need to enforce these at enforcement time.</a:t>
            </a:r>
          </a:p>
          <a:p>
            <a:pPr marL="285750" indent="-285750" algn="l">
              <a:buFont typeface="Arial" panose="020B0604020202020204" pitchFamily="34" charset="0"/>
              <a:buChar char="•"/>
            </a:pPr>
            <a:endParaRPr lang="en-US" sz="1800" b="0" i="0" u="none" strike="noStrike" baseline="0" dirty="0">
              <a:latin typeface="NimbusRomNo9L-Regu"/>
            </a:endParaRPr>
          </a:p>
        </p:txBody>
      </p:sp>
      <p:sp>
        <p:nvSpPr>
          <p:cNvPr id="4" name="Slide Number Placeholder 3"/>
          <p:cNvSpPr>
            <a:spLocks noGrp="1"/>
          </p:cNvSpPr>
          <p:nvPr>
            <p:ph type="sldNum" sz="quarter" idx="5"/>
          </p:nvPr>
        </p:nvSpPr>
        <p:spPr/>
        <p:txBody>
          <a:bodyPr/>
          <a:lstStyle/>
          <a:p>
            <a:fld id="{739F009B-AA83-4291-81BE-194F11CE1901}" type="slidenum">
              <a:rPr lang="en-US" smtClean="0"/>
              <a:pPr/>
              <a:t>41</a:t>
            </a:fld>
            <a:endParaRPr lang="en-US"/>
          </a:p>
        </p:txBody>
      </p:sp>
    </p:spTree>
    <p:extLst>
      <p:ext uri="{BB962C8B-B14F-4D97-AF65-F5344CB8AC3E}">
        <p14:creationId xmlns:p14="http://schemas.microsoft.com/office/powerpoint/2010/main" val="1630909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Simply by checking users' roles, we can know which permissions assigned to which roles.</a:t>
            </a:r>
          </a:p>
          <a:p>
            <a:pPr marL="171450" indent="-171450" algn="l">
              <a:buFont typeface="Arial" panose="020B0604020202020204" pitchFamily="34" charset="0"/>
              <a:buChar char="•"/>
            </a:pPr>
            <a:r>
              <a:rPr lang="en-US" dirty="0"/>
              <a:t>We cannot do that in HABAC.</a:t>
            </a:r>
          </a:p>
          <a:p>
            <a:pPr marL="0" indent="0" algn="l">
              <a:buFont typeface="Arial" panose="020B0604020202020204" pitchFamily="34" charset="0"/>
              <a:buNone/>
            </a:pPr>
            <a:r>
              <a:rPr lang="en-US" dirty="0"/>
              <a:t>---------------------------------------------------------------------------------------------------------------------</a:t>
            </a:r>
          </a:p>
          <a:p>
            <a:pPr marL="0" indent="0" algn="l">
              <a:buFont typeface="Arial" panose="020B0604020202020204" pitchFamily="34" charset="0"/>
              <a:buNone/>
            </a:pPr>
            <a:r>
              <a:rPr lang="en-US" dirty="0"/>
              <a:t>If they ask:</a:t>
            </a:r>
          </a:p>
          <a:p>
            <a:pPr marL="285750" indent="-285750" algn="l">
              <a:buFont typeface="Arial" panose="020B0604020202020204" pitchFamily="34" charset="0"/>
              <a:buChar char="•"/>
            </a:pPr>
            <a:r>
              <a:rPr lang="en-US" sz="1800" b="1" i="0" u="none" strike="noStrike" baseline="0" dirty="0">
                <a:solidFill>
                  <a:srgbClr val="000000"/>
                </a:solidFill>
                <a:latin typeface="ITC Usherwood Std Medium"/>
              </a:rPr>
              <a:t>ABAC makes it easy to specify access rules</a:t>
            </a:r>
            <a:r>
              <a:rPr lang="en-US" sz="1800" b="0" i="0" u="none" strike="noStrike" baseline="0" dirty="0">
                <a:solidFill>
                  <a:srgbClr val="000000"/>
                </a:solidFill>
                <a:latin typeface="ITC Usherwood Std Medium"/>
              </a:rPr>
              <a:t>, but to </a:t>
            </a:r>
            <a:r>
              <a:rPr lang="en-US" sz="1800" b="1" i="0" u="none" strike="noStrike" baseline="0" dirty="0">
                <a:solidFill>
                  <a:srgbClr val="000000"/>
                </a:solidFill>
                <a:latin typeface="ITC Usherwood Std Medium"/>
              </a:rPr>
              <a:t>determine the permissions available to a particular user, </a:t>
            </a:r>
            <a:r>
              <a:rPr lang="en-US" sz="1800" b="0" i="0" u="none" strike="noStrike" baseline="0" dirty="0">
                <a:solidFill>
                  <a:srgbClr val="000000"/>
                </a:solidFill>
                <a:latin typeface="ITC Usherwood Std Medium"/>
              </a:rPr>
              <a:t>a </a:t>
            </a:r>
            <a:r>
              <a:rPr lang="en-US" sz="1800" b="1" i="0" u="none" strike="noStrike" baseline="0" dirty="0">
                <a:solidFill>
                  <a:srgbClr val="000000"/>
                </a:solidFill>
                <a:latin typeface="ITC Usherwood Std Medium"/>
              </a:rPr>
              <a:t>potentially large set of rules might need to be executed in exactly the same order </a:t>
            </a:r>
            <a:r>
              <a:rPr lang="en-US" sz="1800" b="0" i="0" u="none" strike="noStrike" baseline="0" dirty="0">
                <a:solidFill>
                  <a:srgbClr val="000000"/>
                </a:solidFill>
                <a:latin typeface="ITC Usherwood Std Medium"/>
              </a:rPr>
              <a:t>in which the system applies them. This </a:t>
            </a:r>
            <a:r>
              <a:rPr lang="en-US" sz="1800" b="1" i="0" u="none" strike="noStrike" baseline="0" dirty="0">
                <a:solidFill>
                  <a:srgbClr val="000000"/>
                </a:solidFill>
                <a:latin typeface="ITC Usherwood Std Medium"/>
              </a:rPr>
              <a:t>can make it impossible </a:t>
            </a:r>
            <a:r>
              <a:rPr lang="en-US" sz="1800" b="0" i="0" u="none" strike="noStrike" baseline="0" dirty="0">
                <a:solidFill>
                  <a:srgbClr val="000000"/>
                </a:solidFill>
                <a:latin typeface="ITC Usherwood Std Medium"/>
              </a:rPr>
              <a:t>to determine risk exposure for a given user.</a:t>
            </a:r>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42</a:t>
            </a:fld>
            <a:endParaRPr lang="en-US"/>
          </a:p>
        </p:txBody>
      </p:sp>
    </p:spTree>
    <p:extLst>
      <p:ext uri="{BB962C8B-B14F-4D97-AF65-F5344CB8AC3E}">
        <p14:creationId xmlns:p14="http://schemas.microsoft.com/office/powerpoint/2010/main" val="1532541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dirty="0"/>
              <a:t>On the other hand, when we constructed EGRBAC from HABAC, we figured that we ….</a:t>
            </a:r>
          </a:p>
          <a:p>
            <a:pPr marL="285750" indent="-285750" algn="l">
              <a:buFont typeface="Arial" panose="020B0604020202020204" pitchFamily="34" charset="0"/>
              <a:buChar char="•"/>
            </a:pPr>
            <a:r>
              <a:rPr lang="en-US" sz="1800" dirty="0"/>
              <a:t>Hence, in conclusion, </a:t>
            </a:r>
            <a:r>
              <a:rPr lang="en-US" sz="1800" b="0" i="0" u="none" strike="noStrike" baseline="0" dirty="0">
                <a:latin typeface="NimbusRomNo9L-Regu"/>
              </a:rPr>
              <a:t>a hybrid model combining HABAC and EGRBAC features may be the most suitable for smart home IoT, and likely more generally.</a:t>
            </a:r>
            <a:endParaRPr lang="en-US" sz="1800" dirty="0"/>
          </a:p>
          <a:p>
            <a:pPr marL="0" indent="0" algn="l">
              <a:buFont typeface="Arial" panose="020B0604020202020204" pitchFamily="34" charset="0"/>
              <a:buNone/>
            </a:pPr>
            <a:endParaRPr lang="en-US" sz="1800" b="0" i="0" u="none" strike="noStrike" baseline="0" dirty="0">
              <a:latin typeface="NimbusRomNo9L-Regu"/>
            </a:endParaRPr>
          </a:p>
          <a:p>
            <a:pPr marL="0" indent="0" algn="l">
              <a:buFont typeface="Arial" panose="020B0604020202020204" pitchFamily="34" charset="0"/>
              <a:buNone/>
            </a:pPr>
            <a:r>
              <a:rPr lang="en-US" sz="1800" b="0" i="0" u="none" strike="noStrike" baseline="0" dirty="0">
                <a:latin typeface="NimbusRomNo9L-Regu"/>
              </a:rPr>
              <a:t>---------------------------------------------------------------------------------------------</a:t>
            </a:r>
          </a:p>
          <a:p>
            <a:pPr marL="0" indent="0" algn="l">
              <a:buFont typeface="Arial" panose="020B0604020202020204" pitchFamily="34" charset="0"/>
              <a:buNone/>
            </a:pPr>
            <a:r>
              <a:rPr lang="en-US" sz="1800" b="1" i="0" u="sng" strike="noStrike" baseline="0" dirty="0">
                <a:latin typeface="NimbusRomNo9L-Regu"/>
              </a:rPr>
              <a:t>If they asked:</a:t>
            </a:r>
          </a:p>
          <a:p>
            <a:pPr marL="285750" indent="-285750" algn="l">
              <a:buFont typeface="Arial" panose="020B0604020202020204" pitchFamily="34" charset="0"/>
              <a:buChar char="•"/>
            </a:pPr>
            <a:r>
              <a:rPr lang="en-US" sz="1800" b="0" i="0" u="none" strike="noStrike" baseline="0" dirty="0">
                <a:latin typeface="NimbusRomNo9L-Regu"/>
              </a:rPr>
              <a:t>In general, we have two types of attributes:</a:t>
            </a:r>
          </a:p>
          <a:p>
            <a:pPr lvl="1" algn="l"/>
            <a:r>
              <a:rPr lang="en-US" sz="1800" b="1" i="0" u="none" strike="noStrike" baseline="0" dirty="0">
                <a:latin typeface="NimbusRomNo9L-Regu"/>
              </a:rPr>
              <a:t>(a) Dynamic Attributes</a:t>
            </a:r>
            <a:r>
              <a:rPr lang="en-US" sz="1800" b="0" i="0" u="none" strike="noStrike" baseline="0" dirty="0">
                <a:latin typeface="NimbusRomNo9L-Regu"/>
              </a:rPr>
              <a:t>, this type is rapidly changing due to different conditions. For instance, user location,</a:t>
            </a:r>
          </a:p>
          <a:p>
            <a:pPr lvl="1" algn="l"/>
            <a:r>
              <a:rPr lang="en-US" sz="1800" b="0" i="0" u="none" strike="noStrike" baseline="0" dirty="0">
                <a:latin typeface="NimbusRomNo9L-Regu"/>
              </a:rPr>
              <a:t>weather, and device temperature. </a:t>
            </a:r>
          </a:p>
          <a:p>
            <a:pPr lvl="1" algn="l"/>
            <a:r>
              <a:rPr lang="en-US" sz="1800" b="1" i="0" u="none" strike="noStrike" baseline="0" dirty="0">
                <a:latin typeface="NimbusRomNo9L-Regu"/>
              </a:rPr>
              <a:t>(b) Static Attributes,</a:t>
            </a:r>
            <a:r>
              <a:rPr lang="en-US" sz="1800" b="0" i="0" u="none" strike="noStrike" baseline="0" dirty="0">
                <a:latin typeface="NimbusRomNo9L-Regu"/>
              </a:rPr>
              <a:t> this type is relatively static and need administrator action to be changed. For</a:t>
            </a:r>
          </a:p>
          <a:p>
            <a:pPr lvl="1" algn="l"/>
            <a:r>
              <a:rPr lang="en-US" sz="1800" b="0" i="0" u="none" strike="noStrike" baseline="0" dirty="0">
                <a:latin typeface="NimbusRomNo9L-Regu"/>
              </a:rPr>
              <a:t>example, user relationship, device level of danger, and so on</a:t>
            </a:r>
          </a:p>
          <a:p>
            <a:pPr algn="l"/>
            <a:endParaRPr lang="en-US" sz="1800" b="0" i="0" u="none" strike="noStrike" baseline="0" dirty="0">
              <a:latin typeface="NimbusRomNo9L-Regu"/>
            </a:endParaRPr>
          </a:p>
          <a:p>
            <a:pPr marL="285750" indent="-285750" algn="l">
              <a:buFont typeface="Arial" panose="020B0604020202020204" pitchFamily="34" charset="0"/>
              <a:buChar char="•"/>
            </a:pPr>
            <a:r>
              <a:rPr lang="en-US" sz="1800" b="1" i="0" u="none" strike="noStrike" baseline="0" dirty="0">
                <a:latin typeface="NimbusRomNo9L-Regu"/>
              </a:rPr>
              <a:t>In our approach</a:t>
            </a:r>
            <a:r>
              <a:rPr lang="en-US" sz="1800" b="0" i="0" u="none" strike="noStrike" baseline="0" dirty="0">
                <a:latin typeface="NimbusRomNo9L-Regu"/>
              </a:rPr>
              <a:t>, we </a:t>
            </a:r>
            <a:r>
              <a:rPr lang="en-US" sz="1800" b="1" i="0" u="none" strike="noStrike" baseline="0" dirty="0">
                <a:latin typeface="NimbusRomNo9L-Regu"/>
              </a:rPr>
              <a:t>translate device, and permission attributes instances </a:t>
            </a:r>
            <a:r>
              <a:rPr lang="en-US" sz="1800" b="0" i="0" u="none" strike="noStrike" baseline="0" dirty="0">
                <a:latin typeface="NimbusRomNo9L-Regu"/>
              </a:rPr>
              <a:t>into </a:t>
            </a:r>
            <a:r>
              <a:rPr lang="en-US" sz="1800" b="1" i="0" u="none" strike="noStrike" baseline="0" dirty="0">
                <a:latin typeface="NimbusRomNo9L-Regu"/>
              </a:rPr>
              <a:t>device roles</a:t>
            </a:r>
            <a:r>
              <a:rPr lang="en-US" sz="1800" b="0" i="0" u="none" strike="noStrike" baseline="0" dirty="0">
                <a:latin typeface="NimbusRomNo9L-Regu"/>
              </a:rPr>
              <a:t>. </a:t>
            </a:r>
          </a:p>
          <a:p>
            <a:pPr marL="285750" indent="-285750" algn="l">
              <a:buFont typeface="Arial" panose="020B0604020202020204" pitchFamily="34" charset="0"/>
              <a:buChar char="•"/>
            </a:pPr>
            <a:r>
              <a:rPr lang="en-US" sz="1800" b="0" i="0" u="none" strike="noStrike" baseline="0" dirty="0">
                <a:latin typeface="NimbusRomNo9L-Regu"/>
              </a:rPr>
              <a:t>In EGRBAC, device roles are means of categorizing permissions of different devices </a:t>
            </a:r>
            <a:r>
              <a:rPr lang="en-US" sz="1800" b="1" i="0" u="none" strike="noStrike" baseline="0" dirty="0">
                <a:latin typeface="NimbusRomNo9L-Regu"/>
              </a:rPr>
              <a:t>according to relatively static characteristics</a:t>
            </a:r>
            <a:r>
              <a:rPr lang="en-US" sz="1800" b="0" i="0" u="none" strike="noStrike" baseline="0" dirty="0">
                <a:latin typeface="NimbusRomNo9L-Regu"/>
              </a:rPr>
              <a:t>. when a permission is assigned to a specific device role, </a:t>
            </a:r>
            <a:r>
              <a:rPr lang="en-US" sz="1800" b="1" i="0" u="none" strike="noStrike" baseline="0" dirty="0">
                <a:latin typeface="NimbusRomNo9L-Regu"/>
              </a:rPr>
              <a:t>then it is part of that device role until some administration change happens.</a:t>
            </a:r>
          </a:p>
          <a:p>
            <a:pPr marL="285750" indent="-285750" algn="l">
              <a:buFont typeface="Arial" panose="020B0604020202020204" pitchFamily="34" charset="0"/>
              <a:buChar char="•"/>
            </a:pPr>
            <a:r>
              <a:rPr lang="en-US" sz="1800" b="0" i="0" u="none" strike="noStrike" baseline="0" dirty="0">
                <a:latin typeface="NimbusRomNo9L-Regu"/>
              </a:rPr>
              <a:t>There is </a:t>
            </a:r>
            <a:r>
              <a:rPr lang="en-US" sz="1800" b="1" i="0" u="none" strike="noStrike" baseline="0" dirty="0">
                <a:latin typeface="NimbusRomNo9L-Regu"/>
              </a:rPr>
              <a:t>no way </a:t>
            </a:r>
            <a:r>
              <a:rPr lang="en-US" sz="1800" b="0" i="0" u="none" strike="noStrike" baseline="0" dirty="0">
                <a:latin typeface="NimbusRomNo9L-Regu"/>
              </a:rPr>
              <a:t>to </a:t>
            </a:r>
            <a:r>
              <a:rPr lang="en-US" sz="1800" b="1" i="0" u="none" strike="noStrike" baseline="0" dirty="0">
                <a:latin typeface="NimbusRomNo9L-Regu"/>
              </a:rPr>
              <a:t>neither dynamically activates and deactivates device roles</a:t>
            </a:r>
            <a:r>
              <a:rPr lang="en-US" sz="1800" b="0" i="0" u="none" strike="noStrike" baseline="0" dirty="0">
                <a:latin typeface="NimbusRomNo9L-Regu"/>
              </a:rPr>
              <a:t>, nor </a:t>
            </a:r>
            <a:r>
              <a:rPr lang="en-US" sz="1800" b="1" i="0" u="none" strike="noStrike" baseline="0" dirty="0">
                <a:latin typeface="NimbusRomNo9L-Regu"/>
              </a:rPr>
              <a:t>dynamically activates and deactivates assignment of permissions to different device roles</a:t>
            </a:r>
            <a:r>
              <a:rPr lang="en-US" sz="1800" b="0" i="0" u="none" strike="noStrike" baseline="0" dirty="0">
                <a:latin typeface="NimbusRomNo9L-Regu"/>
              </a:rPr>
              <a:t>.</a:t>
            </a: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r>
              <a:rPr lang="en-US" dirty="0"/>
              <a:t>For example: </a:t>
            </a:r>
            <a:r>
              <a:rPr lang="en-US" sz="1800" b="0" i="0" u="none" strike="noStrike" baseline="0" dirty="0">
                <a:latin typeface="NimbusRomNo9L-Regu"/>
              </a:rPr>
              <a:t>in HABAC we may have a device attribute </a:t>
            </a:r>
            <a:r>
              <a:rPr lang="en-US" sz="1800" b="1" i="0" u="none" strike="noStrike" baseline="0" dirty="0">
                <a:latin typeface="LibertineMathMI"/>
              </a:rPr>
              <a:t>𝑑𝑒𝑣𝑖𝑐𝑒</a:t>
            </a:r>
            <a:r>
              <a:rPr lang="en-US" sz="1800" b="1" i="0" u="none" strike="noStrike" baseline="0" dirty="0">
                <a:latin typeface="NimbusRomNo9L-Regu"/>
              </a:rPr>
              <a:t>_</a:t>
            </a:r>
            <a:r>
              <a:rPr lang="en-US" sz="1800" b="1" i="0" u="none" strike="noStrike" baseline="0" dirty="0">
                <a:latin typeface="LibertineMathMI"/>
              </a:rPr>
              <a:t>𝑡𝑒𝑚𝑝𝑒𝑟𝑎𝑡𝑢𝑟𝑒 </a:t>
            </a:r>
            <a:r>
              <a:rPr lang="en-US" sz="1800" b="1" i="0" u="none" strike="noStrike" baseline="0" dirty="0">
                <a:latin typeface="LinLibertineT"/>
              </a:rPr>
              <a:t>: </a:t>
            </a:r>
            <a:r>
              <a:rPr lang="en-US" sz="1800" b="1" i="0" u="none" strike="noStrike" baseline="0" dirty="0">
                <a:latin typeface="LibertineMathMI"/>
              </a:rPr>
              <a:t>𝑑 </a:t>
            </a:r>
            <a:r>
              <a:rPr lang="en-US" sz="1800" b="1" i="0" u="none" strike="noStrike" baseline="0" dirty="0">
                <a:latin typeface="LinLibertineT"/>
              </a:rPr>
              <a:t>: </a:t>
            </a:r>
            <a:r>
              <a:rPr lang="en-US" sz="1800" b="1" i="0" u="none" strike="noStrike" baseline="0" dirty="0">
                <a:latin typeface="LibertineMathMI"/>
              </a:rPr>
              <a:t>𝐷 </a:t>
            </a:r>
            <a:r>
              <a:rPr lang="en-US" sz="1800" b="1" i="0" u="none" strike="noStrike" baseline="0" dirty="0">
                <a:latin typeface="txsys"/>
              </a:rPr>
              <a:t>←− {</a:t>
            </a:r>
            <a:r>
              <a:rPr lang="en-US" sz="1800" b="1" i="0" u="none" strike="noStrike" baseline="0" dirty="0">
                <a:latin typeface="LibertineMathMI"/>
              </a:rPr>
              <a:t>𝐿𝑜𝑤,𝐻𝑖𝑔ℎ</a:t>
            </a:r>
            <a:r>
              <a:rPr lang="en-US" sz="1800" b="1" i="0" u="none" strike="noStrike" baseline="0" dirty="0">
                <a:latin typeface="txsys"/>
              </a:rPr>
              <a:t>}. </a:t>
            </a:r>
            <a:r>
              <a:rPr lang="en-US" sz="1800" b="0" i="0" u="none" strike="noStrike" baseline="0" dirty="0">
                <a:latin typeface="NimbusRomNo9L-Regu"/>
              </a:rPr>
              <a:t>Moreover, we may want to </a:t>
            </a:r>
            <a:r>
              <a:rPr lang="en-US" sz="1800" b="1" i="0" u="none" strike="noStrike" baseline="0" dirty="0">
                <a:latin typeface="NimbusRomNo9L-Regu"/>
              </a:rPr>
              <a:t>authorize </a:t>
            </a:r>
            <a:r>
              <a:rPr lang="en-US" sz="1800" b="0" i="0" u="none" strike="noStrike" baseline="0" dirty="0">
                <a:latin typeface="NimbusRomNo9L-Regu"/>
              </a:rPr>
              <a:t>some users to access a device </a:t>
            </a:r>
            <a:r>
              <a:rPr lang="en-US" sz="1800" b="0" i="0" u="none" strike="noStrike" baseline="0" dirty="0">
                <a:latin typeface="LibertineMathMI"/>
              </a:rPr>
              <a:t>𝑑</a:t>
            </a:r>
            <a:r>
              <a:rPr lang="en-US" sz="1800" b="0" i="0" u="none" strike="noStrike" baseline="0" dirty="0">
                <a:latin typeface="LibertineMathMI7"/>
              </a:rPr>
              <a:t>𝑥 </a:t>
            </a:r>
            <a:r>
              <a:rPr lang="en-US" sz="1800" b="1" i="0" u="none" strike="noStrike" baseline="0" dirty="0">
                <a:latin typeface="NimbusRomNo9L-Regu"/>
              </a:rPr>
              <a:t>only if </a:t>
            </a:r>
            <a:r>
              <a:rPr lang="en-US" sz="1800" b="1" i="0" u="none" strike="noStrike" baseline="0" dirty="0">
                <a:latin typeface="LibertineMathMI"/>
              </a:rPr>
              <a:t>𝑑𝑒𝑣𝑖𝑐𝑒</a:t>
            </a:r>
            <a:r>
              <a:rPr lang="en-US" sz="1800" b="1" i="0" u="none" strike="noStrike" baseline="0" dirty="0">
                <a:latin typeface="NimbusRomNo9L-Regu"/>
              </a:rPr>
              <a:t>_</a:t>
            </a:r>
            <a:r>
              <a:rPr lang="en-US" sz="1800" b="1" i="0" u="none" strike="noStrike" baseline="0" dirty="0">
                <a:latin typeface="LibertineMathMI"/>
              </a:rPr>
              <a:t>𝑡𝑒𝑚𝑝𝑒𝑟𝑎𝑡𝑢𝑟𝑒 </a:t>
            </a:r>
            <a:r>
              <a:rPr lang="en-US" sz="1800" b="1" i="0" u="none" strike="noStrike" baseline="0" dirty="0">
                <a:latin typeface="txsys"/>
              </a:rPr>
              <a:t>(</a:t>
            </a:r>
            <a:r>
              <a:rPr lang="en-US" sz="1800" b="1" i="0" u="none" strike="noStrike" baseline="0" dirty="0">
                <a:latin typeface="LibertineMathMI"/>
              </a:rPr>
              <a:t>𝑑</a:t>
            </a:r>
            <a:r>
              <a:rPr lang="en-US" sz="1800" b="1" i="0" u="none" strike="noStrike" baseline="0" dirty="0">
                <a:latin typeface="LibertineMathMI7"/>
              </a:rPr>
              <a:t>𝑥 </a:t>
            </a:r>
            <a:r>
              <a:rPr lang="en-US" sz="1800" b="1" i="0" u="none" strike="noStrike" baseline="0" dirty="0">
                <a:latin typeface="txsys"/>
              </a:rPr>
              <a:t>) </a:t>
            </a:r>
            <a:r>
              <a:rPr lang="en-US" sz="1800" b="1" i="0" u="none" strike="noStrike" baseline="0" dirty="0">
                <a:latin typeface="txmiaX"/>
              </a:rPr>
              <a:t>= </a:t>
            </a:r>
            <a:r>
              <a:rPr lang="en-US" sz="1800" b="1" i="0" u="none" strike="noStrike" baseline="0" dirty="0">
                <a:latin typeface="LibertineMathMI"/>
              </a:rPr>
              <a:t>𝐿𝑜𝑤</a:t>
            </a:r>
            <a:r>
              <a:rPr lang="en-US" sz="1800" b="1" i="0" u="none" strike="noStrike" baseline="0" dirty="0">
                <a:latin typeface="NimbusRomNo9L-Regu"/>
              </a:rPr>
              <a:t>.</a:t>
            </a:r>
          </a:p>
          <a:p>
            <a:pPr marL="285750" indent="-285750" algn="l">
              <a:buFont typeface="Arial" panose="020B0604020202020204" pitchFamily="34" charset="0"/>
              <a:buChar char="•"/>
            </a:pPr>
            <a:r>
              <a:rPr lang="en-US" sz="1800" b="1" i="0" u="none" strike="noStrike" baseline="0" dirty="0">
                <a:latin typeface="NimbusRomNo9L-Regu"/>
              </a:rPr>
              <a:t>In order to accommodate this example in EGRBAC we have two options</a:t>
            </a:r>
            <a:r>
              <a:rPr lang="en-US" sz="1800" b="0" i="0" u="none" strike="noStrike" baseline="0" dirty="0">
                <a:latin typeface="NimbusRomNo9L-Regu"/>
              </a:rPr>
              <a:t>, </a:t>
            </a:r>
            <a:r>
              <a:rPr lang="en-US" sz="1800" b="1" i="0" u="none" strike="noStrike" baseline="0" dirty="0">
                <a:latin typeface="NimbusRomNo9L-Regu"/>
              </a:rPr>
              <a:t>the first one</a:t>
            </a:r>
            <a:r>
              <a:rPr lang="en-US" sz="1800" b="0" i="0" u="none" strike="noStrike" baseline="0" dirty="0">
                <a:latin typeface="NimbusRomNo9L-Regu"/>
              </a:rPr>
              <a:t> is by creating two device roles one for high temperature, and another for low temperature for each device. This will result in a role explosion. Furthermore, there is no mechanism in EGRBAC that can dynamically activates </a:t>
            </a:r>
            <a:r>
              <a:rPr lang="en-US" sz="1800" b="0" i="0" u="none" strike="noStrike" baseline="0" dirty="0">
                <a:latin typeface="LibertineMathMI"/>
              </a:rPr>
              <a:t>𝑑</a:t>
            </a:r>
            <a:r>
              <a:rPr lang="en-US" sz="1800" b="0" i="0" u="none" strike="noStrike" baseline="0" dirty="0">
                <a:latin typeface="LibertineMathMI7"/>
              </a:rPr>
              <a:t>𝑥 </a:t>
            </a:r>
            <a:r>
              <a:rPr lang="en-US" sz="1800" b="0" i="0" u="none" strike="noStrike" baseline="0" dirty="0">
                <a:latin typeface="NimbusRomNo9L-Regu"/>
              </a:rPr>
              <a:t>’s high temperature device role while deactivating the low temperature device role when </a:t>
            </a:r>
            <a:r>
              <a:rPr lang="en-US" sz="1800" b="0" i="0" u="none" strike="noStrike" baseline="0" dirty="0">
                <a:latin typeface="LibertineMathMI"/>
              </a:rPr>
              <a:t>𝑑𝑟</a:t>
            </a:r>
            <a:r>
              <a:rPr lang="en-US" sz="1800" b="0" i="0" u="none" strike="noStrike" baseline="0" dirty="0">
                <a:latin typeface="LibertineMathMI7"/>
              </a:rPr>
              <a:t>𝑥 </a:t>
            </a:r>
            <a:r>
              <a:rPr lang="en-US" sz="1800" b="0" i="0" u="none" strike="noStrike" baseline="0" dirty="0">
                <a:latin typeface="NimbusRomNo9L-Regu"/>
              </a:rPr>
              <a:t>has high temperature and vice versa.</a:t>
            </a:r>
          </a:p>
          <a:p>
            <a:pPr marL="285750" indent="-285750" algn="l">
              <a:buFont typeface="Arial" panose="020B0604020202020204" pitchFamily="34" charset="0"/>
              <a:buChar char="•"/>
            </a:pPr>
            <a:r>
              <a:rPr lang="en-US" sz="1800" b="1" i="0" u="none" strike="noStrike" baseline="0" dirty="0">
                <a:latin typeface="NimbusRomNo9L-Regu"/>
              </a:rPr>
              <a:t>The second option</a:t>
            </a:r>
            <a:r>
              <a:rPr lang="en-US" sz="1800" b="0" i="0" u="none" strike="noStrike" baseline="0" dirty="0">
                <a:latin typeface="NimbusRomNo9L-Regu"/>
              </a:rPr>
              <a:t> is to create a device role for low temperature devices, if they have similar access conditions, and another device role for high temperature devices. However, there is no way to dynamically activates or deactivates devices membership in different device roles according to their temperatures.</a:t>
            </a:r>
          </a:p>
          <a:p>
            <a:pPr marL="285750" indent="-285750" algn="l">
              <a:buFont typeface="Arial" panose="020B0604020202020204" pitchFamily="34" charset="0"/>
              <a:buChar char="•"/>
            </a:pPr>
            <a:endParaRPr lang="en-US" sz="1800" b="0" i="0" u="none" strike="noStrike" baseline="0" dirty="0">
              <a:latin typeface="txsys"/>
            </a:endParaRPr>
          </a:p>
          <a:p>
            <a:pPr marL="285750" indent="-285750" algn="l">
              <a:buFont typeface="Arial" panose="020B0604020202020204" pitchFamily="34" charset="0"/>
              <a:buChar char="•"/>
            </a:pPr>
            <a:r>
              <a:rPr lang="en-US" sz="1800" b="1" i="0" u="none" strike="noStrike" baseline="0" dirty="0">
                <a:latin typeface="NimbusRomNo9L-Regu"/>
              </a:rPr>
              <a:t>The similar argument holds</a:t>
            </a:r>
            <a:r>
              <a:rPr lang="en-US" sz="1800" b="0" i="0" u="none" strike="noStrike" baseline="0" dirty="0">
                <a:latin typeface="NimbusRomNo9L-Regu"/>
              </a:rPr>
              <a:t> when we deal with dynamic operation, and user attributes.</a:t>
            </a:r>
            <a:endParaRPr lang="en-US" sz="1800" b="0" i="0" u="none" strike="noStrike" baseline="0" dirty="0">
              <a:latin typeface="txsys"/>
            </a:endParaRPr>
          </a:p>
          <a:p>
            <a:pPr algn="l"/>
            <a:endParaRPr lang="en-US" sz="1800" b="0" i="0" u="none" strike="noStrike" baseline="0" dirty="0">
              <a:latin typeface="txsys"/>
            </a:endParaRPr>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43</a:t>
            </a:fld>
            <a:endParaRPr lang="en-US"/>
          </a:p>
        </p:txBody>
      </p:sp>
    </p:spTree>
    <p:extLst>
      <p:ext uri="{BB962C8B-B14F-4D97-AF65-F5344CB8AC3E}">
        <p14:creationId xmlns:p14="http://schemas.microsoft.com/office/powerpoint/2010/main" val="3720390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thank you for listening, and I guess I am are ready for questions.</a:t>
            </a:r>
          </a:p>
        </p:txBody>
      </p:sp>
      <p:sp>
        <p:nvSpPr>
          <p:cNvPr id="4" name="Slide Number Placeholder 3"/>
          <p:cNvSpPr>
            <a:spLocks noGrp="1"/>
          </p:cNvSpPr>
          <p:nvPr>
            <p:ph type="sldNum" sz="quarter" idx="5"/>
          </p:nvPr>
        </p:nvSpPr>
        <p:spPr/>
        <p:txBody>
          <a:bodyPr/>
          <a:lstStyle/>
          <a:p>
            <a:fld id="{739F009B-AA83-4291-81BE-194F11CE1901}" type="slidenum">
              <a:rPr lang="en-US" smtClean="0"/>
              <a:pPr/>
              <a:t>45</a:t>
            </a:fld>
            <a:endParaRPr lang="en-US"/>
          </a:p>
        </p:txBody>
      </p:sp>
    </p:spTree>
    <p:extLst>
      <p:ext uri="{BB962C8B-B14F-4D97-AF65-F5344CB8AC3E}">
        <p14:creationId xmlns:p14="http://schemas.microsoft.com/office/powerpoint/2010/main" val="286057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solidFill>
                  <a:schemeClr val="accent1">
                    <a:lumMod val="75000"/>
                  </a:schemeClr>
                </a:solidFill>
                <a:latin typeface="Arial" panose="020B0604020202020204" pitchFamily="34" charset="0"/>
                <a:cs typeface="Arial" panose="020B0604020202020204" pitchFamily="34" charset="0"/>
              </a:rPr>
              <a:t>Here is our threat model.</a:t>
            </a:r>
          </a:p>
          <a:p>
            <a:pPr marL="342900" indent="-342900">
              <a:buFont typeface="Arial" panose="020B0604020202020204" pitchFamily="34" charset="0"/>
              <a:buChar char="•"/>
            </a:pPr>
            <a:r>
              <a:rPr lang="en-US" sz="2000" dirty="0">
                <a:solidFill>
                  <a:schemeClr val="accent1">
                    <a:lumMod val="75000"/>
                  </a:schemeClr>
                </a:solidFill>
                <a:latin typeface="Arial" panose="020B0604020202020204" pitchFamily="34" charset="0"/>
                <a:cs typeface="Arial" panose="020B0604020202020204" pitchFamily="34" charset="0"/>
              </a:rPr>
              <a:t>The intention for legitimate users </a:t>
            </a:r>
            <a:r>
              <a:rPr lang="en-US" sz="2000" dirty="0">
                <a:latin typeface="Arial" panose="020B0604020202020204" pitchFamily="34" charset="0"/>
                <a:cs typeface="Arial" panose="020B0604020202020204" pitchFamily="34" charset="0"/>
              </a:rPr>
              <a:t>to break down the access control system of the smart home may vary; some examples may be:</a:t>
            </a:r>
          </a:p>
          <a:p>
            <a:pPr marL="742950" lvl="1"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Curiosity</a:t>
            </a:r>
            <a:r>
              <a:rPr lang="en-US" sz="1600" dirty="0">
                <a:latin typeface="Arial" panose="020B0604020202020204" pitchFamily="34" charset="0"/>
                <a:cs typeface="Arial" panose="020B0604020202020204" pitchFamily="34" charset="0"/>
              </a:rPr>
              <a:t> (a kid playing with the oven setting).</a:t>
            </a:r>
          </a:p>
          <a:p>
            <a:pPr marL="742950" lvl="1"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Disturbing other family members </a:t>
            </a:r>
            <a:r>
              <a:rPr lang="en-US" sz="1600" dirty="0">
                <a:latin typeface="Arial" panose="020B0604020202020204" pitchFamily="34" charset="0"/>
                <a:cs typeface="Arial" panose="020B0604020202020204" pitchFamily="34" charset="0"/>
              </a:rPr>
              <a:t>(a kid locking his brothers outside the house). </a:t>
            </a:r>
          </a:p>
          <a:p>
            <a:pPr marL="742950" lvl="1"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Disobedience</a:t>
            </a:r>
            <a:r>
              <a:rPr lang="en-US" sz="1600" dirty="0">
                <a:latin typeface="Arial" panose="020B0604020202020204" pitchFamily="34" charset="0"/>
                <a:cs typeface="Arial" panose="020B0604020202020204" pitchFamily="34" charset="0"/>
              </a:rPr>
              <a:t> (a kid is trying to watch TV outside the allowed entertainment time).</a:t>
            </a:r>
          </a:p>
          <a:p>
            <a:pPr marL="742950" lvl="1"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Robbery</a:t>
            </a:r>
            <a:r>
              <a:rPr lang="en-US" sz="1600" dirty="0">
                <a:latin typeface="Arial" panose="020B0604020202020204" pitchFamily="34" charset="0"/>
                <a:cs typeface="Arial" panose="020B0604020202020204" pitchFamily="34" charset="0"/>
              </a:rPr>
              <a:t> (a worker getting access to the camera system and adjust it to shutdown at a certain time). </a:t>
            </a:r>
          </a:p>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5</a:t>
            </a:fld>
            <a:endParaRPr lang="en-US"/>
          </a:p>
        </p:txBody>
      </p:sp>
    </p:spTree>
    <p:extLst>
      <p:ext uri="{BB962C8B-B14F-4D97-AF65-F5344CB8AC3E}">
        <p14:creationId xmlns:p14="http://schemas.microsoft.com/office/powerpoint/2010/main" val="405292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contribution.</a:t>
            </a:r>
          </a:p>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6</a:t>
            </a:fld>
            <a:endParaRPr lang="en-US"/>
          </a:p>
        </p:txBody>
      </p:sp>
    </p:spTree>
    <p:extLst>
      <p:ext uri="{BB962C8B-B14F-4D97-AF65-F5344CB8AC3E}">
        <p14:creationId xmlns:p14="http://schemas.microsoft.com/office/powerpoint/2010/main" val="284711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7</a:t>
            </a:fld>
            <a:endParaRPr lang="en-US"/>
          </a:p>
        </p:txBody>
      </p:sp>
    </p:spTree>
    <p:extLst>
      <p:ext uri="{BB962C8B-B14F-4D97-AF65-F5344CB8AC3E}">
        <p14:creationId xmlns:p14="http://schemas.microsoft.com/office/powerpoint/2010/main" val="227519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Here is our </a:t>
            </a:r>
            <a:r>
              <a:rPr lang="en-US" sz="1800" b="0" i="0" u="none" strike="noStrike" baseline="0" dirty="0">
                <a:latin typeface="NimbusRomNo9L-Regu"/>
              </a:rPr>
              <a:t>smart home IoT attribute-based access control model, H</a:t>
            </a:r>
            <a:r>
              <a:rPr lang="en-US" dirty="0"/>
              <a:t>ABAC Model.</a:t>
            </a:r>
          </a:p>
          <a:p>
            <a:pPr algn="l"/>
            <a:endParaRPr lang="en-US" dirty="0"/>
          </a:p>
          <a:p>
            <a:pPr marL="171450" indent="-171450" algn="l">
              <a:buFont typeface="Arial" panose="020B0604020202020204" pitchFamily="34" charset="0"/>
              <a:buChar char="•"/>
            </a:pPr>
            <a:r>
              <a:rPr lang="en-US" dirty="0"/>
              <a:t>. We have:</a:t>
            </a:r>
          </a:p>
          <a:p>
            <a:pPr marL="457200" lvl="1" indent="0" algn="l">
              <a:buFont typeface="Arial" panose="020B0604020202020204" pitchFamily="34" charset="0"/>
              <a:buNone/>
            </a:pPr>
            <a:r>
              <a:rPr lang="en-US" dirty="0"/>
              <a:t>1-  </a:t>
            </a:r>
            <a:r>
              <a:rPr lang="nl-NL" sz="1800" b="0" i="0" u="none" strike="noStrike" baseline="0" dirty="0">
                <a:latin typeface="NimbusRomNo9L-Regu"/>
              </a:rPr>
              <a:t>Users (U).</a:t>
            </a:r>
          </a:p>
          <a:p>
            <a:pPr marL="457200" lvl="1" indent="0" algn="l">
              <a:buFont typeface="Arial" panose="020B0604020202020204" pitchFamily="34" charset="0"/>
              <a:buNone/>
            </a:pPr>
            <a:r>
              <a:rPr lang="nl-NL" sz="1800" b="0" i="0" u="none" strike="noStrike" baseline="0" dirty="0">
                <a:latin typeface="NimbusRomNo9L-Regu"/>
              </a:rPr>
              <a:t>2- Operations (OP).</a:t>
            </a:r>
          </a:p>
          <a:p>
            <a:pPr marL="457200" lvl="1" indent="0" algn="l">
              <a:buFont typeface="Arial" panose="020B0604020202020204" pitchFamily="34" charset="0"/>
              <a:buNone/>
            </a:pPr>
            <a:r>
              <a:rPr lang="nl-NL" sz="1800" b="0" i="0" u="none" strike="noStrike" baseline="0" dirty="0">
                <a:latin typeface="NimbusRomNo9L-Regu"/>
              </a:rPr>
              <a:t>3- Devices (D),</a:t>
            </a:r>
            <a:r>
              <a:rPr lang="en-US" sz="1800" b="0" i="0" u="none" strike="noStrike" baseline="0" dirty="0">
                <a:latin typeface="NimbusRomNo9L-Regu"/>
              </a:rPr>
              <a:t> and </a:t>
            </a:r>
          </a:p>
          <a:p>
            <a:pPr lvl="1" algn="l"/>
            <a:r>
              <a:rPr lang="en-US" sz="1800" b="0" i="0" u="none" strike="noStrike" baseline="0" dirty="0">
                <a:latin typeface="NimbusRomNo9L-Regu"/>
              </a:rPr>
              <a:t>4- </a:t>
            </a:r>
            <a:r>
              <a:rPr lang="en-US" sz="1800" b="1" i="0" u="sng" strike="noStrike" baseline="0" dirty="0">
                <a:latin typeface="NimbusRomNo9L-Regu"/>
              </a:rPr>
              <a:t>Environment States (ES) . </a:t>
            </a:r>
            <a:r>
              <a:rPr lang="en-US" sz="1800" b="0" i="0" u="none" strike="noStrike" baseline="0" dirty="0">
                <a:latin typeface="NimbusRomNo9L-Regu"/>
              </a:rPr>
              <a:t>Which basically represent the environment state of a specific time that we want to describe, it may have values such as: current, yesterday, and so on.</a:t>
            </a:r>
          </a:p>
          <a:p>
            <a:pPr algn="l"/>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latin typeface="NimbusRomNo9L-Regu"/>
              </a:rPr>
              <a:t>Users, devices, operations, and environment states </a:t>
            </a:r>
            <a:r>
              <a:rPr lang="en-US" sz="1200" b="1" i="0" u="none" strike="noStrike" baseline="0" dirty="0">
                <a:latin typeface="NimbusRomNo9L-Regu"/>
              </a:rPr>
              <a:t>have characteristics </a:t>
            </a:r>
            <a:r>
              <a:rPr lang="en-US" sz="1200" b="0" i="0" u="none" strike="noStrike" baseline="0" dirty="0">
                <a:latin typeface="NimbusRomNo9L-Regu"/>
              </a:rPr>
              <a:t>which are used in access control decision and expressed as their attributes.</a:t>
            </a:r>
          </a:p>
          <a:p>
            <a:pPr algn="l"/>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8</a:t>
            </a:fld>
            <a:endParaRPr lang="en-US"/>
          </a:p>
        </p:txBody>
      </p:sp>
    </p:spTree>
    <p:extLst>
      <p:ext uri="{BB962C8B-B14F-4D97-AF65-F5344CB8AC3E}">
        <p14:creationId xmlns:p14="http://schemas.microsoft.com/office/powerpoint/2010/main" val="414425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Here is a use case which demonstrates our model.</a:t>
            </a:r>
          </a:p>
        </p:txBody>
      </p:sp>
      <p:sp>
        <p:nvSpPr>
          <p:cNvPr id="4" name="Slide Number Placeholder 3"/>
          <p:cNvSpPr>
            <a:spLocks noGrp="1"/>
          </p:cNvSpPr>
          <p:nvPr>
            <p:ph type="sldNum" sz="quarter" idx="5"/>
          </p:nvPr>
        </p:nvSpPr>
        <p:spPr/>
        <p:txBody>
          <a:bodyPr/>
          <a:lstStyle/>
          <a:p>
            <a:fld id="{739F009B-AA83-4291-81BE-194F11CE1901}" type="slidenum">
              <a:rPr lang="en-US" smtClean="0"/>
              <a:pPr/>
              <a:t>9</a:t>
            </a:fld>
            <a:endParaRPr lang="en-US"/>
          </a:p>
        </p:txBody>
      </p:sp>
    </p:spTree>
    <p:extLst>
      <p:ext uri="{BB962C8B-B14F-4D97-AF65-F5344CB8AC3E}">
        <p14:creationId xmlns:p14="http://schemas.microsoft.com/office/powerpoint/2010/main" val="221186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6"/>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69"/>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98759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70588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34979"/>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034979"/>
            <a:ext cx="5800725" cy="5141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72910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55613" y="1979660"/>
            <a:ext cx="6900227" cy="443198"/>
          </a:xfrm>
        </p:spPr>
        <p:txBody>
          <a:bodyPr/>
          <a:lstStyle>
            <a:lvl1pPr>
              <a:defRPr sz="3200">
                <a:solidFill>
                  <a:schemeClr val="bg1"/>
                </a:solidFill>
              </a:defRPr>
            </a:lvl1pPr>
          </a:lstStyle>
          <a:p>
            <a:r>
              <a:rPr lang="en-US" dirty="0"/>
              <a:t>Click to edit Master title style</a:t>
            </a:r>
          </a:p>
        </p:txBody>
      </p:sp>
      <p:sp>
        <p:nvSpPr>
          <p:cNvPr id="16" name="Text Placeholder 15"/>
          <p:cNvSpPr>
            <a:spLocks noGrp="1"/>
          </p:cNvSpPr>
          <p:nvPr>
            <p:ph type="body" sz="quarter" idx="12"/>
          </p:nvPr>
        </p:nvSpPr>
        <p:spPr>
          <a:xfrm>
            <a:off x="0" y="4754563"/>
            <a:ext cx="9144000" cy="276999"/>
          </a:xfrm>
        </p:spPr>
        <p:txBody>
          <a:bodyPr/>
          <a:lstStyle>
            <a:lvl1pPr marL="0" indent="0" algn="ctr">
              <a:buNone/>
              <a:defRPr sz="2000"/>
            </a:lvl1pPr>
          </a:lstStyle>
          <a:p>
            <a:pPr lvl="0"/>
            <a:r>
              <a:rPr lang="en-US" dirty="0"/>
              <a:t>Click to edit Master text styles</a:t>
            </a:r>
          </a:p>
        </p:txBody>
      </p:sp>
    </p:spTree>
    <p:extLst>
      <p:ext uri="{BB962C8B-B14F-4D97-AF65-F5344CB8AC3E}">
        <p14:creationId xmlns:p14="http://schemas.microsoft.com/office/powerpoint/2010/main" val="124333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6441441"/>
            <a:ext cx="9144000" cy="416560"/>
          </a:xfrm>
          <a:prstGeom prst="rect">
            <a:avLst/>
          </a:prstGeom>
          <a:gradFill flip="none" rotWithShape="1">
            <a:gsLst>
              <a:gs pos="0">
                <a:schemeClr val="tx1"/>
              </a:gs>
              <a:gs pos="100000">
                <a:schemeClr val="tx2">
                  <a:lumMod val="75000"/>
                </a:schemeClr>
              </a:gs>
            </a:gsLst>
            <a:lin ang="0" scaled="1"/>
            <a:tileRect/>
          </a:gradFill>
          <a:ln w="9525">
            <a:noFill/>
            <a:miter lim="800000"/>
            <a:headEnd type="none" w="sm" len="sm"/>
            <a:tailEnd type="none" w="sm" len="sm"/>
          </a:ln>
          <a:effectLst/>
        </p:spPr>
        <p:txBody>
          <a:bodyPr wrap="none" lIns="457200" tIns="0" rIns="274320" bIns="0" anchor="ctr"/>
          <a:lstStyle/>
          <a:p>
            <a:pPr marL="0" indent="0" algn="l" defTabSz="820738" eaLnBrk="0" hangingPunct="0"/>
            <a:r>
              <a:rPr lang="en-US" sz="1200" b="1" dirty="0">
                <a:solidFill>
                  <a:srgbClr val="FFFFFF"/>
                </a:solidFill>
              </a:rPr>
              <a:t>Star Lab:</a:t>
            </a:r>
            <a:r>
              <a:rPr lang="en-US" sz="1200" b="1" baseline="0" dirty="0">
                <a:solidFill>
                  <a:srgbClr val="FFFFFF"/>
                </a:solidFill>
              </a:rPr>
              <a:t> </a:t>
            </a:r>
            <a:r>
              <a:rPr lang="en-US" sz="1200" b="1" baseline="0" dirty="0" err="1">
                <a:solidFill>
                  <a:srgbClr val="FFFFFF"/>
                </a:solidFill>
              </a:rPr>
              <a:t>Falken</a:t>
            </a:r>
            <a:r>
              <a:rPr lang="en-US" sz="1200" b="1" baseline="0" dirty="0">
                <a:solidFill>
                  <a:srgbClr val="FFFFFF"/>
                </a:solidFill>
              </a:rPr>
              <a:t> Project</a:t>
            </a:r>
            <a:endParaRPr lang="en-US" sz="1200" b="1" dirty="0">
              <a:solidFill>
                <a:srgbClr val="FFFFFF"/>
              </a:solidFill>
            </a:endParaRPr>
          </a:p>
        </p:txBody>
      </p:sp>
      <p:sp>
        <p:nvSpPr>
          <p:cNvPr id="10" name="Text Placeholder 2"/>
          <p:cNvSpPr>
            <a:spLocks noGrp="1"/>
          </p:cNvSpPr>
          <p:nvPr>
            <p:ph type="body" idx="1"/>
          </p:nvPr>
        </p:nvSpPr>
        <p:spPr>
          <a:xfrm>
            <a:off x="429435" y="14391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29435" y="2078899"/>
            <a:ext cx="4040188"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591860" y="14391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591860" y="2078899"/>
            <a:ext cx="4041775"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fld id="{689318A1-174D-4DEE-8106-03A37B9BCF15}" type="slidenum">
              <a:rPr lang="en-US" sz="1000" smtClean="0"/>
              <a:pPr/>
              <a:t>‹#›</a:t>
            </a:fld>
            <a:endParaRPr lang="en-US" sz="1000" dirty="0"/>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61136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19886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5125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04916"/>
            <a:ext cx="3887391"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4" name="Footer Placeholder 4"/>
          <p:cNvSpPr>
            <a:spLocks noGrp="1"/>
          </p:cNvSpPr>
          <p:nvPr>
            <p:ph type="ftr" sz="quarter" idx="1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47243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83303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83124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197622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72378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Content Placeholder 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9265" y="246124"/>
            <a:ext cx="1887192" cy="759153"/>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27"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Tree>
    <p:extLst>
      <p:ext uri="{BB962C8B-B14F-4D97-AF65-F5344CB8AC3E}">
        <p14:creationId xmlns:p14="http://schemas.microsoft.com/office/powerpoint/2010/main" val="2294387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3" r:id="rId12"/>
    <p:sldLayoutId id="2147483667" r:id="rId13"/>
  </p:sldLayoutIdLst>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hf hd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8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8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10.png"/></Relationships>
</file>

<file path=ppt/slides/_rels/slide13.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10.png"/></Relationships>
</file>

<file path=ppt/slides/_rels/slide14.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56" y="1063775"/>
            <a:ext cx="8912888" cy="971245"/>
          </a:xfrm>
        </p:spPr>
        <p:txBody>
          <a:bodyPr/>
          <a:lstStyle/>
          <a:p>
            <a:r>
              <a:rPr lang="en-US" b="1" dirty="0">
                <a:latin typeface="Times New Roman" panose="02020603050405020304" pitchFamily="18" charset="0"/>
                <a:cs typeface="Times New Roman" panose="02020603050405020304" pitchFamily="18" charset="0"/>
              </a:rPr>
              <a:t>The HABAC Model for Smart Home IoT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and Comparison to EGRBAC</a:t>
            </a:r>
          </a:p>
        </p:txBody>
      </p:sp>
      <p:sp>
        <p:nvSpPr>
          <p:cNvPr id="3" name="Subtitle 2"/>
          <p:cNvSpPr>
            <a:spLocks noGrp="1"/>
          </p:cNvSpPr>
          <p:nvPr>
            <p:ph type="subTitle" idx="1"/>
          </p:nvPr>
        </p:nvSpPr>
        <p:spPr>
          <a:xfrm>
            <a:off x="729656" y="2290694"/>
            <a:ext cx="7317606" cy="3545507"/>
          </a:xfrm>
        </p:spPr>
        <p:txBody>
          <a:bodyPr>
            <a:normAutofit/>
          </a:bodyPr>
          <a:lstStyle/>
          <a:p>
            <a:r>
              <a:rPr lang="en-US" dirty="0">
                <a:latin typeface="Times New Roman" panose="02020603050405020304" pitchFamily="18" charset="0"/>
                <a:cs typeface="Times New Roman" panose="02020603050405020304" pitchFamily="18" charset="0"/>
              </a:rPr>
              <a:t>Safwa Ameer</a:t>
            </a:r>
          </a:p>
          <a:p>
            <a:r>
              <a:rPr lang="en-US" dirty="0">
                <a:latin typeface="Times New Roman" panose="02020603050405020304" pitchFamily="18" charset="0"/>
                <a:cs typeface="Times New Roman" panose="02020603050405020304" pitchFamily="18" charset="0"/>
              </a:rPr>
              <a:t>Ravi Sandhu</a:t>
            </a:r>
          </a:p>
          <a:p>
            <a:endParaRPr lang="en-US" sz="1900" dirty="0">
              <a:latin typeface="Times New Roman" panose="02020603050405020304" pitchFamily="18" charset="0"/>
              <a:cs typeface="Times New Roman" panose="02020603050405020304" pitchFamily="18" charset="0"/>
            </a:endParaRPr>
          </a:p>
          <a:p>
            <a:endParaRPr lang="en-US" sz="1900" dirty="0">
              <a:latin typeface="Times New Roman" panose="02020603050405020304" pitchFamily="18" charset="0"/>
              <a:cs typeface="Times New Roman" panose="02020603050405020304" pitchFamily="18" charset="0"/>
            </a:endParaRPr>
          </a:p>
          <a:p>
            <a:endParaRPr lang="en-US" sz="19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SaT-CPS 2021</a:t>
            </a:r>
          </a:p>
          <a:p>
            <a:r>
              <a:rPr kumimoji="0" lang="en-US" sz="1400" b="1" i="0" u="none" strike="noStrike" kern="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Institute for Cyber Security (ICS)</a:t>
            </a:r>
            <a:br>
              <a:rPr kumimoji="0" lang="en-US" sz="1400" b="1" i="0" u="none" strike="noStrike" kern="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br>
            <a:r>
              <a:rPr kumimoji="0" lang="en-US" sz="1400" b="1" i="0" u="none" strike="noStrike" kern="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Center for Security and Privacy Enhanced Cloud Computing (C-SPECC)</a:t>
            </a:r>
            <a:br>
              <a:rPr kumimoji="0" lang="en-US" sz="1400" b="1" i="0" u="none" strike="noStrike" kern="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br>
            <a:r>
              <a:rPr kumimoji="0" lang="en-US" sz="1400" b="1" i="0" u="none" strike="noStrike" kern="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Department of Computer Science</a:t>
            </a:r>
            <a:br>
              <a:rPr kumimoji="0" lang="en-US" sz="1400" b="1" i="0" u="none" strike="noStrike" kern="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br>
            <a:r>
              <a:rPr kumimoji="0" lang="en-US" sz="1400" b="1" i="0" u="none" strike="noStrike" kern="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University of Texas at San Antonio</a:t>
            </a:r>
            <a:endParaRPr lang="en-US" sz="1900" dirty="0">
              <a:latin typeface="Times New Roman" panose="02020603050405020304" pitchFamily="18" charset="0"/>
              <a:cs typeface="Times New Roman" panose="02020603050405020304" pitchFamily="18" charset="0"/>
            </a:endParaRPr>
          </a:p>
          <a:p>
            <a:endParaRPr lang="en-US" sz="1600" b="1" kern="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BECB4890-8350-4949-A0DB-D0F100811AB2}"/>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sp>
        <p:nvSpPr>
          <p:cNvPr id="6" name="Slide Number Placeholder 5">
            <a:extLst>
              <a:ext uri="{FF2B5EF4-FFF2-40B4-BE49-F238E27FC236}">
                <a16:creationId xmlns:a16="http://schemas.microsoft.com/office/drawing/2014/main" id="{0445999C-511B-4903-B578-6F04B7F9584C}"/>
              </a:ext>
            </a:extLst>
          </p:cNvPr>
          <p:cNvSpPr>
            <a:spLocks noGrp="1"/>
          </p:cNvSpPr>
          <p:nvPr>
            <p:ph type="sldNum" sz="quarter" idx="4"/>
          </p:nvPr>
        </p:nvSpPr>
        <p:spPr/>
        <p:txBody>
          <a:bodyPr/>
          <a:lstStyle/>
          <a:p>
            <a:fld id="{689318A1-174D-4DEE-8106-03A37B9BCF15}" type="slidenum">
              <a:rPr lang="en-US" sz="1000" smtClean="0"/>
              <a:pPr/>
              <a:t>1</a:t>
            </a:fld>
            <a:endParaRPr lang="en-US" sz="1000" dirty="0"/>
          </a:p>
        </p:txBody>
      </p:sp>
      <p:sp>
        <p:nvSpPr>
          <p:cNvPr id="8" name="Date Placeholder 3">
            <a:extLst>
              <a:ext uri="{FF2B5EF4-FFF2-40B4-BE49-F238E27FC236}">
                <a16:creationId xmlns:a16="http://schemas.microsoft.com/office/drawing/2014/main" id="{8CADDE37-5632-4CEB-BD51-F23CE49A49FA}"/>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49097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10</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a:t>Use Case</a:t>
            </a:r>
            <a:endParaRPr lang="en-US" dirty="0"/>
          </a:p>
        </p:txBody>
      </p:sp>
      <p:sp>
        <p:nvSpPr>
          <p:cNvPr id="15" name="Date Placeholder 3">
            <a:extLst>
              <a:ext uri="{FF2B5EF4-FFF2-40B4-BE49-F238E27FC236}">
                <a16:creationId xmlns:a16="http://schemas.microsoft.com/office/drawing/2014/main" id="{2E506FFB-FA14-4BE4-8705-A89AD5291EBB}"/>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Picture 7" descr="Diagram&#10;&#10;Description automatically generated">
            <a:extLst>
              <a:ext uri="{FF2B5EF4-FFF2-40B4-BE49-F238E27FC236}">
                <a16:creationId xmlns:a16="http://schemas.microsoft.com/office/drawing/2014/main" id="{7374C9A9-050F-4CD1-A713-E4E176C9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61" y="1874077"/>
            <a:ext cx="8029361" cy="3953845"/>
          </a:xfrm>
          <a:prstGeom prst="rect">
            <a:avLst/>
          </a:prstGeom>
        </p:spPr>
      </p:pic>
      <p:pic>
        <p:nvPicPr>
          <p:cNvPr id="10" name="Picture 9">
            <a:extLst>
              <a:ext uri="{FF2B5EF4-FFF2-40B4-BE49-F238E27FC236}">
                <a16:creationId xmlns:a16="http://schemas.microsoft.com/office/drawing/2014/main" id="{88B8E8F5-1F96-4532-998F-F4853887FDE7}"/>
              </a:ext>
            </a:extLst>
          </p:cNvPr>
          <p:cNvPicPr>
            <a:picLocks noChangeAspect="1"/>
          </p:cNvPicPr>
          <p:nvPr/>
        </p:nvPicPr>
        <p:blipFill>
          <a:blip r:embed="rId4"/>
          <a:stretch>
            <a:fillRect/>
          </a:stretch>
        </p:blipFill>
        <p:spPr>
          <a:xfrm>
            <a:off x="939132" y="3538396"/>
            <a:ext cx="847961" cy="887011"/>
          </a:xfrm>
          <a:prstGeom prst="rect">
            <a:avLst/>
          </a:prstGeom>
        </p:spPr>
      </p:pic>
      <p:sp>
        <p:nvSpPr>
          <p:cNvPr id="6" name="Rectangle: Rounded Corners 5">
            <a:extLst>
              <a:ext uri="{FF2B5EF4-FFF2-40B4-BE49-F238E27FC236}">
                <a16:creationId xmlns:a16="http://schemas.microsoft.com/office/drawing/2014/main" id="{B6C02ECF-0828-40CD-8F64-7FB1D44C8D0F}"/>
              </a:ext>
            </a:extLst>
          </p:cNvPr>
          <p:cNvSpPr/>
          <p:nvPr/>
        </p:nvSpPr>
        <p:spPr>
          <a:xfrm>
            <a:off x="270578" y="2057912"/>
            <a:ext cx="1780569"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Relationship (Anne) =   teenager</a:t>
            </a:r>
          </a:p>
        </p:txBody>
      </p:sp>
      <p:sp>
        <p:nvSpPr>
          <p:cNvPr id="17" name="Rectangle: Rounded Corners 16">
            <a:extLst>
              <a:ext uri="{FF2B5EF4-FFF2-40B4-BE49-F238E27FC236}">
                <a16:creationId xmlns:a16="http://schemas.microsoft.com/office/drawing/2014/main" id="{C86C5EDE-5E26-451E-B5A6-0B996F9EE38C}"/>
              </a:ext>
            </a:extLst>
          </p:cNvPr>
          <p:cNvSpPr/>
          <p:nvPr/>
        </p:nvSpPr>
        <p:spPr>
          <a:xfrm>
            <a:off x="7177421" y="2062931"/>
            <a:ext cx="1936605"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Dangerous Kitchen Devices (Oven) =   True</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B7713EF-6993-450E-B710-F363094B5083}"/>
                  </a:ext>
                </a:extLst>
              </p:cNvPr>
              <p:cNvSpPr/>
              <p:nvPr/>
            </p:nvSpPr>
            <p:spPr>
              <a:xfrm>
                <a:off x="4571999" y="5336892"/>
                <a:ext cx="1547447" cy="6956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Parent in Kitchen </a:t>
                </a:r>
                <a14:m>
                  <m:oMath xmlns:m="http://schemas.openxmlformats.org/officeDocument/2006/math">
                    <m:r>
                      <a:rPr lang="en-US" sz="1400" b="1" i="1" dirty="0">
                        <a:solidFill>
                          <a:schemeClr val="tx1"/>
                        </a:solidFill>
                        <a:latin typeface="Cambria Math" panose="02040503050406030204" pitchFamily="18" charset="0"/>
                      </a:rPr>
                      <m:t>:</m:t>
                    </m:r>
                    <m:r>
                      <a:rPr lang="en-US" sz="1400" b="1" i="1" dirty="0" smtClean="0">
                        <a:solidFill>
                          <a:schemeClr val="tx1"/>
                        </a:solidFill>
                        <a:latin typeface="Cambria Math" panose="02040503050406030204" pitchFamily="18" charset="0"/>
                      </a:rPr>
                      <m:t> </m:t>
                    </m:r>
                    <m:r>
                      <a:rPr lang="en-US" sz="1400" b="1" i="1" dirty="0" smtClean="0">
                        <a:solidFill>
                          <a:schemeClr val="tx1"/>
                        </a:solidFill>
                        <a:latin typeface="Cambria Math" panose="02040503050406030204" pitchFamily="18" charset="0"/>
                      </a:rPr>
                      <m:t>𝒆𝒔</m:t>
                    </m:r>
                    <m:r>
                      <a:rPr lang="en-US" sz="1400" b="1" i="1" dirty="0" smtClean="0">
                        <a:solidFill>
                          <a:schemeClr val="tx1"/>
                        </a:solidFill>
                        <a:latin typeface="Cambria Math" panose="02040503050406030204" pitchFamily="18" charset="0"/>
                      </a:rPr>
                      <m:t>:</m:t>
                    </m:r>
                    <m:r>
                      <a:rPr lang="en-US" sz="1400" b="1" i="1" dirty="0" smtClean="0">
                        <a:solidFill>
                          <a:schemeClr val="tx1"/>
                        </a:solidFill>
                        <a:latin typeface="Cambria Math" panose="02040503050406030204" pitchFamily="18" charset="0"/>
                      </a:rPr>
                      <m:t>𝑬𝑺</m:t>
                    </m:r>
                    <m:r>
                      <a:rPr lang="en-US" sz="1400" b="1" i="1" dirty="0" smtClean="0">
                        <a:solidFill>
                          <a:schemeClr val="tx1"/>
                        </a:solidFill>
                        <a:latin typeface="Cambria Math" panose="02040503050406030204" pitchFamily="18" charset="0"/>
                      </a:rPr>
                      <m:t> →{</m:t>
                    </m:r>
                    <m:r>
                      <a:rPr lang="en-US" sz="1400" b="1" i="1" dirty="0" smtClean="0">
                        <a:solidFill>
                          <a:schemeClr val="tx1"/>
                        </a:solidFill>
                        <a:latin typeface="Cambria Math" panose="02040503050406030204" pitchFamily="18" charset="0"/>
                        <a:ea typeface="Cambria Math" panose="02040503050406030204" pitchFamily="18" charset="0"/>
                      </a:rPr>
                      <m:t>𝑻𝒓𝒖𝒆</m:t>
                    </m:r>
                    <m:r>
                      <a:rPr lang="en-US" sz="1400" b="1" i="1" dirty="0" smtClean="0">
                        <a:solidFill>
                          <a:schemeClr val="tx1"/>
                        </a:solidFill>
                        <a:latin typeface="Cambria Math" panose="02040503050406030204" pitchFamily="18" charset="0"/>
                        <a:ea typeface="Cambria Math" panose="02040503050406030204" pitchFamily="18" charset="0"/>
                      </a:rPr>
                      <m:t>, </m:t>
                    </m:r>
                    <m:r>
                      <a:rPr lang="en-US" sz="1400" b="1" i="1" dirty="0" smtClean="0">
                        <a:solidFill>
                          <a:schemeClr val="tx1"/>
                        </a:solidFill>
                        <a:latin typeface="Cambria Math" panose="02040503050406030204" pitchFamily="18" charset="0"/>
                        <a:ea typeface="Cambria Math" panose="02040503050406030204" pitchFamily="18" charset="0"/>
                      </a:rPr>
                      <m:t>𝑭𝒂𝒍𝒔𝒆</m:t>
                    </m:r>
                    <m:r>
                      <a:rPr lang="en-US" sz="1400" b="1" i="1" dirty="0" smtClean="0">
                        <a:solidFill>
                          <a:schemeClr val="tx1"/>
                        </a:solidFill>
                        <a:latin typeface="Cambria Math" panose="02040503050406030204" pitchFamily="18" charset="0"/>
                        <a:ea typeface="Cambria Math" panose="02040503050406030204" pitchFamily="18" charset="0"/>
                      </a:rPr>
                      <m:t>} </m:t>
                    </m:r>
                  </m:oMath>
                </a14:m>
                <a:endParaRPr lang="en-US" sz="1400" b="1" dirty="0">
                  <a:solidFill>
                    <a:schemeClr val="tx1"/>
                  </a:solidFill>
                </a:endParaRPr>
              </a:p>
            </p:txBody>
          </p:sp>
        </mc:Choice>
        <mc:Fallback xmlns="">
          <p:sp>
            <p:nvSpPr>
              <p:cNvPr id="12" name="Rectangle 11">
                <a:extLst>
                  <a:ext uri="{FF2B5EF4-FFF2-40B4-BE49-F238E27FC236}">
                    <a16:creationId xmlns:a16="http://schemas.microsoft.com/office/drawing/2014/main" id="{BB7713EF-6993-450E-B710-F363094B5083}"/>
                  </a:ext>
                </a:extLst>
              </p:cNvPr>
              <p:cNvSpPr>
                <a:spLocks noRot="1" noChangeAspect="1" noMove="1" noResize="1" noEditPoints="1" noAdjustHandles="1" noChangeArrowheads="1" noChangeShapeType="1" noTextEdit="1"/>
              </p:cNvSpPr>
              <p:nvPr/>
            </p:nvSpPr>
            <p:spPr>
              <a:xfrm>
                <a:off x="4571999" y="5336892"/>
                <a:ext cx="1547447" cy="695670"/>
              </a:xfrm>
              <a:prstGeom prst="rect">
                <a:avLst/>
              </a:prstGeom>
              <a:blipFill>
                <a:blip r:embed="rId5"/>
                <a:stretch>
                  <a:fillRect l="-391" t="-2564" b="-5128"/>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C2049489-7221-4B93-8907-D75E751AD376}"/>
              </a:ext>
            </a:extLst>
          </p:cNvPr>
          <p:cNvPicPr>
            <a:picLocks noChangeAspect="1"/>
          </p:cNvPicPr>
          <p:nvPr/>
        </p:nvPicPr>
        <p:blipFill>
          <a:blip r:embed="rId6"/>
          <a:stretch>
            <a:fillRect/>
          </a:stretch>
        </p:blipFill>
        <p:spPr>
          <a:xfrm>
            <a:off x="7905124" y="4307777"/>
            <a:ext cx="789630" cy="757060"/>
          </a:xfrm>
          <a:prstGeom prst="rect">
            <a:avLst/>
          </a:prstGeom>
        </p:spPr>
      </p:pic>
    </p:spTree>
    <p:extLst>
      <p:ext uri="{BB962C8B-B14F-4D97-AF65-F5344CB8AC3E}">
        <p14:creationId xmlns:p14="http://schemas.microsoft.com/office/powerpoint/2010/main" val="405396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11</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a:t>Use Case</a:t>
            </a:r>
            <a:endParaRPr lang="en-US" dirty="0"/>
          </a:p>
        </p:txBody>
      </p:sp>
      <p:sp>
        <p:nvSpPr>
          <p:cNvPr id="15" name="Date Placeholder 3">
            <a:extLst>
              <a:ext uri="{FF2B5EF4-FFF2-40B4-BE49-F238E27FC236}">
                <a16:creationId xmlns:a16="http://schemas.microsoft.com/office/drawing/2014/main" id="{2E506FFB-FA14-4BE4-8705-A89AD5291EBB}"/>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Picture 7" descr="Diagram&#10;&#10;Description automatically generated">
            <a:extLst>
              <a:ext uri="{FF2B5EF4-FFF2-40B4-BE49-F238E27FC236}">
                <a16:creationId xmlns:a16="http://schemas.microsoft.com/office/drawing/2014/main" id="{7374C9A9-050F-4CD1-A713-E4E176C9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61" y="1874077"/>
            <a:ext cx="8029361" cy="3953845"/>
          </a:xfrm>
          <a:prstGeom prst="rect">
            <a:avLst/>
          </a:prstGeom>
        </p:spPr>
      </p:pic>
      <p:pic>
        <p:nvPicPr>
          <p:cNvPr id="10" name="Picture 9">
            <a:extLst>
              <a:ext uri="{FF2B5EF4-FFF2-40B4-BE49-F238E27FC236}">
                <a16:creationId xmlns:a16="http://schemas.microsoft.com/office/drawing/2014/main" id="{88B8E8F5-1F96-4532-998F-F4853887FDE7}"/>
              </a:ext>
            </a:extLst>
          </p:cNvPr>
          <p:cNvPicPr>
            <a:picLocks noChangeAspect="1"/>
          </p:cNvPicPr>
          <p:nvPr/>
        </p:nvPicPr>
        <p:blipFill>
          <a:blip r:embed="rId4"/>
          <a:stretch>
            <a:fillRect/>
          </a:stretch>
        </p:blipFill>
        <p:spPr>
          <a:xfrm>
            <a:off x="939132" y="3538396"/>
            <a:ext cx="847961" cy="887011"/>
          </a:xfrm>
          <a:prstGeom prst="rect">
            <a:avLst/>
          </a:prstGeom>
        </p:spPr>
      </p:pic>
      <p:sp>
        <p:nvSpPr>
          <p:cNvPr id="6" name="Rectangle: Rounded Corners 5">
            <a:extLst>
              <a:ext uri="{FF2B5EF4-FFF2-40B4-BE49-F238E27FC236}">
                <a16:creationId xmlns:a16="http://schemas.microsoft.com/office/drawing/2014/main" id="{B6C02ECF-0828-40CD-8F64-7FB1D44C8D0F}"/>
              </a:ext>
            </a:extLst>
          </p:cNvPr>
          <p:cNvSpPr/>
          <p:nvPr/>
        </p:nvSpPr>
        <p:spPr>
          <a:xfrm>
            <a:off x="270578" y="2057912"/>
            <a:ext cx="1780569"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Relationship (Anne) =   teenager</a:t>
            </a:r>
          </a:p>
        </p:txBody>
      </p:sp>
      <p:sp>
        <p:nvSpPr>
          <p:cNvPr id="17" name="Rectangle: Rounded Corners 16">
            <a:extLst>
              <a:ext uri="{FF2B5EF4-FFF2-40B4-BE49-F238E27FC236}">
                <a16:creationId xmlns:a16="http://schemas.microsoft.com/office/drawing/2014/main" id="{C86C5EDE-5E26-451E-B5A6-0B996F9EE38C}"/>
              </a:ext>
            </a:extLst>
          </p:cNvPr>
          <p:cNvSpPr/>
          <p:nvPr/>
        </p:nvSpPr>
        <p:spPr>
          <a:xfrm>
            <a:off x="7177421" y="2062931"/>
            <a:ext cx="1936605"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Dangerous Kitchen Devices (Oven) =   True</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B7713EF-6993-450E-B710-F363094B5083}"/>
                  </a:ext>
                </a:extLst>
              </p:cNvPr>
              <p:cNvSpPr/>
              <p:nvPr/>
            </p:nvSpPr>
            <p:spPr>
              <a:xfrm>
                <a:off x="4571999" y="5336892"/>
                <a:ext cx="1547447" cy="6956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Parent in Kitchen </a:t>
                </a:r>
                <a14:m>
                  <m:oMath xmlns:m="http://schemas.openxmlformats.org/officeDocument/2006/math">
                    <m:r>
                      <a:rPr lang="en-US" sz="1400" b="1" i="1" dirty="0">
                        <a:solidFill>
                          <a:schemeClr val="tx1"/>
                        </a:solidFill>
                        <a:latin typeface="Cambria Math" panose="02040503050406030204" pitchFamily="18" charset="0"/>
                      </a:rPr>
                      <m:t>:</m:t>
                    </m:r>
                    <m:r>
                      <a:rPr lang="en-US" sz="1400" b="1" i="1" dirty="0" smtClean="0">
                        <a:solidFill>
                          <a:schemeClr val="tx1"/>
                        </a:solidFill>
                        <a:latin typeface="Cambria Math" panose="02040503050406030204" pitchFamily="18" charset="0"/>
                      </a:rPr>
                      <m:t> </m:t>
                    </m:r>
                    <m:r>
                      <a:rPr lang="en-US" sz="1400" b="1" i="1" dirty="0" smtClean="0">
                        <a:solidFill>
                          <a:schemeClr val="tx1"/>
                        </a:solidFill>
                        <a:latin typeface="Cambria Math" panose="02040503050406030204" pitchFamily="18" charset="0"/>
                      </a:rPr>
                      <m:t>𝒆𝒔</m:t>
                    </m:r>
                    <m:r>
                      <a:rPr lang="en-US" sz="1400" b="1" i="1" dirty="0" smtClean="0">
                        <a:solidFill>
                          <a:schemeClr val="tx1"/>
                        </a:solidFill>
                        <a:latin typeface="Cambria Math" panose="02040503050406030204" pitchFamily="18" charset="0"/>
                      </a:rPr>
                      <m:t>:</m:t>
                    </m:r>
                    <m:r>
                      <a:rPr lang="en-US" sz="1400" b="1" i="1" dirty="0" smtClean="0">
                        <a:solidFill>
                          <a:schemeClr val="tx1"/>
                        </a:solidFill>
                        <a:latin typeface="Cambria Math" panose="02040503050406030204" pitchFamily="18" charset="0"/>
                      </a:rPr>
                      <m:t>𝑬𝑺</m:t>
                    </m:r>
                    <m:r>
                      <a:rPr lang="en-US" sz="1400" b="1" i="1" dirty="0" smtClean="0">
                        <a:solidFill>
                          <a:schemeClr val="tx1"/>
                        </a:solidFill>
                        <a:latin typeface="Cambria Math" panose="02040503050406030204" pitchFamily="18" charset="0"/>
                      </a:rPr>
                      <m:t> →{</m:t>
                    </m:r>
                    <m:r>
                      <a:rPr lang="en-US" sz="1400" b="1" i="1" dirty="0" smtClean="0">
                        <a:solidFill>
                          <a:schemeClr val="tx1"/>
                        </a:solidFill>
                        <a:latin typeface="Cambria Math" panose="02040503050406030204" pitchFamily="18" charset="0"/>
                        <a:ea typeface="Cambria Math" panose="02040503050406030204" pitchFamily="18" charset="0"/>
                      </a:rPr>
                      <m:t>𝑻𝒓𝒖𝒆</m:t>
                    </m:r>
                    <m:r>
                      <a:rPr lang="en-US" sz="1400" b="1" i="1" dirty="0" smtClean="0">
                        <a:solidFill>
                          <a:schemeClr val="tx1"/>
                        </a:solidFill>
                        <a:latin typeface="Cambria Math" panose="02040503050406030204" pitchFamily="18" charset="0"/>
                        <a:ea typeface="Cambria Math" panose="02040503050406030204" pitchFamily="18" charset="0"/>
                      </a:rPr>
                      <m:t>, </m:t>
                    </m:r>
                    <m:r>
                      <a:rPr lang="en-US" sz="1400" b="1" i="1" dirty="0" smtClean="0">
                        <a:solidFill>
                          <a:schemeClr val="tx1"/>
                        </a:solidFill>
                        <a:latin typeface="Cambria Math" panose="02040503050406030204" pitchFamily="18" charset="0"/>
                        <a:ea typeface="Cambria Math" panose="02040503050406030204" pitchFamily="18" charset="0"/>
                      </a:rPr>
                      <m:t>𝑭𝒂𝒍𝒔𝒆</m:t>
                    </m:r>
                    <m:r>
                      <a:rPr lang="en-US" sz="1400" b="1" i="1" dirty="0" smtClean="0">
                        <a:solidFill>
                          <a:schemeClr val="tx1"/>
                        </a:solidFill>
                        <a:latin typeface="Cambria Math" panose="02040503050406030204" pitchFamily="18" charset="0"/>
                        <a:ea typeface="Cambria Math" panose="02040503050406030204" pitchFamily="18" charset="0"/>
                      </a:rPr>
                      <m:t>} </m:t>
                    </m:r>
                  </m:oMath>
                </a14:m>
                <a:endParaRPr lang="en-US" sz="1400" b="1" dirty="0">
                  <a:solidFill>
                    <a:schemeClr val="tx1"/>
                  </a:solidFill>
                </a:endParaRPr>
              </a:p>
            </p:txBody>
          </p:sp>
        </mc:Choice>
        <mc:Fallback xmlns="">
          <p:sp>
            <p:nvSpPr>
              <p:cNvPr id="12" name="Rectangle 11">
                <a:extLst>
                  <a:ext uri="{FF2B5EF4-FFF2-40B4-BE49-F238E27FC236}">
                    <a16:creationId xmlns:a16="http://schemas.microsoft.com/office/drawing/2014/main" id="{BB7713EF-6993-450E-B710-F363094B5083}"/>
                  </a:ext>
                </a:extLst>
              </p:cNvPr>
              <p:cNvSpPr>
                <a:spLocks noRot="1" noChangeAspect="1" noMove="1" noResize="1" noEditPoints="1" noAdjustHandles="1" noChangeArrowheads="1" noChangeShapeType="1" noTextEdit="1"/>
              </p:cNvSpPr>
              <p:nvPr/>
            </p:nvSpPr>
            <p:spPr>
              <a:xfrm>
                <a:off x="4571999" y="5336892"/>
                <a:ext cx="1547447" cy="695670"/>
              </a:xfrm>
              <a:prstGeom prst="rect">
                <a:avLst/>
              </a:prstGeom>
              <a:blipFill>
                <a:blip r:embed="rId5"/>
                <a:stretch>
                  <a:fillRect l="-391" t="-2564" b="-512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CE86ACC-7D74-4179-BE2E-DD507629F6E9}"/>
              </a:ext>
            </a:extLst>
          </p:cNvPr>
          <p:cNvSpPr txBox="1"/>
          <p:nvPr/>
        </p:nvSpPr>
        <p:spPr>
          <a:xfrm>
            <a:off x="192927" y="957443"/>
            <a:ext cx="8921099" cy="369332"/>
          </a:xfrm>
          <a:prstGeom prst="rect">
            <a:avLst/>
          </a:prstGeom>
          <a:noFill/>
        </p:spPr>
        <p:txBody>
          <a:bodyPr wrap="square" rtlCol="0">
            <a:spAutoFit/>
          </a:bodyPr>
          <a:lstStyle/>
          <a:p>
            <a:r>
              <a:rPr lang="en-US" b="1" dirty="0"/>
              <a:t>Add the authorization rule:</a:t>
            </a:r>
          </a:p>
        </p:txBody>
      </p:sp>
      <p:pic>
        <p:nvPicPr>
          <p:cNvPr id="14" name="Picture 13">
            <a:extLst>
              <a:ext uri="{FF2B5EF4-FFF2-40B4-BE49-F238E27FC236}">
                <a16:creationId xmlns:a16="http://schemas.microsoft.com/office/drawing/2014/main" id="{1A1A5704-B12A-4A72-B40C-DB147BACCC12}"/>
              </a:ext>
            </a:extLst>
          </p:cNvPr>
          <p:cNvPicPr>
            <a:picLocks noChangeAspect="1"/>
          </p:cNvPicPr>
          <p:nvPr/>
        </p:nvPicPr>
        <p:blipFill>
          <a:blip r:embed="rId6"/>
          <a:stretch>
            <a:fillRect/>
          </a:stretch>
        </p:blipFill>
        <p:spPr>
          <a:xfrm>
            <a:off x="7905124" y="4307777"/>
            <a:ext cx="789630" cy="757060"/>
          </a:xfrm>
          <a:prstGeom prst="rect">
            <a:avLst/>
          </a:prstGeom>
        </p:spPr>
      </p:pic>
      <p:pic>
        <p:nvPicPr>
          <p:cNvPr id="16" name="Picture 15">
            <a:extLst>
              <a:ext uri="{FF2B5EF4-FFF2-40B4-BE49-F238E27FC236}">
                <a16:creationId xmlns:a16="http://schemas.microsoft.com/office/drawing/2014/main" id="{3023EAE5-B46C-47BA-9BD8-188FFF3FDDE3}"/>
              </a:ext>
            </a:extLst>
          </p:cNvPr>
          <p:cNvPicPr>
            <a:picLocks noChangeAspect="1"/>
          </p:cNvPicPr>
          <p:nvPr/>
        </p:nvPicPr>
        <p:blipFill>
          <a:blip r:embed="rId7"/>
          <a:stretch>
            <a:fillRect/>
          </a:stretch>
        </p:blipFill>
        <p:spPr>
          <a:xfrm>
            <a:off x="1564527" y="1272865"/>
            <a:ext cx="6014943" cy="483018"/>
          </a:xfrm>
          <a:prstGeom prst="rect">
            <a:avLst/>
          </a:prstGeom>
          <a:ln>
            <a:solidFill>
              <a:srgbClr val="FF0000"/>
            </a:solidFill>
          </a:ln>
        </p:spPr>
      </p:pic>
    </p:spTree>
    <p:extLst>
      <p:ext uri="{BB962C8B-B14F-4D97-AF65-F5344CB8AC3E}">
        <p14:creationId xmlns:p14="http://schemas.microsoft.com/office/powerpoint/2010/main" val="196446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12</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a:t>Use Case</a:t>
            </a:r>
            <a:endParaRPr lang="en-US" dirty="0"/>
          </a:p>
        </p:txBody>
      </p:sp>
      <p:sp>
        <p:nvSpPr>
          <p:cNvPr id="15" name="Date Placeholder 3">
            <a:extLst>
              <a:ext uri="{FF2B5EF4-FFF2-40B4-BE49-F238E27FC236}">
                <a16:creationId xmlns:a16="http://schemas.microsoft.com/office/drawing/2014/main" id="{2E506FFB-FA14-4BE4-8705-A89AD5291EBB}"/>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Picture 7" descr="Diagram&#10;&#10;Description automatically generated">
            <a:extLst>
              <a:ext uri="{FF2B5EF4-FFF2-40B4-BE49-F238E27FC236}">
                <a16:creationId xmlns:a16="http://schemas.microsoft.com/office/drawing/2014/main" id="{7374C9A9-050F-4CD1-A713-E4E176C9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61" y="1874077"/>
            <a:ext cx="8029361" cy="3953845"/>
          </a:xfrm>
          <a:prstGeom prst="rect">
            <a:avLst/>
          </a:prstGeom>
        </p:spPr>
      </p:pic>
      <p:pic>
        <p:nvPicPr>
          <p:cNvPr id="10" name="Picture 9">
            <a:extLst>
              <a:ext uri="{FF2B5EF4-FFF2-40B4-BE49-F238E27FC236}">
                <a16:creationId xmlns:a16="http://schemas.microsoft.com/office/drawing/2014/main" id="{88B8E8F5-1F96-4532-998F-F4853887FDE7}"/>
              </a:ext>
            </a:extLst>
          </p:cNvPr>
          <p:cNvPicPr>
            <a:picLocks noChangeAspect="1"/>
          </p:cNvPicPr>
          <p:nvPr/>
        </p:nvPicPr>
        <p:blipFill>
          <a:blip r:embed="rId4"/>
          <a:stretch>
            <a:fillRect/>
          </a:stretch>
        </p:blipFill>
        <p:spPr>
          <a:xfrm>
            <a:off x="939132" y="3538396"/>
            <a:ext cx="847961" cy="887011"/>
          </a:xfrm>
          <a:prstGeom prst="rect">
            <a:avLst/>
          </a:prstGeom>
        </p:spPr>
      </p:pic>
      <p:pic>
        <p:nvPicPr>
          <p:cNvPr id="11" name="Picture 10">
            <a:extLst>
              <a:ext uri="{FF2B5EF4-FFF2-40B4-BE49-F238E27FC236}">
                <a16:creationId xmlns:a16="http://schemas.microsoft.com/office/drawing/2014/main" id="{273F0A3A-FF98-4CFD-8D6F-9A1E74501C83}"/>
              </a:ext>
            </a:extLst>
          </p:cNvPr>
          <p:cNvPicPr>
            <a:picLocks noChangeAspect="1"/>
          </p:cNvPicPr>
          <p:nvPr/>
        </p:nvPicPr>
        <p:blipFill>
          <a:blip r:embed="rId5"/>
          <a:stretch>
            <a:fillRect/>
          </a:stretch>
        </p:blipFill>
        <p:spPr>
          <a:xfrm>
            <a:off x="7905124" y="4307777"/>
            <a:ext cx="789630" cy="757060"/>
          </a:xfrm>
          <a:prstGeom prst="rect">
            <a:avLst/>
          </a:prstGeom>
        </p:spPr>
      </p:pic>
      <p:sp>
        <p:nvSpPr>
          <p:cNvPr id="6" name="Rectangle: Rounded Corners 5">
            <a:extLst>
              <a:ext uri="{FF2B5EF4-FFF2-40B4-BE49-F238E27FC236}">
                <a16:creationId xmlns:a16="http://schemas.microsoft.com/office/drawing/2014/main" id="{B6C02ECF-0828-40CD-8F64-7FB1D44C8D0F}"/>
              </a:ext>
            </a:extLst>
          </p:cNvPr>
          <p:cNvSpPr/>
          <p:nvPr/>
        </p:nvSpPr>
        <p:spPr>
          <a:xfrm>
            <a:off x="270578" y="2057912"/>
            <a:ext cx="1780569"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Relationship (Anne) =   teenager</a:t>
            </a:r>
          </a:p>
        </p:txBody>
      </p:sp>
      <p:sp>
        <p:nvSpPr>
          <p:cNvPr id="17" name="Rectangle: Rounded Corners 16">
            <a:extLst>
              <a:ext uri="{FF2B5EF4-FFF2-40B4-BE49-F238E27FC236}">
                <a16:creationId xmlns:a16="http://schemas.microsoft.com/office/drawing/2014/main" id="{C86C5EDE-5E26-451E-B5A6-0B996F9EE38C}"/>
              </a:ext>
            </a:extLst>
          </p:cNvPr>
          <p:cNvSpPr/>
          <p:nvPr/>
        </p:nvSpPr>
        <p:spPr>
          <a:xfrm>
            <a:off x="7177421" y="2062931"/>
            <a:ext cx="1936605"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Dangerous Kitchen Devices (Oven) =   True</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B7713EF-6993-450E-B710-F363094B5083}"/>
                  </a:ext>
                </a:extLst>
              </p:cNvPr>
              <p:cNvSpPr/>
              <p:nvPr/>
            </p:nvSpPr>
            <p:spPr>
              <a:xfrm>
                <a:off x="4571999" y="5336892"/>
                <a:ext cx="1547447" cy="6956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Parent in Kitchen </a:t>
                </a:r>
                <a14:m>
                  <m:oMath xmlns:m="http://schemas.openxmlformats.org/officeDocument/2006/math">
                    <m:r>
                      <a:rPr lang="en-US" sz="1400" b="1" i="1" dirty="0">
                        <a:solidFill>
                          <a:schemeClr val="tx1"/>
                        </a:solidFill>
                        <a:latin typeface="Cambria Math" panose="02040503050406030204" pitchFamily="18" charset="0"/>
                      </a:rPr>
                      <m:t>:</m:t>
                    </m:r>
                    <m:r>
                      <a:rPr lang="en-US" sz="1400" b="1" i="1" dirty="0" smtClean="0">
                        <a:solidFill>
                          <a:schemeClr val="tx1"/>
                        </a:solidFill>
                        <a:latin typeface="Cambria Math" panose="02040503050406030204" pitchFamily="18" charset="0"/>
                      </a:rPr>
                      <m:t> </m:t>
                    </m:r>
                    <m:r>
                      <a:rPr lang="en-US" sz="1400" b="1" i="1" dirty="0" smtClean="0">
                        <a:solidFill>
                          <a:schemeClr val="tx1"/>
                        </a:solidFill>
                        <a:latin typeface="Cambria Math" panose="02040503050406030204" pitchFamily="18" charset="0"/>
                      </a:rPr>
                      <m:t>𝒆𝒔</m:t>
                    </m:r>
                    <m:r>
                      <a:rPr lang="en-US" sz="1400" b="1" i="1" dirty="0" smtClean="0">
                        <a:solidFill>
                          <a:schemeClr val="tx1"/>
                        </a:solidFill>
                        <a:latin typeface="Cambria Math" panose="02040503050406030204" pitchFamily="18" charset="0"/>
                      </a:rPr>
                      <m:t>:</m:t>
                    </m:r>
                    <m:r>
                      <a:rPr lang="en-US" sz="1400" b="1" i="1" dirty="0" smtClean="0">
                        <a:solidFill>
                          <a:schemeClr val="tx1"/>
                        </a:solidFill>
                        <a:latin typeface="Cambria Math" panose="02040503050406030204" pitchFamily="18" charset="0"/>
                      </a:rPr>
                      <m:t>𝑬𝑺</m:t>
                    </m:r>
                    <m:r>
                      <a:rPr lang="en-US" sz="1400" b="1" i="1" dirty="0" smtClean="0">
                        <a:solidFill>
                          <a:schemeClr val="tx1"/>
                        </a:solidFill>
                        <a:latin typeface="Cambria Math" panose="02040503050406030204" pitchFamily="18" charset="0"/>
                      </a:rPr>
                      <m:t> →{</m:t>
                    </m:r>
                    <m:r>
                      <a:rPr lang="en-US" sz="1400" b="1" i="1" dirty="0" smtClean="0">
                        <a:solidFill>
                          <a:schemeClr val="tx1"/>
                        </a:solidFill>
                        <a:latin typeface="Cambria Math" panose="02040503050406030204" pitchFamily="18" charset="0"/>
                        <a:ea typeface="Cambria Math" panose="02040503050406030204" pitchFamily="18" charset="0"/>
                      </a:rPr>
                      <m:t>𝑻𝒓𝒖𝒆</m:t>
                    </m:r>
                    <m:r>
                      <a:rPr lang="en-US" sz="1400" b="1" i="1" dirty="0" smtClean="0">
                        <a:solidFill>
                          <a:schemeClr val="tx1"/>
                        </a:solidFill>
                        <a:latin typeface="Cambria Math" panose="02040503050406030204" pitchFamily="18" charset="0"/>
                        <a:ea typeface="Cambria Math" panose="02040503050406030204" pitchFamily="18" charset="0"/>
                      </a:rPr>
                      <m:t>, </m:t>
                    </m:r>
                    <m:r>
                      <a:rPr lang="en-US" sz="1400" b="1" i="1" dirty="0" smtClean="0">
                        <a:solidFill>
                          <a:schemeClr val="tx1"/>
                        </a:solidFill>
                        <a:latin typeface="Cambria Math" panose="02040503050406030204" pitchFamily="18" charset="0"/>
                        <a:ea typeface="Cambria Math" panose="02040503050406030204" pitchFamily="18" charset="0"/>
                      </a:rPr>
                      <m:t>𝑭𝒂𝒍𝒔𝒆</m:t>
                    </m:r>
                    <m:r>
                      <a:rPr lang="en-US" sz="1400" b="1" i="1" dirty="0" smtClean="0">
                        <a:solidFill>
                          <a:schemeClr val="tx1"/>
                        </a:solidFill>
                        <a:latin typeface="Cambria Math" panose="02040503050406030204" pitchFamily="18" charset="0"/>
                        <a:ea typeface="Cambria Math" panose="02040503050406030204" pitchFamily="18" charset="0"/>
                      </a:rPr>
                      <m:t>} </m:t>
                    </m:r>
                  </m:oMath>
                </a14:m>
                <a:endParaRPr lang="en-US" sz="1400" b="1" dirty="0">
                  <a:solidFill>
                    <a:schemeClr val="tx1"/>
                  </a:solidFill>
                </a:endParaRPr>
              </a:p>
            </p:txBody>
          </p:sp>
        </mc:Choice>
        <mc:Fallback xmlns="">
          <p:sp>
            <p:nvSpPr>
              <p:cNvPr id="12" name="Rectangle 11">
                <a:extLst>
                  <a:ext uri="{FF2B5EF4-FFF2-40B4-BE49-F238E27FC236}">
                    <a16:creationId xmlns:a16="http://schemas.microsoft.com/office/drawing/2014/main" id="{BB7713EF-6993-450E-B710-F363094B5083}"/>
                  </a:ext>
                </a:extLst>
              </p:cNvPr>
              <p:cNvSpPr>
                <a:spLocks noRot="1" noChangeAspect="1" noMove="1" noResize="1" noEditPoints="1" noAdjustHandles="1" noChangeArrowheads="1" noChangeShapeType="1" noTextEdit="1"/>
              </p:cNvSpPr>
              <p:nvPr/>
            </p:nvSpPr>
            <p:spPr>
              <a:xfrm>
                <a:off x="4571999" y="5336892"/>
                <a:ext cx="1547447" cy="695670"/>
              </a:xfrm>
              <a:prstGeom prst="rect">
                <a:avLst/>
              </a:prstGeom>
              <a:blipFill>
                <a:blip r:embed="rId6"/>
                <a:stretch>
                  <a:fillRect l="-391" t="-2564" b="-5128"/>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3A21CF14-A8EA-48F9-A520-EB0329ADE5EE}"/>
              </a:ext>
            </a:extLst>
          </p:cNvPr>
          <p:cNvPicPr>
            <a:picLocks noChangeAspect="1"/>
          </p:cNvPicPr>
          <p:nvPr/>
        </p:nvPicPr>
        <p:blipFill>
          <a:blip r:embed="rId7"/>
          <a:stretch>
            <a:fillRect/>
          </a:stretch>
        </p:blipFill>
        <p:spPr>
          <a:xfrm>
            <a:off x="1564527" y="1272865"/>
            <a:ext cx="6014943" cy="483018"/>
          </a:xfrm>
          <a:prstGeom prst="rect">
            <a:avLst/>
          </a:prstGeom>
          <a:ln>
            <a:solidFill>
              <a:srgbClr val="FF0000"/>
            </a:solidFill>
          </a:ln>
        </p:spPr>
      </p:pic>
      <p:sp>
        <p:nvSpPr>
          <p:cNvPr id="2" name="TextBox 1">
            <a:extLst>
              <a:ext uri="{FF2B5EF4-FFF2-40B4-BE49-F238E27FC236}">
                <a16:creationId xmlns:a16="http://schemas.microsoft.com/office/drawing/2014/main" id="{BCE86ACC-7D74-4179-BE2E-DD507629F6E9}"/>
              </a:ext>
            </a:extLst>
          </p:cNvPr>
          <p:cNvSpPr txBox="1"/>
          <p:nvPr/>
        </p:nvSpPr>
        <p:spPr>
          <a:xfrm>
            <a:off x="192927" y="957443"/>
            <a:ext cx="8921099" cy="369332"/>
          </a:xfrm>
          <a:prstGeom prst="rect">
            <a:avLst/>
          </a:prstGeom>
          <a:noFill/>
        </p:spPr>
        <p:txBody>
          <a:bodyPr wrap="square" rtlCol="0">
            <a:spAutoFit/>
          </a:bodyPr>
          <a:lstStyle/>
          <a:p>
            <a:r>
              <a:rPr lang="en-US" b="1" dirty="0"/>
              <a:t>Check the authorization policy:</a:t>
            </a:r>
          </a:p>
        </p:txBody>
      </p: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D72E07B3-773C-466B-B9D1-9819EE9013CE}"/>
                  </a:ext>
                </a:extLst>
              </p:cNvPr>
              <p:cNvSpPr/>
              <p:nvPr/>
            </p:nvSpPr>
            <p:spPr>
              <a:xfrm>
                <a:off x="3636705" y="3003672"/>
                <a:ext cx="648434" cy="50848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000" b="1" i="1" smtClean="0">
                              <a:solidFill>
                                <a:schemeClr val="bg1">
                                  <a:lumMod val="95000"/>
                                </a:schemeClr>
                              </a:solidFill>
                              <a:latin typeface="Cambria Math" panose="02040503050406030204" pitchFamily="18" charset="0"/>
                            </a:rPr>
                          </m:ctrlPr>
                        </m:sSubPr>
                        <m:e>
                          <m:r>
                            <a:rPr lang="en-US" sz="2000" b="1" i="1" smtClean="0">
                              <a:solidFill>
                                <a:schemeClr val="bg1">
                                  <a:lumMod val="95000"/>
                                </a:schemeClr>
                              </a:solidFill>
                              <a:latin typeface="Cambria Math" panose="02040503050406030204" pitchFamily="18" charset="0"/>
                            </a:rPr>
                            <m:t>  </m:t>
                          </m:r>
                          <m:r>
                            <a:rPr lang="en-US" sz="2000" b="1" i="1" smtClean="0">
                              <a:solidFill>
                                <a:schemeClr val="bg1">
                                  <a:lumMod val="95000"/>
                                </a:schemeClr>
                              </a:solidFill>
                              <a:latin typeface="Cambria Math" panose="02040503050406030204" pitchFamily="18" charset="0"/>
                            </a:rPr>
                            <m:t>𝑺</m:t>
                          </m:r>
                        </m:e>
                        <m:sub>
                          <m:r>
                            <a:rPr lang="en-US" sz="2000" b="1" i="1" smtClean="0">
                              <a:solidFill>
                                <a:schemeClr val="bg1">
                                  <a:lumMod val="95000"/>
                                </a:schemeClr>
                              </a:solidFill>
                              <a:latin typeface="Cambria Math" panose="02040503050406030204" pitchFamily="18" charset="0"/>
                            </a:rPr>
                            <m:t>𝒙</m:t>
                          </m:r>
                        </m:sub>
                      </m:sSub>
                    </m:oMath>
                  </m:oMathPara>
                </a14:m>
                <a:endParaRPr lang="en-US" b="1" dirty="0">
                  <a:solidFill>
                    <a:schemeClr val="bg1">
                      <a:lumMod val="95000"/>
                    </a:schemeClr>
                  </a:solidFill>
                </a:endParaRPr>
              </a:p>
            </p:txBody>
          </p:sp>
        </mc:Choice>
        <mc:Fallback xmlns="">
          <p:sp>
            <p:nvSpPr>
              <p:cNvPr id="14" name="Oval 13">
                <a:extLst>
                  <a:ext uri="{FF2B5EF4-FFF2-40B4-BE49-F238E27FC236}">
                    <a16:creationId xmlns:a16="http://schemas.microsoft.com/office/drawing/2014/main" id="{D72E07B3-773C-466B-B9D1-9819EE9013CE}"/>
                  </a:ext>
                </a:extLst>
              </p:cNvPr>
              <p:cNvSpPr>
                <a:spLocks noRot="1" noChangeAspect="1" noMove="1" noResize="1" noEditPoints="1" noAdjustHandles="1" noChangeArrowheads="1" noChangeShapeType="1" noTextEdit="1"/>
              </p:cNvSpPr>
              <p:nvPr/>
            </p:nvSpPr>
            <p:spPr>
              <a:xfrm>
                <a:off x="3636705" y="3003672"/>
                <a:ext cx="648434" cy="508485"/>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7EC297BB-EFB4-4484-8ECF-23EF32EBE5A6}"/>
                  </a:ext>
                </a:extLst>
              </p:cNvPr>
              <p:cNvSpPr/>
              <p:nvPr/>
            </p:nvSpPr>
            <p:spPr>
              <a:xfrm>
                <a:off x="4559248" y="1874077"/>
                <a:ext cx="1547447" cy="4511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Relationship (</a:t>
                </a:r>
                <a14:m>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𝑿</m:t>
                        </m:r>
                      </m:sub>
                    </m:sSub>
                  </m:oMath>
                </a14:m>
                <a:r>
                  <a:rPr lang="en-US" sz="1400" b="1" dirty="0">
                    <a:solidFill>
                      <a:schemeClr val="tx1"/>
                    </a:solidFill>
                  </a:rPr>
                  <a:t>) =   teenager</a:t>
                </a:r>
              </a:p>
            </p:txBody>
          </p:sp>
        </mc:Choice>
        <mc:Fallback xmlns="">
          <p:sp>
            <p:nvSpPr>
              <p:cNvPr id="16" name="Rectangle: Rounded Corners 15">
                <a:extLst>
                  <a:ext uri="{FF2B5EF4-FFF2-40B4-BE49-F238E27FC236}">
                    <a16:creationId xmlns:a16="http://schemas.microsoft.com/office/drawing/2014/main" id="{7EC297BB-EFB4-4484-8ECF-23EF32EBE5A6}"/>
                  </a:ext>
                </a:extLst>
              </p:cNvPr>
              <p:cNvSpPr>
                <a:spLocks noRot="1" noChangeAspect="1" noMove="1" noResize="1" noEditPoints="1" noAdjustHandles="1" noChangeArrowheads="1" noChangeShapeType="1" noTextEdit="1"/>
              </p:cNvSpPr>
              <p:nvPr/>
            </p:nvSpPr>
            <p:spPr>
              <a:xfrm>
                <a:off x="4559248" y="1874077"/>
                <a:ext cx="1547447" cy="451121"/>
              </a:xfrm>
              <a:prstGeom prst="roundRect">
                <a:avLst/>
              </a:prstGeom>
              <a:blipFill>
                <a:blip r:embed="rId9"/>
                <a:stretch>
                  <a:fillRect t="-7895" r="-391" b="-19737"/>
                </a:stretch>
              </a:blipFill>
            </p:spPr>
            <p:txBody>
              <a:bodyPr/>
              <a:lstStyle/>
              <a:p>
                <a:r>
                  <a:rPr lang="en-US">
                    <a:noFill/>
                  </a:rPr>
                  <a:t> </a:t>
                </a:r>
              </a:p>
            </p:txBody>
          </p:sp>
        </mc:Fallback>
      </mc:AlternateContent>
      <p:sp>
        <p:nvSpPr>
          <p:cNvPr id="18" name="Oval 17">
            <a:extLst>
              <a:ext uri="{FF2B5EF4-FFF2-40B4-BE49-F238E27FC236}">
                <a16:creationId xmlns:a16="http://schemas.microsoft.com/office/drawing/2014/main" id="{462C3858-1054-44FB-B044-D967A369DC85}"/>
              </a:ext>
            </a:extLst>
          </p:cNvPr>
          <p:cNvSpPr/>
          <p:nvPr/>
        </p:nvSpPr>
        <p:spPr>
          <a:xfrm>
            <a:off x="4285139" y="4451482"/>
            <a:ext cx="1547447" cy="61175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solidFill>
                  <a:schemeClr val="bg1">
                    <a:lumMod val="95000"/>
                  </a:schemeClr>
                </a:solidFill>
              </a:rPr>
              <a:t>Current</a:t>
            </a:r>
          </a:p>
        </p:txBody>
      </p:sp>
    </p:spTree>
    <p:extLst>
      <p:ext uri="{BB962C8B-B14F-4D97-AF65-F5344CB8AC3E}">
        <p14:creationId xmlns:p14="http://schemas.microsoft.com/office/powerpoint/2010/main" val="263050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13</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a:t>Use Case</a:t>
            </a:r>
            <a:endParaRPr lang="en-US" dirty="0"/>
          </a:p>
        </p:txBody>
      </p:sp>
      <p:sp>
        <p:nvSpPr>
          <p:cNvPr id="15" name="Date Placeholder 3">
            <a:extLst>
              <a:ext uri="{FF2B5EF4-FFF2-40B4-BE49-F238E27FC236}">
                <a16:creationId xmlns:a16="http://schemas.microsoft.com/office/drawing/2014/main" id="{2E506FFB-FA14-4BE4-8705-A89AD5291EBB}"/>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Picture 7" descr="Diagram&#10;&#10;Description automatically generated">
            <a:extLst>
              <a:ext uri="{FF2B5EF4-FFF2-40B4-BE49-F238E27FC236}">
                <a16:creationId xmlns:a16="http://schemas.microsoft.com/office/drawing/2014/main" id="{7374C9A9-050F-4CD1-A713-E4E176C9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61" y="1874077"/>
            <a:ext cx="8029361" cy="3953845"/>
          </a:xfrm>
          <a:prstGeom prst="rect">
            <a:avLst/>
          </a:prstGeom>
        </p:spPr>
      </p:pic>
      <p:pic>
        <p:nvPicPr>
          <p:cNvPr id="10" name="Picture 9">
            <a:extLst>
              <a:ext uri="{FF2B5EF4-FFF2-40B4-BE49-F238E27FC236}">
                <a16:creationId xmlns:a16="http://schemas.microsoft.com/office/drawing/2014/main" id="{88B8E8F5-1F96-4532-998F-F4853887FDE7}"/>
              </a:ext>
            </a:extLst>
          </p:cNvPr>
          <p:cNvPicPr>
            <a:picLocks noChangeAspect="1"/>
          </p:cNvPicPr>
          <p:nvPr/>
        </p:nvPicPr>
        <p:blipFill>
          <a:blip r:embed="rId4"/>
          <a:stretch>
            <a:fillRect/>
          </a:stretch>
        </p:blipFill>
        <p:spPr>
          <a:xfrm>
            <a:off x="939132" y="3538396"/>
            <a:ext cx="847961" cy="887011"/>
          </a:xfrm>
          <a:prstGeom prst="rect">
            <a:avLst/>
          </a:prstGeom>
        </p:spPr>
      </p:pic>
      <p:pic>
        <p:nvPicPr>
          <p:cNvPr id="11" name="Picture 10">
            <a:extLst>
              <a:ext uri="{FF2B5EF4-FFF2-40B4-BE49-F238E27FC236}">
                <a16:creationId xmlns:a16="http://schemas.microsoft.com/office/drawing/2014/main" id="{273F0A3A-FF98-4CFD-8D6F-9A1E74501C83}"/>
              </a:ext>
            </a:extLst>
          </p:cNvPr>
          <p:cNvPicPr>
            <a:picLocks noChangeAspect="1"/>
          </p:cNvPicPr>
          <p:nvPr/>
        </p:nvPicPr>
        <p:blipFill>
          <a:blip r:embed="rId5"/>
          <a:stretch>
            <a:fillRect/>
          </a:stretch>
        </p:blipFill>
        <p:spPr>
          <a:xfrm>
            <a:off x="7905124" y="4307777"/>
            <a:ext cx="789630" cy="757060"/>
          </a:xfrm>
          <a:prstGeom prst="rect">
            <a:avLst/>
          </a:prstGeom>
        </p:spPr>
      </p:pic>
      <p:sp>
        <p:nvSpPr>
          <p:cNvPr id="6" name="Rectangle: Rounded Corners 5">
            <a:extLst>
              <a:ext uri="{FF2B5EF4-FFF2-40B4-BE49-F238E27FC236}">
                <a16:creationId xmlns:a16="http://schemas.microsoft.com/office/drawing/2014/main" id="{B6C02ECF-0828-40CD-8F64-7FB1D44C8D0F}"/>
              </a:ext>
            </a:extLst>
          </p:cNvPr>
          <p:cNvSpPr/>
          <p:nvPr/>
        </p:nvSpPr>
        <p:spPr>
          <a:xfrm>
            <a:off x="270578" y="2057912"/>
            <a:ext cx="1780569"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Relationship (Anne) =   teenager</a:t>
            </a:r>
          </a:p>
        </p:txBody>
      </p:sp>
      <p:sp>
        <p:nvSpPr>
          <p:cNvPr id="17" name="Rectangle: Rounded Corners 16">
            <a:extLst>
              <a:ext uri="{FF2B5EF4-FFF2-40B4-BE49-F238E27FC236}">
                <a16:creationId xmlns:a16="http://schemas.microsoft.com/office/drawing/2014/main" id="{C86C5EDE-5E26-451E-B5A6-0B996F9EE38C}"/>
              </a:ext>
            </a:extLst>
          </p:cNvPr>
          <p:cNvSpPr/>
          <p:nvPr/>
        </p:nvSpPr>
        <p:spPr>
          <a:xfrm>
            <a:off x="7177421" y="2062931"/>
            <a:ext cx="1936605"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Dangerous Kitchen Devices (Oven) =   True</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B7713EF-6993-450E-B710-F363094B5083}"/>
                  </a:ext>
                </a:extLst>
              </p:cNvPr>
              <p:cNvSpPr/>
              <p:nvPr/>
            </p:nvSpPr>
            <p:spPr>
              <a:xfrm>
                <a:off x="4571999" y="5336892"/>
                <a:ext cx="1547447" cy="6956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Parent in Kitchen </a:t>
                </a:r>
                <a14:m>
                  <m:oMath xmlns:m="http://schemas.openxmlformats.org/officeDocument/2006/math">
                    <m:r>
                      <a:rPr lang="en-US" sz="1400" b="1" i="1" dirty="0">
                        <a:solidFill>
                          <a:schemeClr val="tx1"/>
                        </a:solidFill>
                        <a:latin typeface="Cambria Math" panose="02040503050406030204" pitchFamily="18" charset="0"/>
                      </a:rPr>
                      <m:t>:</m:t>
                    </m:r>
                    <m:r>
                      <a:rPr lang="en-US" sz="1400" b="1" i="1" dirty="0" smtClean="0">
                        <a:solidFill>
                          <a:schemeClr val="tx1"/>
                        </a:solidFill>
                        <a:latin typeface="Cambria Math" panose="02040503050406030204" pitchFamily="18" charset="0"/>
                      </a:rPr>
                      <m:t> </m:t>
                    </m:r>
                    <m:r>
                      <a:rPr lang="en-US" sz="1400" b="1" i="1" dirty="0" smtClean="0">
                        <a:solidFill>
                          <a:schemeClr val="tx1"/>
                        </a:solidFill>
                        <a:latin typeface="Cambria Math" panose="02040503050406030204" pitchFamily="18" charset="0"/>
                      </a:rPr>
                      <m:t>𝒆𝒔</m:t>
                    </m:r>
                    <m:r>
                      <a:rPr lang="en-US" sz="1400" b="1" i="1" dirty="0" smtClean="0">
                        <a:solidFill>
                          <a:schemeClr val="tx1"/>
                        </a:solidFill>
                        <a:latin typeface="Cambria Math" panose="02040503050406030204" pitchFamily="18" charset="0"/>
                      </a:rPr>
                      <m:t>:</m:t>
                    </m:r>
                    <m:r>
                      <a:rPr lang="en-US" sz="1400" b="1" i="1" dirty="0" smtClean="0">
                        <a:solidFill>
                          <a:schemeClr val="tx1"/>
                        </a:solidFill>
                        <a:latin typeface="Cambria Math" panose="02040503050406030204" pitchFamily="18" charset="0"/>
                      </a:rPr>
                      <m:t>𝑬𝑺</m:t>
                    </m:r>
                    <m:r>
                      <a:rPr lang="en-US" sz="1400" b="1" i="1" dirty="0" smtClean="0">
                        <a:solidFill>
                          <a:schemeClr val="tx1"/>
                        </a:solidFill>
                        <a:latin typeface="Cambria Math" panose="02040503050406030204" pitchFamily="18" charset="0"/>
                      </a:rPr>
                      <m:t> →{</m:t>
                    </m:r>
                    <m:r>
                      <a:rPr lang="en-US" sz="1400" b="1" i="1" dirty="0" smtClean="0">
                        <a:solidFill>
                          <a:schemeClr val="tx1"/>
                        </a:solidFill>
                        <a:latin typeface="Cambria Math" panose="02040503050406030204" pitchFamily="18" charset="0"/>
                        <a:ea typeface="Cambria Math" panose="02040503050406030204" pitchFamily="18" charset="0"/>
                      </a:rPr>
                      <m:t>𝑻𝒓𝒖𝒆</m:t>
                    </m:r>
                    <m:r>
                      <a:rPr lang="en-US" sz="1400" b="1" i="1" dirty="0" smtClean="0">
                        <a:solidFill>
                          <a:schemeClr val="tx1"/>
                        </a:solidFill>
                        <a:latin typeface="Cambria Math" panose="02040503050406030204" pitchFamily="18" charset="0"/>
                        <a:ea typeface="Cambria Math" panose="02040503050406030204" pitchFamily="18" charset="0"/>
                      </a:rPr>
                      <m:t>, </m:t>
                    </m:r>
                    <m:r>
                      <a:rPr lang="en-US" sz="1400" b="1" i="1" dirty="0" smtClean="0">
                        <a:solidFill>
                          <a:schemeClr val="tx1"/>
                        </a:solidFill>
                        <a:latin typeface="Cambria Math" panose="02040503050406030204" pitchFamily="18" charset="0"/>
                        <a:ea typeface="Cambria Math" panose="02040503050406030204" pitchFamily="18" charset="0"/>
                      </a:rPr>
                      <m:t>𝑭𝒂𝒍𝒔𝒆</m:t>
                    </m:r>
                    <m:r>
                      <a:rPr lang="en-US" sz="1400" b="1" i="1" dirty="0" smtClean="0">
                        <a:solidFill>
                          <a:schemeClr val="tx1"/>
                        </a:solidFill>
                        <a:latin typeface="Cambria Math" panose="02040503050406030204" pitchFamily="18" charset="0"/>
                        <a:ea typeface="Cambria Math" panose="02040503050406030204" pitchFamily="18" charset="0"/>
                      </a:rPr>
                      <m:t>} </m:t>
                    </m:r>
                  </m:oMath>
                </a14:m>
                <a:endParaRPr lang="en-US" sz="1400" b="1" dirty="0">
                  <a:solidFill>
                    <a:schemeClr val="tx1"/>
                  </a:solidFill>
                </a:endParaRPr>
              </a:p>
            </p:txBody>
          </p:sp>
        </mc:Choice>
        <mc:Fallback xmlns="">
          <p:sp>
            <p:nvSpPr>
              <p:cNvPr id="12" name="Rectangle 11">
                <a:extLst>
                  <a:ext uri="{FF2B5EF4-FFF2-40B4-BE49-F238E27FC236}">
                    <a16:creationId xmlns:a16="http://schemas.microsoft.com/office/drawing/2014/main" id="{BB7713EF-6993-450E-B710-F363094B5083}"/>
                  </a:ext>
                </a:extLst>
              </p:cNvPr>
              <p:cNvSpPr>
                <a:spLocks noRot="1" noChangeAspect="1" noMove="1" noResize="1" noEditPoints="1" noAdjustHandles="1" noChangeArrowheads="1" noChangeShapeType="1" noTextEdit="1"/>
              </p:cNvSpPr>
              <p:nvPr/>
            </p:nvSpPr>
            <p:spPr>
              <a:xfrm>
                <a:off x="4571999" y="5336892"/>
                <a:ext cx="1547447" cy="695670"/>
              </a:xfrm>
              <a:prstGeom prst="rect">
                <a:avLst/>
              </a:prstGeom>
              <a:blipFill>
                <a:blip r:embed="rId6"/>
                <a:stretch>
                  <a:fillRect l="-391" t="-2564" b="-5128"/>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3A21CF14-A8EA-48F9-A520-EB0329ADE5EE}"/>
              </a:ext>
            </a:extLst>
          </p:cNvPr>
          <p:cNvPicPr>
            <a:picLocks noChangeAspect="1"/>
          </p:cNvPicPr>
          <p:nvPr/>
        </p:nvPicPr>
        <p:blipFill>
          <a:blip r:embed="rId7"/>
          <a:stretch>
            <a:fillRect/>
          </a:stretch>
        </p:blipFill>
        <p:spPr>
          <a:xfrm>
            <a:off x="1564527" y="1272865"/>
            <a:ext cx="6014943" cy="483018"/>
          </a:xfrm>
          <a:prstGeom prst="rect">
            <a:avLst/>
          </a:prstGeom>
          <a:ln>
            <a:solidFill>
              <a:srgbClr val="FF0000"/>
            </a:solidFill>
          </a:ln>
        </p:spPr>
      </p:pic>
      <p:sp>
        <p:nvSpPr>
          <p:cNvPr id="2" name="TextBox 1">
            <a:extLst>
              <a:ext uri="{FF2B5EF4-FFF2-40B4-BE49-F238E27FC236}">
                <a16:creationId xmlns:a16="http://schemas.microsoft.com/office/drawing/2014/main" id="{BCE86ACC-7D74-4179-BE2E-DD507629F6E9}"/>
              </a:ext>
            </a:extLst>
          </p:cNvPr>
          <p:cNvSpPr txBox="1"/>
          <p:nvPr/>
        </p:nvSpPr>
        <p:spPr>
          <a:xfrm>
            <a:off x="192927" y="957443"/>
            <a:ext cx="8921099" cy="369332"/>
          </a:xfrm>
          <a:prstGeom prst="rect">
            <a:avLst/>
          </a:prstGeom>
          <a:noFill/>
        </p:spPr>
        <p:txBody>
          <a:bodyPr wrap="square" rtlCol="0">
            <a:spAutoFit/>
          </a:bodyPr>
          <a:lstStyle/>
          <a:p>
            <a:r>
              <a:rPr lang="en-US" b="1" dirty="0"/>
              <a:t>Check the authorization policy:</a:t>
            </a:r>
          </a:p>
        </p:txBody>
      </p: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D72E07B3-773C-466B-B9D1-9819EE9013CE}"/>
                  </a:ext>
                </a:extLst>
              </p:cNvPr>
              <p:cNvSpPr/>
              <p:nvPr/>
            </p:nvSpPr>
            <p:spPr>
              <a:xfrm>
                <a:off x="3636705" y="3003672"/>
                <a:ext cx="648434" cy="50848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000" b="1" i="1" smtClean="0">
                              <a:solidFill>
                                <a:schemeClr val="bg1">
                                  <a:lumMod val="95000"/>
                                </a:schemeClr>
                              </a:solidFill>
                              <a:latin typeface="Cambria Math" panose="02040503050406030204" pitchFamily="18" charset="0"/>
                            </a:rPr>
                          </m:ctrlPr>
                        </m:sSubPr>
                        <m:e>
                          <m:r>
                            <a:rPr lang="en-US" sz="2000" b="1" i="1" smtClean="0">
                              <a:solidFill>
                                <a:schemeClr val="bg1">
                                  <a:lumMod val="95000"/>
                                </a:schemeClr>
                              </a:solidFill>
                              <a:latin typeface="Cambria Math" panose="02040503050406030204" pitchFamily="18" charset="0"/>
                            </a:rPr>
                            <m:t>  </m:t>
                          </m:r>
                          <m:r>
                            <a:rPr lang="en-US" sz="2000" b="1" i="1" smtClean="0">
                              <a:solidFill>
                                <a:schemeClr val="bg1">
                                  <a:lumMod val="95000"/>
                                </a:schemeClr>
                              </a:solidFill>
                              <a:latin typeface="Cambria Math" panose="02040503050406030204" pitchFamily="18" charset="0"/>
                            </a:rPr>
                            <m:t>𝑺</m:t>
                          </m:r>
                        </m:e>
                        <m:sub>
                          <m:r>
                            <a:rPr lang="en-US" sz="2000" b="1" i="1" smtClean="0">
                              <a:solidFill>
                                <a:schemeClr val="bg1">
                                  <a:lumMod val="95000"/>
                                </a:schemeClr>
                              </a:solidFill>
                              <a:latin typeface="Cambria Math" panose="02040503050406030204" pitchFamily="18" charset="0"/>
                            </a:rPr>
                            <m:t>𝒙</m:t>
                          </m:r>
                        </m:sub>
                      </m:sSub>
                    </m:oMath>
                  </m:oMathPara>
                </a14:m>
                <a:endParaRPr lang="en-US" b="1" dirty="0">
                  <a:solidFill>
                    <a:schemeClr val="bg1">
                      <a:lumMod val="95000"/>
                    </a:schemeClr>
                  </a:solidFill>
                </a:endParaRPr>
              </a:p>
            </p:txBody>
          </p:sp>
        </mc:Choice>
        <mc:Fallback xmlns="">
          <p:sp>
            <p:nvSpPr>
              <p:cNvPr id="14" name="Oval 13">
                <a:extLst>
                  <a:ext uri="{FF2B5EF4-FFF2-40B4-BE49-F238E27FC236}">
                    <a16:creationId xmlns:a16="http://schemas.microsoft.com/office/drawing/2014/main" id="{D72E07B3-773C-466B-B9D1-9819EE9013CE}"/>
                  </a:ext>
                </a:extLst>
              </p:cNvPr>
              <p:cNvSpPr>
                <a:spLocks noRot="1" noChangeAspect="1" noMove="1" noResize="1" noEditPoints="1" noAdjustHandles="1" noChangeArrowheads="1" noChangeShapeType="1" noTextEdit="1"/>
              </p:cNvSpPr>
              <p:nvPr/>
            </p:nvSpPr>
            <p:spPr>
              <a:xfrm>
                <a:off x="3636705" y="3003672"/>
                <a:ext cx="648434" cy="508485"/>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7EC297BB-EFB4-4484-8ECF-23EF32EBE5A6}"/>
                  </a:ext>
                </a:extLst>
              </p:cNvPr>
              <p:cNvSpPr/>
              <p:nvPr/>
            </p:nvSpPr>
            <p:spPr>
              <a:xfrm>
                <a:off x="4559248" y="1874077"/>
                <a:ext cx="1547447" cy="4511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Relationship (</a:t>
                </a:r>
                <a14:m>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𝑿</m:t>
                        </m:r>
                      </m:sub>
                    </m:sSub>
                  </m:oMath>
                </a14:m>
                <a:r>
                  <a:rPr lang="en-US" sz="1400" b="1" dirty="0">
                    <a:solidFill>
                      <a:schemeClr val="tx1"/>
                    </a:solidFill>
                  </a:rPr>
                  <a:t>) =   teenager</a:t>
                </a:r>
              </a:p>
            </p:txBody>
          </p:sp>
        </mc:Choice>
        <mc:Fallback xmlns="">
          <p:sp>
            <p:nvSpPr>
              <p:cNvPr id="16" name="Rectangle: Rounded Corners 15">
                <a:extLst>
                  <a:ext uri="{FF2B5EF4-FFF2-40B4-BE49-F238E27FC236}">
                    <a16:creationId xmlns:a16="http://schemas.microsoft.com/office/drawing/2014/main" id="{7EC297BB-EFB4-4484-8ECF-23EF32EBE5A6}"/>
                  </a:ext>
                </a:extLst>
              </p:cNvPr>
              <p:cNvSpPr>
                <a:spLocks noRot="1" noChangeAspect="1" noMove="1" noResize="1" noEditPoints="1" noAdjustHandles="1" noChangeArrowheads="1" noChangeShapeType="1" noTextEdit="1"/>
              </p:cNvSpPr>
              <p:nvPr/>
            </p:nvSpPr>
            <p:spPr>
              <a:xfrm>
                <a:off x="4559248" y="1874077"/>
                <a:ext cx="1547447" cy="451121"/>
              </a:xfrm>
              <a:prstGeom prst="roundRect">
                <a:avLst/>
              </a:prstGeom>
              <a:blipFill>
                <a:blip r:embed="rId9"/>
                <a:stretch>
                  <a:fillRect t="-7895" r="-391" b="-19737"/>
                </a:stretch>
              </a:blipFill>
            </p:spPr>
            <p:txBody>
              <a:bodyPr/>
              <a:lstStyle/>
              <a:p>
                <a:r>
                  <a:rPr lang="en-US">
                    <a:noFill/>
                  </a:rPr>
                  <a:t> </a:t>
                </a:r>
              </a:p>
            </p:txBody>
          </p:sp>
        </mc:Fallback>
      </mc:AlternateContent>
      <p:sp>
        <p:nvSpPr>
          <p:cNvPr id="18" name="Oval 17">
            <a:extLst>
              <a:ext uri="{FF2B5EF4-FFF2-40B4-BE49-F238E27FC236}">
                <a16:creationId xmlns:a16="http://schemas.microsoft.com/office/drawing/2014/main" id="{462C3858-1054-44FB-B044-D967A369DC85}"/>
              </a:ext>
            </a:extLst>
          </p:cNvPr>
          <p:cNvSpPr/>
          <p:nvPr/>
        </p:nvSpPr>
        <p:spPr>
          <a:xfrm>
            <a:off x="4285139" y="4451482"/>
            <a:ext cx="1547447" cy="61175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solidFill>
                  <a:schemeClr val="bg1">
                    <a:lumMod val="95000"/>
                  </a:schemeClr>
                </a:solidFill>
              </a:rPr>
              <a:t>Current</a:t>
            </a:r>
          </a:p>
        </p:txBody>
      </p:sp>
      <p:sp>
        <p:nvSpPr>
          <p:cNvPr id="19" name="Rectangle: Rounded Corners 18">
            <a:extLst>
              <a:ext uri="{FF2B5EF4-FFF2-40B4-BE49-F238E27FC236}">
                <a16:creationId xmlns:a16="http://schemas.microsoft.com/office/drawing/2014/main" id="{1C6EB78B-414E-4D21-968F-787637B25BC0}"/>
              </a:ext>
            </a:extLst>
          </p:cNvPr>
          <p:cNvSpPr/>
          <p:nvPr/>
        </p:nvSpPr>
        <p:spPr>
          <a:xfrm>
            <a:off x="906236" y="4490074"/>
            <a:ext cx="3054686"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Parent in Kitchen (Current) =   </a:t>
            </a:r>
            <a:r>
              <a:rPr lang="en-US" sz="1400" b="1" u="sng" dirty="0">
                <a:solidFill>
                  <a:schemeClr val="tx1"/>
                </a:solidFill>
              </a:rPr>
              <a:t>True</a:t>
            </a:r>
          </a:p>
        </p:txBody>
      </p:sp>
      <p:sp>
        <p:nvSpPr>
          <p:cNvPr id="3" name="Rectangle: Diagonal Corners Rounded 2">
            <a:extLst>
              <a:ext uri="{FF2B5EF4-FFF2-40B4-BE49-F238E27FC236}">
                <a16:creationId xmlns:a16="http://schemas.microsoft.com/office/drawing/2014/main" id="{DA8A3807-E85D-4BD7-AED1-8B2402931599}"/>
              </a:ext>
            </a:extLst>
          </p:cNvPr>
          <p:cNvSpPr/>
          <p:nvPr/>
        </p:nvSpPr>
        <p:spPr>
          <a:xfrm>
            <a:off x="5371056" y="3384604"/>
            <a:ext cx="1002082" cy="430034"/>
          </a:xfrm>
          <a:prstGeom prst="round2Diag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TRUE</a:t>
            </a:r>
          </a:p>
        </p:txBody>
      </p:sp>
    </p:spTree>
    <p:extLst>
      <p:ext uri="{BB962C8B-B14F-4D97-AF65-F5344CB8AC3E}">
        <p14:creationId xmlns:p14="http://schemas.microsoft.com/office/powerpoint/2010/main" val="31173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14</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a:t>Use Case</a:t>
            </a:r>
            <a:endParaRPr lang="en-US" dirty="0"/>
          </a:p>
        </p:txBody>
      </p:sp>
      <p:sp>
        <p:nvSpPr>
          <p:cNvPr id="15" name="Date Placeholder 3">
            <a:extLst>
              <a:ext uri="{FF2B5EF4-FFF2-40B4-BE49-F238E27FC236}">
                <a16:creationId xmlns:a16="http://schemas.microsoft.com/office/drawing/2014/main" id="{2E506FFB-FA14-4BE4-8705-A89AD5291EBB}"/>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Picture 7" descr="Diagram&#10;&#10;Description automatically generated">
            <a:extLst>
              <a:ext uri="{FF2B5EF4-FFF2-40B4-BE49-F238E27FC236}">
                <a16:creationId xmlns:a16="http://schemas.microsoft.com/office/drawing/2014/main" id="{7374C9A9-050F-4CD1-A713-E4E176C9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61" y="1874077"/>
            <a:ext cx="8029361" cy="3953845"/>
          </a:xfrm>
          <a:prstGeom prst="rect">
            <a:avLst/>
          </a:prstGeom>
        </p:spPr>
      </p:pic>
      <p:pic>
        <p:nvPicPr>
          <p:cNvPr id="10" name="Picture 9">
            <a:extLst>
              <a:ext uri="{FF2B5EF4-FFF2-40B4-BE49-F238E27FC236}">
                <a16:creationId xmlns:a16="http://schemas.microsoft.com/office/drawing/2014/main" id="{88B8E8F5-1F96-4532-998F-F4853887FDE7}"/>
              </a:ext>
            </a:extLst>
          </p:cNvPr>
          <p:cNvPicPr>
            <a:picLocks noChangeAspect="1"/>
          </p:cNvPicPr>
          <p:nvPr/>
        </p:nvPicPr>
        <p:blipFill>
          <a:blip r:embed="rId4"/>
          <a:stretch>
            <a:fillRect/>
          </a:stretch>
        </p:blipFill>
        <p:spPr>
          <a:xfrm>
            <a:off x="939132" y="3538396"/>
            <a:ext cx="847961" cy="887011"/>
          </a:xfrm>
          <a:prstGeom prst="rect">
            <a:avLst/>
          </a:prstGeom>
        </p:spPr>
      </p:pic>
      <p:pic>
        <p:nvPicPr>
          <p:cNvPr id="11" name="Picture 10">
            <a:extLst>
              <a:ext uri="{FF2B5EF4-FFF2-40B4-BE49-F238E27FC236}">
                <a16:creationId xmlns:a16="http://schemas.microsoft.com/office/drawing/2014/main" id="{273F0A3A-FF98-4CFD-8D6F-9A1E74501C83}"/>
              </a:ext>
            </a:extLst>
          </p:cNvPr>
          <p:cNvPicPr>
            <a:picLocks noChangeAspect="1"/>
          </p:cNvPicPr>
          <p:nvPr/>
        </p:nvPicPr>
        <p:blipFill>
          <a:blip r:embed="rId5"/>
          <a:stretch>
            <a:fillRect/>
          </a:stretch>
        </p:blipFill>
        <p:spPr>
          <a:xfrm>
            <a:off x="7905124" y="4307777"/>
            <a:ext cx="789630" cy="757060"/>
          </a:xfrm>
          <a:prstGeom prst="rect">
            <a:avLst/>
          </a:prstGeom>
        </p:spPr>
      </p:pic>
      <p:sp>
        <p:nvSpPr>
          <p:cNvPr id="6" name="Rectangle: Rounded Corners 5">
            <a:extLst>
              <a:ext uri="{FF2B5EF4-FFF2-40B4-BE49-F238E27FC236}">
                <a16:creationId xmlns:a16="http://schemas.microsoft.com/office/drawing/2014/main" id="{B6C02ECF-0828-40CD-8F64-7FB1D44C8D0F}"/>
              </a:ext>
            </a:extLst>
          </p:cNvPr>
          <p:cNvSpPr/>
          <p:nvPr/>
        </p:nvSpPr>
        <p:spPr>
          <a:xfrm>
            <a:off x="270578" y="2057912"/>
            <a:ext cx="1780569"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Relationship (Anne) =   teenager</a:t>
            </a:r>
          </a:p>
        </p:txBody>
      </p:sp>
      <p:sp>
        <p:nvSpPr>
          <p:cNvPr id="17" name="Rectangle: Rounded Corners 16">
            <a:extLst>
              <a:ext uri="{FF2B5EF4-FFF2-40B4-BE49-F238E27FC236}">
                <a16:creationId xmlns:a16="http://schemas.microsoft.com/office/drawing/2014/main" id="{C86C5EDE-5E26-451E-B5A6-0B996F9EE38C}"/>
              </a:ext>
            </a:extLst>
          </p:cNvPr>
          <p:cNvSpPr/>
          <p:nvPr/>
        </p:nvSpPr>
        <p:spPr>
          <a:xfrm>
            <a:off x="7177421" y="2062931"/>
            <a:ext cx="1936605"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Dangerous Kitchen Devices (Oven) =   True</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B7713EF-6993-450E-B710-F363094B5083}"/>
                  </a:ext>
                </a:extLst>
              </p:cNvPr>
              <p:cNvSpPr/>
              <p:nvPr/>
            </p:nvSpPr>
            <p:spPr>
              <a:xfrm>
                <a:off x="4571999" y="5336892"/>
                <a:ext cx="1547447" cy="6956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Parent in Kitchen </a:t>
                </a:r>
                <a14:m>
                  <m:oMath xmlns:m="http://schemas.openxmlformats.org/officeDocument/2006/math">
                    <m:r>
                      <a:rPr lang="en-US" sz="1400" b="1" i="1" dirty="0">
                        <a:solidFill>
                          <a:schemeClr val="tx1"/>
                        </a:solidFill>
                        <a:latin typeface="Cambria Math" panose="02040503050406030204" pitchFamily="18" charset="0"/>
                      </a:rPr>
                      <m:t>:</m:t>
                    </m:r>
                    <m:r>
                      <a:rPr lang="en-US" sz="1400" b="1" i="1" dirty="0" smtClean="0">
                        <a:solidFill>
                          <a:schemeClr val="tx1"/>
                        </a:solidFill>
                        <a:latin typeface="Cambria Math" panose="02040503050406030204" pitchFamily="18" charset="0"/>
                      </a:rPr>
                      <m:t> </m:t>
                    </m:r>
                    <m:r>
                      <a:rPr lang="en-US" sz="1400" b="1" i="1" dirty="0" smtClean="0">
                        <a:solidFill>
                          <a:schemeClr val="tx1"/>
                        </a:solidFill>
                        <a:latin typeface="Cambria Math" panose="02040503050406030204" pitchFamily="18" charset="0"/>
                      </a:rPr>
                      <m:t>𝒆𝒔</m:t>
                    </m:r>
                    <m:r>
                      <a:rPr lang="en-US" sz="1400" b="1" i="1" dirty="0" smtClean="0">
                        <a:solidFill>
                          <a:schemeClr val="tx1"/>
                        </a:solidFill>
                        <a:latin typeface="Cambria Math" panose="02040503050406030204" pitchFamily="18" charset="0"/>
                      </a:rPr>
                      <m:t>:</m:t>
                    </m:r>
                    <m:r>
                      <a:rPr lang="en-US" sz="1400" b="1" i="1" dirty="0" smtClean="0">
                        <a:solidFill>
                          <a:schemeClr val="tx1"/>
                        </a:solidFill>
                        <a:latin typeface="Cambria Math" panose="02040503050406030204" pitchFamily="18" charset="0"/>
                      </a:rPr>
                      <m:t>𝑬𝑺</m:t>
                    </m:r>
                    <m:r>
                      <a:rPr lang="en-US" sz="1400" b="1" i="1" dirty="0" smtClean="0">
                        <a:solidFill>
                          <a:schemeClr val="tx1"/>
                        </a:solidFill>
                        <a:latin typeface="Cambria Math" panose="02040503050406030204" pitchFamily="18" charset="0"/>
                      </a:rPr>
                      <m:t> →{</m:t>
                    </m:r>
                    <m:r>
                      <a:rPr lang="en-US" sz="1400" b="1" i="1" dirty="0" smtClean="0">
                        <a:solidFill>
                          <a:schemeClr val="tx1"/>
                        </a:solidFill>
                        <a:latin typeface="Cambria Math" panose="02040503050406030204" pitchFamily="18" charset="0"/>
                        <a:ea typeface="Cambria Math" panose="02040503050406030204" pitchFamily="18" charset="0"/>
                      </a:rPr>
                      <m:t>𝑻𝒓𝒖𝒆</m:t>
                    </m:r>
                    <m:r>
                      <a:rPr lang="en-US" sz="1400" b="1" i="1" dirty="0" smtClean="0">
                        <a:solidFill>
                          <a:schemeClr val="tx1"/>
                        </a:solidFill>
                        <a:latin typeface="Cambria Math" panose="02040503050406030204" pitchFamily="18" charset="0"/>
                        <a:ea typeface="Cambria Math" panose="02040503050406030204" pitchFamily="18" charset="0"/>
                      </a:rPr>
                      <m:t>, </m:t>
                    </m:r>
                    <m:r>
                      <a:rPr lang="en-US" sz="1400" b="1" i="1" dirty="0" smtClean="0">
                        <a:solidFill>
                          <a:schemeClr val="tx1"/>
                        </a:solidFill>
                        <a:latin typeface="Cambria Math" panose="02040503050406030204" pitchFamily="18" charset="0"/>
                        <a:ea typeface="Cambria Math" panose="02040503050406030204" pitchFamily="18" charset="0"/>
                      </a:rPr>
                      <m:t>𝑭𝒂𝒍𝒔𝒆</m:t>
                    </m:r>
                    <m:r>
                      <a:rPr lang="en-US" sz="1400" b="1" i="1" dirty="0" smtClean="0">
                        <a:solidFill>
                          <a:schemeClr val="tx1"/>
                        </a:solidFill>
                        <a:latin typeface="Cambria Math" panose="02040503050406030204" pitchFamily="18" charset="0"/>
                        <a:ea typeface="Cambria Math" panose="02040503050406030204" pitchFamily="18" charset="0"/>
                      </a:rPr>
                      <m:t>} </m:t>
                    </m:r>
                  </m:oMath>
                </a14:m>
                <a:endParaRPr lang="en-US" sz="1400" b="1" dirty="0">
                  <a:solidFill>
                    <a:schemeClr val="tx1"/>
                  </a:solidFill>
                </a:endParaRPr>
              </a:p>
            </p:txBody>
          </p:sp>
        </mc:Choice>
        <mc:Fallback xmlns="">
          <p:sp>
            <p:nvSpPr>
              <p:cNvPr id="12" name="Rectangle 11">
                <a:extLst>
                  <a:ext uri="{FF2B5EF4-FFF2-40B4-BE49-F238E27FC236}">
                    <a16:creationId xmlns:a16="http://schemas.microsoft.com/office/drawing/2014/main" id="{BB7713EF-6993-450E-B710-F363094B5083}"/>
                  </a:ext>
                </a:extLst>
              </p:cNvPr>
              <p:cNvSpPr>
                <a:spLocks noRot="1" noChangeAspect="1" noMove="1" noResize="1" noEditPoints="1" noAdjustHandles="1" noChangeArrowheads="1" noChangeShapeType="1" noTextEdit="1"/>
              </p:cNvSpPr>
              <p:nvPr/>
            </p:nvSpPr>
            <p:spPr>
              <a:xfrm>
                <a:off x="4571999" y="5336892"/>
                <a:ext cx="1547447" cy="695670"/>
              </a:xfrm>
              <a:prstGeom prst="rect">
                <a:avLst/>
              </a:prstGeom>
              <a:blipFill>
                <a:blip r:embed="rId6"/>
                <a:stretch>
                  <a:fillRect l="-391" t="-2564" b="-5128"/>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3A21CF14-A8EA-48F9-A520-EB0329ADE5EE}"/>
              </a:ext>
            </a:extLst>
          </p:cNvPr>
          <p:cNvPicPr>
            <a:picLocks noChangeAspect="1"/>
          </p:cNvPicPr>
          <p:nvPr/>
        </p:nvPicPr>
        <p:blipFill>
          <a:blip r:embed="rId7"/>
          <a:stretch>
            <a:fillRect/>
          </a:stretch>
        </p:blipFill>
        <p:spPr>
          <a:xfrm>
            <a:off x="1564527" y="1272865"/>
            <a:ext cx="6014943" cy="483018"/>
          </a:xfrm>
          <a:prstGeom prst="rect">
            <a:avLst/>
          </a:prstGeom>
          <a:ln>
            <a:solidFill>
              <a:srgbClr val="FF0000"/>
            </a:solidFill>
          </a:ln>
        </p:spPr>
      </p:pic>
      <p:sp>
        <p:nvSpPr>
          <p:cNvPr id="2" name="TextBox 1">
            <a:extLst>
              <a:ext uri="{FF2B5EF4-FFF2-40B4-BE49-F238E27FC236}">
                <a16:creationId xmlns:a16="http://schemas.microsoft.com/office/drawing/2014/main" id="{BCE86ACC-7D74-4179-BE2E-DD507629F6E9}"/>
              </a:ext>
            </a:extLst>
          </p:cNvPr>
          <p:cNvSpPr txBox="1"/>
          <p:nvPr/>
        </p:nvSpPr>
        <p:spPr>
          <a:xfrm>
            <a:off x="192927" y="957443"/>
            <a:ext cx="8921099" cy="369332"/>
          </a:xfrm>
          <a:prstGeom prst="rect">
            <a:avLst/>
          </a:prstGeom>
          <a:noFill/>
        </p:spPr>
        <p:txBody>
          <a:bodyPr wrap="square" rtlCol="0">
            <a:spAutoFit/>
          </a:bodyPr>
          <a:lstStyle/>
          <a:p>
            <a:r>
              <a:rPr lang="en-US" b="1" dirty="0"/>
              <a:t>Check the authorization policy:</a:t>
            </a:r>
          </a:p>
        </p:txBody>
      </p: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D72E07B3-773C-466B-B9D1-9819EE9013CE}"/>
                  </a:ext>
                </a:extLst>
              </p:cNvPr>
              <p:cNvSpPr/>
              <p:nvPr/>
            </p:nvSpPr>
            <p:spPr>
              <a:xfrm>
                <a:off x="3636705" y="3003672"/>
                <a:ext cx="648434" cy="50848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000" b="1" i="1" smtClean="0">
                              <a:solidFill>
                                <a:schemeClr val="bg1">
                                  <a:lumMod val="95000"/>
                                </a:schemeClr>
                              </a:solidFill>
                              <a:latin typeface="Cambria Math" panose="02040503050406030204" pitchFamily="18" charset="0"/>
                            </a:rPr>
                          </m:ctrlPr>
                        </m:sSubPr>
                        <m:e>
                          <m:r>
                            <a:rPr lang="en-US" sz="2000" b="1" i="1" smtClean="0">
                              <a:solidFill>
                                <a:schemeClr val="bg1">
                                  <a:lumMod val="95000"/>
                                </a:schemeClr>
                              </a:solidFill>
                              <a:latin typeface="Cambria Math" panose="02040503050406030204" pitchFamily="18" charset="0"/>
                            </a:rPr>
                            <m:t>  </m:t>
                          </m:r>
                          <m:r>
                            <a:rPr lang="en-US" sz="2000" b="1" i="1" smtClean="0">
                              <a:solidFill>
                                <a:schemeClr val="bg1">
                                  <a:lumMod val="95000"/>
                                </a:schemeClr>
                              </a:solidFill>
                              <a:latin typeface="Cambria Math" panose="02040503050406030204" pitchFamily="18" charset="0"/>
                            </a:rPr>
                            <m:t>𝑺</m:t>
                          </m:r>
                        </m:e>
                        <m:sub>
                          <m:r>
                            <a:rPr lang="en-US" sz="2000" b="1" i="1" smtClean="0">
                              <a:solidFill>
                                <a:schemeClr val="bg1">
                                  <a:lumMod val="95000"/>
                                </a:schemeClr>
                              </a:solidFill>
                              <a:latin typeface="Cambria Math" panose="02040503050406030204" pitchFamily="18" charset="0"/>
                            </a:rPr>
                            <m:t>𝒙</m:t>
                          </m:r>
                        </m:sub>
                      </m:sSub>
                    </m:oMath>
                  </m:oMathPara>
                </a14:m>
                <a:endParaRPr lang="en-US" b="1" dirty="0">
                  <a:solidFill>
                    <a:schemeClr val="bg1">
                      <a:lumMod val="95000"/>
                    </a:schemeClr>
                  </a:solidFill>
                </a:endParaRPr>
              </a:p>
            </p:txBody>
          </p:sp>
        </mc:Choice>
        <mc:Fallback xmlns="">
          <p:sp>
            <p:nvSpPr>
              <p:cNvPr id="14" name="Oval 13">
                <a:extLst>
                  <a:ext uri="{FF2B5EF4-FFF2-40B4-BE49-F238E27FC236}">
                    <a16:creationId xmlns:a16="http://schemas.microsoft.com/office/drawing/2014/main" id="{D72E07B3-773C-466B-B9D1-9819EE9013CE}"/>
                  </a:ext>
                </a:extLst>
              </p:cNvPr>
              <p:cNvSpPr>
                <a:spLocks noRot="1" noChangeAspect="1" noMove="1" noResize="1" noEditPoints="1" noAdjustHandles="1" noChangeArrowheads="1" noChangeShapeType="1" noTextEdit="1"/>
              </p:cNvSpPr>
              <p:nvPr/>
            </p:nvSpPr>
            <p:spPr>
              <a:xfrm>
                <a:off x="3636705" y="3003672"/>
                <a:ext cx="648434" cy="508485"/>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7EC297BB-EFB4-4484-8ECF-23EF32EBE5A6}"/>
                  </a:ext>
                </a:extLst>
              </p:cNvPr>
              <p:cNvSpPr/>
              <p:nvPr/>
            </p:nvSpPr>
            <p:spPr>
              <a:xfrm>
                <a:off x="4559248" y="1874077"/>
                <a:ext cx="1547447" cy="4511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Relationship (</a:t>
                </a:r>
                <a14:m>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𝑿</m:t>
                        </m:r>
                      </m:sub>
                    </m:sSub>
                  </m:oMath>
                </a14:m>
                <a:r>
                  <a:rPr lang="en-US" sz="1400" b="1" dirty="0">
                    <a:solidFill>
                      <a:schemeClr val="tx1"/>
                    </a:solidFill>
                  </a:rPr>
                  <a:t>) =   teenager</a:t>
                </a:r>
              </a:p>
            </p:txBody>
          </p:sp>
        </mc:Choice>
        <mc:Fallback xmlns="">
          <p:sp>
            <p:nvSpPr>
              <p:cNvPr id="16" name="Rectangle: Rounded Corners 15">
                <a:extLst>
                  <a:ext uri="{FF2B5EF4-FFF2-40B4-BE49-F238E27FC236}">
                    <a16:creationId xmlns:a16="http://schemas.microsoft.com/office/drawing/2014/main" id="{7EC297BB-EFB4-4484-8ECF-23EF32EBE5A6}"/>
                  </a:ext>
                </a:extLst>
              </p:cNvPr>
              <p:cNvSpPr>
                <a:spLocks noRot="1" noChangeAspect="1" noMove="1" noResize="1" noEditPoints="1" noAdjustHandles="1" noChangeArrowheads="1" noChangeShapeType="1" noTextEdit="1"/>
              </p:cNvSpPr>
              <p:nvPr/>
            </p:nvSpPr>
            <p:spPr>
              <a:xfrm>
                <a:off x="4559248" y="1874077"/>
                <a:ext cx="1547447" cy="451121"/>
              </a:xfrm>
              <a:prstGeom prst="roundRect">
                <a:avLst/>
              </a:prstGeom>
              <a:blipFill>
                <a:blip r:embed="rId9"/>
                <a:stretch>
                  <a:fillRect t="-7895" r="-391" b="-19737"/>
                </a:stretch>
              </a:blipFill>
            </p:spPr>
            <p:txBody>
              <a:bodyPr/>
              <a:lstStyle/>
              <a:p>
                <a:r>
                  <a:rPr lang="en-US">
                    <a:noFill/>
                  </a:rPr>
                  <a:t> </a:t>
                </a:r>
              </a:p>
            </p:txBody>
          </p:sp>
        </mc:Fallback>
      </mc:AlternateContent>
      <p:sp>
        <p:nvSpPr>
          <p:cNvPr id="18" name="Oval 17">
            <a:extLst>
              <a:ext uri="{FF2B5EF4-FFF2-40B4-BE49-F238E27FC236}">
                <a16:creationId xmlns:a16="http://schemas.microsoft.com/office/drawing/2014/main" id="{462C3858-1054-44FB-B044-D967A369DC85}"/>
              </a:ext>
            </a:extLst>
          </p:cNvPr>
          <p:cNvSpPr/>
          <p:nvPr/>
        </p:nvSpPr>
        <p:spPr>
          <a:xfrm>
            <a:off x="4285139" y="4451482"/>
            <a:ext cx="1547447" cy="61175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solidFill>
                  <a:schemeClr val="bg1">
                    <a:lumMod val="95000"/>
                  </a:schemeClr>
                </a:solidFill>
              </a:rPr>
              <a:t>Current</a:t>
            </a:r>
          </a:p>
        </p:txBody>
      </p:sp>
      <p:sp>
        <p:nvSpPr>
          <p:cNvPr id="19" name="Rectangle: Rounded Corners 18">
            <a:extLst>
              <a:ext uri="{FF2B5EF4-FFF2-40B4-BE49-F238E27FC236}">
                <a16:creationId xmlns:a16="http://schemas.microsoft.com/office/drawing/2014/main" id="{1C6EB78B-414E-4D21-968F-787637B25BC0}"/>
              </a:ext>
            </a:extLst>
          </p:cNvPr>
          <p:cNvSpPr/>
          <p:nvPr/>
        </p:nvSpPr>
        <p:spPr>
          <a:xfrm>
            <a:off x="906236" y="4490074"/>
            <a:ext cx="3054686" cy="534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Parent in Kitchen (Current) =   </a:t>
            </a:r>
            <a:r>
              <a:rPr lang="en-US" sz="1400" b="1" u="sng" dirty="0">
                <a:solidFill>
                  <a:schemeClr val="tx1"/>
                </a:solidFill>
              </a:rPr>
              <a:t>False</a:t>
            </a:r>
          </a:p>
        </p:txBody>
      </p:sp>
      <p:sp>
        <p:nvSpPr>
          <p:cNvPr id="21" name="Rectangle: Diagonal Corners Rounded 20">
            <a:extLst>
              <a:ext uri="{FF2B5EF4-FFF2-40B4-BE49-F238E27FC236}">
                <a16:creationId xmlns:a16="http://schemas.microsoft.com/office/drawing/2014/main" id="{85784277-886D-4E41-B3AE-CECE26D563D8}"/>
              </a:ext>
            </a:extLst>
          </p:cNvPr>
          <p:cNvSpPr/>
          <p:nvPr/>
        </p:nvSpPr>
        <p:spPr>
          <a:xfrm>
            <a:off x="5371056" y="3384604"/>
            <a:ext cx="1002082" cy="430034"/>
          </a:xfrm>
          <a:prstGeom prst="round2Diag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FALSE</a:t>
            </a:r>
          </a:p>
        </p:txBody>
      </p:sp>
    </p:spTree>
    <p:extLst>
      <p:ext uri="{BB962C8B-B14F-4D97-AF65-F5344CB8AC3E}">
        <p14:creationId xmlns:p14="http://schemas.microsoft.com/office/powerpoint/2010/main" val="340105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BBC1E-7AFA-42E8-98E6-55DFF1B7E21A}"/>
              </a:ext>
            </a:extLst>
          </p:cNvPr>
          <p:cNvSpPr>
            <a:spLocks noGrp="1"/>
          </p:cNvSpPr>
          <p:nvPr>
            <p:ph type="sldNum" sz="quarter" idx="4"/>
          </p:nvPr>
        </p:nvSpPr>
        <p:spPr>
          <a:xfrm>
            <a:off x="4388459" y="6492875"/>
            <a:ext cx="367080" cy="365125"/>
          </a:xfrm>
        </p:spPr>
        <p:txBody>
          <a:bodyPr anchor="ctr">
            <a:normAutofit/>
          </a:bodyPr>
          <a:lstStyle/>
          <a:p>
            <a:pPr>
              <a:spcAft>
                <a:spcPts val="600"/>
              </a:spcAft>
            </a:pPr>
            <a:fld id="{689318A1-174D-4DEE-8106-03A37B9BCF15}" type="slidenum">
              <a:rPr lang="en-US" sz="1000" smtClean="0"/>
              <a:pPr>
                <a:spcAft>
                  <a:spcPts val="600"/>
                </a:spcAft>
              </a:pPr>
              <a:t>15</a:t>
            </a:fld>
            <a:endParaRPr lang="en-US" sz="1000"/>
          </a:p>
        </p:txBody>
      </p:sp>
      <p:sp>
        <p:nvSpPr>
          <p:cNvPr id="5" name="Footer Placeholder 4">
            <a:extLst>
              <a:ext uri="{FF2B5EF4-FFF2-40B4-BE49-F238E27FC236}">
                <a16:creationId xmlns:a16="http://schemas.microsoft.com/office/drawing/2014/main" id="{EFCFD768-A9F4-464D-B255-A5A18F6FE7D1}"/>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3" name="Title 2">
            <a:extLst>
              <a:ext uri="{FF2B5EF4-FFF2-40B4-BE49-F238E27FC236}">
                <a16:creationId xmlns:a16="http://schemas.microsoft.com/office/drawing/2014/main" id="{7FFF8A36-77D9-486D-99F6-0047E614F507}"/>
              </a:ext>
            </a:extLst>
          </p:cNvPr>
          <p:cNvSpPr>
            <a:spLocks noGrp="1"/>
          </p:cNvSpPr>
          <p:nvPr>
            <p:ph type="ctrTitle"/>
          </p:nvPr>
        </p:nvSpPr>
        <p:spPr>
          <a:xfrm>
            <a:off x="1922048" y="222623"/>
            <a:ext cx="4932822" cy="773608"/>
          </a:xfrm>
        </p:spPr>
        <p:txBody>
          <a:bodyPr anchor="b">
            <a:normAutofit/>
          </a:bodyPr>
          <a:lstStyle/>
          <a:p>
            <a:r>
              <a:rPr lang="en-US" sz="2700" dirty="0"/>
              <a:t>The HABAC Model</a:t>
            </a:r>
            <a:br>
              <a:rPr lang="en-US" sz="2700" dirty="0"/>
            </a:br>
            <a:r>
              <a:rPr lang="en-US" sz="2200" dirty="0"/>
              <a:t>3- Constraints</a:t>
            </a:r>
            <a:endParaRPr lang="en-US" sz="2700" dirty="0"/>
          </a:p>
        </p:txBody>
      </p:sp>
      <p:sp>
        <p:nvSpPr>
          <p:cNvPr id="6" name="Date Placeholder 3" hidden="1">
            <a:extLst>
              <a:ext uri="{FF2B5EF4-FFF2-40B4-BE49-F238E27FC236}">
                <a16:creationId xmlns:a16="http://schemas.microsoft.com/office/drawing/2014/main" id="{4344C7F0-2444-4571-AB46-ADED51791843}"/>
              </a:ext>
            </a:extLst>
          </p:cNvPr>
          <p:cNvSpPr>
            <a:spLocks noGrp="1"/>
          </p:cNvSpPr>
          <p:nvPr>
            <p:ph type="dt" sz="half" idx="4294967295"/>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pPr>
              <a:spcAft>
                <a:spcPts val="600"/>
              </a:spcAft>
            </a:pPr>
            <a:r>
              <a:rPr lang="en-US"/>
              <a:t>© Safwa Ameer</a:t>
            </a:r>
          </a:p>
        </p:txBody>
      </p:sp>
      <p:pic>
        <p:nvPicPr>
          <p:cNvPr id="9" name="Picture 8">
            <a:extLst>
              <a:ext uri="{FF2B5EF4-FFF2-40B4-BE49-F238E27FC236}">
                <a16:creationId xmlns:a16="http://schemas.microsoft.com/office/drawing/2014/main" id="{B6FDAF86-E340-4FCE-8CA5-148E3BE94C51}"/>
              </a:ext>
            </a:extLst>
          </p:cNvPr>
          <p:cNvPicPr>
            <a:picLocks noChangeAspect="1"/>
          </p:cNvPicPr>
          <p:nvPr/>
        </p:nvPicPr>
        <p:blipFill>
          <a:blip r:embed="rId3"/>
          <a:stretch>
            <a:fillRect/>
          </a:stretch>
        </p:blipFill>
        <p:spPr>
          <a:xfrm>
            <a:off x="533399" y="1836567"/>
            <a:ext cx="8077200" cy="4038600"/>
          </a:xfrm>
          <a:prstGeom prst="rect">
            <a:avLst/>
          </a:prstGeom>
        </p:spPr>
      </p:pic>
    </p:spTree>
    <p:extLst>
      <p:ext uri="{BB962C8B-B14F-4D97-AF65-F5344CB8AC3E}">
        <p14:creationId xmlns:p14="http://schemas.microsoft.com/office/powerpoint/2010/main" val="357520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E1D08FE-00FB-4153-9609-F79BFC50ABBB}"/>
                  </a:ext>
                </a:extLst>
              </p:cNvPr>
              <p:cNvSpPr>
                <a:spLocks noGrp="1"/>
              </p:cNvSpPr>
              <p:nvPr>
                <p:ph idx="1"/>
              </p:nvPr>
            </p:nvSpPr>
            <p:spPr>
              <a:xfrm>
                <a:off x="288757" y="996231"/>
                <a:ext cx="8576109" cy="5180732"/>
              </a:xfrm>
            </p:spPr>
            <p:txBody>
              <a:bodyPr>
                <a:normAutofit/>
              </a:bodyPr>
              <a:lstStyle/>
              <a:p>
                <a:pPr marL="0" indent="0">
                  <a:buNone/>
                </a:pPr>
                <a:r>
                  <a:rPr lang="en-US" sz="2000" dirty="0">
                    <a:latin typeface="Arial "/>
                  </a:rPr>
                  <a:t>1- </a:t>
                </a:r>
                <a:r>
                  <a:rPr lang="en-US" sz="1800" dirty="0">
                    <a:latin typeface="Arial "/>
                  </a:rPr>
                  <a:t>Constraints on user attributes: these constraints enforce restrictions on user attributes.</a:t>
                </a:r>
              </a:p>
              <a:p>
                <a14:m>
                  <m:oMath xmlns:m="http://schemas.openxmlformats.org/officeDocument/2006/math">
                    <m:r>
                      <a:rPr lang="en-US" sz="1600" b="1" i="1" dirty="0" smtClean="0">
                        <a:latin typeface="Cambria Math" panose="02040503050406030204" pitchFamily="18" charset="0"/>
                      </a:rPr>
                      <m:t>𝑼𝑨𝑪𝒐𝒏𝒔𝒕𝒓𝒂𝒊𝒏𝒕𝒔</m:t>
                    </m:r>
                    <m:r>
                      <a:rPr lang="en-US" sz="1600" b="1" i="1" dirty="0" smtClean="0">
                        <a:latin typeface="Cambria Math" panose="02040503050406030204" pitchFamily="18" charset="0"/>
                      </a:rPr>
                      <m:t>⊆</m:t>
                    </m:r>
                    <m:r>
                      <a:rPr lang="en-US" sz="1600" b="1" i="1" dirty="0" smtClean="0">
                        <a:latin typeface="Cambria Math" panose="02040503050406030204" pitchFamily="18" charset="0"/>
                      </a:rPr>
                      <m:t>𝑼𝑨𝑷</m:t>
                    </m:r>
                    <m:r>
                      <a:rPr lang="en-US" sz="1600" b="1" i="1" dirty="0" smtClean="0">
                        <a:latin typeface="Cambria Math" panose="02040503050406030204" pitchFamily="18" charset="0"/>
                      </a:rPr>
                      <m:t>×</m:t>
                    </m:r>
                    <m:sSup>
                      <m:sSupPr>
                        <m:ctrlPr>
                          <a:rPr lang="en-US" sz="1600" b="1" i="1" dirty="0" smtClean="0">
                            <a:latin typeface="Cambria Math" panose="02040503050406030204" pitchFamily="18" charset="0"/>
                          </a:rPr>
                        </m:ctrlPr>
                      </m:sSupPr>
                      <m:e>
                        <m:r>
                          <a:rPr lang="en-US" sz="1600" b="1" i="1" dirty="0" smtClean="0">
                            <a:latin typeface="Cambria Math" panose="02040503050406030204" pitchFamily="18" charset="0"/>
                          </a:rPr>
                          <m:t>𝟐</m:t>
                        </m:r>
                      </m:e>
                      <m:sup>
                        <m:r>
                          <a:rPr lang="en-US" sz="1600" b="1" i="1" dirty="0" smtClean="0">
                            <a:latin typeface="Cambria Math" panose="02040503050406030204" pitchFamily="18" charset="0"/>
                          </a:rPr>
                          <m:t>𝑼𝑨𝑷</m:t>
                        </m:r>
                      </m:sup>
                    </m:sSup>
                    <m:r>
                      <a:rPr lang="en-US" sz="1600" b="1" i="1" dirty="0" smtClean="0">
                        <a:latin typeface="Cambria Math" panose="02040503050406030204" pitchFamily="18" charset="0"/>
                      </a:rPr>
                      <m:t> .</m:t>
                    </m:r>
                  </m:oMath>
                </a14:m>
                <a:r>
                  <a:rPr lang="en-US" sz="1600" b="1" dirty="0"/>
                  <a:t> </a:t>
                </a:r>
                <a:r>
                  <a:rPr lang="en-US" sz="1600" dirty="0"/>
                  <a:t>Constitute </a:t>
                </a:r>
                <a:r>
                  <a:rPr lang="en-US" sz="1600" dirty="0">
                    <a:solidFill>
                      <a:schemeClr val="accent1">
                        <a:lumMod val="75000"/>
                      </a:schemeClr>
                    </a:solidFill>
                  </a:rPr>
                  <a:t>a many to many user attribute pair to a subset of mutually exclusive user attribute pairs</a:t>
                </a:r>
                <a:r>
                  <a:rPr lang="en-US" sz="1600" dirty="0"/>
                  <a:t>. </a:t>
                </a:r>
              </a:p>
              <a:p>
                <a:r>
                  <a:rPr lang="en-US" sz="1600" dirty="0">
                    <a:solidFill>
                      <a:schemeClr val="accent1">
                        <a:lumMod val="75000"/>
                      </a:schemeClr>
                    </a:solidFill>
                  </a:rPr>
                  <a:t>Ex:</a:t>
                </a:r>
                <a14:m>
                  <m:oMath xmlns:m="http://schemas.openxmlformats.org/officeDocument/2006/math">
                    <m:r>
                      <a:rPr lang="en-US" sz="1600" b="0" i="0" dirty="0" smtClean="0">
                        <a:solidFill>
                          <a:schemeClr val="accent1">
                            <a:lumMod val="75000"/>
                          </a:schemeClr>
                        </a:solidFill>
                        <a:latin typeface="Cambria Math" panose="02040503050406030204" pitchFamily="18" charset="0"/>
                      </a:rPr>
                      <m:t> </m:t>
                    </m:r>
                    <m:r>
                      <a:rPr lang="en-US" sz="1600" i="1" dirty="0">
                        <a:solidFill>
                          <a:schemeClr val="accent1">
                            <a:lumMod val="75000"/>
                          </a:schemeClr>
                        </a:solidFill>
                        <a:latin typeface="Cambria Math" panose="02040503050406030204" pitchFamily="18" charset="0"/>
                      </a:rPr>
                      <m:t>𝑢𝑎𝑐</m:t>
                    </m:r>
                    <m:r>
                      <a:rPr lang="en-US" sz="1600" i="1" dirty="0">
                        <a:solidFill>
                          <a:schemeClr val="accent1">
                            <a:lumMod val="75000"/>
                          </a:schemeClr>
                        </a:solidFill>
                        <a:latin typeface="Cambria Math" panose="02040503050406030204" pitchFamily="18" charset="0"/>
                      </a:rPr>
                      <m:t> =</m:t>
                    </m:r>
                    <m:d>
                      <m:dPr>
                        <m:ctrlPr>
                          <a:rPr lang="en-US" sz="1600" i="1" dirty="0">
                            <a:solidFill>
                              <a:schemeClr val="accent1">
                                <a:lumMod val="75000"/>
                              </a:schemeClr>
                            </a:solidFill>
                            <a:latin typeface="Cambria Math" panose="02040503050406030204" pitchFamily="18" charset="0"/>
                          </a:rPr>
                        </m:ctrlPr>
                      </m:dPr>
                      <m:e>
                        <m:d>
                          <m:dPr>
                            <m:ctrlPr>
                              <a:rPr lang="en-US" sz="1600" b="0" i="1" dirty="0" smtClean="0">
                                <a:solidFill>
                                  <a:schemeClr val="accent1">
                                    <a:lumMod val="75000"/>
                                  </a:schemeClr>
                                </a:solidFill>
                                <a:latin typeface="Cambria Math" panose="02040503050406030204" pitchFamily="18" charset="0"/>
                              </a:rPr>
                            </m:ctrlPr>
                          </m:dPr>
                          <m:e>
                            <m:r>
                              <a:rPr lang="en-US" sz="1600" b="0" i="1" dirty="0" smtClean="0">
                                <a:solidFill>
                                  <a:schemeClr val="accent1">
                                    <a:lumMod val="75000"/>
                                  </a:schemeClr>
                                </a:solidFill>
                                <a:latin typeface="Cambria Math" panose="02040503050406030204" pitchFamily="18" charset="0"/>
                              </a:rPr>
                              <m:t>𝑅𝑒𝑙𝑎𝑡𝑖𝑜𝑛𝑠h𝑖𝑝</m:t>
                            </m:r>
                            <m:r>
                              <a:rPr lang="en-US" sz="1600" b="0" i="1" dirty="0" smtClean="0">
                                <a:solidFill>
                                  <a:schemeClr val="accent1">
                                    <a:lumMod val="75000"/>
                                  </a:schemeClr>
                                </a:solidFill>
                                <a:latin typeface="Cambria Math" panose="02040503050406030204" pitchFamily="18" charset="0"/>
                              </a:rPr>
                              <m:t>, </m:t>
                            </m:r>
                            <m:r>
                              <a:rPr lang="en-US" sz="1600" b="0" i="1" dirty="0" smtClean="0">
                                <a:solidFill>
                                  <a:schemeClr val="accent1">
                                    <a:lumMod val="75000"/>
                                  </a:schemeClr>
                                </a:solidFill>
                                <a:latin typeface="Cambria Math" panose="02040503050406030204" pitchFamily="18" charset="0"/>
                              </a:rPr>
                              <m:t>𝑘𝑖𝑑</m:t>
                            </m:r>
                          </m:e>
                        </m:d>
                        <m:r>
                          <a:rPr lang="en-US" sz="1600" b="0" i="1" dirty="0" smtClean="0">
                            <a:solidFill>
                              <a:schemeClr val="accent1">
                                <a:lumMod val="75000"/>
                              </a:schemeClr>
                            </a:solidFill>
                            <a:latin typeface="Cambria Math" panose="02040503050406030204" pitchFamily="18" charset="0"/>
                          </a:rPr>
                          <m:t> ,  {(</m:t>
                        </m:r>
                        <m:r>
                          <a:rPr lang="en-US" sz="1600" b="0" i="1" dirty="0" smtClean="0">
                            <a:solidFill>
                              <a:schemeClr val="accent1">
                                <a:lumMod val="75000"/>
                              </a:schemeClr>
                            </a:solidFill>
                            <a:latin typeface="Cambria Math" panose="02040503050406030204" pitchFamily="18" charset="0"/>
                          </a:rPr>
                          <m:t>𝐴𝑑𝑢𝑙𝑡𝑠</m:t>
                        </m:r>
                        <m:r>
                          <a:rPr lang="en-US" sz="1600" b="0" i="1" dirty="0" smtClean="0">
                            <a:solidFill>
                              <a:schemeClr val="accent1">
                                <a:lumMod val="75000"/>
                              </a:schemeClr>
                            </a:solidFill>
                            <a:latin typeface="Cambria Math" panose="02040503050406030204" pitchFamily="18" charset="0"/>
                          </a:rPr>
                          <m:t>, </m:t>
                        </m:r>
                        <m:r>
                          <a:rPr lang="en-US" sz="1600" b="0" i="1" dirty="0" smtClean="0">
                            <a:solidFill>
                              <a:schemeClr val="accent1">
                                <a:lumMod val="75000"/>
                              </a:schemeClr>
                            </a:solidFill>
                            <a:latin typeface="Cambria Math" panose="02040503050406030204" pitchFamily="18" charset="0"/>
                          </a:rPr>
                          <m:t>𝑇𝑟𝑢𝑒</m:t>
                        </m:r>
                        <m:r>
                          <a:rPr lang="en-US" sz="1600" b="0" i="1" dirty="0" smtClean="0">
                            <a:solidFill>
                              <a:schemeClr val="accent1">
                                <a:lumMod val="75000"/>
                              </a:schemeClr>
                            </a:solidFill>
                            <a:latin typeface="Cambria Math" panose="02040503050406030204" pitchFamily="18" charset="0"/>
                          </a:rPr>
                          <m:t>)}</m:t>
                        </m:r>
                      </m:e>
                    </m:d>
                  </m:oMath>
                </a14:m>
                <a:endParaRPr lang="en-US" sz="1600" dirty="0"/>
              </a:p>
              <a:p>
                <a:endParaRPr lang="en-US" sz="1600" b="1" dirty="0"/>
              </a:p>
              <a:p>
                <a:pPr marL="0" indent="0">
                  <a:buNone/>
                </a:pPr>
                <a:endParaRPr lang="en-US" sz="2800" dirty="0">
                  <a:latin typeface="Arial "/>
                </a:endParaRPr>
              </a:p>
              <a:p>
                <a:pPr marL="0" indent="0">
                  <a:buNone/>
                </a:pPr>
                <a:r>
                  <a:rPr lang="en-US" sz="1800" dirty="0">
                    <a:latin typeface="Arial "/>
                  </a:rPr>
                  <a:t>2- Constraints on session attributes: these constraints enforce restrictions on session attributes.</a:t>
                </a:r>
              </a:p>
              <a:p>
                <a:r>
                  <a:rPr lang="en-US" sz="1600" b="1" dirty="0"/>
                  <a:t>S</a:t>
                </a:r>
                <a14:m>
                  <m:oMath xmlns:m="http://schemas.openxmlformats.org/officeDocument/2006/math">
                    <m:r>
                      <a:rPr lang="en-US" sz="1600" b="1" i="1" dirty="0">
                        <a:latin typeface="Cambria Math" panose="02040503050406030204" pitchFamily="18" charset="0"/>
                      </a:rPr>
                      <m:t>𝑨𝑪𝒐𝒏𝒔𝒕𝒓𝒂𝒊𝒏𝒕𝒔</m:t>
                    </m:r>
                    <m:r>
                      <a:rPr lang="en-US" sz="1600" b="1" i="1" dirty="0">
                        <a:latin typeface="Cambria Math" panose="02040503050406030204" pitchFamily="18" charset="0"/>
                      </a:rPr>
                      <m:t>⊆</m:t>
                    </m:r>
                    <m:r>
                      <a:rPr lang="en-US" sz="1600" b="1" i="1" dirty="0" smtClean="0">
                        <a:latin typeface="Cambria Math" panose="02040503050406030204" pitchFamily="18" charset="0"/>
                      </a:rPr>
                      <m:t>𝑺</m:t>
                    </m:r>
                    <m:r>
                      <a:rPr lang="en-US" sz="1600" b="1" i="1" dirty="0">
                        <a:latin typeface="Cambria Math" panose="02040503050406030204" pitchFamily="18" charset="0"/>
                      </a:rPr>
                      <m:t>𝑨𝑷</m:t>
                    </m:r>
                    <m:r>
                      <a:rPr lang="en-US" sz="1600" b="1" i="1" dirty="0">
                        <a:latin typeface="Cambria Math" panose="02040503050406030204" pitchFamily="18" charset="0"/>
                      </a:rPr>
                      <m:t>×</m:t>
                    </m:r>
                    <m:sSup>
                      <m:sSupPr>
                        <m:ctrlPr>
                          <a:rPr lang="en-US" sz="1600" b="1" i="1" dirty="0">
                            <a:latin typeface="Cambria Math" panose="02040503050406030204" pitchFamily="18" charset="0"/>
                          </a:rPr>
                        </m:ctrlPr>
                      </m:sSupPr>
                      <m:e>
                        <m:r>
                          <a:rPr lang="en-US" sz="1600" b="1" i="1" dirty="0">
                            <a:latin typeface="Cambria Math" panose="02040503050406030204" pitchFamily="18" charset="0"/>
                          </a:rPr>
                          <m:t>𝟐</m:t>
                        </m:r>
                      </m:e>
                      <m:sup>
                        <m:r>
                          <a:rPr lang="en-US" sz="1600" b="1" i="1" dirty="0" smtClean="0">
                            <a:latin typeface="Cambria Math" panose="02040503050406030204" pitchFamily="18" charset="0"/>
                          </a:rPr>
                          <m:t>𝑺</m:t>
                        </m:r>
                        <m:r>
                          <a:rPr lang="en-US" sz="1600" b="1" i="1" dirty="0">
                            <a:latin typeface="Cambria Math" panose="02040503050406030204" pitchFamily="18" charset="0"/>
                          </a:rPr>
                          <m:t>𝑨𝑷</m:t>
                        </m:r>
                      </m:sup>
                    </m:sSup>
                    <m:r>
                      <a:rPr lang="en-US" sz="1600" b="1" i="1" dirty="0">
                        <a:latin typeface="Cambria Math" panose="02040503050406030204" pitchFamily="18" charset="0"/>
                      </a:rPr>
                      <m:t> .</m:t>
                    </m:r>
                  </m:oMath>
                </a14:m>
                <a:r>
                  <a:rPr lang="en-US" sz="1600" b="1" dirty="0"/>
                  <a:t> </a:t>
                </a:r>
                <a:r>
                  <a:rPr lang="en-US" sz="1600" dirty="0"/>
                  <a:t>Constitute </a:t>
                </a:r>
                <a:r>
                  <a:rPr lang="en-US" sz="1600" dirty="0">
                    <a:solidFill>
                      <a:schemeClr val="accent1">
                        <a:lumMod val="75000"/>
                      </a:schemeClr>
                    </a:solidFill>
                  </a:rPr>
                  <a:t>a many to many session attribute pair to a subset of mutually exclusive session attribute pairs</a:t>
                </a:r>
                <a:r>
                  <a:rPr lang="en-US" sz="1600" dirty="0"/>
                  <a:t>. </a:t>
                </a:r>
              </a:p>
              <a:p>
                <a:r>
                  <a:rPr lang="en-US" sz="1600" dirty="0">
                    <a:solidFill>
                      <a:schemeClr val="accent1">
                        <a:lumMod val="75000"/>
                      </a:schemeClr>
                    </a:solidFill>
                  </a:rPr>
                  <a:t>Ex:</a:t>
                </a:r>
                <a14:m>
                  <m:oMath xmlns:m="http://schemas.openxmlformats.org/officeDocument/2006/math">
                    <m:r>
                      <a:rPr lang="en-US" sz="1600" b="0" i="0" dirty="0" smtClean="0">
                        <a:solidFill>
                          <a:schemeClr val="accent1">
                            <a:lumMod val="75000"/>
                          </a:schemeClr>
                        </a:solidFill>
                        <a:latin typeface="Cambria Math" panose="02040503050406030204" pitchFamily="18" charset="0"/>
                      </a:rPr>
                      <m:t>  </m:t>
                    </m:r>
                    <m:r>
                      <a:rPr lang="en-US" sz="1600" b="0" i="1" dirty="0" smtClean="0">
                        <a:solidFill>
                          <a:schemeClr val="accent1">
                            <a:lumMod val="75000"/>
                          </a:schemeClr>
                        </a:solidFill>
                        <a:latin typeface="Cambria Math" panose="02040503050406030204" pitchFamily="18" charset="0"/>
                      </a:rPr>
                      <m:t>𝑠</m:t>
                    </m:r>
                    <m:r>
                      <a:rPr lang="en-US" sz="1600" i="1" dirty="0">
                        <a:solidFill>
                          <a:schemeClr val="accent1">
                            <a:lumMod val="75000"/>
                          </a:schemeClr>
                        </a:solidFill>
                        <a:latin typeface="Cambria Math" panose="02040503050406030204" pitchFamily="18" charset="0"/>
                      </a:rPr>
                      <m:t>𝑎𝑐</m:t>
                    </m:r>
                    <m:r>
                      <a:rPr lang="en-US" sz="1600" i="1" dirty="0">
                        <a:solidFill>
                          <a:schemeClr val="accent1">
                            <a:lumMod val="75000"/>
                          </a:schemeClr>
                        </a:solidFill>
                        <a:latin typeface="Cambria Math" panose="02040503050406030204" pitchFamily="18" charset="0"/>
                      </a:rPr>
                      <m:t> =</m:t>
                    </m:r>
                    <m:d>
                      <m:dPr>
                        <m:ctrlPr>
                          <a:rPr lang="en-US" sz="1600" i="1" dirty="0">
                            <a:solidFill>
                              <a:schemeClr val="accent1">
                                <a:lumMod val="75000"/>
                              </a:schemeClr>
                            </a:solidFill>
                            <a:latin typeface="Cambria Math" panose="02040503050406030204" pitchFamily="18" charset="0"/>
                          </a:rPr>
                        </m:ctrlPr>
                      </m:dPr>
                      <m:e>
                        <m:eqArr>
                          <m:eqArrPr>
                            <m:ctrlPr>
                              <a:rPr lang="en-US" sz="1600" i="1" dirty="0">
                                <a:solidFill>
                                  <a:schemeClr val="accent1">
                                    <a:lumMod val="75000"/>
                                  </a:schemeClr>
                                </a:solidFill>
                                <a:latin typeface="Cambria Math" panose="02040503050406030204" pitchFamily="18" charset="0"/>
                              </a:rPr>
                            </m:ctrlPr>
                          </m:eqArrPr>
                          <m:e>
                            <m:d>
                              <m:dPr>
                                <m:ctrlPr>
                                  <a:rPr lang="en-US" sz="1600" i="1" dirty="0">
                                    <a:solidFill>
                                      <a:schemeClr val="accent1">
                                        <a:lumMod val="75000"/>
                                      </a:schemeClr>
                                    </a:solidFill>
                                    <a:latin typeface="Cambria Math" panose="02040503050406030204" pitchFamily="18" charset="0"/>
                                  </a:rPr>
                                </m:ctrlPr>
                              </m:dPr>
                              <m:e>
                                <m:r>
                                  <a:rPr lang="en-US" sz="1600" i="1" dirty="0">
                                    <a:solidFill>
                                      <a:schemeClr val="accent1">
                                        <a:lumMod val="75000"/>
                                      </a:schemeClr>
                                    </a:solidFill>
                                    <a:latin typeface="Cambria Math" panose="02040503050406030204" pitchFamily="18" charset="0"/>
                                  </a:rPr>
                                  <m:t>𝑅𝑒𝑙𝑎𝑡𝑖𝑜𝑛𝑠h𝑖𝑝</m:t>
                                </m:r>
                                <m:r>
                                  <a:rPr lang="en-US" sz="1600" i="1" dirty="0">
                                    <a:solidFill>
                                      <a:schemeClr val="accent1">
                                        <a:lumMod val="75000"/>
                                      </a:schemeClr>
                                    </a:solidFill>
                                    <a:latin typeface="Cambria Math" panose="02040503050406030204" pitchFamily="18" charset="0"/>
                                  </a:rPr>
                                  <m:t>,  </m:t>
                                </m:r>
                                <m:r>
                                  <a:rPr lang="en-US" sz="1600" b="0" i="1" dirty="0" smtClean="0">
                                    <a:solidFill>
                                      <a:schemeClr val="accent1">
                                        <a:lumMod val="75000"/>
                                      </a:schemeClr>
                                    </a:solidFill>
                                    <a:latin typeface="Cambria Math" panose="02040503050406030204" pitchFamily="18" charset="0"/>
                                  </a:rPr>
                                  <m:t>𝑠𝑡𝑎𝑦𝑖𝑛𝑔</m:t>
                                </m:r>
                                <m:r>
                                  <a:rPr lang="en-US" sz="1600" b="0" i="1" dirty="0" smtClean="0">
                                    <a:solidFill>
                                      <a:schemeClr val="accent1">
                                        <a:lumMod val="75000"/>
                                      </a:schemeClr>
                                    </a:solidFill>
                                    <a:latin typeface="Cambria Math" panose="02040503050406030204" pitchFamily="18" charset="0"/>
                                  </a:rPr>
                                  <m:t> </m:t>
                                </m:r>
                                <m:r>
                                  <a:rPr lang="en-US" sz="1600" b="0" i="1" dirty="0" smtClean="0">
                                    <a:solidFill>
                                      <a:schemeClr val="accent1">
                                        <a:lumMod val="75000"/>
                                      </a:schemeClr>
                                    </a:solidFill>
                                    <a:latin typeface="Cambria Math" panose="02040503050406030204" pitchFamily="18" charset="0"/>
                                  </a:rPr>
                                  <m:t>h𝑜𝑚𝑒</m:t>
                                </m:r>
                                <m:r>
                                  <a:rPr lang="en-US" sz="1600" b="0" i="1" dirty="0" smtClean="0">
                                    <a:solidFill>
                                      <a:schemeClr val="accent1">
                                        <a:lumMod val="75000"/>
                                      </a:schemeClr>
                                    </a:solidFill>
                                    <a:latin typeface="Cambria Math" panose="02040503050406030204" pitchFamily="18" charset="0"/>
                                  </a:rPr>
                                  <m:t> </m:t>
                                </m:r>
                                <m:r>
                                  <a:rPr lang="en-US" sz="1600" i="1" dirty="0">
                                    <a:solidFill>
                                      <a:schemeClr val="accent1">
                                        <a:lumMod val="75000"/>
                                      </a:schemeClr>
                                    </a:solidFill>
                                    <a:latin typeface="Cambria Math" panose="02040503050406030204" pitchFamily="18" charset="0"/>
                                  </a:rPr>
                                  <m:t>𝑘𝑖𝑑</m:t>
                                </m:r>
                              </m:e>
                            </m:d>
                            <m:r>
                              <a:rPr lang="en-US" sz="1600" i="1" dirty="0">
                                <a:solidFill>
                                  <a:schemeClr val="accent1">
                                    <a:lumMod val="75000"/>
                                  </a:schemeClr>
                                </a:solidFill>
                                <a:latin typeface="Cambria Math" panose="02040503050406030204" pitchFamily="18" charset="0"/>
                              </a:rPr>
                              <m:t> ,  </m:t>
                            </m:r>
                          </m:e>
                          <m:e>
                            <m:r>
                              <a:rPr lang="en-US" sz="1600" i="1" dirty="0">
                                <a:solidFill>
                                  <a:schemeClr val="accent1">
                                    <a:lumMod val="75000"/>
                                  </a:schemeClr>
                                </a:solidFill>
                                <a:latin typeface="Cambria Math" panose="02040503050406030204" pitchFamily="18" charset="0"/>
                              </a:rPr>
                              <m:t>{</m:t>
                            </m:r>
                            <m:d>
                              <m:dPr>
                                <m:ctrlPr>
                                  <a:rPr lang="en-US" sz="1600" i="1" dirty="0">
                                    <a:solidFill>
                                      <a:schemeClr val="accent1">
                                        <a:lumMod val="75000"/>
                                      </a:schemeClr>
                                    </a:solidFill>
                                    <a:latin typeface="Cambria Math" panose="02040503050406030204" pitchFamily="18" charset="0"/>
                                  </a:rPr>
                                </m:ctrlPr>
                              </m:dPr>
                              <m:e>
                                <m:r>
                                  <a:rPr lang="en-US" sz="1600" i="1" dirty="0">
                                    <a:solidFill>
                                      <a:schemeClr val="accent1">
                                        <a:lumMod val="75000"/>
                                      </a:schemeClr>
                                    </a:solidFill>
                                    <a:latin typeface="Cambria Math" panose="02040503050406030204" pitchFamily="18" charset="0"/>
                                  </a:rPr>
                                  <m:t>𝑅𝑒𝑙𝑎𝑡𝑖𝑜𝑛𝑠h</m:t>
                                </m:r>
                                <m:r>
                                  <a:rPr lang="en-US" sz="1600" i="1" dirty="0" smtClean="0">
                                    <a:solidFill>
                                      <a:schemeClr val="accent1">
                                        <a:lumMod val="75000"/>
                                      </a:schemeClr>
                                    </a:solidFill>
                                    <a:latin typeface="Cambria Math" panose="02040503050406030204" pitchFamily="18" charset="0"/>
                                  </a:rPr>
                                  <m:t>𝑖𝑝</m:t>
                                </m:r>
                                <m:r>
                                  <a:rPr lang="en-US" sz="1600" i="1" dirty="0">
                                    <a:solidFill>
                                      <a:schemeClr val="accent1">
                                        <a:lumMod val="75000"/>
                                      </a:schemeClr>
                                    </a:solidFill>
                                    <a:latin typeface="Cambria Math" panose="02040503050406030204" pitchFamily="18" charset="0"/>
                                  </a:rPr>
                                  <m:t>, </m:t>
                                </m:r>
                                <m:r>
                                  <a:rPr lang="en-US" sz="1600" b="0" i="1" dirty="0" smtClean="0">
                                    <a:solidFill>
                                      <a:schemeClr val="accent1">
                                        <a:lumMod val="75000"/>
                                      </a:schemeClr>
                                    </a:solidFill>
                                    <a:latin typeface="Cambria Math" panose="02040503050406030204" pitchFamily="18" charset="0"/>
                                  </a:rPr>
                                  <m:t> </m:t>
                                </m:r>
                                <m:r>
                                  <a:rPr lang="en-US" sz="1600" b="0" i="1" dirty="0" smtClean="0">
                                    <a:solidFill>
                                      <a:schemeClr val="accent1">
                                        <a:lumMod val="75000"/>
                                      </a:schemeClr>
                                    </a:solidFill>
                                    <a:latin typeface="Cambria Math" panose="02040503050406030204" pitchFamily="18" charset="0"/>
                                  </a:rPr>
                                  <m:t>𝑡𝑟𝑎𝑣𝑒𝑙</m:t>
                                </m:r>
                                <m:r>
                                  <a:rPr lang="en-US" sz="1600" b="0" i="1" dirty="0" smtClean="0">
                                    <a:solidFill>
                                      <a:schemeClr val="accent1">
                                        <a:lumMod val="75000"/>
                                      </a:schemeClr>
                                    </a:solidFill>
                                    <a:latin typeface="Cambria Math" panose="02040503050406030204" pitchFamily="18" charset="0"/>
                                  </a:rPr>
                                  <m:t> </m:t>
                                </m:r>
                                <m:r>
                                  <a:rPr lang="en-US" sz="1600" b="0" i="1" dirty="0" smtClean="0">
                                    <a:solidFill>
                                      <a:schemeClr val="accent1">
                                        <a:lumMod val="75000"/>
                                      </a:schemeClr>
                                    </a:solidFill>
                                    <a:latin typeface="Cambria Math" panose="02040503050406030204" pitchFamily="18" charset="0"/>
                                  </a:rPr>
                                  <m:t>𝑎𝑏𝑟𝑜𝑎𝑑</m:t>
                                </m:r>
                                <m:r>
                                  <a:rPr lang="en-US" sz="1600" b="0" i="1" dirty="0" smtClean="0">
                                    <a:solidFill>
                                      <a:schemeClr val="accent1">
                                        <a:lumMod val="75000"/>
                                      </a:schemeClr>
                                    </a:solidFill>
                                    <a:latin typeface="Cambria Math" panose="02040503050406030204" pitchFamily="18" charset="0"/>
                                  </a:rPr>
                                  <m:t> </m:t>
                                </m:r>
                                <m:r>
                                  <a:rPr lang="en-US" sz="1600" b="0" i="1" dirty="0" smtClean="0">
                                    <a:solidFill>
                                      <a:schemeClr val="accent1">
                                        <a:lumMod val="75000"/>
                                      </a:schemeClr>
                                    </a:solidFill>
                                    <a:latin typeface="Cambria Math" panose="02040503050406030204" pitchFamily="18" charset="0"/>
                                  </a:rPr>
                                  <m:t>𝑘𝑖𝑑</m:t>
                                </m:r>
                              </m:e>
                            </m:d>
                            <m:r>
                              <a:rPr lang="en-US" sz="1600" b="0" i="1" dirty="0" smtClean="0">
                                <a:solidFill>
                                  <a:schemeClr val="accent1">
                                    <a:lumMod val="75000"/>
                                  </a:schemeClr>
                                </a:solidFill>
                                <a:latin typeface="Cambria Math" panose="02040503050406030204" pitchFamily="18" charset="0"/>
                              </a:rPr>
                              <m:t>}</m:t>
                            </m:r>
                          </m:e>
                        </m:eqArr>
                      </m:e>
                    </m:d>
                  </m:oMath>
                </a14:m>
                <a:r>
                  <a:rPr lang="en-US" sz="1600" dirty="0">
                    <a:latin typeface="Arial "/>
                  </a:rPr>
                  <a:t> </a:t>
                </a:r>
              </a:p>
              <a:p>
                <a:pPr marL="0" indent="0">
                  <a:buNone/>
                </a:pPr>
                <a:endParaRPr lang="en-US" sz="2000" dirty="0">
                  <a:latin typeface="Arial "/>
                </a:endParaRPr>
              </a:p>
              <a:p>
                <a:pPr marL="0" indent="0">
                  <a:buNone/>
                </a:pPr>
                <a:endParaRPr lang="en-US" sz="2000" dirty="0">
                  <a:latin typeface="Arial "/>
                </a:endParaRPr>
              </a:p>
            </p:txBody>
          </p:sp>
        </mc:Choice>
        <mc:Fallback xmlns="">
          <p:sp>
            <p:nvSpPr>
              <p:cNvPr id="2" name="Content Placeholder 1">
                <a:extLst>
                  <a:ext uri="{FF2B5EF4-FFF2-40B4-BE49-F238E27FC236}">
                    <a16:creationId xmlns:a16="http://schemas.microsoft.com/office/drawing/2014/main" id="{0E1D08FE-00FB-4153-9609-F79BFC50ABBB}"/>
                  </a:ext>
                </a:extLst>
              </p:cNvPr>
              <p:cNvSpPr>
                <a:spLocks noGrp="1" noRot="1" noChangeAspect="1" noMove="1" noResize="1" noEditPoints="1" noAdjustHandles="1" noChangeArrowheads="1" noChangeShapeType="1" noTextEdit="1"/>
              </p:cNvSpPr>
              <p:nvPr>
                <p:ph idx="1"/>
              </p:nvPr>
            </p:nvSpPr>
            <p:spPr>
              <a:xfrm>
                <a:off x="288757" y="996231"/>
                <a:ext cx="8576109" cy="5180732"/>
              </a:xfrm>
              <a:blipFill>
                <a:blip r:embed="rId3"/>
                <a:stretch>
                  <a:fillRect l="-711" t="-105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84BBC1E-7AFA-42E8-98E6-55DFF1B7E21A}"/>
              </a:ext>
            </a:extLst>
          </p:cNvPr>
          <p:cNvSpPr>
            <a:spLocks noGrp="1"/>
          </p:cNvSpPr>
          <p:nvPr>
            <p:ph type="sldNum" sz="quarter" idx="4"/>
          </p:nvPr>
        </p:nvSpPr>
        <p:spPr/>
        <p:txBody>
          <a:bodyPr/>
          <a:lstStyle/>
          <a:p>
            <a:fld id="{689318A1-174D-4DEE-8106-03A37B9BCF15}" type="slidenum">
              <a:rPr lang="en-US" sz="1000" smtClean="0"/>
              <a:pPr/>
              <a:t>16</a:t>
            </a:fld>
            <a:endParaRPr lang="en-US" sz="1000" dirty="0"/>
          </a:p>
        </p:txBody>
      </p:sp>
      <p:sp>
        <p:nvSpPr>
          <p:cNvPr id="5" name="Footer Placeholder 4">
            <a:extLst>
              <a:ext uri="{FF2B5EF4-FFF2-40B4-BE49-F238E27FC236}">
                <a16:creationId xmlns:a16="http://schemas.microsoft.com/office/drawing/2014/main" id="{EFCFD768-A9F4-464D-B255-A5A18F6FE7D1}"/>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4344C7F0-2444-4571-AB46-ADED51791843}"/>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7" name="Content Placeholder 6">
            <a:extLst>
              <a:ext uri="{FF2B5EF4-FFF2-40B4-BE49-F238E27FC236}">
                <a16:creationId xmlns:a16="http://schemas.microsoft.com/office/drawing/2014/main" id="{84B18F82-F52F-406A-A973-689280D74D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0870" y="2491664"/>
            <a:ext cx="936101" cy="856116"/>
          </a:xfrm>
          <a:prstGeom prst="rect">
            <a:avLst/>
          </a:prstGeom>
        </p:spPr>
      </p:pic>
      <p:sp>
        <p:nvSpPr>
          <p:cNvPr id="8" name="Rectangle: Diagonal Corners Rounded 7">
            <a:extLst>
              <a:ext uri="{FF2B5EF4-FFF2-40B4-BE49-F238E27FC236}">
                <a16:creationId xmlns:a16="http://schemas.microsoft.com/office/drawing/2014/main" id="{CE7053FF-1A79-447D-97DD-359F7B034AE4}"/>
              </a:ext>
            </a:extLst>
          </p:cNvPr>
          <p:cNvSpPr/>
          <p:nvPr/>
        </p:nvSpPr>
        <p:spPr>
          <a:xfrm>
            <a:off x="5350633" y="2688547"/>
            <a:ext cx="1504237" cy="462350"/>
          </a:xfrm>
          <a:prstGeom prst="round2DiagRect">
            <a:avLst>
              <a:gd name="adj1" fmla="val 16667"/>
              <a:gd name="adj2" fmla="val 0"/>
            </a:avLst>
          </a:prstGeom>
          <a:solidFill>
            <a:srgbClr val="297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(Adults, True)</a:t>
            </a:r>
          </a:p>
        </p:txBody>
      </p:sp>
      <p:sp>
        <p:nvSpPr>
          <p:cNvPr id="17" name="Rectangle: Diagonal Corners Rounded 16">
            <a:extLst>
              <a:ext uri="{FF2B5EF4-FFF2-40B4-BE49-F238E27FC236}">
                <a16:creationId xmlns:a16="http://schemas.microsoft.com/office/drawing/2014/main" id="{83C70D1E-80D0-4D00-98A4-278641890EB9}"/>
              </a:ext>
            </a:extLst>
          </p:cNvPr>
          <p:cNvSpPr/>
          <p:nvPr/>
        </p:nvSpPr>
        <p:spPr>
          <a:xfrm>
            <a:off x="1050820" y="2688547"/>
            <a:ext cx="2033135" cy="462350"/>
          </a:xfrm>
          <a:prstGeom prst="round2DiagRect">
            <a:avLst/>
          </a:prstGeom>
          <a:solidFill>
            <a:srgbClr val="297195"/>
          </a:solidFill>
          <a:ln>
            <a:solidFill>
              <a:srgbClr val="297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(Relationship, kid)</a:t>
            </a:r>
          </a:p>
        </p:txBody>
      </p:sp>
      <p:cxnSp>
        <p:nvCxnSpPr>
          <p:cNvPr id="12" name="Straight Connector 11">
            <a:extLst>
              <a:ext uri="{FF2B5EF4-FFF2-40B4-BE49-F238E27FC236}">
                <a16:creationId xmlns:a16="http://schemas.microsoft.com/office/drawing/2014/main" id="{0807E9BB-B7A6-4567-9FAC-126D7FD93328}"/>
              </a:ext>
            </a:extLst>
          </p:cNvPr>
          <p:cNvCxnSpPr>
            <a:cxnSpLocks/>
            <a:stCxn id="17" idx="0"/>
            <a:endCxn id="7" idx="1"/>
          </p:cNvCxnSpPr>
          <p:nvPr/>
        </p:nvCxnSpPr>
        <p:spPr>
          <a:xfrm>
            <a:off x="3083955" y="2919722"/>
            <a:ext cx="556915"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9D414AC-B85E-4060-A769-0938F4F57FB1}"/>
              </a:ext>
            </a:extLst>
          </p:cNvPr>
          <p:cNvCxnSpPr>
            <a:cxnSpLocks/>
            <a:stCxn id="7" idx="3"/>
            <a:endCxn id="8" idx="2"/>
          </p:cNvCxnSpPr>
          <p:nvPr/>
        </p:nvCxnSpPr>
        <p:spPr>
          <a:xfrm>
            <a:off x="4576971" y="2919722"/>
            <a:ext cx="773662" cy="0"/>
          </a:xfrm>
          <a:prstGeom prst="line">
            <a:avLst/>
          </a:prstGeom>
        </p:spPr>
        <p:style>
          <a:lnRef idx="1">
            <a:schemeClr val="dk1"/>
          </a:lnRef>
          <a:fillRef idx="0">
            <a:schemeClr val="dk1"/>
          </a:fillRef>
          <a:effectRef idx="0">
            <a:schemeClr val="dk1"/>
          </a:effectRef>
          <a:fontRef idx="minor">
            <a:schemeClr val="tx1"/>
          </a:fontRef>
        </p:style>
      </p:cxnSp>
      <p:sp>
        <p:nvSpPr>
          <p:cNvPr id="15" name="Multiplication Sign 14">
            <a:extLst>
              <a:ext uri="{FF2B5EF4-FFF2-40B4-BE49-F238E27FC236}">
                <a16:creationId xmlns:a16="http://schemas.microsoft.com/office/drawing/2014/main" id="{63261AF8-8D64-4FBC-94DA-DAB585639580}"/>
              </a:ext>
            </a:extLst>
          </p:cNvPr>
          <p:cNvSpPr/>
          <p:nvPr/>
        </p:nvSpPr>
        <p:spPr>
          <a:xfrm>
            <a:off x="4777239" y="2801409"/>
            <a:ext cx="181276" cy="23662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2">
            <a:extLst>
              <a:ext uri="{FF2B5EF4-FFF2-40B4-BE49-F238E27FC236}">
                <a16:creationId xmlns:a16="http://schemas.microsoft.com/office/drawing/2014/main" id="{3B7C5615-9699-470F-B67C-5E37A110F3A2}"/>
              </a:ext>
            </a:extLst>
          </p:cNvPr>
          <p:cNvSpPr>
            <a:spLocks noGrp="1"/>
          </p:cNvSpPr>
          <p:nvPr>
            <p:ph type="ctrTitle"/>
          </p:nvPr>
        </p:nvSpPr>
        <p:spPr>
          <a:xfrm>
            <a:off x="1922048" y="222623"/>
            <a:ext cx="4932822" cy="773608"/>
          </a:xfrm>
        </p:spPr>
        <p:txBody>
          <a:bodyPr anchor="b">
            <a:normAutofit/>
          </a:bodyPr>
          <a:lstStyle/>
          <a:p>
            <a:r>
              <a:rPr lang="en-US" sz="2700" dirty="0"/>
              <a:t>The HABAC Model</a:t>
            </a:r>
            <a:br>
              <a:rPr lang="en-US" sz="2700" dirty="0"/>
            </a:br>
            <a:r>
              <a:rPr lang="en-US" sz="2200" dirty="0"/>
              <a:t>3- Constraints</a:t>
            </a:r>
            <a:endParaRPr lang="en-US" sz="2700" dirty="0"/>
          </a:p>
        </p:txBody>
      </p:sp>
      <p:pic>
        <p:nvPicPr>
          <p:cNvPr id="50" name="Content Placeholder 6">
            <a:extLst>
              <a:ext uri="{FF2B5EF4-FFF2-40B4-BE49-F238E27FC236}">
                <a16:creationId xmlns:a16="http://schemas.microsoft.com/office/drawing/2014/main" id="{F7AC5D57-24C6-444B-A09D-EEBAD413A2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2442" y="5244159"/>
            <a:ext cx="964797" cy="882360"/>
          </a:xfrm>
          <a:prstGeom prst="rect">
            <a:avLst/>
          </a:prstGeom>
        </p:spPr>
      </p:pic>
      <p:sp>
        <p:nvSpPr>
          <p:cNvPr id="51" name="Rectangle: Diagonal Corners Rounded 50">
            <a:extLst>
              <a:ext uri="{FF2B5EF4-FFF2-40B4-BE49-F238E27FC236}">
                <a16:creationId xmlns:a16="http://schemas.microsoft.com/office/drawing/2014/main" id="{84787DD8-52F0-4B01-8086-C1B612A1B9B3}"/>
              </a:ext>
            </a:extLst>
          </p:cNvPr>
          <p:cNvSpPr/>
          <p:nvPr/>
        </p:nvSpPr>
        <p:spPr>
          <a:xfrm>
            <a:off x="5664887" y="5468155"/>
            <a:ext cx="2757021" cy="462350"/>
          </a:xfrm>
          <a:prstGeom prst="round2DiagRect">
            <a:avLst>
              <a:gd name="adj1" fmla="val 16667"/>
              <a:gd name="adj2" fmla="val 0"/>
            </a:avLst>
          </a:prstGeom>
          <a:solidFill>
            <a:srgbClr val="297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(Relationship, travel abroad kid)</a:t>
            </a:r>
          </a:p>
        </p:txBody>
      </p:sp>
      <p:sp>
        <p:nvSpPr>
          <p:cNvPr id="52" name="Rectangle: Diagonal Corners Rounded 51">
            <a:extLst>
              <a:ext uri="{FF2B5EF4-FFF2-40B4-BE49-F238E27FC236}">
                <a16:creationId xmlns:a16="http://schemas.microsoft.com/office/drawing/2014/main" id="{A0B1BD98-9C72-4C39-98D9-C00531443F9C}"/>
              </a:ext>
            </a:extLst>
          </p:cNvPr>
          <p:cNvSpPr/>
          <p:nvPr/>
        </p:nvSpPr>
        <p:spPr>
          <a:xfrm>
            <a:off x="694827" y="5454164"/>
            <a:ext cx="2454442" cy="462350"/>
          </a:xfrm>
          <a:prstGeom prst="round2DiagRect">
            <a:avLst/>
          </a:prstGeom>
          <a:solidFill>
            <a:srgbClr val="297195"/>
          </a:solidFill>
          <a:ln>
            <a:solidFill>
              <a:srgbClr val="297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(Relationship, staying home kid)</a:t>
            </a:r>
          </a:p>
        </p:txBody>
      </p:sp>
      <p:cxnSp>
        <p:nvCxnSpPr>
          <p:cNvPr id="53" name="Straight Connector 52">
            <a:extLst>
              <a:ext uri="{FF2B5EF4-FFF2-40B4-BE49-F238E27FC236}">
                <a16:creationId xmlns:a16="http://schemas.microsoft.com/office/drawing/2014/main" id="{0B31DDD1-A943-4EC7-8B33-148ECF843CD6}"/>
              </a:ext>
            </a:extLst>
          </p:cNvPr>
          <p:cNvCxnSpPr>
            <a:cxnSpLocks/>
            <a:stCxn id="52" idx="0"/>
            <a:endCxn id="50" idx="1"/>
          </p:cNvCxnSpPr>
          <p:nvPr/>
        </p:nvCxnSpPr>
        <p:spPr>
          <a:xfrm>
            <a:off x="3149269" y="5685339"/>
            <a:ext cx="663173"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CC93D30-D98E-481B-8124-1601C8A95DE1}"/>
              </a:ext>
            </a:extLst>
          </p:cNvPr>
          <p:cNvCxnSpPr>
            <a:cxnSpLocks/>
            <a:endCxn id="51" idx="2"/>
          </p:cNvCxnSpPr>
          <p:nvPr/>
        </p:nvCxnSpPr>
        <p:spPr>
          <a:xfrm>
            <a:off x="4739209" y="5699330"/>
            <a:ext cx="925678" cy="0"/>
          </a:xfrm>
          <a:prstGeom prst="line">
            <a:avLst/>
          </a:prstGeom>
        </p:spPr>
        <p:style>
          <a:lnRef idx="1">
            <a:schemeClr val="dk1"/>
          </a:lnRef>
          <a:fillRef idx="0">
            <a:schemeClr val="dk1"/>
          </a:fillRef>
          <a:effectRef idx="0">
            <a:schemeClr val="dk1"/>
          </a:effectRef>
          <a:fontRef idx="minor">
            <a:schemeClr val="tx1"/>
          </a:fontRef>
        </p:style>
      </p:cxnSp>
      <p:sp>
        <p:nvSpPr>
          <p:cNvPr id="55" name="Multiplication Sign 54">
            <a:extLst>
              <a:ext uri="{FF2B5EF4-FFF2-40B4-BE49-F238E27FC236}">
                <a16:creationId xmlns:a16="http://schemas.microsoft.com/office/drawing/2014/main" id="{81D01E0E-6ADA-42D8-9F97-07B34ED4D283}"/>
              </a:ext>
            </a:extLst>
          </p:cNvPr>
          <p:cNvSpPr/>
          <p:nvPr/>
        </p:nvSpPr>
        <p:spPr>
          <a:xfrm>
            <a:off x="5091493" y="5581017"/>
            <a:ext cx="181276" cy="23662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85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79C33-7FAC-4B9D-BD76-2E3F860CF2D6}"/>
              </a:ext>
            </a:extLst>
          </p:cNvPr>
          <p:cNvSpPr>
            <a:spLocks noGrp="1"/>
          </p:cNvSpPr>
          <p:nvPr>
            <p:ph idx="1"/>
          </p:nvPr>
        </p:nvSpPr>
        <p:spPr>
          <a:xfrm>
            <a:off x="309880" y="1181100"/>
            <a:ext cx="8524240" cy="4584700"/>
          </a:xfrm>
        </p:spPr>
        <p:txBody>
          <a:bodyPr>
            <a:normAutofit fontScale="92500" lnSpcReduction="20000"/>
          </a:bodyPr>
          <a:lstStyle/>
          <a:p>
            <a:pPr marL="0" indent="0">
              <a:buNone/>
            </a:pPr>
            <a:endParaRPr lang="en-US" sz="1800" dirty="0">
              <a:latin typeface="Arial "/>
              <a:cs typeface="Arial" panose="020B0604020202020204" pitchFamily="34" charset="0"/>
            </a:endParaRPr>
          </a:p>
          <a:p>
            <a:pPr marL="342900" indent="-342900">
              <a:buFont typeface="+mj-lt"/>
              <a:buAutoNum type="arabicPeriod"/>
            </a:pPr>
            <a:r>
              <a:rPr lang="en-US" sz="2200" dirty="0">
                <a:solidFill>
                  <a:schemeClr val="bg2">
                    <a:lumMod val="75000"/>
                  </a:schemeClr>
                </a:solidFill>
                <a:latin typeface="Arial "/>
                <a:cs typeface="Arial" panose="020B0604020202020204" pitchFamily="34" charset="0"/>
              </a:rPr>
              <a:t>Design, formalize ABAC based access control model for smart home IoT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a:t>
            </a:r>
          </a:p>
          <a:p>
            <a:pPr marL="457200" indent="-457200">
              <a:buFont typeface="+mj-lt"/>
              <a:buAutoNum type="arabicPeriod"/>
            </a:pPr>
            <a:endParaRPr lang="en-US" sz="2200" dirty="0">
              <a:latin typeface="Arial "/>
              <a:cs typeface="Arial" panose="020B0604020202020204" pitchFamily="34" charset="0"/>
            </a:endParaRPr>
          </a:p>
          <a:p>
            <a:pPr marL="457200" indent="-457200">
              <a:buFont typeface="+mj-lt"/>
              <a:buAutoNum type="arabicPeriod"/>
            </a:pPr>
            <a:r>
              <a:rPr lang="en-US" sz="2200" dirty="0">
                <a:latin typeface="Arial "/>
                <a:cs typeface="Arial" panose="020B0604020202020204" pitchFamily="34" charset="0"/>
              </a:rPr>
              <a:t>Analyze </a:t>
            </a:r>
            <a:r>
              <a:rPr lang="en-US" sz="2200" dirty="0">
                <a:solidFill>
                  <a:srgbClr val="0039A6"/>
                </a:solidFill>
                <a:latin typeface="Arial "/>
              </a:rPr>
              <a:t>HABAC</a:t>
            </a:r>
            <a:r>
              <a:rPr lang="en-US" sz="2200" dirty="0">
                <a:latin typeface="Arial "/>
                <a:cs typeface="Arial" panose="020B0604020202020204" pitchFamily="34" charset="0"/>
              </a:rPr>
              <a:t> model relative to the previously published </a:t>
            </a:r>
            <a:r>
              <a:rPr lang="en-US" sz="2200" dirty="0">
                <a:solidFill>
                  <a:schemeClr val="accent2">
                    <a:lumMod val="75000"/>
                  </a:schemeClr>
                </a:solidFill>
                <a:latin typeface="Arial "/>
              </a:rPr>
              <a:t>EGRBAC</a:t>
            </a:r>
            <a:r>
              <a:rPr lang="en-US" sz="2200" dirty="0">
                <a:latin typeface="Arial "/>
                <a:cs typeface="Arial" panose="020B0604020202020204" pitchFamily="34" charset="0"/>
              </a:rPr>
              <a:t> model [4]. Compare the theoretical expressive power of these models by:</a:t>
            </a:r>
          </a:p>
          <a:p>
            <a:pPr marL="457200" indent="-457200">
              <a:buFont typeface="+mj-lt"/>
              <a:buAutoNum type="arabicPeriod"/>
            </a:pPr>
            <a:endParaRPr lang="en-US" sz="2200" dirty="0">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Introduce HABAC configuration that translates EGRBAC policies in a manner that they can be implemented by HABAC.</a:t>
            </a:r>
          </a:p>
          <a:p>
            <a:pPr marL="800100" lvl="1" indent="-457200">
              <a:buFont typeface="+mj-lt"/>
              <a:buAutoNum type="alphaLcPeriod"/>
            </a:pPr>
            <a:endParaRPr lang="en-US" sz="2200" dirty="0">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Provide an algorithm to convert an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specification to </a:t>
            </a:r>
            <a:r>
              <a:rPr lang="en-US" sz="2200" dirty="0">
                <a:solidFill>
                  <a:schemeClr val="bg2">
                    <a:lumMod val="75000"/>
                  </a:schemeClr>
                </a:solidFill>
                <a:latin typeface="Arial "/>
              </a:rPr>
              <a:t>EGRBAC</a:t>
            </a:r>
            <a:r>
              <a:rPr lang="en-US" sz="2200" dirty="0">
                <a:solidFill>
                  <a:schemeClr val="bg2">
                    <a:lumMod val="75000"/>
                  </a:schemeClr>
                </a:solidFill>
                <a:latin typeface="Arial "/>
                <a:cs typeface="Arial" panose="020B0604020202020204" pitchFamily="34" charset="0"/>
              </a:rPr>
              <a:t>.</a:t>
            </a:r>
          </a:p>
          <a:p>
            <a:pPr marL="800100" lvl="1" indent="-457200">
              <a:buFont typeface="+mj-lt"/>
              <a:buAutoNum type="alphaLcPeriod"/>
            </a:pPr>
            <a:endParaRPr lang="en-US" sz="2200" dirty="0">
              <a:solidFill>
                <a:schemeClr val="bg2">
                  <a:lumMod val="75000"/>
                </a:schemeClr>
              </a:solidFill>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Discuss the insights for practical deployment of these models resulting from these constructions.</a:t>
            </a:r>
          </a:p>
          <a:p>
            <a:pPr lvl="1"/>
            <a:endParaRPr lang="fr-FR" sz="1700" dirty="0">
              <a:latin typeface="Arial "/>
            </a:endParaRPr>
          </a:p>
          <a:p>
            <a:endParaRPr lang="fr-FR" sz="2000" dirty="0">
              <a:latin typeface="Arial "/>
            </a:endParaRP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17</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9" name="Title 2">
            <a:extLst>
              <a:ext uri="{FF2B5EF4-FFF2-40B4-BE49-F238E27FC236}">
                <a16:creationId xmlns:a16="http://schemas.microsoft.com/office/drawing/2014/main" id="{E5B267C4-7335-4D94-B8B9-5FEC1213EAA2}"/>
              </a:ext>
            </a:extLst>
          </p:cNvPr>
          <p:cNvSpPr>
            <a:spLocks noGrp="1"/>
          </p:cNvSpPr>
          <p:nvPr>
            <p:ph type="ctrTitle"/>
          </p:nvPr>
        </p:nvSpPr>
        <p:spPr>
          <a:xfrm>
            <a:off x="1802398" y="308394"/>
            <a:ext cx="4932822" cy="462224"/>
          </a:xfrm>
        </p:spPr>
        <p:txBody>
          <a:bodyPr/>
          <a:lstStyle/>
          <a:p>
            <a:r>
              <a:rPr lang="en-US" dirty="0"/>
              <a:t>Our Contribution</a:t>
            </a:r>
          </a:p>
        </p:txBody>
      </p:sp>
    </p:spTree>
    <p:extLst>
      <p:ext uri="{BB962C8B-B14F-4D97-AF65-F5344CB8AC3E}">
        <p14:creationId xmlns:p14="http://schemas.microsoft.com/office/powerpoint/2010/main" val="371395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BBC1E-7AFA-42E8-98E6-55DFF1B7E21A}"/>
              </a:ext>
            </a:extLst>
          </p:cNvPr>
          <p:cNvSpPr>
            <a:spLocks noGrp="1"/>
          </p:cNvSpPr>
          <p:nvPr>
            <p:ph type="sldNum" sz="quarter" idx="4"/>
          </p:nvPr>
        </p:nvSpPr>
        <p:spPr>
          <a:xfrm>
            <a:off x="4388459" y="6492875"/>
            <a:ext cx="367080" cy="365125"/>
          </a:xfrm>
        </p:spPr>
        <p:txBody>
          <a:bodyPr anchor="ctr">
            <a:normAutofit/>
          </a:bodyPr>
          <a:lstStyle/>
          <a:p>
            <a:pPr>
              <a:spcAft>
                <a:spcPts val="600"/>
              </a:spcAft>
            </a:pPr>
            <a:fld id="{689318A1-174D-4DEE-8106-03A37B9BCF15}" type="slidenum">
              <a:rPr lang="en-US" sz="1000" smtClean="0"/>
              <a:pPr>
                <a:spcAft>
                  <a:spcPts val="600"/>
                </a:spcAft>
              </a:pPr>
              <a:t>18</a:t>
            </a:fld>
            <a:endParaRPr lang="en-US" sz="1000"/>
          </a:p>
        </p:txBody>
      </p:sp>
      <p:sp>
        <p:nvSpPr>
          <p:cNvPr id="5" name="Footer Placeholder 4">
            <a:extLst>
              <a:ext uri="{FF2B5EF4-FFF2-40B4-BE49-F238E27FC236}">
                <a16:creationId xmlns:a16="http://schemas.microsoft.com/office/drawing/2014/main" id="{EFCFD768-A9F4-464D-B255-A5A18F6FE7D1}"/>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3" name="Title 2">
            <a:extLst>
              <a:ext uri="{FF2B5EF4-FFF2-40B4-BE49-F238E27FC236}">
                <a16:creationId xmlns:a16="http://schemas.microsoft.com/office/drawing/2014/main" id="{7FFF8A36-77D9-486D-99F6-0047E614F507}"/>
              </a:ext>
            </a:extLst>
          </p:cNvPr>
          <p:cNvSpPr>
            <a:spLocks noGrp="1"/>
          </p:cNvSpPr>
          <p:nvPr>
            <p:ph type="ctrTitle"/>
          </p:nvPr>
        </p:nvSpPr>
        <p:spPr>
          <a:xfrm>
            <a:off x="1922048" y="222623"/>
            <a:ext cx="4932822" cy="773608"/>
          </a:xfrm>
        </p:spPr>
        <p:txBody>
          <a:bodyPr anchor="b">
            <a:normAutofit/>
          </a:bodyPr>
          <a:lstStyle/>
          <a:p>
            <a:r>
              <a:rPr lang="en-US" sz="2700"/>
              <a:t>The HABAC Model</a:t>
            </a:r>
            <a:br>
              <a:rPr lang="en-US" sz="2700"/>
            </a:br>
            <a:r>
              <a:rPr lang="en-US" sz="2200"/>
              <a:t>3- Constraints</a:t>
            </a:r>
            <a:endParaRPr lang="en-US" sz="2700" dirty="0"/>
          </a:p>
        </p:txBody>
      </p:sp>
      <p:sp>
        <p:nvSpPr>
          <p:cNvPr id="6" name="Date Placeholder 3" hidden="1">
            <a:extLst>
              <a:ext uri="{FF2B5EF4-FFF2-40B4-BE49-F238E27FC236}">
                <a16:creationId xmlns:a16="http://schemas.microsoft.com/office/drawing/2014/main" id="{4344C7F0-2444-4571-AB46-ADED51791843}"/>
              </a:ext>
            </a:extLst>
          </p:cNvPr>
          <p:cNvSpPr>
            <a:spLocks noGrp="1"/>
          </p:cNvSpPr>
          <p:nvPr>
            <p:ph type="dt" sz="half" idx="4294967295"/>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pPr>
              <a:spcAft>
                <a:spcPts val="600"/>
              </a:spcAft>
            </a:pPr>
            <a:r>
              <a:rPr lang="en-US"/>
              <a:t>© Safwa Ameer</a:t>
            </a:r>
          </a:p>
        </p:txBody>
      </p:sp>
      <p:pic>
        <p:nvPicPr>
          <p:cNvPr id="7" name="Picture 6" descr="A close up of a map&#10;&#10;Description automatically generated">
            <a:extLst>
              <a:ext uri="{FF2B5EF4-FFF2-40B4-BE49-F238E27FC236}">
                <a16:creationId xmlns:a16="http://schemas.microsoft.com/office/drawing/2014/main" id="{5F8DA04C-4517-4450-B1D2-E5B2DE39BD34}"/>
              </a:ext>
            </a:extLst>
          </p:cNvPr>
          <p:cNvPicPr>
            <a:picLocks noChangeAspect="1"/>
          </p:cNvPicPr>
          <p:nvPr/>
        </p:nvPicPr>
        <p:blipFill>
          <a:blip r:embed="rId3"/>
          <a:stretch>
            <a:fillRect/>
          </a:stretch>
        </p:blipFill>
        <p:spPr>
          <a:xfrm>
            <a:off x="1103790" y="1349912"/>
            <a:ext cx="6936420" cy="3260116"/>
          </a:xfrm>
          <a:prstGeom prst="rect">
            <a:avLst/>
          </a:prstGeom>
          <a:noFill/>
        </p:spPr>
      </p:pic>
      <p:sp>
        <p:nvSpPr>
          <p:cNvPr id="8" name="TextBox 7">
            <a:extLst>
              <a:ext uri="{FF2B5EF4-FFF2-40B4-BE49-F238E27FC236}">
                <a16:creationId xmlns:a16="http://schemas.microsoft.com/office/drawing/2014/main" id="{B23F4CA6-F891-4B58-9BA8-88D76E2B8285}"/>
              </a:ext>
            </a:extLst>
          </p:cNvPr>
          <p:cNvSpPr txBox="1"/>
          <p:nvPr/>
        </p:nvSpPr>
        <p:spPr>
          <a:xfrm>
            <a:off x="134911" y="4772999"/>
            <a:ext cx="8889168"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main idea in EGRBAC is that </a:t>
            </a:r>
            <a:r>
              <a:rPr lang="en-US" dirty="0">
                <a:solidFill>
                  <a:schemeClr val="accent1">
                    <a:lumMod val="75000"/>
                  </a:schemeClr>
                </a:solidFill>
                <a:latin typeface="Arial" panose="020B0604020202020204" pitchFamily="34" charset="0"/>
                <a:cs typeface="Arial" panose="020B0604020202020204" pitchFamily="34" charset="0"/>
              </a:rPr>
              <a:t>a user is assigned to a set of roles </a:t>
            </a:r>
            <a:r>
              <a:rPr lang="en-US" dirty="0">
                <a:latin typeface="Arial" panose="020B0604020202020204" pitchFamily="34" charset="0"/>
                <a:cs typeface="Arial" panose="020B0604020202020204" pitchFamily="34" charset="0"/>
              </a:rPr>
              <a:t>and according </a:t>
            </a:r>
            <a:r>
              <a:rPr lang="en-US" dirty="0">
                <a:solidFill>
                  <a:schemeClr val="accent1">
                    <a:lumMod val="75000"/>
                  </a:schemeClr>
                </a:solidFill>
                <a:latin typeface="Arial" panose="020B0604020202020204" pitchFamily="34" charset="0"/>
                <a:cs typeface="Arial" panose="020B0604020202020204" pitchFamily="34" charset="0"/>
              </a:rPr>
              <a:t>to the current active sessions</a:t>
            </a:r>
            <a:r>
              <a:rPr lang="en-US" dirty="0">
                <a:latin typeface="Arial" panose="020B0604020202020204" pitchFamily="34" charset="0"/>
                <a:cs typeface="Arial" panose="020B0604020202020204" pitchFamily="34" charset="0"/>
              </a:rPr>
              <a:t>, and </a:t>
            </a:r>
            <a:r>
              <a:rPr lang="en-US" dirty="0">
                <a:solidFill>
                  <a:schemeClr val="accent1">
                    <a:lumMod val="75000"/>
                  </a:schemeClr>
                </a:solidFill>
                <a:latin typeface="Arial" panose="020B0604020202020204" pitchFamily="34" charset="0"/>
                <a:cs typeface="Arial" panose="020B0604020202020204" pitchFamily="34" charset="0"/>
              </a:rPr>
              <a:t>current active environment roles some role pairs will be active</a:t>
            </a:r>
            <a:r>
              <a:rPr lang="en-US" dirty="0">
                <a:solidFill>
                  <a:srgbClr val="0070C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the user will get access to the </a:t>
            </a:r>
            <a:r>
              <a:rPr lang="en-US" dirty="0">
                <a:solidFill>
                  <a:schemeClr val="accent1">
                    <a:lumMod val="75000"/>
                  </a:schemeClr>
                </a:solidFill>
                <a:latin typeface="Arial" panose="020B0604020202020204" pitchFamily="34" charset="0"/>
                <a:cs typeface="Arial" panose="020B0604020202020204" pitchFamily="34" charset="0"/>
              </a:rPr>
              <a:t>permissions assigned to the device roles which are assigned to the current active role pairs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6179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79C33-7FAC-4B9D-BD76-2E3F860CF2D6}"/>
              </a:ext>
            </a:extLst>
          </p:cNvPr>
          <p:cNvSpPr>
            <a:spLocks noGrp="1"/>
          </p:cNvSpPr>
          <p:nvPr>
            <p:ph idx="1"/>
          </p:nvPr>
        </p:nvSpPr>
        <p:spPr>
          <a:xfrm>
            <a:off x="309880" y="1181100"/>
            <a:ext cx="8524240" cy="4584700"/>
          </a:xfrm>
        </p:spPr>
        <p:txBody>
          <a:bodyPr>
            <a:normAutofit fontScale="92500" lnSpcReduction="20000"/>
          </a:bodyPr>
          <a:lstStyle/>
          <a:p>
            <a:pPr marL="0" indent="0">
              <a:buNone/>
            </a:pPr>
            <a:endParaRPr lang="en-US" sz="1800" dirty="0">
              <a:latin typeface="Arial "/>
              <a:cs typeface="Arial" panose="020B0604020202020204" pitchFamily="34" charset="0"/>
            </a:endParaRPr>
          </a:p>
          <a:p>
            <a:pPr marL="342900" indent="-342900">
              <a:buFont typeface="+mj-lt"/>
              <a:buAutoNum type="arabicPeriod"/>
            </a:pPr>
            <a:r>
              <a:rPr lang="en-US" sz="2200" dirty="0">
                <a:solidFill>
                  <a:schemeClr val="bg2">
                    <a:lumMod val="75000"/>
                  </a:schemeClr>
                </a:solidFill>
                <a:latin typeface="Arial "/>
                <a:cs typeface="Arial" panose="020B0604020202020204" pitchFamily="34" charset="0"/>
              </a:rPr>
              <a:t>Design, formalize ABAC based access control model for smart home IoT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a:t>
            </a:r>
          </a:p>
          <a:p>
            <a:pPr marL="457200" indent="-457200">
              <a:buFont typeface="+mj-lt"/>
              <a:buAutoNum type="arabicPeriod"/>
            </a:pPr>
            <a:endParaRPr lang="en-US" sz="2200" dirty="0">
              <a:latin typeface="Arial "/>
              <a:cs typeface="Arial" panose="020B0604020202020204" pitchFamily="34" charset="0"/>
            </a:endParaRPr>
          </a:p>
          <a:p>
            <a:pPr marL="457200" indent="-457200">
              <a:buFont typeface="+mj-lt"/>
              <a:buAutoNum type="arabicPeriod"/>
            </a:pPr>
            <a:r>
              <a:rPr lang="en-US" sz="2200" dirty="0">
                <a:latin typeface="Arial "/>
                <a:cs typeface="Arial" panose="020B0604020202020204" pitchFamily="34" charset="0"/>
              </a:rPr>
              <a:t>Analyze </a:t>
            </a:r>
            <a:r>
              <a:rPr lang="en-US" sz="2200" dirty="0">
                <a:solidFill>
                  <a:srgbClr val="0039A6"/>
                </a:solidFill>
                <a:latin typeface="Arial "/>
              </a:rPr>
              <a:t>HABAC</a:t>
            </a:r>
            <a:r>
              <a:rPr lang="en-US" sz="2200" dirty="0">
                <a:latin typeface="Arial "/>
                <a:cs typeface="Arial" panose="020B0604020202020204" pitchFamily="34" charset="0"/>
              </a:rPr>
              <a:t> model relative to the previously published </a:t>
            </a:r>
            <a:r>
              <a:rPr lang="en-US" sz="2200" dirty="0">
                <a:solidFill>
                  <a:schemeClr val="accent2">
                    <a:lumMod val="75000"/>
                  </a:schemeClr>
                </a:solidFill>
                <a:latin typeface="Arial "/>
              </a:rPr>
              <a:t>EGRBAC</a:t>
            </a:r>
            <a:r>
              <a:rPr lang="en-US" sz="2200" dirty="0">
                <a:latin typeface="Arial "/>
                <a:cs typeface="Arial" panose="020B0604020202020204" pitchFamily="34" charset="0"/>
              </a:rPr>
              <a:t> model [4]. Compare the theoretical expressive power of these models by:</a:t>
            </a:r>
          </a:p>
          <a:p>
            <a:pPr marL="457200" indent="-457200">
              <a:buFont typeface="+mj-lt"/>
              <a:buAutoNum type="arabicPeriod"/>
            </a:pPr>
            <a:endParaRPr lang="en-US" sz="2200" dirty="0">
              <a:latin typeface="Arial "/>
              <a:cs typeface="Arial" panose="020B0604020202020204" pitchFamily="34" charset="0"/>
            </a:endParaRPr>
          </a:p>
          <a:p>
            <a:pPr marL="800100" lvl="1" indent="-457200">
              <a:buFont typeface="+mj-lt"/>
              <a:buAutoNum type="alphaLcPeriod"/>
            </a:pPr>
            <a:r>
              <a:rPr lang="en-US" sz="2200" dirty="0">
                <a:latin typeface="Arial "/>
                <a:cs typeface="Arial" panose="020B0604020202020204" pitchFamily="34" charset="0"/>
              </a:rPr>
              <a:t>Introduce </a:t>
            </a:r>
            <a:r>
              <a:rPr lang="en-US" sz="2200" dirty="0">
                <a:solidFill>
                  <a:srgbClr val="0039A6"/>
                </a:solidFill>
                <a:latin typeface="Arial "/>
              </a:rPr>
              <a:t>HABAC</a:t>
            </a:r>
            <a:r>
              <a:rPr lang="en-US" sz="2200" dirty="0">
                <a:latin typeface="Arial "/>
                <a:cs typeface="Arial" panose="020B0604020202020204" pitchFamily="34" charset="0"/>
              </a:rPr>
              <a:t> configuration that translates </a:t>
            </a:r>
            <a:r>
              <a:rPr lang="en-US" sz="2200" dirty="0">
                <a:solidFill>
                  <a:schemeClr val="accent2">
                    <a:lumMod val="75000"/>
                  </a:schemeClr>
                </a:solidFill>
                <a:latin typeface="Arial "/>
              </a:rPr>
              <a:t>EGRBAC</a:t>
            </a:r>
            <a:r>
              <a:rPr lang="en-US" sz="2200" dirty="0">
                <a:latin typeface="Arial "/>
                <a:cs typeface="Arial" panose="020B0604020202020204" pitchFamily="34" charset="0"/>
              </a:rPr>
              <a:t> policies in a manner that they can be implemented by </a:t>
            </a:r>
            <a:r>
              <a:rPr lang="en-US" sz="2200" dirty="0">
                <a:solidFill>
                  <a:srgbClr val="0039A6"/>
                </a:solidFill>
                <a:latin typeface="Arial "/>
              </a:rPr>
              <a:t>HABAC</a:t>
            </a:r>
            <a:r>
              <a:rPr lang="en-US" sz="2200" dirty="0">
                <a:latin typeface="Arial "/>
                <a:cs typeface="Arial" panose="020B0604020202020204" pitchFamily="34" charset="0"/>
              </a:rPr>
              <a:t>.</a:t>
            </a:r>
          </a:p>
          <a:p>
            <a:pPr marL="800100" lvl="1" indent="-457200">
              <a:buFont typeface="+mj-lt"/>
              <a:buAutoNum type="alphaLcPeriod"/>
            </a:pPr>
            <a:endParaRPr lang="en-US" sz="2200" dirty="0">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Provide an algorithm to convert an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specification to </a:t>
            </a:r>
            <a:r>
              <a:rPr lang="en-US" sz="2200" dirty="0">
                <a:solidFill>
                  <a:schemeClr val="bg2">
                    <a:lumMod val="75000"/>
                  </a:schemeClr>
                </a:solidFill>
                <a:latin typeface="Arial "/>
              </a:rPr>
              <a:t>EGRBAC</a:t>
            </a:r>
            <a:r>
              <a:rPr lang="en-US" sz="2200" dirty="0">
                <a:solidFill>
                  <a:schemeClr val="bg2">
                    <a:lumMod val="75000"/>
                  </a:schemeClr>
                </a:solidFill>
                <a:latin typeface="Arial "/>
                <a:cs typeface="Arial" panose="020B0604020202020204" pitchFamily="34" charset="0"/>
              </a:rPr>
              <a:t>.</a:t>
            </a:r>
          </a:p>
          <a:p>
            <a:pPr marL="800100" lvl="1" indent="-457200">
              <a:buFont typeface="+mj-lt"/>
              <a:buAutoNum type="alphaLcPeriod"/>
            </a:pPr>
            <a:endParaRPr lang="en-US" sz="2200" dirty="0">
              <a:solidFill>
                <a:schemeClr val="bg2">
                  <a:lumMod val="75000"/>
                </a:schemeClr>
              </a:solidFill>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Discuss the insights for practical deployment of these models resulting from these constructions.</a:t>
            </a:r>
          </a:p>
          <a:p>
            <a:pPr lvl="1"/>
            <a:endParaRPr lang="fr-FR" sz="1700" dirty="0">
              <a:latin typeface="Arial "/>
            </a:endParaRPr>
          </a:p>
          <a:p>
            <a:endParaRPr lang="fr-FR" sz="2000" dirty="0">
              <a:latin typeface="Arial "/>
            </a:endParaRP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19</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9" name="Title 2">
            <a:extLst>
              <a:ext uri="{FF2B5EF4-FFF2-40B4-BE49-F238E27FC236}">
                <a16:creationId xmlns:a16="http://schemas.microsoft.com/office/drawing/2014/main" id="{E5B267C4-7335-4D94-B8B9-5FEC1213EAA2}"/>
              </a:ext>
            </a:extLst>
          </p:cNvPr>
          <p:cNvSpPr>
            <a:spLocks noGrp="1"/>
          </p:cNvSpPr>
          <p:nvPr>
            <p:ph type="ctrTitle"/>
          </p:nvPr>
        </p:nvSpPr>
        <p:spPr>
          <a:xfrm>
            <a:off x="1802398" y="308394"/>
            <a:ext cx="4932822" cy="462224"/>
          </a:xfrm>
        </p:spPr>
        <p:txBody>
          <a:bodyPr/>
          <a:lstStyle/>
          <a:p>
            <a:r>
              <a:rPr lang="en-US" dirty="0"/>
              <a:t>Our Contribution</a:t>
            </a:r>
          </a:p>
        </p:txBody>
      </p:sp>
    </p:spTree>
    <p:extLst>
      <p:ext uri="{BB962C8B-B14F-4D97-AF65-F5344CB8AC3E}">
        <p14:creationId xmlns:p14="http://schemas.microsoft.com/office/powerpoint/2010/main" val="1843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509" y="1207971"/>
            <a:ext cx="8513546" cy="4968992"/>
          </a:xfrm>
        </p:spPr>
        <p:txBody>
          <a:bodyPr>
            <a:normAutofit/>
          </a:bodyPr>
          <a:lstStyle/>
          <a:p>
            <a:r>
              <a:rPr lang="en-US" sz="2000" dirty="0">
                <a:latin typeface="Arial" panose="020B0604020202020204" pitchFamily="34" charset="0"/>
                <a:cs typeface="Arial" panose="020B0604020202020204" pitchFamily="34" charset="0"/>
              </a:rPr>
              <a:t>The </a:t>
            </a:r>
            <a:r>
              <a:rPr lang="en-US" sz="2000" dirty="0">
                <a:solidFill>
                  <a:schemeClr val="accent1">
                    <a:lumMod val="75000"/>
                  </a:schemeClr>
                </a:solidFill>
                <a:latin typeface="Arial" panose="020B0604020202020204" pitchFamily="34" charset="0"/>
                <a:cs typeface="Arial" panose="020B0604020202020204" pitchFamily="34" charset="0"/>
              </a:rPr>
              <a:t>Internet of Things (IoT) </a:t>
            </a:r>
            <a:r>
              <a:rPr lang="en-US" sz="2000" dirty="0">
                <a:latin typeface="Arial" panose="020B0604020202020204" pitchFamily="34" charset="0"/>
                <a:cs typeface="Arial" panose="020B0604020202020204" pitchFamily="34" charset="0"/>
              </a:rPr>
              <a:t>is a new technology paradigm envisioned as a </a:t>
            </a:r>
            <a:r>
              <a:rPr lang="en-US" sz="2000" dirty="0">
                <a:solidFill>
                  <a:schemeClr val="accent1">
                    <a:lumMod val="75000"/>
                  </a:schemeClr>
                </a:solidFill>
                <a:latin typeface="Arial" panose="020B0604020202020204" pitchFamily="34" charset="0"/>
                <a:cs typeface="Arial" panose="020B0604020202020204" pitchFamily="34" charset="0"/>
              </a:rPr>
              <a:t>global network of machines</a:t>
            </a:r>
            <a:r>
              <a:rPr lang="en-US" sz="2000" dirty="0">
                <a:solidFill>
                  <a:srgbClr val="0070C0"/>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and devices </a:t>
            </a:r>
            <a:r>
              <a:rPr lang="en-US" sz="2000" dirty="0">
                <a:latin typeface="Arial" panose="020B0604020202020204" pitchFamily="34" charset="0"/>
                <a:cs typeface="Arial" panose="020B0604020202020204" pitchFamily="34" charset="0"/>
              </a:rPr>
              <a:t>capable of </a:t>
            </a:r>
            <a:r>
              <a:rPr lang="en-US" sz="2000" dirty="0">
                <a:solidFill>
                  <a:schemeClr val="accent1">
                    <a:lumMod val="75000"/>
                  </a:schemeClr>
                </a:solidFill>
                <a:latin typeface="Arial" panose="020B0604020202020204" pitchFamily="34" charset="0"/>
                <a:cs typeface="Arial" panose="020B0604020202020204" pitchFamily="34" charset="0"/>
              </a:rPr>
              <a:t>interacting with each other</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One of the most popular domains for deploying smart connected devices is the </a:t>
            </a:r>
            <a:r>
              <a:rPr lang="en-US" sz="2000" dirty="0">
                <a:solidFill>
                  <a:schemeClr val="accent1">
                    <a:lumMod val="75000"/>
                  </a:schemeClr>
                </a:solidFill>
                <a:latin typeface="Arial" panose="020B0604020202020204" pitchFamily="34" charset="0"/>
                <a:cs typeface="Arial" panose="020B0604020202020204" pitchFamily="34" charset="0"/>
              </a:rPr>
              <a:t>smart home</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p:txBody>
          <a:bodyPr/>
          <a:lstStyle/>
          <a:p>
            <a:r>
              <a:rPr lang="en-US" dirty="0"/>
              <a:t>Introduction &amp; Motivation</a:t>
            </a:r>
          </a:p>
        </p:txBody>
      </p:sp>
      <p:sp>
        <p:nvSpPr>
          <p:cNvPr id="4" name="Slide Number Placeholder 3"/>
          <p:cNvSpPr>
            <a:spLocks noGrp="1"/>
          </p:cNvSpPr>
          <p:nvPr>
            <p:ph type="sldNum" sz="quarter" idx="4"/>
          </p:nvPr>
        </p:nvSpPr>
        <p:spPr/>
        <p:txBody>
          <a:bodyPr/>
          <a:lstStyle/>
          <a:p>
            <a:fld id="{CAB5F52E-1A2D-AF47-834F-5A302267C843}" type="slidenum">
              <a:rPr lang="en-US" smtClean="0"/>
              <a:t>2</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412" y="3507304"/>
            <a:ext cx="5188093" cy="2443047"/>
          </a:xfrm>
          <a:prstGeom prst="rect">
            <a:avLst/>
          </a:prstGeom>
          <a:ln>
            <a:noFill/>
          </a:ln>
          <a:effectLst>
            <a:outerShdw blurRad="190500" algn="tl" rotWithShape="0">
              <a:srgbClr val="000000">
                <a:alpha val="70000"/>
              </a:srgbClr>
            </a:outerShdw>
          </a:effectLst>
        </p:spPr>
      </p:pic>
      <p:sp>
        <p:nvSpPr>
          <p:cNvPr id="7" name="Date Placeholder 3">
            <a:extLst>
              <a:ext uri="{FF2B5EF4-FFF2-40B4-BE49-F238E27FC236}">
                <a16:creationId xmlns:a16="http://schemas.microsoft.com/office/drawing/2014/main" id="{C62D6036-C691-462E-9DBE-F899229D0347}"/>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8147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20</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9" name="Title 2">
            <a:extLst>
              <a:ext uri="{FF2B5EF4-FFF2-40B4-BE49-F238E27FC236}">
                <a16:creationId xmlns:a16="http://schemas.microsoft.com/office/drawing/2014/main" id="{E5B267C4-7335-4D94-B8B9-5FEC1213EAA2}"/>
              </a:ext>
            </a:extLst>
          </p:cNvPr>
          <p:cNvSpPr>
            <a:spLocks noGrp="1"/>
          </p:cNvSpPr>
          <p:nvPr>
            <p:ph type="ctrTitle"/>
          </p:nvPr>
        </p:nvSpPr>
        <p:spPr>
          <a:xfrm>
            <a:off x="1842109" y="127837"/>
            <a:ext cx="5092700" cy="797589"/>
          </a:xfrm>
        </p:spPr>
        <p:txBody>
          <a:bodyPr/>
          <a:lstStyle/>
          <a:p>
            <a:r>
              <a:rPr lang="en-US" sz="2400" dirty="0"/>
              <a:t>Constructing </a:t>
            </a:r>
            <a:r>
              <a:rPr lang="en-US" sz="2400" dirty="0">
                <a:solidFill>
                  <a:srgbClr val="0039A6"/>
                </a:solidFill>
              </a:rPr>
              <a:t>HABAC</a:t>
            </a:r>
            <a:r>
              <a:rPr lang="en-US" sz="2400" dirty="0"/>
              <a:t> From </a:t>
            </a:r>
            <a:r>
              <a:rPr lang="en-US" sz="2400" dirty="0">
                <a:solidFill>
                  <a:schemeClr val="accent2">
                    <a:lumMod val="75000"/>
                  </a:schemeClr>
                </a:solidFill>
              </a:rPr>
              <a:t>EGRBAC</a:t>
            </a:r>
            <a:endParaRPr lang="en-US" sz="2400" dirty="0"/>
          </a:p>
        </p:txBody>
      </p:sp>
      <p:pic>
        <p:nvPicPr>
          <p:cNvPr id="7" name="Picture 6">
            <a:extLst>
              <a:ext uri="{FF2B5EF4-FFF2-40B4-BE49-F238E27FC236}">
                <a16:creationId xmlns:a16="http://schemas.microsoft.com/office/drawing/2014/main" id="{27A21C10-6D6E-45C5-B6F9-B4CFE952BC80}"/>
              </a:ext>
            </a:extLst>
          </p:cNvPr>
          <p:cNvPicPr>
            <a:picLocks noChangeAspect="1"/>
          </p:cNvPicPr>
          <p:nvPr/>
        </p:nvPicPr>
        <p:blipFill>
          <a:blip r:embed="rId3"/>
          <a:stretch>
            <a:fillRect/>
          </a:stretch>
        </p:blipFill>
        <p:spPr>
          <a:xfrm>
            <a:off x="231111" y="1145670"/>
            <a:ext cx="4974697" cy="2528992"/>
          </a:xfrm>
          <a:prstGeom prst="rect">
            <a:avLst/>
          </a:prstGeom>
          <a:ln w="19050">
            <a:solidFill>
              <a:schemeClr val="accent2">
                <a:lumMod val="75000"/>
              </a:schemeClr>
            </a:solidFill>
          </a:ln>
        </p:spPr>
      </p:pic>
      <p:pic>
        <p:nvPicPr>
          <p:cNvPr id="10" name="Picture 9" descr="Diagram&#10;&#10;Description automatically generated">
            <a:extLst>
              <a:ext uri="{FF2B5EF4-FFF2-40B4-BE49-F238E27FC236}">
                <a16:creationId xmlns:a16="http://schemas.microsoft.com/office/drawing/2014/main" id="{DDDCCFD0-9864-4864-A95C-82A57FFB0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200" y="3761680"/>
            <a:ext cx="5883631" cy="2308324"/>
          </a:xfrm>
          <a:prstGeom prst="rect">
            <a:avLst/>
          </a:prstGeom>
          <a:ln w="19050">
            <a:solidFill>
              <a:srgbClr val="0039A6"/>
            </a:solidFill>
          </a:ln>
        </p:spPr>
      </p:pic>
      <p:pic>
        <p:nvPicPr>
          <p:cNvPr id="13" name="Graphic 12" descr="Gears with solid fill">
            <a:extLst>
              <a:ext uri="{FF2B5EF4-FFF2-40B4-BE49-F238E27FC236}">
                <a16:creationId xmlns:a16="http://schemas.microsoft.com/office/drawing/2014/main" id="{704E73EF-5819-44A7-8F44-36F70A8CEF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951" y="4797930"/>
            <a:ext cx="914400" cy="914400"/>
          </a:xfrm>
          <a:prstGeom prst="rect">
            <a:avLst/>
          </a:prstGeom>
        </p:spPr>
      </p:pic>
      <p:pic>
        <p:nvPicPr>
          <p:cNvPr id="17" name="Picture 16">
            <a:extLst>
              <a:ext uri="{FF2B5EF4-FFF2-40B4-BE49-F238E27FC236}">
                <a16:creationId xmlns:a16="http://schemas.microsoft.com/office/drawing/2014/main" id="{48D84304-400F-44B7-8A6B-232F289717D9}"/>
              </a:ext>
            </a:extLst>
          </p:cNvPr>
          <p:cNvPicPr>
            <a:picLocks noChangeAspect="1"/>
          </p:cNvPicPr>
          <p:nvPr/>
        </p:nvPicPr>
        <p:blipFill>
          <a:blip r:embed="rId7"/>
          <a:stretch>
            <a:fillRect/>
          </a:stretch>
        </p:blipFill>
        <p:spPr>
          <a:xfrm>
            <a:off x="584061" y="4668395"/>
            <a:ext cx="461963" cy="553354"/>
          </a:xfrm>
          <a:prstGeom prst="rect">
            <a:avLst/>
          </a:prstGeom>
        </p:spPr>
      </p:pic>
      <p:sp>
        <p:nvSpPr>
          <p:cNvPr id="18" name="Arrow: Right 17">
            <a:extLst>
              <a:ext uri="{FF2B5EF4-FFF2-40B4-BE49-F238E27FC236}">
                <a16:creationId xmlns:a16="http://schemas.microsoft.com/office/drawing/2014/main" id="{324AC05F-96D8-4771-9E35-90F2D66C321B}"/>
              </a:ext>
            </a:extLst>
          </p:cNvPr>
          <p:cNvSpPr/>
          <p:nvPr/>
        </p:nvSpPr>
        <p:spPr>
          <a:xfrm rot="5400000">
            <a:off x="747523" y="4084195"/>
            <a:ext cx="914400" cy="2540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ACAB6FDC-80C4-4A75-A413-55106FA7D76E}"/>
              </a:ext>
            </a:extLst>
          </p:cNvPr>
          <p:cNvSpPr/>
          <p:nvPr/>
        </p:nvSpPr>
        <p:spPr>
          <a:xfrm>
            <a:off x="1702459" y="4994295"/>
            <a:ext cx="1016000" cy="2608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A795BAE-D3CD-49DD-AEB2-BD74D670CCFE}"/>
              </a:ext>
            </a:extLst>
          </p:cNvPr>
          <p:cNvSpPr txBox="1"/>
          <p:nvPr/>
        </p:nvSpPr>
        <p:spPr>
          <a:xfrm>
            <a:off x="4978400" y="1249245"/>
            <a:ext cx="3902126" cy="2308324"/>
          </a:xfrm>
          <a:prstGeom prst="rect">
            <a:avLst/>
          </a:prstGeom>
          <a:noFill/>
        </p:spPr>
        <p:txBody>
          <a:bodyPr wrap="square">
            <a:spAutoFit/>
          </a:bodyPr>
          <a:lstStyle/>
          <a:p>
            <a:pPr lvl="1"/>
            <a:r>
              <a:rPr lang="en-US" sz="1800" b="0" i="0" u="none" strike="noStrike" baseline="0" dirty="0">
                <a:latin typeface="Arial "/>
              </a:rPr>
              <a:t>The goal is to </a:t>
            </a:r>
            <a:r>
              <a:rPr lang="en-US" sz="1800" b="0" i="0" u="none" strike="noStrike" baseline="0" dirty="0">
                <a:solidFill>
                  <a:srgbClr val="0039A6"/>
                </a:solidFill>
                <a:latin typeface="Arial "/>
              </a:rPr>
              <a:t>construct HABAC elements (U, UA</a:t>
            </a:r>
            <a:r>
              <a:rPr lang="en-US" sz="1800" dirty="0">
                <a:solidFill>
                  <a:srgbClr val="0039A6"/>
                </a:solidFill>
                <a:latin typeface="Arial "/>
              </a:rPr>
              <a:t>, </a:t>
            </a:r>
            <a:r>
              <a:rPr lang="en-US" sz="1800" b="0" i="0" u="none" strike="noStrike" baseline="0" dirty="0">
                <a:solidFill>
                  <a:srgbClr val="0039A6"/>
                </a:solidFill>
                <a:latin typeface="Arial "/>
              </a:rPr>
              <a:t> SA, ES</a:t>
            </a:r>
            <a:r>
              <a:rPr lang="en-US" sz="1800" dirty="0">
                <a:solidFill>
                  <a:srgbClr val="0039A6"/>
                </a:solidFill>
                <a:latin typeface="Arial "/>
              </a:rPr>
              <a:t>, </a:t>
            </a:r>
            <a:r>
              <a:rPr lang="en-US" sz="1800" b="0" i="0" u="none" strike="noStrike" baseline="0" dirty="0">
                <a:solidFill>
                  <a:srgbClr val="0039A6"/>
                </a:solidFill>
                <a:latin typeface="Arial "/>
              </a:rPr>
              <a:t>ESA</a:t>
            </a:r>
            <a:r>
              <a:rPr lang="en-US" sz="1800" dirty="0">
                <a:solidFill>
                  <a:srgbClr val="0039A6"/>
                </a:solidFill>
                <a:latin typeface="Arial "/>
              </a:rPr>
              <a:t>, </a:t>
            </a:r>
            <a:r>
              <a:rPr lang="en-US" sz="1800" b="0" i="0" u="none" strike="noStrike" baseline="0" dirty="0">
                <a:solidFill>
                  <a:srgbClr val="0039A6"/>
                </a:solidFill>
                <a:latin typeface="Arial "/>
              </a:rPr>
              <a:t>D</a:t>
            </a:r>
            <a:r>
              <a:rPr lang="en-US" sz="1800" dirty="0">
                <a:solidFill>
                  <a:srgbClr val="0039A6"/>
                </a:solidFill>
                <a:latin typeface="Arial "/>
              </a:rPr>
              <a:t>, </a:t>
            </a:r>
            <a:r>
              <a:rPr lang="en-US" sz="1800" b="0" i="0" u="none" strike="noStrike" baseline="0" dirty="0">
                <a:solidFill>
                  <a:srgbClr val="0039A6"/>
                </a:solidFill>
                <a:latin typeface="Arial "/>
              </a:rPr>
              <a:t> DA,  OP, OPA) and the authorization policy function </a:t>
            </a:r>
            <a:r>
              <a:rPr lang="en-US" sz="1800" b="0" i="0" u="none" strike="noStrike" baseline="0" dirty="0">
                <a:latin typeface="Arial "/>
              </a:rPr>
              <a:t>from </a:t>
            </a:r>
            <a:r>
              <a:rPr lang="en-US" sz="1800" b="0" i="0" u="none" strike="noStrike" baseline="0" dirty="0">
                <a:solidFill>
                  <a:schemeClr val="accent2">
                    <a:lumMod val="75000"/>
                  </a:schemeClr>
                </a:solidFill>
                <a:latin typeface="Arial "/>
              </a:rPr>
              <a:t>EGRBAC policy </a:t>
            </a:r>
            <a:r>
              <a:rPr lang="en-US" sz="1800" b="0" i="0" u="none" strike="noStrike" baseline="0" dirty="0">
                <a:latin typeface="Arial "/>
              </a:rPr>
              <a:t>in such a way that the authorizations are the same as those under </a:t>
            </a:r>
            <a:r>
              <a:rPr lang="en-US" sz="1800" b="0" i="0" u="none" strike="noStrike" baseline="0" dirty="0">
                <a:solidFill>
                  <a:schemeClr val="accent2">
                    <a:lumMod val="75000"/>
                  </a:schemeClr>
                </a:solidFill>
                <a:latin typeface="Arial "/>
              </a:rPr>
              <a:t>EGRBAC.</a:t>
            </a:r>
            <a:endParaRPr lang="en-US" sz="1800" dirty="0">
              <a:solidFill>
                <a:schemeClr val="accent2">
                  <a:lumMod val="75000"/>
                </a:schemeClr>
              </a:solidFill>
              <a:latin typeface="Arial "/>
            </a:endParaRPr>
          </a:p>
        </p:txBody>
      </p:sp>
    </p:spTree>
    <p:extLst>
      <p:ext uri="{BB962C8B-B14F-4D97-AF65-F5344CB8AC3E}">
        <p14:creationId xmlns:p14="http://schemas.microsoft.com/office/powerpoint/2010/main" val="109782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21</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7" name="Picture 6">
            <a:extLst>
              <a:ext uri="{FF2B5EF4-FFF2-40B4-BE49-F238E27FC236}">
                <a16:creationId xmlns:a16="http://schemas.microsoft.com/office/drawing/2014/main" id="{80A5C06E-DDDD-4021-BD33-955B1978956B}"/>
              </a:ext>
            </a:extLst>
          </p:cNvPr>
          <p:cNvPicPr>
            <a:picLocks noChangeAspect="1"/>
          </p:cNvPicPr>
          <p:nvPr/>
        </p:nvPicPr>
        <p:blipFill>
          <a:blip r:embed="rId3"/>
          <a:stretch>
            <a:fillRect/>
          </a:stretch>
        </p:blipFill>
        <p:spPr>
          <a:xfrm>
            <a:off x="293550" y="1226865"/>
            <a:ext cx="4445659" cy="2902594"/>
          </a:xfrm>
          <a:prstGeom prst="rect">
            <a:avLst/>
          </a:prstGeom>
          <a:ln>
            <a:solidFill>
              <a:schemeClr val="tx1"/>
            </a:solidFill>
          </a:ln>
        </p:spPr>
      </p:pic>
      <p:sp>
        <p:nvSpPr>
          <p:cNvPr id="10" name="TextBox 9">
            <a:extLst>
              <a:ext uri="{FF2B5EF4-FFF2-40B4-BE49-F238E27FC236}">
                <a16:creationId xmlns:a16="http://schemas.microsoft.com/office/drawing/2014/main" id="{D3ACACD5-C3B1-47AB-966F-31E18B4896B6}"/>
              </a:ext>
            </a:extLst>
          </p:cNvPr>
          <p:cNvSpPr txBox="1"/>
          <p:nvPr/>
        </p:nvSpPr>
        <p:spPr>
          <a:xfrm>
            <a:off x="4914900" y="1242019"/>
            <a:ext cx="4001973" cy="3416320"/>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The set of </a:t>
            </a:r>
            <a:r>
              <a:rPr lang="en-US" sz="1800" b="1" i="0" u="none" strike="noStrike" baseline="0" dirty="0">
                <a:solidFill>
                  <a:srgbClr val="0039A6"/>
                </a:solidFill>
                <a:latin typeface="Arial" panose="020B0604020202020204" pitchFamily="34" charset="0"/>
                <a:cs typeface="Arial" panose="020B0604020202020204" pitchFamily="34" charset="0"/>
              </a:rPr>
              <a:t>users</a:t>
            </a:r>
            <a:r>
              <a:rPr lang="en-US" sz="1800" b="0" i="0" u="none" strike="noStrike" baseline="0" dirty="0">
                <a:latin typeface="Arial" panose="020B0604020202020204" pitchFamily="34" charset="0"/>
                <a:cs typeface="Arial" panose="020B0604020202020204" pitchFamily="34" charset="0"/>
              </a:rPr>
              <a:t> are the same in both systems.</a:t>
            </a:r>
          </a:p>
          <a:p>
            <a:pPr marL="285750" indent="-285750" algn="l">
              <a:buFont typeface="Arial" panose="020B0604020202020204" pitchFamily="34" charset="0"/>
              <a:buChar char="•"/>
            </a:pPr>
            <a:endParaRPr lang="en-US" sz="1800" b="0" i="0" u="none" strike="noStrike"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a:solidFill>
                  <a:schemeClr val="accent2">
                    <a:lumMod val="75000"/>
                  </a:schemeClr>
                </a:solidFill>
                <a:latin typeface="Arial "/>
              </a:rPr>
              <a:t>Roles</a:t>
            </a:r>
            <a:r>
              <a:rPr lang="en-US" sz="1800" b="0" i="0" u="none" strike="noStrike" baseline="0" dirty="0">
                <a:latin typeface="Arial" panose="020B0604020202020204" pitchFamily="34" charset="0"/>
                <a:cs typeface="Arial" panose="020B0604020202020204" pitchFamily="34" charset="0"/>
              </a:rPr>
              <a:t> are expressed through the </a:t>
            </a:r>
            <a:r>
              <a:rPr lang="en-US" sz="1800" b="0" i="0" u="none" strike="noStrike" baseline="0" dirty="0">
                <a:solidFill>
                  <a:srgbClr val="0039A6"/>
                </a:solidFill>
                <a:latin typeface="Arial" panose="020B0604020202020204" pitchFamily="34" charset="0"/>
                <a:cs typeface="Arial" panose="020B0604020202020204" pitchFamily="34" charset="0"/>
              </a:rPr>
              <a:t>user attribute </a:t>
            </a:r>
            <a:r>
              <a:rPr lang="en-US" b="1" dirty="0">
                <a:solidFill>
                  <a:srgbClr val="0039A6"/>
                </a:solidFill>
                <a:latin typeface="Arial "/>
              </a:rPr>
              <a:t>𝑅𝑒𝑙𝑎𝑡𝑖𝑜𝑛𝑠ℎ𝑖𝑝 </a:t>
            </a:r>
            <a:r>
              <a:rPr lang="en-US" sz="1800" b="0" i="0" u="none" strike="noStrike" baseline="0" dirty="0">
                <a:latin typeface="Arial" panose="020B0604020202020204" pitchFamily="34" charset="0"/>
                <a:cs typeface="Arial" panose="020B0604020202020204" pitchFamily="34" charset="0"/>
              </a:rPr>
              <a:t>in HABAC.</a:t>
            </a:r>
          </a:p>
          <a:p>
            <a:pPr marL="285750" indent="-285750" algn="l">
              <a:buFont typeface="Arial" panose="020B0604020202020204" pitchFamily="34" charset="0"/>
              <a:buChar char="•"/>
            </a:pPr>
            <a:endParaRPr lang="en-US" sz="1800" b="0" i="0" u="none" strike="noStrike"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800" b="0" i="0" u="none" strike="noStrike" baseline="0" dirty="0">
                <a:solidFill>
                  <a:srgbClr val="0039A6"/>
                </a:solidFill>
                <a:latin typeface="Arial" panose="020B0604020202020204" pitchFamily="34" charset="0"/>
                <a:cs typeface="Arial" panose="020B0604020202020204" pitchFamily="34" charset="0"/>
              </a:rPr>
              <a:t>𝑅𝑒𝑙𝑎𝑡𝑖𝑜𝑛𝑠ℎ𝑖𝑝 </a:t>
            </a:r>
            <a:r>
              <a:rPr lang="en-US" sz="1800" b="0" i="0" u="none" strike="noStrike" baseline="0" dirty="0">
                <a:latin typeface="Arial" panose="020B0604020202020204" pitchFamily="34" charset="0"/>
                <a:cs typeface="Arial" panose="020B0604020202020204" pitchFamily="34" charset="0"/>
              </a:rPr>
              <a:t>is a user and a session attribute that takes a user or a session as an input and returns the set of roles assigned to that user or that session</a:t>
            </a: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0E89B14-5A93-4BBE-A022-81070B23934D}"/>
              </a:ext>
            </a:extLst>
          </p:cNvPr>
          <p:cNvSpPr txBox="1"/>
          <p:nvPr/>
        </p:nvSpPr>
        <p:spPr>
          <a:xfrm>
            <a:off x="309880" y="4600860"/>
            <a:ext cx="8524239" cy="1477328"/>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Static separation of duty constraints </a:t>
            </a:r>
            <a:r>
              <a:rPr lang="en-US" dirty="0">
                <a:solidFill>
                  <a:schemeClr val="accent2">
                    <a:lumMod val="75000"/>
                  </a:schemeClr>
                </a:solidFill>
                <a:latin typeface="Arial "/>
              </a:rPr>
              <a:t>𝑆𝑆𝐷𝐶𝑜𝑛𝑠𝑡𝑟𝑎𝑖𝑛𝑡𝑠</a:t>
            </a:r>
            <a:r>
              <a:rPr lang="en-US" sz="1800" b="0" i="0" u="none" strike="noStrike" baseline="0" dirty="0">
                <a:latin typeface="Arial" panose="020B0604020202020204" pitchFamily="34" charset="0"/>
                <a:cs typeface="Arial" panose="020B0604020202020204" pitchFamily="34" charset="0"/>
              </a:rPr>
              <a:t> are translated into </a:t>
            </a:r>
            <a:r>
              <a:rPr lang="en-US" sz="1800" b="1" i="0" u="none" strike="noStrike" baseline="0" dirty="0">
                <a:solidFill>
                  <a:srgbClr val="0039A6"/>
                </a:solidFill>
                <a:latin typeface="Arial" panose="020B0604020202020204" pitchFamily="34" charset="0"/>
                <a:cs typeface="Arial" panose="020B0604020202020204" pitchFamily="34" charset="0"/>
              </a:rPr>
              <a:t>user attributes constraints </a:t>
            </a:r>
            <a:r>
              <a:rPr lang="en-US" sz="1800" b="0" i="0" u="none" strike="noStrike" baseline="0" dirty="0">
                <a:latin typeface="Arial" panose="020B0604020202020204" pitchFamily="34" charset="0"/>
                <a:cs typeface="Arial" panose="020B0604020202020204" pitchFamily="34" charset="0"/>
              </a:rPr>
              <a:t>in HABAC.</a:t>
            </a:r>
          </a:p>
          <a:p>
            <a:pPr marL="285750" indent="-285750" algn="l">
              <a:buFont typeface="Arial" panose="020B0604020202020204" pitchFamily="34" charset="0"/>
              <a:buChar char="•"/>
            </a:pPr>
            <a:endParaRPr lang="en-US" sz="1800" b="0" i="0" u="none" strike="noStrike"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Dynamic separation of duty constraints </a:t>
            </a:r>
            <a:r>
              <a:rPr lang="en-US" dirty="0">
                <a:solidFill>
                  <a:schemeClr val="accent2">
                    <a:lumMod val="75000"/>
                  </a:schemeClr>
                </a:solidFill>
                <a:latin typeface="Arial "/>
              </a:rPr>
              <a:t>𝐷𝑆𝐷𝐶𝑜𝑛𝑠𝑡𝑟𝑎𝑖𝑛𝑡𝑠</a:t>
            </a:r>
            <a:r>
              <a:rPr lang="en-US" sz="1800" b="0" i="0" u="none" strike="noStrike" baseline="0" dirty="0">
                <a:latin typeface="Arial" panose="020B0604020202020204" pitchFamily="34" charset="0"/>
                <a:cs typeface="Arial" panose="020B0604020202020204" pitchFamily="34" charset="0"/>
              </a:rPr>
              <a:t> are translated into </a:t>
            </a:r>
            <a:r>
              <a:rPr lang="en-US" sz="1800" b="1" i="0" u="none" strike="noStrike" baseline="0" dirty="0">
                <a:solidFill>
                  <a:srgbClr val="0039A6"/>
                </a:solidFill>
                <a:latin typeface="Arial" panose="020B0604020202020204" pitchFamily="34" charset="0"/>
                <a:cs typeface="Arial" panose="020B0604020202020204" pitchFamily="34" charset="0"/>
              </a:rPr>
              <a:t>subject attributes constraints </a:t>
            </a:r>
            <a:r>
              <a:rPr lang="en-US" sz="1800" b="0" i="0" u="none" strike="noStrike" baseline="0" dirty="0">
                <a:latin typeface="Arial" panose="020B0604020202020204" pitchFamily="34" charset="0"/>
                <a:cs typeface="Arial" panose="020B0604020202020204" pitchFamily="34" charset="0"/>
              </a:rPr>
              <a:t>in HABAC</a:t>
            </a:r>
            <a:endParaRPr lang="en-US" dirty="0">
              <a:latin typeface="Arial" panose="020B0604020202020204" pitchFamily="34" charset="0"/>
              <a:cs typeface="Arial" panose="020B0604020202020204" pitchFamily="34" charset="0"/>
            </a:endParaRPr>
          </a:p>
        </p:txBody>
      </p:sp>
      <p:sp>
        <p:nvSpPr>
          <p:cNvPr id="16" name="Title 15">
            <a:extLst>
              <a:ext uri="{FF2B5EF4-FFF2-40B4-BE49-F238E27FC236}">
                <a16:creationId xmlns:a16="http://schemas.microsoft.com/office/drawing/2014/main" id="{B002DAAC-5CE9-4CDA-A7C5-F93E516C3427}"/>
              </a:ext>
            </a:extLst>
          </p:cNvPr>
          <p:cNvSpPr>
            <a:spLocks noGrp="1"/>
          </p:cNvSpPr>
          <p:nvPr>
            <p:ph type="ctrTitle"/>
          </p:nvPr>
        </p:nvSpPr>
        <p:spPr>
          <a:xfrm>
            <a:off x="1818728" y="0"/>
            <a:ext cx="4932822" cy="773608"/>
          </a:xfrm>
        </p:spPr>
        <p:txBody>
          <a:bodyPr/>
          <a:lstStyle/>
          <a:p>
            <a:r>
              <a:rPr kumimoji="0" lang="en-US" sz="2400" b="0" i="0" u="none" strike="noStrike" kern="1200" cap="none" spc="0" normalizeH="0" baseline="0" noProof="0" dirty="0">
                <a:ln>
                  <a:noFill/>
                </a:ln>
                <a:solidFill>
                  <a:prstClr val="black"/>
                </a:solidFill>
                <a:effectLst/>
                <a:uLnTx/>
                <a:uFillTx/>
                <a:latin typeface="Arial" charset="0"/>
                <a:cs typeface="Arial" charset="0"/>
              </a:rPr>
              <a:t>Constructing </a:t>
            </a:r>
            <a:r>
              <a:rPr kumimoji="0" lang="en-US" sz="2400" b="0" i="0" u="none" strike="noStrike" kern="1200" cap="none" spc="0" normalizeH="0" baseline="0" noProof="0" dirty="0">
                <a:ln>
                  <a:noFill/>
                </a:ln>
                <a:solidFill>
                  <a:srgbClr val="0039A6"/>
                </a:solidFill>
                <a:effectLst/>
                <a:uLnTx/>
                <a:uFillTx/>
                <a:latin typeface="Arial" charset="0"/>
                <a:cs typeface="Arial" charset="0"/>
              </a:rPr>
              <a:t>HABAC</a:t>
            </a:r>
            <a:r>
              <a:rPr kumimoji="0" lang="en-US" sz="2400" b="0" i="0" u="none" strike="noStrike" kern="1200" cap="none" spc="0" normalizeH="0" baseline="0" noProof="0" dirty="0">
                <a:ln>
                  <a:noFill/>
                </a:ln>
                <a:solidFill>
                  <a:prstClr val="black"/>
                </a:solidFill>
                <a:effectLst/>
                <a:uLnTx/>
                <a:uFillTx/>
                <a:latin typeface="Arial" charset="0"/>
                <a:cs typeface="Arial" charset="0"/>
              </a:rPr>
              <a:t> From </a:t>
            </a:r>
            <a:r>
              <a:rPr kumimoji="0" lang="en-US" sz="2400" b="0" i="0" u="none" strike="noStrike" kern="1200" cap="none" spc="0" normalizeH="0" baseline="0" noProof="0" dirty="0">
                <a:ln>
                  <a:noFill/>
                </a:ln>
                <a:solidFill>
                  <a:srgbClr val="ED7D31">
                    <a:lumMod val="75000"/>
                  </a:srgbClr>
                </a:solidFill>
                <a:effectLst/>
                <a:uLnTx/>
                <a:uFillTx/>
                <a:latin typeface="Arial" charset="0"/>
                <a:cs typeface="Arial" charset="0"/>
              </a:rPr>
              <a:t>EGRBAC</a:t>
            </a:r>
            <a:endParaRPr lang="en-US" dirty="0"/>
          </a:p>
        </p:txBody>
      </p:sp>
    </p:spTree>
    <p:extLst>
      <p:ext uri="{BB962C8B-B14F-4D97-AF65-F5344CB8AC3E}">
        <p14:creationId xmlns:p14="http://schemas.microsoft.com/office/powerpoint/2010/main" val="23542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22</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10" name="TextBox 9">
            <a:extLst>
              <a:ext uri="{FF2B5EF4-FFF2-40B4-BE49-F238E27FC236}">
                <a16:creationId xmlns:a16="http://schemas.microsoft.com/office/drawing/2014/main" id="{D3ACACD5-C3B1-47AB-966F-31E18B4896B6}"/>
              </a:ext>
            </a:extLst>
          </p:cNvPr>
          <p:cNvSpPr txBox="1"/>
          <p:nvPr/>
        </p:nvSpPr>
        <p:spPr>
          <a:xfrm>
            <a:off x="188544" y="4756098"/>
            <a:ext cx="8815756" cy="1200329"/>
          </a:xfrm>
          <a:prstGeom prst="rect">
            <a:avLst/>
          </a:prstGeom>
          <a:noFill/>
        </p:spPr>
        <p:txBody>
          <a:bodyPr wrap="square">
            <a:spAutoFit/>
          </a:bodyPr>
          <a:lstStyle/>
          <a:p>
            <a:pPr marL="285750" indent="-285750" algn="l">
              <a:buFont typeface="Arial" panose="020B0604020202020204" pitchFamily="34" charset="0"/>
              <a:buChar char="•"/>
            </a:pPr>
            <a:r>
              <a:rPr lang="en-US" dirty="0">
                <a:solidFill>
                  <a:schemeClr val="accent2">
                    <a:lumMod val="75000"/>
                  </a:schemeClr>
                </a:solidFill>
                <a:latin typeface="Arial" panose="020B0604020202020204" pitchFamily="34" charset="0"/>
                <a:cs typeface="Arial" panose="020B0604020202020204" pitchFamily="34" charset="0"/>
              </a:rPr>
              <a:t>Environment</a:t>
            </a:r>
            <a:r>
              <a:rPr lang="ar-SA" dirty="0">
                <a:solidFill>
                  <a:schemeClr val="accent2">
                    <a:lumMod val="75000"/>
                  </a:schemeClr>
                </a:solidFill>
                <a:latin typeface="Arial" panose="020B0604020202020204" pitchFamily="34" charset="0"/>
                <a:cs typeface="Arial" panose="020B0604020202020204" pitchFamily="34" charset="0"/>
              </a:rPr>
              <a:t> </a:t>
            </a:r>
            <a:r>
              <a:rPr lang="en-US" dirty="0">
                <a:solidFill>
                  <a:schemeClr val="accent2">
                    <a:lumMod val="75000"/>
                  </a:schemeClr>
                </a:solidFill>
                <a:latin typeface="Arial" panose="020B0604020202020204" pitchFamily="34" charset="0"/>
                <a:cs typeface="Arial" panose="020B0604020202020204" pitchFamily="34" charset="0"/>
              </a:rPr>
              <a:t>roles </a:t>
            </a:r>
            <a:r>
              <a:rPr lang="en-US" dirty="0">
                <a:latin typeface="Arial" panose="020B0604020202020204" pitchFamily="34" charset="0"/>
                <a:cs typeface="Arial" panose="020B0604020202020204" pitchFamily="34" charset="0"/>
              </a:rPr>
              <a:t>are translated into atomic </a:t>
            </a:r>
            <a:r>
              <a:rPr lang="en-US" dirty="0">
                <a:solidFill>
                  <a:srgbClr val="0039A6"/>
                </a:solidFill>
                <a:latin typeface="Arial" panose="020B0604020202020204" pitchFamily="34" charset="0"/>
                <a:cs typeface="Arial" panose="020B0604020202020204" pitchFamily="34" charset="0"/>
              </a:rPr>
              <a:t>environment state attributes.</a:t>
            </a:r>
          </a:p>
          <a:p>
            <a:pPr algn="l"/>
            <a:endParaRPr lang="en-US" dirty="0">
              <a:solidFill>
                <a:srgbClr val="0039A6"/>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a:solidFill>
                  <a:schemeClr val="accent2">
                    <a:lumMod val="75000"/>
                  </a:schemeClr>
                </a:solidFill>
                <a:latin typeface="Arial" panose="020B0604020202020204" pitchFamily="34" charset="0"/>
                <a:cs typeface="Arial" panose="020B0604020202020204" pitchFamily="34" charset="0"/>
              </a:rPr>
              <a:t>Device roles </a:t>
            </a:r>
            <a:r>
              <a:rPr lang="en-US" dirty="0">
                <a:latin typeface="Arial" panose="020B0604020202020204" pitchFamily="34" charset="0"/>
                <a:cs typeface="Arial" panose="020B0604020202020204" pitchFamily="34" charset="0"/>
              </a:rPr>
              <a:t>in EGRBAC are translated into atomic </a:t>
            </a:r>
            <a:r>
              <a:rPr lang="en-US" dirty="0">
                <a:solidFill>
                  <a:srgbClr val="0039A6"/>
                </a:solidFill>
                <a:latin typeface="Arial" panose="020B0604020202020204" pitchFamily="34" charset="0"/>
                <a:cs typeface="Arial" panose="020B0604020202020204" pitchFamily="34" charset="0"/>
              </a:rPr>
              <a:t>operation attributes and atomic device attributes</a:t>
            </a:r>
            <a:r>
              <a:rPr lang="en-US" dirty="0">
                <a:latin typeface="Arial" panose="020B0604020202020204" pitchFamily="34" charset="0"/>
                <a:cs typeface="Arial" panose="020B0604020202020204" pitchFamily="34" charset="0"/>
              </a:rPr>
              <a:t> with a range of values equal to {𝑇𝑟𝑢𝑒, 𝐹𝑎𝑙𝑠𝑒}.</a:t>
            </a:r>
          </a:p>
        </p:txBody>
      </p:sp>
      <p:pic>
        <p:nvPicPr>
          <p:cNvPr id="3" name="Picture 2">
            <a:extLst>
              <a:ext uri="{FF2B5EF4-FFF2-40B4-BE49-F238E27FC236}">
                <a16:creationId xmlns:a16="http://schemas.microsoft.com/office/drawing/2014/main" id="{52E4335B-58A9-4C43-8914-690104815852}"/>
              </a:ext>
            </a:extLst>
          </p:cNvPr>
          <p:cNvPicPr>
            <a:picLocks noChangeAspect="1"/>
          </p:cNvPicPr>
          <p:nvPr/>
        </p:nvPicPr>
        <p:blipFill>
          <a:blip r:embed="rId3"/>
          <a:stretch>
            <a:fillRect/>
          </a:stretch>
        </p:blipFill>
        <p:spPr>
          <a:xfrm>
            <a:off x="1591248" y="1251983"/>
            <a:ext cx="5594421" cy="3274709"/>
          </a:xfrm>
          <a:prstGeom prst="rect">
            <a:avLst/>
          </a:prstGeom>
          <a:ln>
            <a:solidFill>
              <a:schemeClr val="tx1"/>
            </a:solidFill>
          </a:ln>
        </p:spPr>
      </p:pic>
      <p:sp>
        <p:nvSpPr>
          <p:cNvPr id="13" name="Title 2">
            <a:extLst>
              <a:ext uri="{FF2B5EF4-FFF2-40B4-BE49-F238E27FC236}">
                <a16:creationId xmlns:a16="http://schemas.microsoft.com/office/drawing/2014/main" id="{823FE6CC-BCBC-4CC5-9337-399F29C3CF44}"/>
              </a:ext>
            </a:extLst>
          </p:cNvPr>
          <p:cNvSpPr>
            <a:spLocks noGrp="1"/>
          </p:cNvSpPr>
          <p:nvPr>
            <p:ph type="ctrTitle"/>
          </p:nvPr>
        </p:nvSpPr>
        <p:spPr>
          <a:xfrm>
            <a:off x="1842109" y="127837"/>
            <a:ext cx="5092700" cy="797589"/>
          </a:xfrm>
        </p:spPr>
        <p:txBody>
          <a:bodyPr/>
          <a:lstStyle/>
          <a:p>
            <a:r>
              <a:rPr lang="en-US" sz="2400" dirty="0"/>
              <a:t>Constructing </a:t>
            </a:r>
            <a:r>
              <a:rPr lang="en-US" sz="2400" dirty="0">
                <a:solidFill>
                  <a:srgbClr val="0039A6"/>
                </a:solidFill>
              </a:rPr>
              <a:t>HABAC</a:t>
            </a:r>
            <a:r>
              <a:rPr lang="en-US" sz="2400" dirty="0"/>
              <a:t> From </a:t>
            </a:r>
            <a:r>
              <a:rPr lang="en-US" sz="2400" dirty="0">
                <a:solidFill>
                  <a:schemeClr val="accent2">
                    <a:lumMod val="75000"/>
                  </a:schemeClr>
                </a:solidFill>
              </a:rPr>
              <a:t>EGRBAC</a:t>
            </a:r>
            <a:endParaRPr lang="en-US" sz="2400" dirty="0"/>
          </a:p>
        </p:txBody>
      </p:sp>
    </p:spTree>
    <p:extLst>
      <p:ext uri="{BB962C8B-B14F-4D97-AF65-F5344CB8AC3E}">
        <p14:creationId xmlns:p14="http://schemas.microsoft.com/office/powerpoint/2010/main" val="267184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BBC1E-7AFA-42E8-98E6-55DFF1B7E21A}"/>
              </a:ext>
            </a:extLst>
          </p:cNvPr>
          <p:cNvSpPr>
            <a:spLocks noGrp="1"/>
          </p:cNvSpPr>
          <p:nvPr>
            <p:ph type="sldNum" sz="quarter" idx="4"/>
          </p:nvPr>
        </p:nvSpPr>
        <p:spPr>
          <a:xfrm>
            <a:off x="4388459" y="6492875"/>
            <a:ext cx="367080" cy="365125"/>
          </a:xfrm>
        </p:spPr>
        <p:txBody>
          <a:bodyPr anchor="ctr">
            <a:normAutofit/>
          </a:bodyPr>
          <a:lstStyle/>
          <a:p>
            <a:pPr>
              <a:spcAft>
                <a:spcPts val="600"/>
              </a:spcAft>
            </a:pPr>
            <a:fld id="{689318A1-174D-4DEE-8106-03A37B9BCF15}" type="slidenum">
              <a:rPr lang="en-US" sz="1000" smtClean="0"/>
              <a:pPr>
                <a:spcAft>
                  <a:spcPts val="600"/>
                </a:spcAft>
              </a:pPr>
              <a:t>23</a:t>
            </a:fld>
            <a:endParaRPr lang="en-US" sz="1000"/>
          </a:p>
        </p:txBody>
      </p:sp>
      <p:sp>
        <p:nvSpPr>
          <p:cNvPr id="5" name="Footer Placeholder 4">
            <a:extLst>
              <a:ext uri="{FF2B5EF4-FFF2-40B4-BE49-F238E27FC236}">
                <a16:creationId xmlns:a16="http://schemas.microsoft.com/office/drawing/2014/main" id="{EFCFD768-A9F4-464D-B255-A5A18F6FE7D1}"/>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6" name="Date Placeholder 3" hidden="1">
            <a:extLst>
              <a:ext uri="{FF2B5EF4-FFF2-40B4-BE49-F238E27FC236}">
                <a16:creationId xmlns:a16="http://schemas.microsoft.com/office/drawing/2014/main" id="{4344C7F0-2444-4571-AB46-ADED51791843}"/>
              </a:ext>
            </a:extLst>
          </p:cNvPr>
          <p:cNvSpPr>
            <a:spLocks noGrp="1"/>
          </p:cNvSpPr>
          <p:nvPr>
            <p:ph type="dt" sz="half" idx="4294967295"/>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pPr>
              <a:spcAft>
                <a:spcPts val="600"/>
              </a:spcAft>
            </a:pPr>
            <a:r>
              <a:rPr lang="en-US"/>
              <a:t>© Safwa Ameer</a:t>
            </a:r>
          </a:p>
        </p:txBody>
      </p:sp>
      <p:sp>
        <p:nvSpPr>
          <p:cNvPr id="10" name="Title 2">
            <a:extLst>
              <a:ext uri="{FF2B5EF4-FFF2-40B4-BE49-F238E27FC236}">
                <a16:creationId xmlns:a16="http://schemas.microsoft.com/office/drawing/2014/main" id="{B43C498F-1F79-4D86-93F5-40994E55705B}"/>
              </a:ext>
            </a:extLst>
          </p:cNvPr>
          <p:cNvSpPr>
            <a:spLocks noGrp="1"/>
          </p:cNvSpPr>
          <p:nvPr>
            <p:ph type="ctrTitle"/>
          </p:nvPr>
        </p:nvSpPr>
        <p:spPr>
          <a:xfrm>
            <a:off x="1842109" y="127837"/>
            <a:ext cx="5092700" cy="797589"/>
          </a:xfrm>
        </p:spPr>
        <p:txBody>
          <a:bodyPr/>
          <a:lstStyle/>
          <a:p>
            <a:r>
              <a:rPr lang="en-US" sz="2400" dirty="0"/>
              <a:t>Constructing </a:t>
            </a:r>
            <a:r>
              <a:rPr lang="en-US" sz="2400" dirty="0">
                <a:solidFill>
                  <a:srgbClr val="0039A6"/>
                </a:solidFill>
              </a:rPr>
              <a:t>HABAC</a:t>
            </a:r>
            <a:r>
              <a:rPr lang="en-US" sz="2400" dirty="0"/>
              <a:t> From </a:t>
            </a:r>
            <a:r>
              <a:rPr lang="en-US" sz="2400" dirty="0">
                <a:solidFill>
                  <a:schemeClr val="accent2">
                    <a:lumMod val="75000"/>
                  </a:schemeClr>
                </a:solidFill>
              </a:rPr>
              <a:t>EGRBAC</a:t>
            </a:r>
            <a:endParaRPr lang="en-US" sz="2400" dirty="0"/>
          </a:p>
        </p:txBody>
      </p:sp>
      <p:pic>
        <p:nvPicPr>
          <p:cNvPr id="13" name="Picture 12">
            <a:extLst>
              <a:ext uri="{FF2B5EF4-FFF2-40B4-BE49-F238E27FC236}">
                <a16:creationId xmlns:a16="http://schemas.microsoft.com/office/drawing/2014/main" id="{C954F1E1-F17B-4F1B-A680-ADC58FA5DA9D}"/>
              </a:ext>
            </a:extLst>
          </p:cNvPr>
          <p:cNvPicPr>
            <a:picLocks noChangeAspect="1"/>
          </p:cNvPicPr>
          <p:nvPr/>
        </p:nvPicPr>
        <p:blipFill>
          <a:blip r:embed="rId3"/>
          <a:stretch>
            <a:fillRect/>
          </a:stretch>
        </p:blipFill>
        <p:spPr>
          <a:xfrm>
            <a:off x="368300" y="1071012"/>
            <a:ext cx="4929906" cy="2357988"/>
          </a:xfrm>
          <a:prstGeom prst="rect">
            <a:avLst/>
          </a:prstGeom>
          <a:ln w="19050">
            <a:solidFill>
              <a:schemeClr val="accent2">
                <a:lumMod val="75000"/>
              </a:schemeClr>
            </a:solidFill>
          </a:ln>
        </p:spPr>
      </p:pic>
      <p:pic>
        <p:nvPicPr>
          <p:cNvPr id="14" name="Picture 13">
            <a:extLst>
              <a:ext uri="{FF2B5EF4-FFF2-40B4-BE49-F238E27FC236}">
                <a16:creationId xmlns:a16="http://schemas.microsoft.com/office/drawing/2014/main" id="{83854141-57C3-4CCD-978E-0DEEF11754C5}"/>
              </a:ext>
            </a:extLst>
          </p:cNvPr>
          <p:cNvPicPr>
            <a:picLocks noChangeAspect="1"/>
          </p:cNvPicPr>
          <p:nvPr/>
        </p:nvPicPr>
        <p:blipFill>
          <a:blip r:embed="rId4"/>
          <a:stretch>
            <a:fillRect/>
          </a:stretch>
        </p:blipFill>
        <p:spPr>
          <a:xfrm>
            <a:off x="3577392" y="3522986"/>
            <a:ext cx="5338007" cy="2625146"/>
          </a:xfrm>
          <a:prstGeom prst="rect">
            <a:avLst/>
          </a:prstGeom>
          <a:ln w="19050">
            <a:solidFill>
              <a:srgbClr val="0039A6"/>
            </a:solidFill>
          </a:ln>
        </p:spPr>
      </p:pic>
      <p:sp>
        <p:nvSpPr>
          <p:cNvPr id="16" name="TextBox 15">
            <a:extLst>
              <a:ext uri="{FF2B5EF4-FFF2-40B4-BE49-F238E27FC236}">
                <a16:creationId xmlns:a16="http://schemas.microsoft.com/office/drawing/2014/main" id="{5FC1F612-03CF-4EF3-A4D5-48E3109F6FC1}"/>
              </a:ext>
            </a:extLst>
          </p:cNvPr>
          <p:cNvSpPr txBox="1"/>
          <p:nvPr/>
        </p:nvSpPr>
        <p:spPr>
          <a:xfrm>
            <a:off x="5435599" y="1120676"/>
            <a:ext cx="3479800" cy="2308324"/>
          </a:xfrm>
          <a:prstGeom prst="rect">
            <a:avLst/>
          </a:prstGeom>
          <a:noFill/>
        </p:spPr>
        <p:txBody>
          <a:bodyPr wrap="square">
            <a:spAutoFit/>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The final step is to construct the authorization policies. </a:t>
            </a:r>
          </a:p>
          <a:p>
            <a:pPr marL="285750" indent="-28575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In EGRBAC it is the </a:t>
            </a:r>
            <a:r>
              <a:rPr lang="en-US" dirty="0">
                <a:solidFill>
                  <a:schemeClr val="accent2">
                    <a:lumMod val="75000"/>
                  </a:schemeClr>
                </a:solidFill>
                <a:latin typeface="Arial" panose="020B0604020202020204" pitchFamily="34" charset="0"/>
                <a:cs typeface="Arial" panose="020B0604020202020204" pitchFamily="34" charset="0"/>
              </a:rPr>
              <a:t>𝑅𝑃𝐷𝑅𝐴 </a:t>
            </a:r>
            <a:r>
              <a:rPr lang="en-US" dirty="0">
                <a:latin typeface="Arial" panose="020B0604020202020204" pitchFamily="34" charset="0"/>
                <a:cs typeface="Arial" panose="020B0604020202020204" pitchFamily="34" charset="0"/>
              </a:rPr>
              <a:t>that gives specific </a:t>
            </a:r>
            <a:r>
              <a:rPr lang="en-US" dirty="0">
                <a:solidFill>
                  <a:schemeClr val="accent2">
                    <a:lumMod val="75000"/>
                  </a:schemeClr>
                </a:solidFill>
                <a:latin typeface="Arial" panose="020B0604020202020204" pitchFamily="34" charset="0"/>
                <a:cs typeface="Arial" panose="020B0604020202020204" pitchFamily="34" charset="0"/>
              </a:rPr>
              <a:t>role pairs </a:t>
            </a:r>
            <a:r>
              <a:rPr lang="en-US" dirty="0">
                <a:latin typeface="Arial" panose="020B0604020202020204" pitchFamily="34" charset="0"/>
                <a:cs typeface="Arial" panose="020B0604020202020204" pitchFamily="34" charset="0"/>
              </a:rPr>
              <a:t>and hence </a:t>
            </a:r>
            <a:r>
              <a:rPr lang="en-US" dirty="0">
                <a:solidFill>
                  <a:schemeClr val="accent2">
                    <a:lumMod val="75000"/>
                  </a:schemeClr>
                </a:solidFill>
                <a:latin typeface="Arial" panose="020B0604020202020204" pitchFamily="34" charset="0"/>
                <a:cs typeface="Arial" panose="020B0604020202020204" pitchFamily="34" charset="0"/>
              </a:rPr>
              <a:t>users</a:t>
            </a:r>
            <a:r>
              <a:rPr lang="en-US" dirty="0">
                <a:latin typeface="Arial" panose="020B0604020202020204" pitchFamily="34" charset="0"/>
                <a:cs typeface="Arial" panose="020B0604020202020204" pitchFamily="34" charset="0"/>
              </a:rPr>
              <a:t> access to specific </a:t>
            </a:r>
            <a:r>
              <a:rPr lang="en-US" dirty="0">
                <a:solidFill>
                  <a:schemeClr val="accent2">
                    <a:lumMod val="75000"/>
                  </a:schemeClr>
                </a:solidFill>
                <a:latin typeface="Arial" panose="020B0604020202020204" pitchFamily="34" charset="0"/>
                <a:cs typeface="Arial" panose="020B0604020202020204" pitchFamily="34" charset="0"/>
              </a:rPr>
              <a:t>device roles </a:t>
            </a:r>
            <a:r>
              <a:rPr lang="en-US" dirty="0">
                <a:latin typeface="Arial" panose="020B0604020202020204" pitchFamily="34" charset="0"/>
                <a:cs typeface="Arial" panose="020B0604020202020204" pitchFamily="34" charset="0"/>
              </a:rPr>
              <a:t>and hence </a:t>
            </a:r>
            <a:r>
              <a:rPr lang="en-US" dirty="0">
                <a:solidFill>
                  <a:schemeClr val="accent2">
                    <a:lumMod val="75000"/>
                  </a:schemeClr>
                </a:solidFill>
                <a:latin typeface="Arial" panose="020B0604020202020204" pitchFamily="34" charset="0"/>
                <a:cs typeface="Arial" panose="020B0604020202020204" pitchFamily="34" charset="0"/>
              </a:rPr>
              <a:t>permissions</a:t>
            </a:r>
            <a:r>
              <a:rPr lang="en-US" dirty="0">
                <a:latin typeface="Arial" panose="020B0604020202020204" pitchFamily="34" charset="0"/>
                <a:cs typeface="Arial" panose="020B0604020202020204" pitchFamily="34" charset="0"/>
              </a:rPr>
              <a:t>.</a:t>
            </a:r>
          </a:p>
        </p:txBody>
      </p:sp>
      <p:pic>
        <p:nvPicPr>
          <p:cNvPr id="17" name="Graphic 16" descr="Gears with solid fill">
            <a:extLst>
              <a:ext uri="{FF2B5EF4-FFF2-40B4-BE49-F238E27FC236}">
                <a16:creationId xmlns:a16="http://schemas.microsoft.com/office/drawing/2014/main" id="{D7464834-F72D-479D-A439-46DD03B715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951" y="4797930"/>
            <a:ext cx="914400" cy="914400"/>
          </a:xfrm>
          <a:prstGeom prst="rect">
            <a:avLst/>
          </a:prstGeom>
        </p:spPr>
      </p:pic>
      <p:pic>
        <p:nvPicPr>
          <p:cNvPr id="18" name="Picture 17">
            <a:extLst>
              <a:ext uri="{FF2B5EF4-FFF2-40B4-BE49-F238E27FC236}">
                <a16:creationId xmlns:a16="http://schemas.microsoft.com/office/drawing/2014/main" id="{7771A43B-CF74-4A8E-AF0C-6B6B6B15D470}"/>
              </a:ext>
            </a:extLst>
          </p:cNvPr>
          <p:cNvPicPr>
            <a:picLocks noChangeAspect="1"/>
          </p:cNvPicPr>
          <p:nvPr/>
        </p:nvPicPr>
        <p:blipFill>
          <a:blip r:embed="rId7"/>
          <a:stretch>
            <a:fillRect/>
          </a:stretch>
        </p:blipFill>
        <p:spPr>
          <a:xfrm>
            <a:off x="584061" y="4668395"/>
            <a:ext cx="461963" cy="553354"/>
          </a:xfrm>
          <a:prstGeom prst="rect">
            <a:avLst/>
          </a:prstGeom>
        </p:spPr>
      </p:pic>
      <p:sp>
        <p:nvSpPr>
          <p:cNvPr id="19" name="Arrow: Right 18">
            <a:extLst>
              <a:ext uri="{FF2B5EF4-FFF2-40B4-BE49-F238E27FC236}">
                <a16:creationId xmlns:a16="http://schemas.microsoft.com/office/drawing/2014/main" id="{C11158A2-E08B-4BBD-BFD7-6C94EE94B9FF}"/>
              </a:ext>
            </a:extLst>
          </p:cNvPr>
          <p:cNvSpPr/>
          <p:nvPr/>
        </p:nvSpPr>
        <p:spPr>
          <a:xfrm rot="5400000">
            <a:off x="747523" y="4084195"/>
            <a:ext cx="914400" cy="2540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0A0D2873-6F1A-4BD1-8009-C8FBAEB71ED9}"/>
              </a:ext>
            </a:extLst>
          </p:cNvPr>
          <p:cNvSpPr/>
          <p:nvPr/>
        </p:nvSpPr>
        <p:spPr>
          <a:xfrm>
            <a:off x="1702459" y="4994295"/>
            <a:ext cx="1016000" cy="2608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946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24</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ACACD5-C3B1-47AB-966F-31E18B4896B6}"/>
                  </a:ext>
                </a:extLst>
              </p:cNvPr>
              <p:cNvSpPr txBox="1"/>
              <p:nvPr/>
            </p:nvSpPr>
            <p:spPr>
              <a:xfrm>
                <a:off x="231112" y="3429000"/>
                <a:ext cx="8815756" cy="1754326"/>
              </a:xfrm>
              <a:prstGeom prst="rect">
                <a:avLst/>
              </a:prstGeom>
              <a:noFill/>
            </p:spPr>
            <p:txBody>
              <a:bodyPr wrap="square">
                <a:spAutoFit/>
              </a:bodyPr>
              <a:lstStyle/>
              <a:p>
                <a:pPr marL="285750" indent="-28575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Therefore, we translate each </a:t>
                </a:r>
                <a14:m>
                  <m:oMath xmlns:m="http://schemas.openxmlformats.org/officeDocument/2006/math">
                    <m:r>
                      <a:rPr lang="en-US" dirty="0" smtClean="0">
                        <a:solidFill>
                          <a:schemeClr val="accent2">
                            <a:lumMod val="75000"/>
                          </a:schemeClr>
                        </a:solidFill>
                        <a:latin typeface="Cambria Math" panose="02040503050406030204" pitchFamily="18" charset="0"/>
                      </a:rPr>
                      <m:t>𝑟𝑝𝑑𝑟</m:t>
                    </m:r>
                    <m:sSub>
                      <m:sSubPr>
                        <m:ctrlPr>
                          <a:rPr lang="en-US" i="1" dirty="0">
                            <a:solidFill>
                              <a:schemeClr val="accent2">
                                <a:lumMod val="75000"/>
                              </a:schemeClr>
                            </a:solidFill>
                            <a:latin typeface="Cambria Math" panose="02040503050406030204" pitchFamily="18" charset="0"/>
                          </a:rPr>
                        </m:ctrlPr>
                      </m:sSubPr>
                      <m:e>
                        <m:r>
                          <a:rPr lang="en-US" dirty="0">
                            <a:solidFill>
                              <a:schemeClr val="accent2">
                                <a:lumMod val="75000"/>
                              </a:schemeClr>
                            </a:solidFill>
                            <a:latin typeface="Cambria Math" panose="02040503050406030204" pitchFamily="18" charset="0"/>
                          </a:rPr>
                          <m:t>𝑎</m:t>
                        </m:r>
                      </m:e>
                      <m:sub>
                        <m:r>
                          <a:rPr lang="en-US" dirty="0">
                            <a:solidFill>
                              <a:schemeClr val="accent2">
                                <a:lumMod val="75000"/>
                              </a:schemeClr>
                            </a:solidFill>
                            <a:latin typeface="Cambria Math" panose="02040503050406030204" pitchFamily="18" charset="0"/>
                          </a:rPr>
                          <m:t>𝑖</m:t>
                        </m:r>
                      </m:sub>
                    </m:sSub>
                    <m:r>
                      <a:rPr lang="en-US" dirty="0">
                        <a:solidFill>
                          <a:schemeClr val="accent2">
                            <a:lumMod val="75000"/>
                          </a:schemeClr>
                        </a:solidFill>
                        <a:latin typeface="Cambria Math" panose="02040503050406030204" pitchFamily="18" charset="0"/>
                      </a:rPr>
                      <m:t> = ( (</m:t>
                    </m:r>
                    <m:sSub>
                      <m:sSubPr>
                        <m:ctrlPr>
                          <a:rPr lang="en-US" i="1" dirty="0">
                            <a:solidFill>
                              <a:schemeClr val="accent2">
                                <a:lumMod val="75000"/>
                              </a:schemeClr>
                            </a:solidFill>
                            <a:latin typeface="Cambria Math" panose="02040503050406030204" pitchFamily="18" charset="0"/>
                          </a:rPr>
                        </m:ctrlPr>
                      </m:sSubPr>
                      <m:e>
                        <m:r>
                          <a:rPr lang="en-US" dirty="0">
                            <a:solidFill>
                              <a:schemeClr val="accent2">
                                <a:lumMod val="75000"/>
                              </a:schemeClr>
                            </a:solidFill>
                            <a:latin typeface="Cambria Math" panose="02040503050406030204" pitchFamily="18" charset="0"/>
                          </a:rPr>
                          <m:t>𝑟</m:t>
                        </m:r>
                      </m:e>
                      <m:sub>
                        <m:r>
                          <a:rPr lang="en-US" dirty="0">
                            <a:solidFill>
                              <a:schemeClr val="accent2">
                                <a:lumMod val="75000"/>
                              </a:schemeClr>
                            </a:solidFill>
                            <a:latin typeface="Cambria Math" panose="02040503050406030204" pitchFamily="18" charset="0"/>
                          </a:rPr>
                          <m:t>𝑖</m:t>
                        </m:r>
                      </m:sub>
                    </m:sSub>
                    <m:r>
                      <a:rPr lang="en-US" dirty="0">
                        <a:solidFill>
                          <a:schemeClr val="accent2">
                            <a:lumMod val="75000"/>
                          </a:schemeClr>
                        </a:solidFill>
                        <a:latin typeface="Cambria Math" panose="02040503050406030204" pitchFamily="18" charset="0"/>
                      </a:rPr>
                      <m:t>, </m:t>
                    </m:r>
                    <m:r>
                      <a:rPr lang="en-US" dirty="0">
                        <a:solidFill>
                          <a:schemeClr val="accent2">
                            <a:lumMod val="75000"/>
                          </a:schemeClr>
                        </a:solidFill>
                        <a:latin typeface="Cambria Math" panose="02040503050406030204" pitchFamily="18" charset="0"/>
                      </a:rPr>
                      <m:t>𝐸</m:t>
                    </m:r>
                    <m:sSub>
                      <m:sSubPr>
                        <m:ctrlPr>
                          <a:rPr lang="en-US" i="1" dirty="0">
                            <a:solidFill>
                              <a:schemeClr val="accent2">
                                <a:lumMod val="75000"/>
                              </a:schemeClr>
                            </a:solidFill>
                            <a:latin typeface="Cambria Math" panose="02040503050406030204" pitchFamily="18" charset="0"/>
                          </a:rPr>
                        </m:ctrlPr>
                      </m:sSubPr>
                      <m:e>
                        <m:r>
                          <a:rPr lang="en-US" dirty="0">
                            <a:solidFill>
                              <a:schemeClr val="accent2">
                                <a:lumMod val="75000"/>
                              </a:schemeClr>
                            </a:solidFill>
                            <a:latin typeface="Cambria Math" panose="02040503050406030204" pitchFamily="18" charset="0"/>
                          </a:rPr>
                          <m:t>𝑅</m:t>
                        </m:r>
                      </m:e>
                      <m:sub>
                        <m:r>
                          <a:rPr lang="en-US" dirty="0">
                            <a:solidFill>
                              <a:schemeClr val="accent2">
                                <a:lumMod val="75000"/>
                              </a:schemeClr>
                            </a:solidFill>
                            <a:latin typeface="Cambria Math" panose="02040503050406030204" pitchFamily="18" charset="0"/>
                          </a:rPr>
                          <m:t>𝑖</m:t>
                        </m:r>
                      </m:sub>
                    </m:sSub>
                    <m:r>
                      <a:rPr lang="en-US" dirty="0">
                        <a:solidFill>
                          <a:schemeClr val="accent2">
                            <a:lumMod val="75000"/>
                          </a:schemeClr>
                        </a:solidFill>
                        <a:latin typeface="Cambria Math" panose="02040503050406030204" pitchFamily="18" charset="0"/>
                      </a:rPr>
                      <m:t>), </m:t>
                    </m:r>
                    <m:r>
                      <a:rPr lang="en-US" dirty="0">
                        <a:solidFill>
                          <a:schemeClr val="accent2">
                            <a:lumMod val="75000"/>
                          </a:schemeClr>
                        </a:solidFill>
                        <a:latin typeface="Cambria Math" panose="02040503050406030204" pitchFamily="18" charset="0"/>
                      </a:rPr>
                      <m:t>𝑑</m:t>
                    </m:r>
                    <m:sSub>
                      <m:sSubPr>
                        <m:ctrlPr>
                          <a:rPr lang="en-US" i="1" dirty="0">
                            <a:solidFill>
                              <a:schemeClr val="accent2">
                                <a:lumMod val="75000"/>
                              </a:schemeClr>
                            </a:solidFill>
                            <a:latin typeface="Cambria Math" panose="02040503050406030204" pitchFamily="18" charset="0"/>
                          </a:rPr>
                        </m:ctrlPr>
                      </m:sSubPr>
                      <m:e>
                        <m:r>
                          <a:rPr lang="en-US" dirty="0">
                            <a:solidFill>
                              <a:schemeClr val="accent2">
                                <a:lumMod val="75000"/>
                              </a:schemeClr>
                            </a:solidFill>
                            <a:latin typeface="Cambria Math" panose="02040503050406030204" pitchFamily="18" charset="0"/>
                          </a:rPr>
                          <m:t>𝑟</m:t>
                        </m:r>
                      </m:e>
                      <m:sub>
                        <m:r>
                          <a:rPr lang="en-US" dirty="0">
                            <a:solidFill>
                              <a:schemeClr val="accent2">
                                <a:lumMod val="75000"/>
                              </a:schemeClr>
                            </a:solidFill>
                            <a:latin typeface="Cambria Math" panose="02040503050406030204" pitchFamily="18" charset="0"/>
                          </a:rPr>
                          <m:t>𝑖</m:t>
                        </m:r>
                      </m:sub>
                    </m:sSub>
                    <m:r>
                      <a:rPr lang="en-US" dirty="0">
                        <a:solidFill>
                          <a:schemeClr val="accent2">
                            <a:lumMod val="75000"/>
                          </a:schemeClr>
                        </a:solidFill>
                        <a:latin typeface="Cambria Math" panose="02040503050406030204" pitchFamily="18" charset="0"/>
                      </a:rPr>
                      <m:t> ) ∈ </m:t>
                    </m:r>
                    <m:r>
                      <a:rPr lang="en-US" dirty="0">
                        <a:solidFill>
                          <a:schemeClr val="accent2">
                            <a:lumMod val="75000"/>
                          </a:schemeClr>
                        </a:solidFill>
                        <a:latin typeface="Cambria Math" panose="02040503050406030204" pitchFamily="18" charset="0"/>
                      </a:rPr>
                      <m:t>𝑅𝑃𝐷𝑅𝐴</m:t>
                    </m:r>
                    <m:r>
                      <a:rPr lang="en-US" dirty="0">
                        <a:solidFill>
                          <a:schemeClr val="accent2">
                            <a:lumMod val="75000"/>
                          </a:schemeClr>
                        </a:solidFill>
                        <a:latin typeface="Cambria Math" panose="02040503050406030204" pitchFamily="18" charset="0"/>
                      </a:rPr>
                      <m:t> </m:t>
                    </m:r>
                  </m:oMath>
                </a14:m>
                <a:r>
                  <a:rPr lang="en-US" dirty="0">
                    <a:latin typeface="Arial" panose="020B0604020202020204" pitchFamily="34" charset="0"/>
                    <a:cs typeface="Arial" panose="020B0604020202020204" pitchFamily="34" charset="0"/>
                  </a:rPr>
                  <a:t>into an </a:t>
                </a:r>
                <a:r>
                  <a:rPr lang="en-US" dirty="0">
                    <a:solidFill>
                      <a:srgbClr val="0039A6"/>
                    </a:solidFill>
                    <a:latin typeface="Arial" panose="020B0604020202020204" pitchFamily="34" charset="0"/>
                    <a:cs typeface="Arial" panose="020B0604020202020204" pitchFamily="34" charset="0"/>
                  </a:rPr>
                  <a:t>authorization policy</a:t>
                </a:r>
                <a:r>
                  <a:rPr lang="en-US" dirty="0">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The final authorization policy is the disjunction of every created authorization policy.</a:t>
                </a:r>
              </a:p>
            </p:txBody>
          </p:sp>
        </mc:Choice>
        <mc:Fallback xmlns="">
          <p:sp>
            <p:nvSpPr>
              <p:cNvPr id="10" name="TextBox 9">
                <a:extLst>
                  <a:ext uri="{FF2B5EF4-FFF2-40B4-BE49-F238E27FC236}">
                    <a16:creationId xmlns:a16="http://schemas.microsoft.com/office/drawing/2014/main" id="{D3ACACD5-C3B1-47AB-966F-31E18B4896B6}"/>
                  </a:ext>
                </a:extLst>
              </p:cNvPr>
              <p:cNvSpPr txBox="1">
                <a:spLocks noRot="1" noChangeAspect="1" noMove="1" noResize="1" noEditPoints="1" noAdjustHandles="1" noChangeArrowheads="1" noChangeShapeType="1" noTextEdit="1"/>
              </p:cNvSpPr>
              <p:nvPr/>
            </p:nvSpPr>
            <p:spPr>
              <a:xfrm>
                <a:off x="231112" y="3429000"/>
                <a:ext cx="8815756" cy="1754326"/>
              </a:xfrm>
              <a:prstGeom prst="rect">
                <a:avLst/>
              </a:prstGeom>
              <a:blipFill>
                <a:blip r:embed="rId3"/>
                <a:stretch>
                  <a:fillRect l="-484" b="-453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B2659A7-762F-4F12-8DAA-7788C4AABC72}"/>
              </a:ext>
            </a:extLst>
          </p:cNvPr>
          <p:cNvPicPr>
            <a:picLocks noChangeAspect="1"/>
          </p:cNvPicPr>
          <p:nvPr/>
        </p:nvPicPr>
        <p:blipFill>
          <a:blip r:embed="rId4"/>
          <a:stretch>
            <a:fillRect/>
          </a:stretch>
        </p:blipFill>
        <p:spPr>
          <a:xfrm>
            <a:off x="762000" y="1267118"/>
            <a:ext cx="7175500" cy="1906207"/>
          </a:xfrm>
          <a:prstGeom prst="rect">
            <a:avLst/>
          </a:prstGeom>
          <a:ln>
            <a:solidFill>
              <a:schemeClr val="tx1"/>
            </a:solidFill>
          </a:ln>
        </p:spPr>
      </p:pic>
      <p:sp>
        <p:nvSpPr>
          <p:cNvPr id="12" name="Title 2">
            <a:extLst>
              <a:ext uri="{FF2B5EF4-FFF2-40B4-BE49-F238E27FC236}">
                <a16:creationId xmlns:a16="http://schemas.microsoft.com/office/drawing/2014/main" id="{9298C449-FC79-45DA-99F7-27F2337F7729}"/>
              </a:ext>
            </a:extLst>
          </p:cNvPr>
          <p:cNvSpPr>
            <a:spLocks noGrp="1"/>
          </p:cNvSpPr>
          <p:nvPr>
            <p:ph type="ctrTitle"/>
          </p:nvPr>
        </p:nvSpPr>
        <p:spPr>
          <a:xfrm>
            <a:off x="1842109" y="127837"/>
            <a:ext cx="5092700" cy="797589"/>
          </a:xfrm>
        </p:spPr>
        <p:txBody>
          <a:bodyPr/>
          <a:lstStyle/>
          <a:p>
            <a:r>
              <a:rPr lang="en-US" sz="2400" dirty="0"/>
              <a:t>Constructing </a:t>
            </a:r>
            <a:r>
              <a:rPr lang="en-US" sz="2400" dirty="0">
                <a:solidFill>
                  <a:srgbClr val="0039A6"/>
                </a:solidFill>
              </a:rPr>
              <a:t>HABAC</a:t>
            </a:r>
            <a:r>
              <a:rPr lang="en-US" sz="2400" dirty="0"/>
              <a:t> From </a:t>
            </a:r>
            <a:r>
              <a:rPr lang="en-US" sz="2400" dirty="0">
                <a:solidFill>
                  <a:schemeClr val="accent2">
                    <a:lumMod val="75000"/>
                  </a:schemeClr>
                </a:solidFill>
              </a:rPr>
              <a:t>EGRBAC</a:t>
            </a:r>
            <a:endParaRPr lang="en-US" sz="2400" dirty="0"/>
          </a:p>
        </p:txBody>
      </p:sp>
    </p:spTree>
    <p:extLst>
      <p:ext uri="{BB962C8B-B14F-4D97-AF65-F5344CB8AC3E}">
        <p14:creationId xmlns:p14="http://schemas.microsoft.com/office/powerpoint/2010/main" val="86753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79C33-7FAC-4B9D-BD76-2E3F860CF2D6}"/>
              </a:ext>
            </a:extLst>
          </p:cNvPr>
          <p:cNvSpPr>
            <a:spLocks noGrp="1"/>
          </p:cNvSpPr>
          <p:nvPr>
            <p:ph idx="1"/>
          </p:nvPr>
        </p:nvSpPr>
        <p:spPr>
          <a:xfrm>
            <a:off x="309880" y="1181100"/>
            <a:ext cx="8524240" cy="4584700"/>
          </a:xfrm>
        </p:spPr>
        <p:txBody>
          <a:bodyPr>
            <a:normAutofit fontScale="92500" lnSpcReduction="20000"/>
          </a:bodyPr>
          <a:lstStyle/>
          <a:p>
            <a:pPr marL="0" indent="0">
              <a:buNone/>
            </a:pPr>
            <a:endParaRPr lang="en-US" sz="1800" dirty="0">
              <a:latin typeface="Arial "/>
              <a:cs typeface="Arial" panose="020B0604020202020204" pitchFamily="34" charset="0"/>
            </a:endParaRPr>
          </a:p>
          <a:p>
            <a:pPr marL="342900" indent="-342900">
              <a:buFont typeface="+mj-lt"/>
              <a:buAutoNum type="arabicPeriod"/>
            </a:pPr>
            <a:r>
              <a:rPr lang="en-US" sz="2200" dirty="0">
                <a:solidFill>
                  <a:schemeClr val="bg2">
                    <a:lumMod val="75000"/>
                  </a:schemeClr>
                </a:solidFill>
                <a:latin typeface="Arial "/>
                <a:cs typeface="Arial" panose="020B0604020202020204" pitchFamily="34" charset="0"/>
              </a:rPr>
              <a:t>Design, formalize ABAC based access control model for smart home IoT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a:t>
            </a:r>
          </a:p>
          <a:p>
            <a:pPr marL="457200" indent="-457200">
              <a:buFont typeface="+mj-lt"/>
              <a:buAutoNum type="arabicPeriod"/>
            </a:pPr>
            <a:endParaRPr lang="en-US" sz="2200" dirty="0">
              <a:latin typeface="Arial "/>
              <a:cs typeface="Arial" panose="020B0604020202020204" pitchFamily="34" charset="0"/>
            </a:endParaRPr>
          </a:p>
          <a:p>
            <a:pPr marL="457200" indent="-457200">
              <a:buFont typeface="+mj-lt"/>
              <a:buAutoNum type="arabicPeriod"/>
            </a:pPr>
            <a:r>
              <a:rPr lang="en-US" sz="2200" dirty="0">
                <a:latin typeface="Arial "/>
                <a:cs typeface="Arial" panose="020B0604020202020204" pitchFamily="34" charset="0"/>
              </a:rPr>
              <a:t>Analyze </a:t>
            </a:r>
            <a:r>
              <a:rPr lang="en-US" sz="2200" dirty="0">
                <a:solidFill>
                  <a:srgbClr val="0039A6"/>
                </a:solidFill>
                <a:latin typeface="Arial "/>
              </a:rPr>
              <a:t>HABAC</a:t>
            </a:r>
            <a:r>
              <a:rPr lang="en-US" sz="2200" dirty="0">
                <a:latin typeface="Arial "/>
                <a:cs typeface="Arial" panose="020B0604020202020204" pitchFamily="34" charset="0"/>
              </a:rPr>
              <a:t> model relative to the previously published </a:t>
            </a:r>
            <a:r>
              <a:rPr lang="en-US" sz="2200" dirty="0">
                <a:solidFill>
                  <a:schemeClr val="accent2">
                    <a:lumMod val="75000"/>
                  </a:schemeClr>
                </a:solidFill>
                <a:latin typeface="Arial "/>
              </a:rPr>
              <a:t>EGRBAC</a:t>
            </a:r>
            <a:r>
              <a:rPr lang="en-US" sz="2200" dirty="0">
                <a:latin typeface="Arial "/>
                <a:cs typeface="Arial" panose="020B0604020202020204" pitchFamily="34" charset="0"/>
              </a:rPr>
              <a:t> model [4]. Compare the theoretical expressive power of these models by:</a:t>
            </a:r>
          </a:p>
          <a:p>
            <a:pPr marL="457200" indent="-457200">
              <a:buFont typeface="+mj-lt"/>
              <a:buAutoNum type="arabicPeriod"/>
            </a:pPr>
            <a:endParaRPr lang="en-US" sz="2200" dirty="0">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Introduce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configuration that translates </a:t>
            </a:r>
            <a:r>
              <a:rPr lang="en-US" sz="2200" dirty="0">
                <a:solidFill>
                  <a:schemeClr val="bg2">
                    <a:lumMod val="75000"/>
                  </a:schemeClr>
                </a:solidFill>
                <a:latin typeface="Arial "/>
              </a:rPr>
              <a:t>EGRBAC</a:t>
            </a:r>
            <a:r>
              <a:rPr lang="en-US" sz="2200" dirty="0">
                <a:solidFill>
                  <a:schemeClr val="bg2">
                    <a:lumMod val="75000"/>
                  </a:schemeClr>
                </a:solidFill>
                <a:latin typeface="Arial "/>
                <a:cs typeface="Arial" panose="020B0604020202020204" pitchFamily="34" charset="0"/>
              </a:rPr>
              <a:t> policies in a manner that they can be implemented by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a:t>
            </a:r>
          </a:p>
          <a:p>
            <a:pPr marL="800100" lvl="1" indent="-457200">
              <a:buFont typeface="+mj-lt"/>
              <a:buAutoNum type="alphaLcPeriod"/>
            </a:pPr>
            <a:endParaRPr lang="en-US" sz="2200" dirty="0">
              <a:latin typeface="Arial "/>
              <a:cs typeface="Arial" panose="020B0604020202020204" pitchFamily="34" charset="0"/>
            </a:endParaRPr>
          </a:p>
          <a:p>
            <a:pPr marL="800100" lvl="1" indent="-457200">
              <a:buFont typeface="+mj-lt"/>
              <a:buAutoNum type="alphaLcPeriod"/>
            </a:pPr>
            <a:r>
              <a:rPr lang="en-US" sz="2200" dirty="0">
                <a:latin typeface="Arial "/>
                <a:cs typeface="Arial" panose="020B0604020202020204" pitchFamily="34" charset="0"/>
              </a:rPr>
              <a:t>Provide an algorithm to convert an </a:t>
            </a:r>
            <a:r>
              <a:rPr lang="en-US" sz="2200" dirty="0">
                <a:solidFill>
                  <a:srgbClr val="0039A6"/>
                </a:solidFill>
                <a:latin typeface="Arial "/>
              </a:rPr>
              <a:t>HABAC</a:t>
            </a:r>
            <a:r>
              <a:rPr lang="en-US" sz="2200" dirty="0">
                <a:latin typeface="Arial "/>
                <a:cs typeface="Arial" panose="020B0604020202020204" pitchFamily="34" charset="0"/>
              </a:rPr>
              <a:t> specification to </a:t>
            </a:r>
            <a:r>
              <a:rPr lang="en-US" sz="2200" dirty="0">
                <a:solidFill>
                  <a:schemeClr val="accent2">
                    <a:lumMod val="75000"/>
                  </a:schemeClr>
                </a:solidFill>
                <a:latin typeface="Arial "/>
              </a:rPr>
              <a:t>EGRBAC</a:t>
            </a:r>
            <a:r>
              <a:rPr lang="en-US" sz="2200" dirty="0">
                <a:latin typeface="Arial "/>
                <a:cs typeface="Arial" panose="020B0604020202020204" pitchFamily="34" charset="0"/>
              </a:rPr>
              <a:t>.</a:t>
            </a:r>
          </a:p>
          <a:p>
            <a:pPr marL="800100" lvl="1" indent="-457200">
              <a:buFont typeface="+mj-lt"/>
              <a:buAutoNum type="alphaLcPeriod"/>
            </a:pPr>
            <a:endParaRPr lang="en-US" sz="2200" dirty="0">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Discuss the insights for practical deployment of these models resulting from these constructions.</a:t>
            </a:r>
          </a:p>
          <a:p>
            <a:pPr lvl="1"/>
            <a:endParaRPr lang="fr-FR" sz="1700" dirty="0">
              <a:latin typeface="Arial "/>
            </a:endParaRPr>
          </a:p>
          <a:p>
            <a:endParaRPr lang="fr-FR" sz="2000" dirty="0">
              <a:latin typeface="Arial "/>
            </a:endParaRP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25</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9" name="Title 2">
            <a:extLst>
              <a:ext uri="{FF2B5EF4-FFF2-40B4-BE49-F238E27FC236}">
                <a16:creationId xmlns:a16="http://schemas.microsoft.com/office/drawing/2014/main" id="{E5B267C4-7335-4D94-B8B9-5FEC1213EAA2}"/>
              </a:ext>
            </a:extLst>
          </p:cNvPr>
          <p:cNvSpPr>
            <a:spLocks noGrp="1"/>
          </p:cNvSpPr>
          <p:nvPr>
            <p:ph type="ctrTitle"/>
          </p:nvPr>
        </p:nvSpPr>
        <p:spPr>
          <a:xfrm>
            <a:off x="1802398" y="308394"/>
            <a:ext cx="4932822" cy="462224"/>
          </a:xfrm>
        </p:spPr>
        <p:txBody>
          <a:bodyPr/>
          <a:lstStyle/>
          <a:p>
            <a:r>
              <a:rPr lang="en-US" dirty="0"/>
              <a:t>Our Contribution</a:t>
            </a:r>
          </a:p>
        </p:txBody>
      </p:sp>
    </p:spTree>
    <p:extLst>
      <p:ext uri="{BB962C8B-B14F-4D97-AF65-F5344CB8AC3E}">
        <p14:creationId xmlns:p14="http://schemas.microsoft.com/office/powerpoint/2010/main" val="248556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26</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9" name="Title 2">
            <a:extLst>
              <a:ext uri="{FF2B5EF4-FFF2-40B4-BE49-F238E27FC236}">
                <a16:creationId xmlns:a16="http://schemas.microsoft.com/office/drawing/2014/main" id="{E5B267C4-7335-4D94-B8B9-5FEC1213EAA2}"/>
              </a:ext>
            </a:extLst>
          </p:cNvPr>
          <p:cNvSpPr>
            <a:spLocks noGrp="1"/>
          </p:cNvSpPr>
          <p:nvPr>
            <p:ph type="ctrTitle"/>
          </p:nvPr>
        </p:nvSpPr>
        <p:spPr>
          <a:xfrm>
            <a:off x="1822871" y="92407"/>
            <a:ext cx="5092700" cy="797589"/>
          </a:xfrm>
        </p:spPr>
        <p:txBody>
          <a:bodyPr/>
          <a:lstStyle/>
          <a:p>
            <a:r>
              <a:rPr lang="en-US" sz="2400" dirty="0"/>
              <a:t>Constructing </a:t>
            </a:r>
            <a:r>
              <a:rPr lang="en-US" sz="2400" dirty="0">
                <a:solidFill>
                  <a:schemeClr val="accent2">
                    <a:lumMod val="75000"/>
                  </a:schemeClr>
                </a:solidFill>
              </a:rPr>
              <a:t>EGRBAC</a:t>
            </a:r>
            <a:r>
              <a:rPr lang="en-US" sz="2400" dirty="0"/>
              <a:t> From </a:t>
            </a:r>
            <a:r>
              <a:rPr lang="en-US" sz="2400" dirty="0">
                <a:solidFill>
                  <a:srgbClr val="0039A6"/>
                </a:solidFill>
              </a:rPr>
              <a:t>HABAC</a:t>
            </a:r>
          </a:p>
        </p:txBody>
      </p:sp>
      <p:pic>
        <p:nvPicPr>
          <p:cNvPr id="7" name="Picture 6">
            <a:extLst>
              <a:ext uri="{FF2B5EF4-FFF2-40B4-BE49-F238E27FC236}">
                <a16:creationId xmlns:a16="http://schemas.microsoft.com/office/drawing/2014/main" id="{27A21C10-6D6E-45C5-B6F9-B4CFE952BC80}"/>
              </a:ext>
            </a:extLst>
          </p:cNvPr>
          <p:cNvPicPr>
            <a:picLocks noChangeAspect="1"/>
          </p:cNvPicPr>
          <p:nvPr/>
        </p:nvPicPr>
        <p:blipFill>
          <a:blip r:embed="rId3"/>
          <a:stretch>
            <a:fillRect/>
          </a:stretch>
        </p:blipFill>
        <p:spPr>
          <a:xfrm>
            <a:off x="124755" y="3673203"/>
            <a:ext cx="4974697" cy="2528992"/>
          </a:xfrm>
          <a:prstGeom prst="rect">
            <a:avLst/>
          </a:prstGeom>
          <a:ln w="19050">
            <a:solidFill>
              <a:schemeClr val="accent2">
                <a:lumMod val="75000"/>
              </a:schemeClr>
            </a:solidFill>
          </a:ln>
        </p:spPr>
      </p:pic>
      <p:pic>
        <p:nvPicPr>
          <p:cNvPr id="10" name="Picture 9" descr="Diagram&#10;&#10;Description automatically generated">
            <a:extLst>
              <a:ext uri="{FF2B5EF4-FFF2-40B4-BE49-F238E27FC236}">
                <a16:creationId xmlns:a16="http://schemas.microsoft.com/office/drawing/2014/main" id="{DDDCCFD0-9864-4864-A95C-82A57FFB0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543" y="1145670"/>
            <a:ext cx="5883631" cy="2308324"/>
          </a:xfrm>
          <a:prstGeom prst="rect">
            <a:avLst/>
          </a:prstGeom>
          <a:ln w="19050">
            <a:solidFill>
              <a:srgbClr val="0039A6"/>
            </a:solidFill>
          </a:ln>
        </p:spPr>
      </p:pic>
      <p:pic>
        <p:nvPicPr>
          <p:cNvPr id="13" name="Graphic 12" descr="Gears with solid fill">
            <a:extLst>
              <a:ext uri="{FF2B5EF4-FFF2-40B4-BE49-F238E27FC236}">
                <a16:creationId xmlns:a16="http://schemas.microsoft.com/office/drawing/2014/main" id="{704E73EF-5819-44A7-8F44-36F70A8CEF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9770" y="1452280"/>
            <a:ext cx="914400" cy="914400"/>
          </a:xfrm>
          <a:prstGeom prst="rect">
            <a:avLst/>
          </a:prstGeom>
        </p:spPr>
      </p:pic>
      <p:pic>
        <p:nvPicPr>
          <p:cNvPr id="17" name="Picture 16">
            <a:extLst>
              <a:ext uri="{FF2B5EF4-FFF2-40B4-BE49-F238E27FC236}">
                <a16:creationId xmlns:a16="http://schemas.microsoft.com/office/drawing/2014/main" id="{48D84304-400F-44B7-8A6B-232F289717D9}"/>
              </a:ext>
            </a:extLst>
          </p:cNvPr>
          <p:cNvPicPr>
            <a:picLocks noChangeAspect="1"/>
          </p:cNvPicPr>
          <p:nvPr/>
        </p:nvPicPr>
        <p:blipFill>
          <a:blip r:embed="rId7"/>
          <a:stretch>
            <a:fillRect/>
          </a:stretch>
        </p:blipFill>
        <p:spPr>
          <a:xfrm>
            <a:off x="952189" y="1195167"/>
            <a:ext cx="461963" cy="553354"/>
          </a:xfrm>
          <a:prstGeom prst="rect">
            <a:avLst/>
          </a:prstGeom>
        </p:spPr>
      </p:pic>
      <p:sp>
        <p:nvSpPr>
          <p:cNvPr id="18" name="Arrow: Right 17">
            <a:extLst>
              <a:ext uri="{FF2B5EF4-FFF2-40B4-BE49-F238E27FC236}">
                <a16:creationId xmlns:a16="http://schemas.microsoft.com/office/drawing/2014/main" id="{324AC05F-96D8-4771-9E35-90F2D66C321B}"/>
              </a:ext>
            </a:extLst>
          </p:cNvPr>
          <p:cNvSpPr/>
          <p:nvPr/>
        </p:nvSpPr>
        <p:spPr>
          <a:xfrm rot="10800000">
            <a:off x="2064171" y="1720556"/>
            <a:ext cx="914400" cy="2540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ACAB6FDC-80C4-4A75-A413-55106FA7D76E}"/>
              </a:ext>
            </a:extLst>
          </p:cNvPr>
          <p:cNvSpPr/>
          <p:nvPr/>
        </p:nvSpPr>
        <p:spPr>
          <a:xfrm rot="5400000">
            <a:off x="1314871" y="2856223"/>
            <a:ext cx="1016000" cy="2608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A7FFC37-F222-42A3-87B7-63F167C14EB3}"/>
              </a:ext>
            </a:extLst>
          </p:cNvPr>
          <p:cNvSpPr txBox="1"/>
          <p:nvPr/>
        </p:nvSpPr>
        <p:spPr>
          <a:xfrm>
            <a:off x="4889351" y="3709668"/>
            <a:ext cx="4052440" cy="2308324"/>
          </a:xfrm>
          <a:prstGeom prst="rect">
            <a:avLst/>
          </a:prstGeom>
          <a:noFill/>
        </p:spPr>
        <p:txBody>
          <a:bodyPr wrap="square">
            <a:spAutoFit/>
          </a:bodyPr>
          <a:lstStyle/>
          <a:p>
            <a:pPr lvl="1"/>
            <a:r>
              <a:rPr lang="en-US" dirty="0">
                <a:latin typeface="Arial "/>
              </a:rPr>
              <a:t>The goal is to construct </a:t>
            </a:r>
            <a:r>
              <a:rPr lang="en-US" dirty="0">
                <a:solidFill>
                  <a:schemeClr val="accent2">
                    <a:lumMod val="75000"/>
                  </a:schemeClr>
                </a:solidFill>
                <a:latin typeface="Arial "/>
              </a:rPr>
              <a:t>EGRBAC elements (U, R, EC, ER, RP, D, OP, P, DR), assignments (UA, EA, PDRA, RPDRA), and associations (RPRA, RPEA) </a:t>
            </a:r>
            <a:r>
              <a:rPr lang="en-US" dirty="0">
                <a:latin typeface="Arial "/>
              </a:rPr>
              <a:t>from </a:t>
            </a:r>
            <a:r>
              <a:rPr lang="en-US" dirty="0">
                <a:solidFill>
                  <a:srgbClr val="0039A6"/>
                </a:solidFill>
                <a:latin typeface="Arial "/>
              </a:rPr>
              <a:t>HABAC policies </a:t>
            </a:r>
            <a:r>
              <a:rPr lang="en-US" dirty="0">
                <a:latin typeface="Arial "/>
              </a:rPr>
              <a:t>in such a way that the authorizations are the same as those under </a:t>
            </a:r>
            <a:r>
              <a:rPr lang="en-US" dirty="0">
                <a:solidFill>
                  <a:srgbClr val="0039A6"/>
                </a:solidFill>
                <a:latin typeface="Arial "/>
              </a:rPr>
              <a:t>HABAC.</a:t>
            </a:r>
          </a:p>
        </p:txBody>
      </p:sp>
    </p:spTree>
    <p:extLst>
      <p:ext uri="{BB962C8B-B14F-4D97-AF65-F5344CB8AC3E}">
        <p14:creationId xmlns:p14="http://schemas.microsoft.com/office/powerpoint/2010/main" val="33134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4EB0548-74E5-4B02-B974-2A6D522C2538}"/>
              </a:ext>
            </a:extLst>
          </p:cNvPr>
          <p:cNvSpPr>
            <a:spLocks noGrp="1"/>
          </p:cNvSpPr>
          <p:nvPr>
            <p:ph type="ctrTitle"/>
          </p:nvPr>
        </p:nvSpPr>
        <p:spPr>
          <a:xfrm>
            <a:off x="1818728" y="311384"/>
            <a:ext cx="4932822" cy="462224"/>
          </a:xfrm>
        </p:spPr>
        <p:txBody>
          <a:bodyPr anchor="b">
            <a:normAutofit/>
          </a:bodyPr>
          <a:lstStyle/>
          <a:p>
            <a:r>
              <a:rPr lang="en-US" sz="2200"/>
              <a:t>Constructing EGRBAC From HABAC</a:t>
            </a:r>
          </a:p>
        </p:txBody>
      </p:sp>
      <p:sp>
        <p:nvSpPr>
          <p:cNvPr id="6" name="Date Placeholder 3" hidden="1">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pPr>
              <a:spcAft>
                <a:spcPts val="600"/>
              </a:spcAft>
            </a:pPr>
            <a:r>
              <a:rPr lang="en-US" dirty="0"/>
              <a:t>© Safwa Ameer</a:t>
            </a:r>
            <a:endParaRPr lang="en-US"/>
          </a:p>
        </p:txBody>
      </p:sp>
      <p:pic>
        <p:nvPicPr>
          <p:cNvPr id="16" name="Picture 15">
            <a:extLst>
              <a:ext uri="{FF2B5EF4-FFF2-40B4-BE49-F238E27FC236}">
                <a16:creationId xmlns:a16="http://schemas.microsoft.com/office/drawing/2014/main" id="{048A34AB-3C0B-4C0F-858F-54B00563E30A}"/>
              </a:ext>
            </a:extLst>
          </p:cNvPr>
          <p:cNvPicPr>
            <a:picLocks noChangeAspect="1"/>
          </p:cNvPicPr>
          <p:nvPr/>
        </p:nvPicPr>
        <p:blipFill>
          <a:blip r:embed="rId3"/>
          <a:stretch>
            <a:fillRect/>
          </a:stretch>
        </p:blipFill>
        <p:spPr>
          <a:xfrm>
            <a:off x="347750" y="1090863"/>
            <a:ext cx="4089401" cy="5067469"/>
          </a:xfrm>
          <a:prstGeom prst="rect">
            <a:avLst/>
          </a:prstGeom>
          <a:ln>
            <a:solidFill>
              <a:schemeClr val="tx1"/>
            </a:solidFill>
          </a:ln>
        </p:spPr>
      </p:pic>
      <p:pic>
        <p:nvPicPr>
          <p:cNvPr id="18" name="Picture 17">
            <a:extLst>
              <a:ext uri="{FF2B5EF4-FFF2-40B4-BE49-F238E27FC236}">
                <a16:creationId xmlns:a16="http://schemas.microsoft.com/office/drawing/2014/main" id="{1483C854-F73B-41D8-920F-965645CAB125}"/>
              </a:ext>
            </a:extLst>
          </p:cNvPr>
          <p:cNvPicPr>
            <a:picLocks noChangeAspect="1"/>
          </p:cNvPicPr>
          <p:nvPr/>
        </p:nvPicPr>
        <p:blipFill>
          <a:blip r:embed="rId4"/>
          <a:stretch>
            <a:fillRect/>
          </a:stretch>
        </p:blipFill>
        <p:spPr>
          <a:xfrm>
            <a:off x="4706849" y="2095501"/>
            <a:ext cx="4293275" cy="2240598"/>
          </a:xfrm>
          <a:prstGeom prst="rect">
            <a:avLst/>
          </a:prstGeom>
          <a:ln>
            <a:solidFill>
              <a:schemeClr val="tx1"/>
            </a:solidFill>
          </a:ln>
        </p:spPr>
      </p:pic>
    </p:spTree>
    <p:extLst>
      <p:ext uri="{BB962C8B-B14F-4D97-AF65-F5344CB8AC3E}">
        <p14:creationId xmlns:p14="http://schemas.microsoft.com/office/powerpoint/2010/main" val="419550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314AF819-702A-4BB5-B8B4-7057159A5D62}"/>
              </a:ext>
            </a:extLst>
          </p:cNvPr>
          <p:cNvPicPr>
            <a:picLocks noChangeAspect="1"/>
          </p:cNvPicPr>
          <p:nvPr/>
        </p:nvPicPr>
        <p:blipFill>
          <a:blip r:embed="rId3"/>
          <a:stretch>
            <a:fillRect/>
          </a:stretch>
        </p:blipFill>
        <p:spPr>
          <a:xfrm>
            <a:off x="628650" y="1764447"/>
            <a:ext cx="7886700" cy="3703145"/>
          </a:xfrm>
          <a:prstGeom prst="rect">
            <a:avLst/>
          </a:prstGeom>
          <a:noFill/>
          <a:ln>
            <a:noFill/>
          </a:ln>
        </p:spPr>
      </p:pic>
      <p:sp>
        <p:nvSpPr>
          <p:cNvPr id="11" name="Title 2">
            <a:extLst>
              <a:ext uri="{FF2B5EF4-FFF2-40B4-BE49-F238E27FC236}">
                <a16:creationId xmlns:a16="http://schemas.microsoft.com/office/drawing/2014/main" id="{94EB0548-74E5-4B02-B974-2A6D522C2538}"/>
              </a:ext>
            </a:extLst>
          </p:cNvPr>
          <p:cNvSpPr>
            <a:spLocks noGrp="1"/>
          </p:cNvSpPr>
          <p:nvPr>
            <p:ph type="ctrTitle"/>
          </p:nvPr>
        </p:nvSpPr>
        <p:spPr>
          <a:xfrm>
            <a:off x="1818728" y="311384"/>
            <a:ext cx="4932822" cy="462224"/>
          </a:xfrm>
        </p:spPr>
        <p:txBody>
          <a:bodyPr anchor="b">
            <a:normAutofit/>
          </a:bodyPr>
          <a:lstStyle/>
          <a:p>
            <a:r>
              <a:rPr lang="en-US" sz="2200"/>
              <a:t>Constructing EGRBAC From HABAC</a:t>
            </a: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a:xfrm>
            <a:off x="4388459" y="6492875"/>
            <a:ext cx="367080" cy="365125"/>
          </a:xfrm>
        </p:spPr>
        <p:txBody>
          <a:bodyPr anchor="ctr">
            <a:normAutofit/>
          </a:bodyPr>
          <a:lstStyle/>
          <a:p>
            <a:pPr>
              <a:spcAft>
                <a:spcPts val="600"/>
              </a:spcAft>
            </a:pPr>
            <a:fld id="{689318A1-174D-4DEE-8106-03A37B9BCF15}" type="slidenum">
              <a:rPr lang="en-US" sz="1000" smtClean="0"/>
              <a:pPr>
                <a:spcAft>
                  <a:spcPts val="600"/>
                </a:spcAft>
              </a:pPr>
              <a:t>28</a:t>
            </a:fld>
            <a:endParaRPr lang="en-US" sz="100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6" name="Date Placeholder 3" hidden="1">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pPr>
              <a:spcAft>
                <a:spcPts val="600"/>
              </a:spcAft>
            </a:pPr>
            <a:r>
              <a:rPr lang="en-US" dirty="0"/>
              <a:t>© Safwa Ameer</a:t>
            </a:r>
            <a:endParaRPr lang="en-US"/>
          </a:p>
        </p:txBody>
      </p:sp>
      <p:sp>
        <p:nvSpPr>
          <p:cNvPr id="7" name="Rectangle 6">
            <a:extLst>
              <a:ext uri="{FF2B5EF4-FFF2-40B4-BE49-F238E27FC236}">
                <a16:creationId xmlns:a16="http://schemas.microsoft.com/office/drawing/2014/main" id="{BC16B158-CED6-4685-9928-77E7C2B23201}"/>
              </a:ext>
            </a:extLst>
          </p:cNvPr>
          <p:cNvSpPr/>
          <p:nvPr/>
        </p:nvSpPr>
        <p:spPr>
          <a:xfrm>
            <a:off x="419100" y="2146300"/>
            <a:ext cx="8318500" cy="97790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81E6A768-109B-44D7-AB87-FEB7AC023E0B}"/>
              </a:ext>
            </a:extLst>
          </p:cNvPr>
          <p:cNvSpPr/>
          <p:nvPr/>
        </p:nvSpPr>
        <p:spPr>
          <a:xfrm>
            <a:off x="0" y="3124200"/>
            <a:ext cx="9144000" cy="609601"/>
          </a:xfrm>
          <a:prstGeom prst="rect">
            <a:avLst/>
          </a:prstGeom>
          <a:noFill/>
          <a:ln w="19050">
            <a:solidFill>
              <a:srgbClr val="A33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74E7D7B-5053-40BE-9EB5-D9974C75D9B9}"/>
              </a:ext>
            </a:extLst>
          </p:cNvPr>
          <p:cNvSpPr/>
          <p:nvPr/>
        </p:nvSpPr>
        <p:spPr>
          <a:xfrm>
            <a:off x="376759" y="3733801"/>
            <a:ext cx="8614841" cy="76960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F96462-DD37-4B5E-8B5B-D5BA48FE7BF2}"/>
              </a:ext>
            </a:extLst>
          </p:cNvPr>
          <p:cNvSpPr/>
          <p:nvPr/>
        </p:nvSpPr>
        <p:spPr>
          <a:xfrm>
            <a:off x="152400" y="4503410"/>
            <a:ext cx="8991600" cy="6096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901032-1BDE-40D6-8C06-08F29A394575}"/>
              </a:ext>
            </a:extLst>
          </p:cNvPr>
          <p:cNvSpPr/>
          <p:nvPr/>
        </p:nvSpPr>
        <p:spPr>
          <a:xfrm>
            <a:off x="243409" y="5113665"/>
            <a:ext cx="4145050" cy="609601"/>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81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29</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11" name="Title 2">
            <a:extLst>
              <a:ext uri="{FF2B5EF4-FFF2-40B4-BE49-F238E27FC236}">
                <a16:creationId xmlns:a16="http://schemas.microsoft.com/office/drawing/2014/main" id="{94EB0548-74E5-4B02-B974-2A6D522C2538}"/>
              </a:ext>
            </a:extLst>
          </p:cNvPr>
          <p:cNvSpPr>
            <a:spLocks noGrp="1"/>
          </p:cNvSpPr>
          <p:nvPr>
            <p:ph type="ctrTitle"/>
          </p:nvPr>
        </p:nvSpPr>
        <p:spPr>
          <a:xfrm>
            <a:off x="1726357" y="241810"/>
            <a:ext cx="5264571" cy="634322"/>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1. From Authorization Policy to Authorization Array</a:t>
            </a:r>
          </a:p>
        </p:txBody>
      </p:sp>
      <p:pic>
        <p:nvPicPr>
          <p:cNvPr id="12" name="Picture 11">
            <a:extLst>
              <a:ext uri="{FF2B5EF4-FFF2-40B4-BE49-F238E27FC236}">
                <a16:creationId xmlns:a16="http://schemas.microsoft.com/office/drawing/2014/main" id="{62B7C183-A8F0-47E9-A606-5D69992A533B}"/>
              </a:ext>
            </a:extLst>
          </p:cNvPr>
          <p:cNvPicPr>
            <a:picLocks noChangeAspect="1"/>
          </p:cNvPicPr>
          <p:nvPr/>
        </p:nvPicPr>
        <p:blipFill>
          <a:blip r:embed="rId3"/>
          <a:stretch>
            <a:fillRect/>
          </a:stretch>
        </p:blipFill>
        <p:spPr>
          <a:xfrm>
            <a:off x="4358643" y="1230474"/>
            <a:ext cx="4634002" cy="2187625"/>
          </a:xfrm>
          <a:prstGeom prst="rect">
            <a:avLst/>
          </a:prstGeom>
          <a:ln>
            <a:solidFill>
              <a:schemeClr val="tx1"/>
            </a:solidFill>
          </a:ln>
        </p:spPr>
      </p:pic>
      <p:pic>
        <p:nvPicPr>
          <p:cNvPr id="14" name="Picture 13">
            <a:extLst>
              <a:ext uri="{FF2B5EF4-FFF2-40B4-BE49-F238E27FC236}">
                <a16:creationId xmlns:a16="http://schemas.microsoft.com/office/drawing/2014/main" id="{E89910ED-F1C4-426F-9326-0915A7FE4C68}"/>
              </a:ext>
            </a:extLst>
          </p:cNvPr>
          <p:cNvPicPr>
            <a:picLocks noChangeAspect="1"/>
          </p:cNvPicPr>
          <p:nvPr/>
        </p:nvPicPr>
        <p:blipFill>
          <a:blip r:embed="rId4"/>
          <a:stretch>
            <a:fillRect/>
          </a:stretch>
        </p:blipFill>
        <p:spPr>
          <a:xfrm>
            <a:off x="329676" y="3583196"/>
            <a:ext cx="4827045" cy="2494992"/>
          </a:xfrm>
          <a:prstGeom prst="rect">
            <a:avLst/>
          </a:prstGeom>
          <a:ln>
            <a:solidFill>
              <a:schemeClr val="tx1"/>
            </a:solidFill>
          </a:ln>
        </p:spPr>
      </p:pic>
      <p:cxnSp>
        <p:nvCxnSpPr>
          <p:cNvPr id="16" name="Connector: Elbow 15">
            <a:extLst>
              <a:ext uri="{FF2B5EF4-FFF2-40B4-BE49-F238E27FC236}">
                <a16:creationId xmlns:a16="http://schemas.microsoft.com/office/drawing/2014/main" id="{8F8DFB1E-94A8-4762-9912-EF6B38593D1E}"/>
              </a:ext>
            </a:extLst>
          </p:cNvPr>
          <p:cNvCxnSpPr>
            <a:stCxn id="12" idx="2"/>
            <a:endCxn id="14" idx="3"/>
          </p:cNvCxnSpPr>
          <p:nvPr/>
        </p:nvCxnSpPr>
        <p:spPr>
          <a:xfrm rot="5400000">
            <a:off x="5209887" y="3364934"/>
            <a:ext cx="1412593" cy="1518923"/>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TextBox 17">
            <a:extLst>
              <a:ext uri="{FF2B5EF4-FFF2-40B4-BE49-F238E27FC236}">
                <a16:creationId xmlns:a16="http://schemas.microsoft.com/office/drawing/2014/main" id="{363FB169-2D71-4CBD-9122-491D85E846B9}"/>
              </a:ext>
            </a:extLst>
          </p:cNvPr>
          <p:cNvSpPr txBox="1"/>
          <p:nvPr/>
        </p:nvSpPr>
        <p:spPr>
          <a:xfrm>
            <a:off x="113253" y="1313266"/>
            <a:ext cx="4141247" cy="923330"/>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First, we convert </a:t>
            </a:r>
            <a:r>
              <a:rPr lang="en-US" dirty="0">
                <a:latin typeface="Arial" panose="020B0604020202020204" pitchFamily="34" charset="0"/>
                <a:cs typeface="Arial" panose="020B0604020202020204" pitchFamily="34" charset="0"/>
              </a:rPr>
              <a:t>the authorization policy into </a:t>
            </a:r>
            <a:r>
              <a:rPr lang="en-US" sz="1800" b="0" i="0" u="none" strike="noStrike" baseline="0" dirty="0">
                <a:latin typeface="Arial" panose="020B0604020202020204" pitchFamily="34" charset="0"/>
                <a:cs typeface="Arial" panose="020B0604020202020204" pitchFamily="34" charset="0"/>
              </a:rPr>
              <a:t>a disjunctive normal form (DNF)</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34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79C33-7FAC-4B9D-BD76-2E3F860CF2D6}"/>
              </a:ext>
            </a:extLst>
          </p:cNvPr>
          <p:cNvSpPr>
            <a:spLocks noGrp="1"/>
          </p:cNvSpPr>
          <p:nvPr>
            <p:ph idx="1"/>
          </p:nvPr>
        </p:nvSpPr>
        <p:spPr>
          <a:xfrm>
            <a:off x="294640" y="1244600"/>
            <a:ext cx="8524240" cy="4897802"/>
          </a:xfrm>
        </p:spPr>
        <p:txBody>
          <a:bodyPr>
            <a:normAutofit lnSpcReduction="10000"/>
          </a:bodyPr>
          <a:lstStyle/>
          <a:p>
            <a:endParaRPr lang="en-US" sz="1900" dirty="0">
              <a:latin typeface="Arial "/>
            </a:endParaRPr>
          </a:p>
          <a:p>
            <a:r>
              <a:rPr lang="en-US" sz="1900" dirty="0">
                <a:latin typeface="Arial "/>
              </a:rPr>
              <a:t>In the literature, several AC models have been proposed for IoT in general. Most of them are built on </a:t>
            </a:r>
            <a:r>
              <a:rPr lang="en-US" sz="1900" dirty="0">
                <a:solidFill>
                  <a:srgbClr val="0039A6"/>
                </a:solidFill>
                <a:latin typeface="Arial "/>
              </a:rPr>
              <a:t>RBAC</a:t>
            </a:r>
            <a:r>
              <a:rPr lang="en-US" sz="1900" dirty="0">
                <a:latin typeface="Arial "/>
              </a:rPr>
              <a:t> or </a:t>
            </a:r>
            <a:r>
              <a:rPr lang="en-US" sz="1900" dirty="0">
                <a:solidFill>
                  <a:srgbClr val="0039A6"/>
                </a:solidFill>
                <a:latin typeface="Arial "/>
              </a:rPr>
              <a:t>ABAC</a:t>
            </a:r>
            <a:r>
              <a:rPr lang="en-US" sz="1900" dirty="0">
                <a:latin typeface="Arial "/>
              </a:rPr>
              <a:t>.</a:t>
            </a:r>
          </a:p>
          <a:p>
            <a:endParaRPr lang="en-US" sz="1900" dirty="0">
              <a:latin typeface="Arial "/>
            </a:endParaRPr>
          </a:p>
          <a:p>
            <a:r>
              <a:rPr lang="en-US" sz="1900" dirty="0">
                <a:latin typeface="Arial "/>
              </a:rPr>
              <a:t>Some researchers argue that </a:t>
            </a:r>
            <a:r>
              <a:rPr lang="en-US" sz="1900" dirty="0">
                <a:solidFill>
                  <a:srgbClr val="0039A6"/>
                </a:solidFill>
                <a:latin typeface="Arial "/>
              </a:rPr>
              <a:t>RBAC</a:t>
            </a:r>
            <a:r>
              <a:rPr lang="en-US" sz="1900" dirty="0">
                <a:latin typeface="Arial "/>
              </a:rPr>
              <a:t> is more suitable for IoT, since it is </a:t>
            </a:r>
            <a:r>
              <a:rPr lang="en-US" sz="1900" dirty="0">
                <a:solidFill>
                  <a:srgbClr val="0039A6"/>
                </a:solidFill>
                <a:latin typeface="Arial "/>
              </a:rPr>
              <a:t>simpler</a:t>
            </a:r>
            <a:r>
              <a:rPr lang="en-US" sz="1900" dirty="0">
                <a:latin typeface="Arial "/>
              </a:rPr>
              <a:t> </a:t>
            </a:r>
            <a:r>
              <a:rPr lang="en-US" sz="1900" dirty="0">
                <a:solidFill>
                  <a:srgbClr val="0039A6"/>
                </a:solidFill>
                <a:latin typeface="Arial "/>
              </a:rPr>
              <a:t>in management and review, </a:t>
            </a:r>
            <a:r>
              <a:rPr lang="en-US" sz="1900" dirty="0">
                <a:latin typeface="Arial "/>
              </a:rPr>
              <a:t>while ABAC is complex.</a:t>
            </a:r>
          </a:p>
          <a:p>
            <a:endParaRPr lang="en-US" sz="1900" dirty="0">
              <a:latin typeface="Arial "/>
            </a:endParaRPr>
          </a:p>
          <a:p>
            <a:r>
              <a:rPr lang="en-US" sz="1900" dirty="0">
                <a:latin typeface="Arial "/>
              </a:rPr>
              <a:t>Others argue that </a:t>
            </a:r>
            <a:r>
              <a:rPr lang="en-US" sz="1900" dirty="0">
                <a:solidFill>
                  <a:srgbClr val="0039A6"/>
                </a:solidFill>
                <a:latin typeface="Arial "/>
              </a:rPr>
              <a:t>ABAC</a:t>
            </a:r>
            <a:r>
              <a:rPr lang="en-US" sz="1900" dirty="0">
                <a:latin typeface="Arial "/>
              </a:rPr>
              <a:t> models are more </a:t>
            </a:r>
            <a:r>
              <a:rPr lang="en-US" sz="1900" dirty="0">
                <a:solidFill>
                  <a:srgbClr val="0039A6"/>
                </a:solidFill>
                <a:latin typeface="Arial "/>
              </a:rPr>
              <a:t>scalable</a:t>
            </a:r>
            <a:r>
              <a:rPr lang="en-US" sz="1900" dirty="0">
                <a:latin typeface="Arial "/>
              </a:rPr>
              <a:t> and </a:t>
            </a:r>
            <a:r>
              <a:rPr lang="en-US" sz="1900" dirty="0">
                <a:solidFill>
                  <a:srgbClr val="0039A6"/>
                </a:solidFill>
                <a:latin typeface="Arial "/>
              </a:rPr>
              <a:t>dynamic</a:t>
            </a:r>
            <a:r>
              <a:rPr lang="en-US" sz="1900" dirty="0">
                <a:latin typeface="Arial "/>
              </a:rPr>
              <a:t>, since they can capture </a:t>
            </a:r>
            <a:r>
              <a:rPr lang="fr-FR" sz="1900" dirty="0">
                <a:latin typeface="Arial "/>
              </a:rPr>
              <a:t>different devices and environment contextual information.</a:t>
            </a:r>
          </a:p>
          <a:p>
            <a:endParaRPr lang="fr-FR" sz="1900" dirty="0">
              <a:latin typeface="Arial "/>
            </a:endParaRPr>
          </a:p>
          <a:p>
            <a:r>
              <a:rPr lang="en-US" sz="1900" dirty="0">
                <a:latin typeface="Arial "/>
              </a:rPr>
              <a:t>However, RBAC models can be extended, such as the recent EGRBAC model [4] for smart home IoT which can express environment and device characteristics.</a:t>
            </a:r>
          </a:p>
          <a:p>
            <a:endParaRPr lang="en-US" sz="1900" dirty="0">
              <a:latin typeface="Arial "/>
            </a:endParaRPr>
          </a:p>
          <a:p>
            <a:r>
              <a:rPr lang="en-US" sz="1900" dirty="0">
                <a:latin typeface="Arial "/>
              </a:rPr>
              <a:t>Hence, when it comes to smart homes, at this point it is not fully clear what is the benefit of ABAC over RBAC, and vice versa.</a:t>
            </a:r>
            <a:endParaRPr lang="fr-FR" sz="1900" dirty="0">
              <a:latin typeface="Arial "/>
            </a:endParaRPr>
          </a:p>
          <a:p>
            <a:endParaRPr lang="fr-FR" sz="1900" dirty="0">
              <a:latin typeface="Arial "/>
            </a:endParaRPr>
          </a:p>
          <a:p>
            <a:pPr marL="0" indent="0">
              <a:buNone/>
            </a:pPr>
            <a:endParaRPr lang="en-US" sz="1900" dirty="0">
              <a:latin typeface="Arial "/>
            </a:endParaRPr>
          </a:p>
          <a:p>
            <a:endParaRPr lang="fr-FR" sz="2000" dirty="0">
              <a:latin typeface="Arial "/>
            </a:endParaRPr>
          </a:p>
          <a:p>
            <a:endParaRPr lang="fr-FR" sz="2000" dirty="0">
              <a:latin typeface="Arial "/>
            </a:endParaRPr>
          </a:p>
        </p:txBody>
      </p:sp>
      <p:sp>
        <p:nvSpPr>
          <p:cNvPr id="3" name="Title 2">
            <a:extLst>
              <a:ext uri="{FF2B5EF4-FFF2-40B4-BE49-F238E27FC236}">
                <a16:creationId xmlns:a16="http://schemas.microsoft.com/office/drawing/2014/main" id="{8486278A-1BF0-4663-97F2-DB0BC91ABCE2}"/>
              </a:ext>
            </a:extLst>
          </p:cNvPr>
          <p:cNvSpPr>
            <a:spLocks noGrp="1"/>
          </p:cNvSpPr>
          <p:nvPr>
            <p:ph type="ctrTitle"/>
          </p:nvPr>
        </p:nvSpPr>
        <p:spPr/>
        <p:txBody>
          <a:bodyPr/>
          <a:lstStyle/>
          <a:p>
            <a:r>
              <a:rPr lang="en-US" dirty="0"/>
              <a:t>Problem Statement</a:t>
            </a: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3</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7833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30</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7" name="Picture 6">
            <a:extLst>
              <a:ext uri="{FF2B5EF4-FFF2-40B4-BE49-F238E27FC236}">
                <a16:creationId xmlns:a16="http://schemas.microsoft.com/office/drawing/2014/main" id="{19BFD4C7-DBE5-4163-B343-9E45E685BE46}"/>
              </a:ext>
            </a:extLst>
          </p:cNvPr>
          <p:cNvPicPr>
            <a:picLocks noChangeAspect="1"/>
          </p:cNvPicPr>
          <p:nvPr/>
        </p:nvPicPr>
        <p:blipFill>
          <a:blip r:embed="rId3"/>
          <a:stretch>
            <a:fillRect/>
          </a:stretch>
        </p:blipFill>
        <p:spPr>
          <a:xfrm>
            <a:off x="1098854" y="1055884"/>
            <a:ext cx="6579209" cy="2293707"/>
          </a:xfrm>
          <a:prstGeom prst="rect">
            <a:avLst/>
          </a:prstGeom>
          <a:ln>
            <a:solidFill>
              <a:schemeClr val="tx1"/>
            </a:solid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64DDE9-8EAE-4F29-BDAE-01DFEB5B5B26}"/>
                  </a:ext>
                </a:extLst>
              </p:cNvPr>
              <p:cNvSpPr txBox="1"/>
              <p:nvPr/>
            </p:nvSpPr>
            <p:spPr>
              <a:xfrm>
                <a:off x="231112" y="3413385"/>
                <a:ext cx="8912888" cy="2671822"/>
              </a:xfrm>
              <a:prstGeom prst="rect">
                <a:avLst/>
              </a:prstGeom>
              <a:noFill/>
            </p:spPr>
            <p:txBody>
              <a:bodyPr wrap="square">
                <a:spAutoFit/>
              </a:bodyPr>
              <a:lstStyle/>
              <a:p>
                <a:pPr marL="285750" indent="-285750" algn="l">
                  <a:buFont typeface="Arial" panose="020B0604020202020204" pitchFamily="34" charset="0"/>
                  <a:buChar char="•"/>
                </a:pPr>
                <a:r>
                  <a:rPr lang="en-US" sz="1500" b="0" i="0" u="none" strike="noStrike" baseline="0" dirty="0">
                    <a:latin typeface="Arial" panose="020B0604020202020204" pitchFamily="34" charset="0"/>
                    <a:cs typeface="Arial" panose="020B0604020202020204" pitchFamily="34" charset="0"/>
                  </a:rPr>
                  <a:t>The Next step, is to construct what we call an </a:t>
                </a:r>
                <a:r>
                  <a:rPr lang="en-US" sz="1500" b="0" i="0" u="none" strike="noStrike" baseline="0" dirty="0">
                    <a:solidFill>
                      <a:srgbClr val="0039A6"/>
                    </a:solidFill>
                    <a:latin typeface="Arial" panose="020B0604020202020204" pitchFamily="34" charset="0"/>
                    <a:cs typeface="Arial" panose="020B0604020202020204" pitchFamily="34" charset="0"/>
                  </a:rPr>
                  <a:t>authorization array AA</a:t>
                </a:r>
                <a:r>
                  <a:rPr lang="en-US" sz="1500" b="0" i="0" u="none" strike="noStrike" baseline="0" dirty="0">
                    <a:latin typeface="Arial" panose="020B0604020202020204" pitchFamily="34" charset="0"/>
                    <a:cs typeface="Arial" panose="020B0604020202020204" pitchFamily="34" charset="0"/>
                  </a:rPr>
                  <a:t>, from this DNF statement.</a:t>
                </a:r>
              </a:p>
              <a:p>
                <a:pPr marL="285750" indent="-285750" algn="l">
                  <a:buFont typeface="Arial" panose="020B0604020202020204" pitchFamily="34" charset="0"/>
                  <a:buChar char="•"/>
                </a:pPr>
                <a:endParaRPr lang="en-US" sz="1500" b="0" i="0" u="none" strike="noStrike"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500" b="0" i="0" u="none" strike="noStrike" baseline="0" dirty="0">
                    <a:latin typeface="Arial" panose="020B0604020202020204" pitchFamily="34" charset="0"/>
                    <a:cs typeface="Arial" panose="020B0604020202020204" pitchFamily="34" charset="0"/>
                  </a:rPr>
                  <a:t>To construct the authorization array, we evaluate every </a:t>
                </a:r>
                <a14:m>
                  <m:oMath xmlns:m="http://schemas.openxmlformats.org/officeDocument/2006/math">
                    <m:sSub>
                      <m:sSubPr>
                        <m:ctrlPr>
                          <a:rPr lang="en-US" sz="1500" b="0" i="1" u="none" strike="noStrike" baseline="0" dirty="0" smtClean="0">
                            <a:solidFill>
                              <a:srgbClr val="0039A6"/>
                            </a:solidFill>
                            <a:latin typeface="Cambria Math" panose="02040503050406030204" pitchFamily="18" charset="0"/>
                          </a:rPr>
                        </m:ctrlPr>
                      </m:sSubPr>
                      <m:e>
                        <m:r>
                          <a:rPr lang="en-US" sz="1500" b="0" i="1" u="none" strike="noStrike" baseline="0" dirty="0" smtClean="0">
                            <a:solidFill>
                              <a:srgbClr val="0039A6"/>
                            </a:solidFill>
                            <a:latin typeface="Cambria Math" panose="02040503050406030204" pitchFamily="18" charset="0"/>
                          </a:rPr>
                          <m:t>𝑢</m:t>
                        </m:r>
                      </m:e>
                      <m:sub>
                        <m:r>
                          <a:rPr lang="en-US" sz="1500" b="0" i="1" u="none" strike="noStrike" baseline="0" dirty="0" smtClean="0">
                            <a:solidFill>
                              <a:srgbClr val="0039A6"/>
                            </a:solidFill>
                            <a:latin typeface="Cambria Math" panose="02040503050406030204" pitchFamily="18" charset="0"/>
                          </a:rPr>
                          <m:t>𝑖</m:t>
                        </m:r>
                      </m:sub>
                    </m:sSub>
                    <m:r>
                      <a:rPr lang="en-US" sz="1500" b="0" i="1" u="none" strike="noStrike" baseline="0" dirty="0" smtClean="0">
                        <a:solidFill>
                          <a:srgbClr val="0039A6"/>
                        </a:solidFill>
                        <a:latin typeface="Cambria Math" panose="02040503050406030204" pitchFamily="18" charset="0"/>
                      </a:rPr>
                      <m:t> ∈ </m:t>
                    </m:r>
                    <m:r>
                      <a:rPr lang="en-US" sz="1500" b="0" i="1" u="none" strike="noStrike" baseline="0" dirty="0" smtClean="0">
                        <a:solidFill>
                          <a:srgbClr val="0039A6"/>
                        </a:solidFill>
                        <a:latin typeface="Cambria Math" panose="02040503050406030204" pitchFamily="18" charset="0"/>
                      </a:rPr>
                      <m:t>𝑈</m:t>
                    </m:r>
                    <m:r>
                      <a:rPr lang="en-US" sz="1500" b="0" i="1" u="none" strike="noStrike" baseline="0" dirty="0" smtClean="0">
                        <a:solidFill>
                          <a:srgbClr val="0039A6"/>
                        </a:solidFill>
                        <a:latin typeface="Cambria Math" panose="02040503050406030204" pitchFamily="18" charset="0"/>
                      </a:rPr>
                      <m:t> , </m:t>
                    </m:r>
                    <m:sSub>
                      <m:sSubPr>
                        <m:ctrlPr>
                          <a:rPr lang="en-US" sz="1500" b="0" i="1" u="none" strike="noStrike" baseline="0" dirty="0" smtClean="0">
                            <a:solidFill>
                              <a:srgbClr val="0039A6"/>
                            </a:solidFill>
                            <a:latin typeface="Cambria Math" panose="02040503050406030204" pitchFamily="18" charset="0"/>
                          </a:rPr>
                        </m:ctrlPr>
                      </m:sSubPr>
                      <m:e>
                        <m:r>
                          <a:rPr lang="en-US" sz="1500" b="0" i="1" u="none" strike="noStrike" baseline="0" dirty="0" smtClean="0">
                            <a:solidFill>
                              <a:srgbClr val="0039A6"/>
                            </a:solidFill>
                            <a:latin typeface="Cambria Math" panose="02040503050406030204" pitchFamily="18" charset="0"/>
                          </a:rPr>
                          <m:t>𝑑</m:t>
                        </m:r>
                      </m:e>
                      <m:sub>
                        <m:r>
                          <a:rPr lang="en-US" sz="1500" b="0" i="1" u="none" strike="noStrike" baseline="0" dirty="0" smtClean="0">
                            <a:solidFill>
                              <a:srgbClr val="0039A6"/>
                            </a:solidFill>
                            <a:latin typeface="Cambria Math" panose="02040503050406030204" pitchFamily="18" charset="0"/>
                          </a:rPr>
                          <m:t>𝑗</m:t>
                        </m:r>
                      </m:sub>
                    </m:sSub>
                    <m:r>
                      <a:rPr lang="en-US" sz="1500" b="0" i="1" u="none" strike="noStrike" baseline="0" dirty="0" smtClean="0">
                        <a:solidFill>
                          <a:srgbClr val="0039A6"/>
                        </a:solidFill>
                        <a:latin typeface="Cambria Math" panose="02040503050406030204" pitchFamily="18" charset="0"/>
                      </a:rPr>
                      <m:t> ∈ </m:t>
                    </m:r>
                    <m:r>
                      <a:rPr lang="en-US" sz="1500" b="0" i="1" u="none" strike="noStrike" baseline="0" dirty="0" smtClean="0">
                        <a:solidFill>
                          <a:srgbClr val="0039A6"/>
                        </a:solidFill>
                        <a:latin typeface="Cambria Math" panose="02040503050406030204" pitchFamily="18" charset="0"/>
                      </a:rPr>
                      <m:t>𝐷</m:t>
                    </m:r>
                    <m:r>
                      <a:rPr lang="en-US" sz="1500" b="0" i="1" u="none" strike="noStrike" baseline="0" dirty="0" smtClean="0">
                        <a:solidFill>
                          <a:srgbClr val="0039A6"/>
                        </a:solidFill>
                        <a:latin typeface="Cambria Math" panose="02040503050406030204" pitchFamily="18" charset="0"/>
                      </a:rPr>
                      <m:t>, </m:t>
                    </m:r>
                  </m:oMath>
                </a14:m>
                <a:r>
                  <a:rPr lang="en-US" sz="1500" b="0" i="0" u="none" strike="noStrike" baseline="0" dirty="0">
                    <a:solidFill>
                      <a:srgbClr val="0039A6"/>
                    </a:solidFill>
                    <a:latin typeface="Arial" panose="020B0604020202020204" pitchFamily="34" charset="0"/>
                    <a:cs typeface="Arial" panose="020B0604020202020204" pitchFamily="34" charset="0"/>
                  </a:rPr>
                  <a:t>and </a:t>
                </a:r>
                <a14:m>
                  <m:oMath xmlns:m="http://schemas.openxmlformats.org/officeDocument/2006/math">
                    <m:r>
                      <a:rPr lang="en-US" sz="1500" b="0" i="1" u="none" strike="noStrike" baseline="0" dirty="0" smtClean="0">
                        <a:solidFill>
                          <a:srgbClr val="0039A6"/>
                        </a:solidFill>
                        <a:latin typeface="Cambria Math" panose="02040503050406030204" pitchFamily="18" charset="0"/>
                      </a:rPr>
                      <m:t>𝑜</m:t>
                    </m:r>
                    <m:sSub>
                      <m:sSubPr>
                        <m:ctrlPr>
                          <a:rPr lang="en-US" sz="1500" b="0" i="1" u="none" strike="noStrike" baseline="0" dirty="0" smtClean="0">
                            <a:solidFill>
                              <a:srgbClr val="0039A6"/>
                            </a:solidFill>
                            <a:latin typeface="Cambria Math" panose="02040503050406030204" pitchFamily="18" charset="0"/>
                          </a:rPr>
                        </m:ctrlPr>
                      </m:sSubPr>
                      <m:e>
                        <m:r>
                          <a:rPr lang="en-US" sz="1500" b="0" i="1" u="none" strike="noStrike" baseline="0" dirty="0" smtClean="0">
                            <a:solidFill>
                              <a:srgbClr val="0039A6"/>
                            </a:solidFill>
                            <a:latin typeface="Cambria Math" panose="02040503050406030204" pitchFamily="18" charset="0"/>
                          </a:rPr>
                          <m:t>𝑝</m:t>
                        </m:r>
                      </m:e>
                      <m:sub>
                        <m:r>
                          <a:rPr lang="en-US" sz="1500" b="0" i="1" u="none" strike="noStrike" baseline="0" dirty="0" smtClean="0">
                            <a:solidFill>
                              <a:srgbClr val="0039A6"/>
                            </a:solidFill>
                            <a:latin typeface="Cambria Math" panose="02040503050406030204" pitchFamily="18" charset="0"/>
                          </a:rPr>
                          <m:t>𝑘</m:t>
                        </m:r>
                      </m:sub>
                    </m:sSub>
                    <m:r>
                      <a:rPr lang="en-US" sz="1500" b="0" i="1" u="none" strike="noStrike" baseline="0" dirty="0">
                        <a:solidFill>
                          <a:srgbClr val="0039A6"/>
                        </a:solidFill>
                        <a:latin typeface="Cambria Math" panose="02040503050406030204" pitchFamily="18" charset="0"/>
                      </a:rPr>
                      <m:t>∈ </m:t>
                    </m:r>
                    <m:r>
                      <a:rPr lang="en-US" sz="1500" b="0" i="1" u="none" strike="noStrike" baseline="0" dirty="0">
                        <a:solidFill>
                          <a:srgbClr val="0039A6"/>
                        </a:solidFill>
                        <a:latin typeface="Cambria Math" panose="02040503050406030204" pitchFamily="18" charset="0"/>
                      </a:rPr>
                      <m:t>𝑂𝑃</m:t>
                    </m:r>
                    <m:r>
                      <a:rPr lang="en-US" sz="1500" b="0" i="1" u="none" strike="noStrike" baseline="0" dirty="0">
                        <a:solidFill>
                          <a:srgbClr val="0039A6"/>
                        </a:solidFill>
                        <a:latin typeface="Cambria Math" panose="02040503050406030204" pitchFamily="18" charset="0"/>
                      </a:rPr>
                      <m:t> </m:t>
                    </m:r>
                  </m:oMath>
                </a14:m>
                <a:r>
                  <a:rPr lang="en-US" sz="1500" b="0" i="0" u="none" strike="noStrike" baseline="0" dirty="0">
                    <a:solidFill>
                      <a:srgbClr val="0039A6"/>
                    </a:solidFill>
                    <a:latin typeface="Arial" panose="020B0604020202020204" pitchFamily="34" charset="0"/>
                    <a:cs typeface="Arial" panose="020B0604020202020204" pitchFamily="34" charset="0"/>
                  </a:rPr>
                  <a:t>combination </a:t>
                </a:r>
                <a:r>
                  <a:rPr lang="en-US" sz="1500" b="0" i="0" u="none" strike="noStrike" baseline="0" dirty="0">
                    <a:latin typeface="Arial" panose="020B0604020202020204" pitchFamily="34" charset="0"/>
                    <a:cs typeface="Arial" panose="020B0604020202020204" pitchFamily="34" charset="0"/>
                  </a:rPr>
                  <a:t>against each conjunctive clause</a:t>
                </a:r>
                <a:r>
                  <a:rPr lang="en-US" sz="1500" dirty="0">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500" dirty="0">
                    <a:latin typeface="Arial" panose="020B0604020202020204" pitchFamily="34" charset="0"/>
                    <a:cs typeface="Arial" panose="020B0604020202020204" pitchFamily="34" charset="0"/>
                  </a:rPr>
                  <a:t>W</a:t>
                </a:r>
                <a:r>
                  <a:rPr lang="en-US" sz="1500" b="0" i="0" u="none" strike="noStrike" baseline="0" dirty="0">
                    <a:latin typeface="Arial" panose="020B0604020202020204" pitchFamily="34" charset="0"/>
                    <a:cs typeface="Arial" panose="020B0604020202020204" pitchFamily="34" charset="0"/>
                  </a:rPr>
                  <a:t>henever a combination </a:t>
                </a:r>
                <a:r>
                  <a:rPr lang="en-US" sz="1500" b="0" i="0" u="none" strike="noStrike" baseline="0" dirty="0">
                    <a:solidFill>
                      <a:srgbClr val="0039A6"/>
                    </a:solidFill>
                    <a:latin typeface="Arial" panose="020B0604020202020204" pitchFamily="34" charset="0"/>
                    <a:cs typeface="Arial" panose="020B0604020202020204" pitchFamily="34" charset="0"/>
                  </a:rPr>
                  <a:t>satisfies every term (condition) </a:t>
                </a:r>
                <a:r>
                  <a:rPr lang="en-US" sz="1500" b="0" i="0" u="none" strike="noStrike" baseline="0" dirty="0">
                    <a:latin typeface="Arial" panose="020B0604020202020204" pitchFamily="34" charset="0"/>
                    <a:cs typeface="Arial" panose="020B0604020202020204" pitchFamily="34" charset="0"/>
                  </a:rPr>
                  <a:t>in a conjunctive clause </a:t>
                </a:r>
                <a:r>
                  <a:rPr lang="en-US" sz="1500" b="0" i="0" u="none" strike="noStrike" baseline="0" dirty="0">
                    <a:solidFill>
                      <a:srgbClr val="0039A6"/>
                    </a:solidFill>
                    <a:latin typeface="Arial" panose="020B0604020202020204" pitchFamily="34" charset="0"/>
                    <a:cs typeface="Arial" panose="020B0604020202020204" pitchFamily="34" charset="0"/>
                  </a:rPr>
                  <a:t>except those conditions which involve environment state attributes</a:t>
                </a:r>
                <a:r>
                  <a:rPr lang="en-US" sz="1500" b="0" i="0" u="none" strike="noStrike" baseline="0" dirty="0">
                    <a:latin typeface="Arial" panose="020B0604020202020204" pitchFamily="34" charset="0"/>
                    <a:cs typeface="Arial" panose="020B0604020202020204" pitchFamily="34" charset="0"/>
                  </a:rPr>
                  <a:t>, we create a raw </a:t>
                </a:r>
                <a14:m>
                  <m:oMath xmlns:m="http://schemas.openxmlformats.org/officeDocument/2006/math">
                    <m:r>
                      <a:rPr lang="en-US" sz="1500" b="1" i="1" strike="noStrike" baseline="0" dirty="0" smtClean="0">
                        <a:solidFill>
                          <a:srgbClr val="0039A6"/>
                        </a:solidFill>
                        <a:latin typeface="Cambria Math" panose="02040503050406030204" pitchFamily="18" charset="0"/>
                      </a:rPr>
                      <m:t>(</m:t>
                    </m:r>
                    <m:sSub>
                      <m:sSubPr>
                        <m:ctrlPr>
                          <a:rPr lang="en-US" sz="1500" b="1" i="1" strike="noStrike" baseline="0" dirty="0" smtClean="0">
                            <a:solidFill>
                              <a:srgbClr val="0039A6"/>
                            </a:solidFill>
                            <a:latin typeface="Cambria Math" panose="02040503050406030204" pitchFamily="18" charset="0"/>
                          </a:rPr>
                        </m:ctrlPr>
                      </m:sSubPr>
                      <m:e>
                        <m:r>
                          <a:rPr lang="en-US" sz="1500" b="1" i="1" strike="noStrike" baseline="0" dirty="0" smtClean="0">
                            <a:solidFill>
                              <a:srgbClr val="0039A6"/>
                            </a:solidFill>
                            <a:latin typeface="Cambria Math" panose="02040503050406030204" pitchFamily="18" charset="0"/>
                          </a:rPr>
                          <m:t>𝒖</m:t>
                        </m:r>
                      </m:e>
                      <m:sub>
                        <m:r>
                          <a:rPr lang="en-US" sz="1500" b="1" i="1" strike="noStrike" baseline="0" dirty="0" smtClean="0">
                            <a:solidFill>
                              <a:srgbClr val="0039A6"/>
                            </a:solidFill>
                            <a:latin typeface="Cambria Math" panose="02040503050406030204" pitchFamily="18" charset="0"/>
                          </a:rPr>
                          <m:t>𝒊</m:t>
                        </m:r>
                      </m:sub>
                    </m:sSub>
                    <m:r>
                      <a:rPr lang="en-US" sz="1500" b="1" i="1" strike="noStrike" baseline="0" dirty="0" smtClean="0">
                        <a:solidFill>
                          <a:srgbClr val="0039A6"/>
                        </a:solidFill>
                        <a:latin typeface="Cambria Math" panose="02040503050406030204" pitchFamily="18" charset="0"/>
                      </a:rPr>
                      <m:t> ,</m:t>
                    </m:r>
                    <m:sSub>
                      <m:sSubPr>
                        <m:ctrlPr>
                          <a:rPr lang="en-US" sz="1500" b="1" i="1" strike="noStrike" baseline="0" dirty="0" smtClean="0">
                            <a:solidFill>
                              <a:srgbClr val="0039A6"/>
                            </a:solidFill>
                            <a:latin typeface="Cambria Math" panose="02040503050406030204" pitchFamily="18" charset="0"/>
                          </a:rPr>
                        </m:ctrlPr>
                      </m:sSubPr>
                      <m:e>
                        <m:r>
                          <a:rPr lang="en-US" sz="1500" b="1" i="1" strike="noStrike" baseline="0" dirty="0" smtClean="0">
                            <a:solidFill>
                              <a:srgbClr val="0039A6"/>
                            </a:solidFill>
                            <a:latin typeface="Cambria Math" panose="02040503050406030204" pitchFamily="18" charset="0"/>
                          </a:rPr>
                          <m:t>𝒅</m:t>
                        </m:r>
                      </m:e>
                      <m:sub>
                        <m:r>
                          <a:rPr lang="en-US" sz="1500" b="1" i="1" strike="noStrike" baseline="0" dirty="0" smtClean="0">
                            <a:solidFill>
                              <a:srgbClr val="0039A6"/>
                            </a:solidFill>
                            <a:latin typeface="Cambria Math" panose="02040503050406030204" pitchFamily="18" charset="0"/>
                          </a:rPr>
                          <m:t>𝒋</m:t>
                        </m:r>
                      </m:sub>
                    </m:sSub>
                    <m:r>
                      <a:rPr lang="en-US" sz="1500" b="1" i="1" strike="noStrike" baseline="0" dirty="0" smtClean="0">
                        <a:solidFill>
                          <a:srgbClr val="0039A6"/>
                        </a:solidFill>
                        <a:latin typeface="Cambria Math" panose="02040503050406030204" pitchFamily="18" charset="0"/>
                      </a:rPr>
                      <m:t> , </m:t>
                    </m:r>
                    <m:r>
                      <a:rPr lang="en-US" sz="1500" b="1" i="1" strike="noStrike" baseline="0" dirty="0" smtClean="0">
                        <a:solidFill>
                          <a:srgbClr val="0039A6"/>
                        </a:solidFill>
                        <a:latin typeface="Cambria Math" panose="02040503050406030204" pitchFamily="18" charset="0"/>
                      </a:rPr>
                      <m:t>𝒐</m:t>
                    </m:r>
                    <m:sSub>
                      <m:sSubPr>
                        <m:ctrlPr>
                          <a:rPr lang="en-US" sz="1500" b="1" i="1" strike="noStrike" baseline="0" dirty="0" smtClean="0">
                            <a:solidFill>
                              <a:srgbClr val="0039A6"/>
                            </a:solidFill>
                            <a:latin typeface="Cambria Math" panose="02040503050406030204" pitchFamily="18" charset="0"/>
                          </a:rPr>
                        </m:ctrlPr>
                      </m:sSubPr>
                      <m:e>
                        <m:r>
                          <a:rPr lang="en-US" sz="1500" b="1" i="1" strike="noStrike" baseline="0" dirty="0" smtClean="0">
                            <a:solidFill>
                              <a:srgbClr val="0039A6"/>
                            </a:solidFill>
                            <a:latin typeface="Cambria Math" panose="02040503050406030204" pitchFamily="18" charset="0"/>
                          </a:rPr>
                          <m:t>𝒑</m:t>
                        </m:r>
                      </m:e>
                      <m:sub>
                        <m:r>
                          <a:rPr lang="en-US" sz="1500" b="1" i="1" strike="noStrike" baseline="0" dirty="0" smtClean="0">
                            <a:solidFill>
                              <a:srgbClr val="0039A6"/>
                            </a:solidFill>
                            <a:latin typeface="Cambria Math" panose="02040503050406030204" pitchFamily="18" charset="0"/>
                          </a:rPr>
                          <m:t>𝒌</m:t>
                        </m:r>
                      </m:sub>
                    </m:sSub>
                    <m:r>
                      <a:rPr lang="en-US" sz="1500" b="1" i="1" strike="noStrike" baseline="0" dirty="0" smtClean="0">
                        <a:solidFill>
                          <a:srgbClr val="0039A6"/>
                        </a:solidFill>
                        <a:latin typeface="Cambria Math" panose="02040503050406030204" pitchFamily="18" charset="0"/>
                      </a:rPr>
                      <m:t> , </m:t>
                    </m:r>
                    <m:r>
                      <a:rPr lang="en-US" sz="1500" b="1" i="1" strike="noStrike" baseline="0" dirty="0" smtClean="0">
                        <a:solidFill>
                          <a:srgbClr val="0039A6"/>
                        </a:solidFill>
                        <a:latin typeface="Cambria Math" panose="02040503050406030204" pitchFamily="18" charset="0"/>
                      </a:rPr>
                      <m:t>𝒄𝒖𝒓𝒓𝒆𝒏𝒕</m:t>
                    </m:r>
                    <m:r>
                      <a:rPr lang="en-US" sz="1500" b="1" i="1" strike="noStrike" baseline="0" dirty="0" smtClean="0">
                        <a:solidFill>
                          <a:srgbClr val="0039A6"/>
                        </a:solidFill>
                        <a:latin typeface="Cambria Math" panose="02040503050406030204" pitchFamily="18" charset="0"/>
                      </a:rPr>
                      <m:t>, </m:t>
                    </m:r>
                    <m:r>
                      <a:rPr lang="en-US" sz="1500" b="1" i="1" strike="noStrike" baseline="0" dirty="0" smtClean="0">
                        <a:solidFill>
                          <a:srgbClr val="0039A6"/>
                        </a:solidFill>
                        <a:latin typeface="Cambria Math" panose="02040503050406030204" pitchFamily="18" charset="0"/>
                      </a:rPr>
                      <m:t>𝑪</m:t>
                    </m:r>
                    <m:r>
                      <a:rPr lang="en-US" sz="1500" b="1" i="1" strike="noStrike" baseline="0" dirty="0" smtClean="0">
                        <a:solidFill>
                          <a:srgbClr val="0039A6"/>
                        </a:solidFill>
                        <a:latin typeface="Cambria Math" panose="02040503050406030204" pitchFamily="18" charset="0"/>
                      </a:rPr>
                      <m:t>) </m:t>
                    </m:r>
                  </m:oMath>
                </a14:m>
                <a:r>
                  <a:rPr lang="en-US" sz="1500" b="0" i="0" u="none" strike="noStrike" baseline="0" dirty="0">
                    <a:latin typeface="Arial" panose="020B0604020202020204" pitchFamily="34" charset="0"/>
                    <a:cs typeface="Arial" panose="020B0604020202020204" pitchFamily="34" charset="0"/>
                  </a:rPr>
                  <a:t>for that combination in the authorization array.</a:t>
                </a:r>
              </a:p>
              <a:p>
                <a:pPr marL="285750" indent="-285750" algn="l">
                  <a:buFont typeface="Arial" panose="020B0604020202020204" pitchFamily="34" charset="0"/>
                  <a:buChar char="•"/>
                </a:pPr>
                <a:endParaRPr lang="en-US" sz="1500" b="0" i="0" u="none" strike="noStrike"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500" b="0" i="0" u="none" strike="noStrike" baseline="0" dirty="0">
                    <a:latin typeface="Arial" panose="020B0604020202020204" pitchFamily="34" charset="0"/>
                    <a:cs typeface="Arial" panose="020B0604020202020204" pitchFamily="34" charset="0"/>
                  </a:rPr>
                  <a:t>Where, </a:t>
                </a:r>
                <a:r>
                  <a:rPr lang="en-US" sz="1500" b="1" i="0" u="none" strike="noStrike" baseline="0" dirty="0">
                    <a:solidFill>
                      <a:srgbClr val="0039A6"/>
                    </a:solidFill>
                    <a:latin typeface="Arial" panose="020B0604020202020204" pitchFamily="34" charset="0"/>
                    <a:cs typeface="Arial" panose="020B0604020202020204" pitchFamily="34" charset="0"/>
                  </a:rPr>
                  <a:t>𝐶</a:t>
                </a:r>
                <a:r>
                  <a:rPr lang="en-US" sz="1500" b="0" i="0" u="none" strike="noStrike" baseline="0" dirty="0">
                    <a:latin typeface="Arial" panose="020B0604020202020204" pitchFamily="34" charset="0"/>
                    <a:cs typeface="Arial" panose="020B0604020202020204" pitchFamily="34" charset="0"/>
                  </a:rPr>
                  <a:t> is the </a:t>
                </a:r>
                <a:r>
                  <a:rPr lang="en-US" sz="1500" b="0" i="0" u="none" strike="noStrike" baseline="0" dirty="0">
                    <a:solidFill>
                      <a:srgbClr val="0039A6"/>
                    </a:solidFill>
                    <a:latin typeface="Arial" panose="020B0604020202020204" pitchFamily="34" charset="0"/>
                    <a:cs typeface="Arial" panose="020B0604020202020204" pitchFamily="34" charset="0"/>
                  </a:rPr>
                  <a:t>set of session and environment related conditions </a:t>
                </a:r>
                <a:r>
                  <a:rPr lang="en-US" sz="1500" b="0" i="0" u="none" strike="noStrike" baseline="0" dirty="0">
                    <a:latin typeface="Arial" panose="020B0604020202020204" pitchFamily="34" charset="0"/>
                    <a:cs typeface="Arial" panose="020B0604020202020204" pitchFamily="34" charset="0"/>
                  </a:rPr>
                  <a:t>in the examined conjunctive clause.</a:t>
                </a:r>
              </a:p>
            </p:txBody>
          </p:sp>
        </mc:Choice>
        <mc:Fallback xmlns="">
          <p:sp>
            <p:nvSpPr>
              <p:cNvPr id="8" name="TextBox 7">
                <a:extLst>
                  <a:ext uri="{FF2B5EF4-FFF2-40B4-BE49-F238E27FC236}">
                    <a16:creationId xmlns:a16="http://schemas.microsoft.com/office/drawing/2014/main" id="{1864DDE9-8EAE-4F29-BDAE-01DFEB5B5B26}"/>
                  </a:ext>
                </a:extLst>
              </p:cNvPr>
              <p:cNvSpPr txBox="1">
                <a:spLocks noRot="1" noChangeAspect="1" noMove="1" noResize="1" noEditPoints="1" noAdjustHandles="1" noChangeArrowheads="1" noChangeShapeType="1" noTextEdit="1"/>
              </p:cNvSpPr>
              <p:nvPr/>
            </p:nvSpPr>
            <p:spPr>
              <a:xfrm>
                <a:off x="231112" y="3413385"/>
                <a:ext cx="8912888" cy="2671822"/>
              </a:xfrm>
              <a:prstGeom prst="rect">
                <a:avLst/>
              </a:prstGeom>
              <a:blipFill>
                <a:blip r:embed="rId4"/>
                <a:stretch>
                  <a:fillRect l="-205" t="-457" b="-1598"/>
                </a:stretch>
              </a:blipFill>
            </p:spPr>
            <p:txBody>
              <a:bodyPr/>
              <a:lstStyle/>
              <a:p>
                <a:r>
                  <a:rPr lang="en-US">
                    <a:noFill/>
                  </a:rPr>
                  <a:t> </a:t>
                </a:r>
              </a:p>
            </p:txBody>
          </p:sp>
        </mc:Fallback>
      </mc:AlternateContent>
      <p:sp>
        <p:nvSpPr>
          <p:cNvPr id="15" name="Title 2">
            <a:extLst>
              <a:ext uri="{FF2B5EF4-FFF2-40B4-BE49-F238E27FC236}">
                <a16:creationId xmlns:a16="http://schemas.microsoft.com/office/drawing/2014/main" id="{0DFF182B-D7CA-466B-BFA1-7F5D2B25DB30}"/>
              </a:ext>
            </a:extLst>
          </p:cNvPr>
          <p:cNvSpPr>
            <a:spLocks noGrp="1"/>
          </p:cNvSpPr>
          <p:nvPr>
            <p:ph type="ctrTitle"/>
          </p:nvPr>
        </p:nvSpPr>
        <p:spPr>
          <a:xfrm>
            <a:off x="1726357" y="241810"/>
            <a:ext cx="5264571" cy="634322"/>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1. From Authorization Policy to Authorization Array</a:t>
            </a:r>
          </a:p>
        </p:txBody>
      </p:sp>
    </p:spTree>
    <p:extLst>
      <p:ext uri="{BB962C8B-B14F-4D97-AF65-F5344CB8AC3E}">
        <p14:creationId xmlns:p14="http://schemas.microsoft.com/office/powerpoint/2010/main" val="161077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F8B91A16-E986-4CBF-9223-164615794E03}"/>
              </a:ext>
            </a:extLst>
          </p:cNvPr>
          <p:cNvPicPr>
            <a:picLocks noChangeAspect="1"/>
          </p:cNvPicPr>
          <p:nvPr/>
        </p:nvPicPr>
        <p:blipFill>
          <a:blip r:embed="rId3"/>
          <a:stretch>
            <a:fillRect/>
          </a:stretch>
        </p:blipFill>
        <p:spPr>
          <a:xfrm>
            <a:off x="2132702" y="1055077"/>
            <a:ext cx="4878596" cy="5121886"/>
          </a:xfrm>
          <a:prstGeom prst="rect">
            <a:avLst/>
          </a:prstGeom>
          <a:noFill/>
        </p:spPr>
      </p:pic>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a:xfrm>
            <a:off x="4388459" y="6492875"/>
            <a:ext cx="367080" cy="365125"/>
          </a:xfrm>
        </p:spPr>
        <p:txBody>
          <a:bodyPr anchor="ctr">
            <a:normAutofit/>
          </a:bodyPr>
          <a:lstStyle/>
          <a:p>
            <a:pPr>
              <a:spcAft>
                <a:spcPts val="600"/>
              </a:spcAft>
            </a:pPr>
            <a:fld id="{689318A1-174D-4DEE-8106-03A37B9BCF15}" type="slidenum">
              <a:rPr lang="en-US" sz="1000" smtClean="0"/>
              <a:pPr>
                <a:spcAft>
                  <a:spcPts val="600"/>
                </a:spcAft>
              </a:pPr>
              <a:t>31</a:t>
            </a:fld>
            <a:endParaRPr lang="en-US" sz="100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6" name="Date Placeholder 3" hidden="1">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pPr>
              <a:spcAft>
                <a:spcPts val="600"/>
              </a:spcAft>
            </a:pPr>
            <a:r>
              <a:rPr lang="en-US" dirty="0"/>
              <a:t>© Safwa Ameer</a:t>
            </a:r>
            <a:endParaRPr lang="en-US"/>
          </a:p>
        </p:txBody>
      </p:sp>
      <p:sp>
        <p:nvSpPr>
          <p:cNvPr id="16" name="Title 2">
            <a:extLst>
              <a:ext uri="{FF2B5EF4-FFF2-40B4-BE49-F238E27FC236}">
                <a16:creationId xmlns:a16="http://schemas.microsoft.com/office/drawing/2014/main" id="{5CF690D4-E16C-43AD-A172-91A627503816}"/>
              </a:ext>
            </a:extLst>
          </p:cNvPr>
          <p:cNvSpPr>
            <a:spLocks noGrp="1"/>
          </p:cNvSpPr>
          <p:nvPr>
            <p:ph type="ctrTitle"/>
          </p:nvPr>
        </p:nvSpPr>
        <p:spPr>
          <a:xfrm>
            <a:off x="1726357" y="241810"/>
            <a:ext cx="5264571" cy="634322"/>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1. From Authorization Policy to Authorization Array</a:t>
            </a:r>
          </a:p>
        </p:txBody>
      </p:sp>
    </p:spTree>
    <p:extLst>
      <p:ext uri="{BB962C8B-B14F-4D97-AF65-F5344CB8AC3E}">
        <p14:creationId xmlns:p14="http://schemas.microsoft.com/office/powerpoint/2010/main" val="384223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32</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FBDF0E-B7D2-4BDC-9D41-BCBE88D967A7}"/>
                  </a:ext>
                </a:extLst>
              </p:cNvPr>
              <p:cNvSpPr txBox="1"/>
              <p:nvPr/>
            </p:nvSpPr>
            <p:spPr>
              <a:xfrm>
                <a:off x="231112" y="1168982"/>
                <a:ext cx="8608088" cy="4445832"/>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Input</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HABAC set of users </a:t>
                </a:r>
                <a14:m>
                  <m:oMath xmlns:m="http://schemas.openxmlformats.org/officeDocument/2006/math">
                    <m:sSub>
                      <m:sSubPr>
                        <m:ctrlPr>
                          <a:rPr lang="en-US" b="0" i="1" dirty="0" smtClean="0">
                            <a:solidFill>
                              <a:schemeClr val="tx1"/>
                            </a:solidFill>
                            <a:latin typeface="Cambria Math" panose="02040503050406030204" pitchFamily="18" charset="0"/>
                            <a:cs typeface="Arial" panose="020B0604020202020204" pitchFamily="34" charset="0"/>
                          </a:rPr>
                        </m:ctrlPr>
                      </m:sSubPr>
                      <m:e>
                        <m:r>
                          <a:rPr lang="en-US" i="1" dirty="0" smtClean="0">
                            <a:solidFill>
                              <a:schemeClr val="tx1"/>
                            </a:solidFill>
                            <a:latin typeface="Cambria Math" panose="02040503050406030204" pitchFamily="18" charset="0"/>
                            <a:cs typeface="Arial" panose="020B0604020202020204" pitchFamily="34" charset="0"/>
                          </a:rPr>
                          <m:t>𝑈</m:t>
                        </m:r>
                      </m:e>
                      <m:sub>
                        <m:r>
                          <a:rPr lang="en-US" i="1" dirty="0">
                            <a:solidFill>
                              <a:schemeClr val="tx1"/>
                            </a:solidFill>
                            <a:latin typeface="Cambria Math" panose="02040503050406030204" pitchFamily="18" charset="0"/>
                            <a:cs typeface="Arial" panose="020B0604020202020204" pitchFamily="34" charset="0"/>
                          </a:rPr>
                          <m:t>𝐻𝐴𝐵𝐴𝐶</m:t>
                        </m:r>
                      </m:sub>
                    </m:sSub>
                  </m:oMath>
                </a14:m>
                <a:r>
                  <a:rPr lang="en-US" dirty="0">
                    <a:solidFill>
                      <a:schemeClr val="tx1"/>
                    </a:solidFill>
                    <a:latin typeface="Arial" panose="020B0604020202020204" pitchFamily="34" charset="0"/>
                    <a:cs typeface="Arial" panose="020B0604020202020204" pitchFamily="34" charset="0"/>
                  </a:rPr>
                  <a:t>, set of devices </a:t>
                </a:r>
                <a14:m>
                  <m:oMath xmlns:m="http://schemas.openxmlformats.org/officeDocument/2006/math">
                    <m:sSub>
                      <m:sSubPr>
                        <m:ctrlPr>
                          <a:rPr lang="en-US" i="1" dirty="0">
                            <a:solidFill>
                              <a:schemeClr val="tx1"/>
                            </a:solidFill>
                            <a:latin typeface="Cambria Math" panose="02040503050406030204" pitchFamily="18" charset="0"/>
                            <a:cs typeface="Arial" panose="020B0604020202020204" pitchFamily="34" charset="0"/>
                          </a:rPr>
                        </m:ctrlPr>
                      </m:sSubPr>
                      <m:e>
                        <m:r>
                          <a:rPr lang="en-US" b="0" i="1" dirty="0" smtClean="0">
                            <a:solidFill>
                              <a:schemeClr val="tx1"/>
                            </a:solidFill>
                            <a:latin typeface="Cambria Math" panose="02040503050406030204" pitchFamily="18" charset="0"/>
                            <a:cs typeface="Arial" panose="020B0604020202020204" pitchFamily="34" charset="0"/>
                          </a:rPr>
                          <m:t>𝐷</m:t>
                        </m:r>
                      </m:e>
                      <m:sub>
                        <m:r>
                          <a:rPr lang="en-US" i="1" dirty="0">
                            <a:solidFill>
                              <a:schemeClr val="tx1"/>
                            </a:solidFill>
                            <a:latin typeface="Cambria Math" panose="02040503050406030204" pitchFamily="18" charset="0"/>
                            <a:cs typeface="Arial" panose="020B0604020202020204" pitchFamily="34" charset="0"/>
                          </a:rPr>
                          <m:t>𝐻𝐴𝐵𝐴𝐶</m:t>
                        </m:r>
                      </m:sub>
                    </m:sSub>
                    <m:r>
                      <a:rPr lang="en-US" i="1" dirty="0">
                        <a:solidFill>
                          <a:schemeClr val="tx1"/>
                        </a:solidFill>
                        <a:latin typeface="Cambria Math" panose="02040503050406030204" pitchFamily="18" charset="0"/>
                        <a:cs typeface="Arial" panose="020B0604020202020204" pitchFamily="34" charset="0"/>
                      </a:rPr>
                      <m:t> </m:t>
                    </m:r>
                  </m:oMath>
                </a14:m>
                <a:r>
                  <a:rPr lang="en-US" dirty="0">
                    <a:solidFill>
                      <a:schemeClr val="tx1"/>
                    </a:solidFill>
                    <a:latin typeface="Arial" panose="020B0604020202020204" pitchFamily="34" charset="0"/>
                    <a:cs typeface="Arial" panose="020B0604020202020204" pitchFamily="34" charset="0"/>
                  </a:rPr>
                  <a:t>, set of operations</a:t>
                </a:r>
              </a:p>
              <a:p>
                <a:pPr/>
                <a14:m>
                  <m:oMathPara xmlns:m="http://schemas.openxmlformats.org/officeDocument/2006/math">
                    <m:oMathParaPr>
                      <m:jc m:val="left"/>
                    </m:oMathParaPr>
                    <m:oMath xmlns:m="http://schemas.openxmlformats.org/officeDocument/2006/math">
                      <m:sSub>
                        <m:sSubPr>
                          <m:ctrlPr>
                            <a:rPr lang="en-US" i="1" dirty="0">
                              <a:solidFill>
                                <a:schemeClr val="tx1"/>
                              </a:solidFill>
                              <a:latin typeface="Cambria Math" panose="02040503050406030204" pitchFamily="18" charset="0"/>
                              <a:cs typeface="Arial" panose="020B0604020202020204" pitchFamily="34" charset="0"/>
                            </a:rPr>
                          </m:ctrlPr>
                        </m:sSubPr>
                        <m:e>
                          <m:r>
                            <a:rPr lang="en-US" b="0" i="1" dirty="0" smtClean="0">
                              <a:solidFill>
                                <a:schemeClr val="tx1"/>
                              </a:solidFill>
                              <a:latin typeface="Cambria Math" panose="02040503050406030204" pitchFamily="18" charset="0"/>
                              <a:cs typeface="Arial" panose="020B0604020202020204" pitchFamily="34" charset="0"/>
                            </a:rPr>
                            <m:t>𝑂𝑃</m:t>
                          </m:r>
                        </m:e>
                        <m:sub>
                          <m:r>
                            <a:rPr lang="en-US" i="1" dirty="0">
                              <a:solidFill>
                                <a:schemeClr val="tx1"/>
                              </a:solidFill>
                              <a:latin typeface="Cambria Math" panose="02040503050406030204" pitchFamily="18" charset="0"/>
                              <a:cs typeface="Arial" panose="020B0604020202020204" pitchFamily="34" charset="0"/>
                            </a:rPr>
                            <m:t>𝐻𝐴𝐵𝐴𝐶</m:t>
                          </m:r>
                        </m:sub>
                      </m:sSub>
                      <m:r>
                        <a:rPr lang="en-US" i="1" dirty="0" smtClean="0">
                          <a:solidFill>
                            <a:schemeClr val="tx1"/>
                          </a:solidFill>
                          <a:latin typeface="Cambria Math" panose="02040503050406030204" pitchFamily="18" charset="0"/>
                          <a:cs typeface="Arial" panose="020B0604020202020204" pitchFamily="34" charset="0"/>
                        </a:rPr>
                        <m:t>, </m:t>
                      </m:r>
                      <m:r>
                        <a:rPr lang="en-US" i="1" dirty="0" smtClean="0">
                          <a:solidFill>
                            <a:schemeClr val="tx1"/>
                          </a:solidFill>
                          <a:latin typeface="Cambria Math" panose="02040503050406030204" pitchFamily="18" charset="0"/>
                          <a:cs typeface="Arial" panose="020B0604020202020204" pitchFamily="34" charset="0"/>
                        </a:rPr>
                        <m:t>𝑈𝐴</m:t>
                      </m:r>
                      <m:r>
                        <a:rPr lang="en-US" i="1" dirty="0" smtClean="0">
                          <a:solidFill>
                            <a:schemeClr val="tx1"/>
                          </a:solidFill>
                          <a:latin typeface="Cambria Math" panose="02040503050406030204" pitchFamily="18" charset="0"/>
                          <a:cs typeface="Arial" panose="020B0604020202020204" pitchFamily="34" charset="0"/>
                        </a:rPr>
                        <m:t>, </m:t>
                      </m:r>
                      <m:r>
                        <a:rPr lang="en-US" i="1" dirty="0" smtClean="0">
                          <a:solidFill>
                            <a:schemeClr val="tx1"/>
                          </a:solidFill>
                          <a:latin typeface="Cambria Math" panose="02040503050406030204" pitchFamily="18" charset="0"/>
                          <a:cs typeface="Arial" panose="020B0604020202020204" pitchFamily="34" charset="0"/>
                        </a:rPr>
                        <m:t>𝑆𝐴</m:t>
                      </m:r>
                      <m:r>
                        <a:rPr lang="en-US" i="1" dirty="0" smtClean="0">
                          <a:solidFill>
                            <a:schemeClr val="tx1"/>
                          </a:solidFill>
                          <a:latin typeface="Cambria Math" panose="02040503050406030204" pitchFamily="18" charset="0"/>
                          <a:cs typeface="Arial" panose="020B0604020202020204" pitchFamily="34" charset="0"/>
                        </a:rPr>
                        <m:t>, </m:t>
                      </m:r>
                      <m:r>
                        <a:rPr lang="en-US" i="1" dirty="0" smtClean="0">
                          <a:solidFill>
                            <a:schemeClr val="tx1"/>
                          </a:solidFill>
                          <a:latin typeface="Cambria Math" panose="02040503050406030204" pitchFamily="18" charset="0"/>
                          <a:cs typeface="Arial" panose="020B0604020202020204" pitchFamily="34" charset="0"/>
                        </a:rPr>
                        <m:t>𝐸𝑆𝐴</m:t>
                      </m:r>
                      <m:r>
                        <a:rPr lang="en-US" i="1" dirty="0" smtClean="0">
                          <a:solidFill>
                            <a:schemeClr val="tx1"/>
                          </a:solidFill>
                          <a:latin typeface="Cambria Math" panose="02040503050406030204" pitchFamily="18" charset="0"/>
                          <a:cs typeface="Arial" panose="020B0604020202020204" pitchFamily="34" charset="0"/>
                        </a:rPr>
                        <m:t>, </m:t>
                      </m:r>
                      <m:r>
                        <a:rPr lang="en-US" i="1" dirty="0" smtClean="0">
                          <a:solidFill>
                            <a:schemeClr val="tx1"/>
                          </a:solidFill>
                          <a:latin typeface="Cambria Math" panose="02040503050406030204" pitchFamily="18" charset="0"/>
                          <a:cs typeface="Arial" panose="020B0604020202020204" pitchFamily="34" charset="0"/>
                        </a:rPr>
                        <m:t>𝑂𝑃𝐴</m:t>
                      </m:r>
                      <m:r>
                        <a:rPr lang="en-US" i="1" dirty="0" smtClean="0">
                          <a:solidFill>
                            <a:schemeClr val="tx1"/>
                          </a:solidFill>
                          <a:latin typeface="Cambria Math" panose="02040503050406030204" pitchFamily="18" charset="0"/>
                          <a:cs typeface="Arial" panose="020B0604020202020204" pitchFamily="34" charset="0"/>
                        </a:rPr>
                        <m:t>, </m:t>
                      </m:r>
                      <m:r>
                        <a:rPr lang="en-US" i="1" dirty="0" smtClean="0">
                          <a:solidFill>
                            <a:schemeClr val="tx1"/>
                          </a:solidFill>
                          <a:latin typeface="Cambria Math" panose="02040503050406030204" pitchFamily="18" charset="0"/>
                          <a:cs typeface="Arial" panose="020B0604020202020204" pitchFamily="34" charset="0"/>
                        </a:rPr>
                        <m:t>𝐷𝐴</m:t>
                      </m:r>
                      <m:r>
                        <a:rPr lang="en-US" i="1" dirty="0" smtClean="0">
                          <a:solidFill>
                            <a:schemeClr val="tx1"/>
                          </a:solidFill>
                          <a:latin typeface="Cambria Math" panose="02040503050406030204" pitchFamily="18" charset="0"/>
                          <a:cs typeface="Arial" panose="020B0604020202020204" pitchFamily="34" charset="0"/>
                        </a:rPr>
                        <m:t>,</m:t>
                      </m:r>
                      <m:r>
                        <a:rPr lang="en-US" b="1" i="0" dirty="0" smtClean="0">
                          <a:solidFill>
                            <a:schemeClr val="tx1"/>
                          </a:solidFill>
                          <a:latin typeface="Cambria Math" panose="02040503050406030204" pitchFamily="18" charset="0"/>
                          <a:cs typeface="Arial" panose="020B0604020202020204" pitchFamily="34" charset="0"/>
                        </a:rPr>
                        <m:t> </m:t>
                      </m:r>
                      <m:r>
                        <m:rPr>
                          <m:sty m:val="p"/>
                        </m:rPr>
                        <a:rPr lang="en-US" b="0" i="0" dirty="0" smtClean="0">
                          <a:solidFill>
                            <a:schemeClr val="tx1"/>
                          </a:solidFill>
                          <a:latin typeface="Cambria Math" panose="02040503050406030204" pitchFamily="18" charset="0"/>
                          <a:cs typeface="Arial" panose="020B0604020202020204" pitchFamily="34" charset="0"/>
                        </a:rPr>
                        <m:t>and</m:t>
                      </m:r>
                      <m:r>
                        <a:rPr lang="en-US" b="0" i="0" dirty="0" smtClean="0">
                          <a:solidFill>
                            <a:schemeClr val="tx1"/>
                          </a:solidFill>
                          <a:latin typeface="Cambria Math" panose="02040503050406030204" pitchFamily="18" charset="0"/>
                          <a:cs typeface="Arial" panose="020B0604020202020204" pitchFamily="34" charset="0"/>
                        </a:rPr>
                        <m:t> </m:t>
                      </m:r>
                      <m:r>
                        <m:rPr>
                          <m:sty m:val="p"/>
                        </m:rPr>
                        <a:rPr lang="en-US" b="0" i="0" dirty="0" smtClean="0">
                          <a:solidFill>
                            <a:schemeClr val="tx1"/>
                          </a:solidFill>
                          <a:latin typeface="Cambria Math" panose="02040503050406030204" pitchFamily="18" charset="0"/>
                          <a:cs typeface="Arial" panose="020B0604020202020204" pitchFamily="34" charset="0"/>
                        </a:rPr>
                        <m:t>the</m:t>
                      </m:r>
                      <m:r>
                        <a:rPr lang="en-US" b="0" i="0" dirty="0" smtClean="0">
                          <a:solidFill>
                            <a:schemeClr val="tx1"/>
                          </a:solidFill>
                          <a:latin typeface="Cambria Math" panose="02040503050406030204" pitchFamily="18" charset="0"/>
                          <a:cs typeface="Arial" panose="020B0604020202020204" pitchFamily="34" charset="0"/>
                        </a:rPr>
                        <m:t> </m:t>
                      </m:r>
                      <m:r>
                        <a:rPr lang="en-US" b="1" i="0" dirty="0" smtClean="0">
                          <a:solidFill>
                            <a:schemeClr val="tx1"/>
                          </a:solidFill>
                          <a:latin typeface="Cambria Math" panose="02040503050406030204" pitchFamily="18" charset="0"/>
                          <a:cs typeface="Arial" panose="020B0604020202020204" pitchFamily="34" charset="0"/>
                        </a:rPr>
                        <m:t>𝐚𝐮𝐭𝐡𝐨𝐫𝐢𝐳𝐚𝐭𝐢𝐨𝐧</m:t>
                      </m:r>
                      <m:r>
                        <a:rPr lang="en-US" b="1" i="0" dirty="0" smtClean="0">
                          <a:solidFill>
                            <a:schemeClr val="tx1"/>
                          </a:solidFill>
                          <a:latin typeface="Cambria Math" panose="02040503050406030204" pitchFamily="18" charset="0"/>
                          <a:cs typeface="Arial" panose="020B0604020202020204" pitchFamily="34" charset="0"/>
                        </a:rPr>
                        <m:t> </m:t>
                      </m:r>
                      <m:r>
                        <a:rPr lang="en-US" b="1" i="0" dirty="0" smtClean="0">
                          <a:solidFill>
                            <a:schemeClr val="tx1"/>
                          </a:solidFill>
                          <a:latin typeface="Cambria Math" panose="02040503050406030204" pitchFamily="18" charset="0"/>
                          <a:cs typeface="Arial" panose="020B0604020202020204" pitchFamily="34" charset="0"/>
                        </a:rPr>
                        <m:t>𝐚𝐫𝐫𝐚𝐲</m:t>
                      </m:r>
                      <m:r>
                        <a:rPr lang="en-US" b="1" i="0" dirty="0" smtClean="0">
                          <a:solidFill>
                            <a:schemeClr val="tx1"/>
                          </a:solidFill>
                          <a:latin typeface="Cambria Math" panose="02040503050406030204" pitchFamily="18" charset="0"/>
                          <a:cs typeface="Arial" panose="020B0604020202020204" pitchFamily="34" charset="0"/>
                        </a:rPr>
                        <m:t> </m:t>
                      </m:r>
                      <m:r>
                        <a:rPr lang="en-US" b="1" i="0" dirty="0" smtClean="0">
                          <a:solidFill>
                            <a:schemeClr val="tx1"/>
                          </a:solidFill>
                          <a:latin typeface="Cambria Math" panose="02040503050406030204" pitchFamily="18" charset="0"/>
                          <a:cs typeface="Arial" panose="020B0604020202020204" pitchFamily="34" charset="0"/>
                        </a:rPr>
                        <m:t>𝐀𝐀</m:t>
                      </m:r>
                      <m:r>
                        <a:rPr lang="en-US" b="1" i="0" dirty="0" smtClean="0">
                          <a:solidFill>
                            <a:schemeClr val="tx1"/>
                          </a:solidFill>
                          <a:latin typeface="Cambria Math" panose="02040503050406030204" pitchFamily="18" charset="0"/>
                          <a:cs typeface="Arial" panose="020B0604020202020204" pitchFamily="34" charset="0"/>
                        </a:rPr>
                        <m:t>.</m:t>
                      </m:r>
                    </m:oMath>
                  </m:oMathPara>
                </a14:m>
                <a:endParaRPr lang="en-US" b="1" dirty="0">
                  <a:solidFill>
                    <a:schemeClr val="tx1"/>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Output: </a:t>
                </a:r>
                <a:r>
                  <a:rPr lang="en-US" sz="1800" b="0" i="0" u="none" strike="noStrike" baseline="0" dirty="0">
                    <a:latin typeface="Arial" panose="020B0604020202020204" pitchFamily="34" charset="0"/>
                    <a:cs typeface="Arial" panose="020B0604020202020204" pitchFamily="34" charset="0"/>
                  </a:rPr>
                  <a:t>EGRBAC components 𝑈, 𝑅, 𝑈𝐴, 𝐸𝐶, 𝐸𝑅, 𝐸𝐴, 𝑅𝑃, 𝑅𝑃𝑅𝐴, 𝑅𝑃𝐸𝐴, 𝐷, 𝑂𝑃, 𝑃, 𝐷𝑅, 𝑃𝐷𝑅𝐴, and 𝑅𝑃𝐷𝑅𝐴.</a:t>
                </a:r>
              </a:p>
              <a:p>
                <a:pPr marL="285750" indent="-285750" algn="l">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Steps: </a:t>
                </a:r>
              </a:p>
              <a:p>
                <a:pPr marL="285750" indent="-2857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lvl="1"/>
                <a:r>
                  <a:rPr lang="en-US" sz="2000" b="1" dirty="0">
                    <a:latin typeface="Arial" panose="020B0604020202020204" pitchFamily="34" charset="0"/>
                    <a:cs typeface="Arial" panose="020B0604020202020204" pitchFamily="34" charset="0"/>
                  </a:rPr>
                  <a:t>Step 1: </a:t>
                </a:r>
                <a:r>
                  <a:rPr lang="en-US" dirty="0">
                    <a:latin typeface="Arial" panose="020B0604020202020204" pitchFamily="34" charset="0"/>
                    <a:cs typeface="Arial" panose="020B0604020202020204" pitchFamily="34" charset="0"/>
                  </a:rPr>
                  <a:t>Initialization. </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The set of users, devices, and operations are the same in both systems, hence </a:t>
                </a:r>
                <a14:m>
                  <m:oMath xmlns:m="http://schemas.openxmlformats.org/officeDocument/2006/math">
                    <m:r>
                      <a:rPr lang="en-US" i="1" dirty="0" smtClean="0">
                        <a:latin typeface="Cambria Math" panose="02040503050406030204" pitchFamily="18" charset="0"/>
                        <a:cs typeface="Arial" panose="020B0604020202020204" pitchFamily="34" charset="0"/>
                      </a:rPr>
                      <m:t>𝑈</m:t>
                    </m:r>
                    <m:r>
                      <a:rPr lang="en-US" i="1" dirty="0" smtClean="0">
                        <a:latin typeface="Cambria Math" panose="02040503050406030204" pitchFamily="18" charset="0"/>
                        <a:cs typeface="Arial" panose="020B0604020202020204" pitchFamily="34" charset="0"/>
                      </a:rPr>
                      <m:t> = </m:t>
                    </m:r>
                    <m:sSub>
                      <m:sSubPr>
                        <m:ctrlPr>
                          <a:rPr lang="en-US" b="0"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𝑈</m:t>
                        </m:r>
                      </m:e>
                      <m:sub>
                        <m:r>
                          <a:rPr lang="en-US" b="0" i="1" dirty="0" smtClean="0">
                            <a:latin typeface="Cambria Math" panose="02040503050406030204" pitchFamily="18" charset="0"/>
                            <a:cs typeface="Arial" panose="020B0604020202020204" pitchFamily="34" charset="0"/>
                          </a:rPr>
                          <m:t>𝐻𝐴𝐵𝐴𝐶</m:t>
                        </m:r>
                      </m:sub>
                    </m:sSub>
                    <m:r>
                      <a:rPr lang="en-US" b="0" i="1" dirty="0" smtClean="0">
                        <a:latin typeface="Cambria Math" panose="02040503050406030204" pitchFamily="18" charset="0"/>
                        <a:cs typeface="Arial" panose="020B0604020202020204" pitchFamily="34" charset="0"/>
                      </a:rPr>
                      <m:t> </m:t>
                    </m:r>
                    <m:r>
                      <a:rPr lang="en-US" i="1" dirty="0" smtClean="0">
                        <a:latin typeface="Cambria Math" panose="02040503050406030204" pitchFamily="18" charset="0"/>
                        <a:cs typeface="Arial" panose="020B0604020202020204" pitchFamily="34" charset="0"/>
                      </a:rPr>
                      <m:t>, </m:t>
                    </m:r>
                    <m:r>
                      <a:rPr lang="en-US" i="1" dirty="0" smtClean="0">
                        <a:latin typeface="Cambria Math" panose="02040503050406030204" pitchFamily="18" charset="0"/>
                        <a:cs typeface="Arial" panose="020B0604020202020204" pitchFamily="34" charset="0"/>
                      </a:rPr>
                      <m:t>𝐷</m:t>
                    </m:r>
                    <m:r>
                      <a:rPr lang="en-US" i="1" dirty="0" smtClean="0">
                        <a:latin typeface="Cambria Math" panose="02040503050406030204" pitchFamily="18" charset="0"/>
                        <a:cs typeface="Arial" panose="020B0604020202020204" pitchFamily="34" charset="0"/>
                      </a:rPr>
                      <m:t> =</m:t>
                    </m:r>
                    <m:sSub>
                      <m:sSubPr>
                        <m:ctrlPr>
                          <a:rPr lang="en-US" i="1" dirty="0">
                            <a:latin typeface="Cambria Math" panose="02040503050406030204" pitchFamily="18" charset="0"/>
                            <a:cs typeface="Arial" panose="020B0604020202020204" pitchFamily="34" charset="0"/>
                          </a:rPr>
                        </m:ctrlPr>
                      </m:sSubPr>
                      <m:e>
                        <m:r>
                          <a:rPr lang="en-US" b="0" i="1" dirty="0" smtClean="0">
                            <a:latin typeface="Cambria Math" panose="02040503050406030204" pitchFamily="18" charset="0"/>
                            <a:cs typeface="Arial" panose="020B0604020202020204" pitchFamily="34" charset="0"/>
                          </a:rPr>
                          <m:t>𝐷</m:t>
                        </m:r>
                      </m:e>
                      <m:sub>
                        <m:r>
                          <a:rPr lang="en-US" i="1" dirty="0">
                            <a:latin typeface="Cambria Math" panose="02040503050406030204" pitchFamily="18" charset="0"/>
                            <a:cs typeface="Arial" panose="020B0604020202020204" pitchFamily="34" charset="0"/>
                          </a:rPr>
                          <m:t>𝐻𝐴𝐵𝐴𝐶</m:t>
                        </m:r>
                      </m:sub>
                    </m:sSub>
                    <m:r>
                      <a:rPr lang="en-US" i="1" dirty="0" smtClean="0">
                        <a:latin typeface="Cambria Math" panose="02040503050406030204" pitchFamily="18" charset="0"/>
                        <a:cs typeface="Arial" panose="020B0604020202020204" pitchFamily="34" charset="0"/>
                      </a:rPr>
                      <m:t>, </m:t>
                    </m:r>
                    <m:r>
                      <a:rPr lang="en-US" i="1" dirty="0" smtClean="0">
                        <a:latin typeface="Cambria Math" panose="02040503050406030204" pitchFamily="18" charset="0"/>
                        <a:cs typeface="Arial" panose="020B0604020202020204" pitchFamily="34" charset="0"/>
                      </a:rPr>
                      <m:t>𝑎𝑛𝑑</m:t>
                    </m:r>
                    <m:r>
                      <a:rPr lang="en-US" i="1" dirty="0" smtClean="0">
                        <a:latin typeface="Cambria Math" panose="02040503050406030204" pitchFamily="18" charset="0"/>
                        <a:cs typeface="Arial" panose="020B0604020202020204" pitchFamily="34" charset="0"/>
                      </a:rPr>
                      <m:t> </m:t>
                    </m:r>
                    <m:r>
                      <a:rPr lang="en-US" i="1" dirty="0" smtClean="0">
                        <a:latin typeface="Cambria Math" panose="02040503050406030204" pitchFamily="18" charset="0"/>
                        <a:cs typeface="Arial" panose="020B0604020202020204" pitchFamily="34" charset="0"/>
                      </a:rPr>
                      <m:t>𝑂𝑃</m:t>
                    </m:r>
                    <m:r>
                      <a:rPr lang="en-US" i="1" dirty="0" smtClean="0">
                        <a:latin typeface="Cambria Math" panose="02040503050406030204" pitchFamily="18" charset="0"/>
                        <a:cs typeface="Arial" panose="020B0604020202020204" pitchFamily="34" charset="0"/>
                      </a:rPr>
                      <m:t> =</m:t>
                    </m:r>
                    <m:sSub>
                      <m:sSubPr>
                        <m:ctrlPr>
                          <a:rPr lang="en-US" i="1" dirty="0">
                            <a:latin typeface="Cambria Math" panose="02040503050406030204" pitchFamily="18" charset="0"/>
                            <a:cs typeface="Arial" panose="020B0604020202020204" pitchFamily="34" charset="0"/>
                          </a:rPr>
                        </m:ctrlPr>
                      </m:sSubPr>
                      <m:e>
                        <m:r>
                          <a:rPr lang="en-US" b="0" i="1" dirty="0" smtClean="0">
                            <a:latin typeface="Cambria Math" panose="02040503050406030204" pitchFamily="18" charset="0"/>
                            <a:cs typeface="Arial" panose="020B0604020202020204" pitchFamily="34" charset="0"/>
                          </a:rPr>
                          <m:t>𝑂𝑃</m:t>
                        </m:r>
                      </m:e>
                      <m:sub>
                        <m:r>
                          <a:rPr lang="en-US" i="1" dirty="0">
                            <a:latin typeface="Cambria Math" panose="02040503050406030204" pitchFamily="18" charset="0"/>
                            <a:cs typeface="Arial" panose="020B0604020202020204" pitchFamily="34" charset="0"/>
                          </a:rPr>
                          <m:t>𝐻𝐴𝐵𝐴𝐶</m:t>
                        </m:r>
                      </m:sub>
                    </m:sSub>
                  </m:oMath>
                </a14:m>
                <a:r>
                  <a:rPr lang="en-US" dirty="0">
                    <a:latin typeface="Arial" panose="020B0604020202020204" pitchFamily="34" charset="0"/>
                    <a:cs typeface="Arial" panose="020B0604020202020204" pitchFamily="34" charset="0"/>
                  </a:rPr>
                  <a:t>.</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For every operation </a:t>
                </a:r>
                <a14:m>
                  <m:oMath xmlns:m="http://schemas.openxmlformats.org/officeDocument/2006/math">
                    <m:r>
                      <a:rPr lang="en-US" b="0" i="1" dirty="0" smtClean="0">
                        <a:latin typeface="Cambria Math" panose="02040503050406030204" pitchFamily="18" charset="0"/>
                        <a:cs typeface="Arial" panose="020B0604020202020204" pitchFamily="34" charset="0"/>
                      </a:rPr>
                      <m:t>𝑜</m:t>
                    </m:r>
                    <m:sSub>
                      <m:sSubPr>
                        <m:ctrlPr>
                          <a:rPr lang="en-US" b="0" i="1" dirty="0" smtClean="0">
                            <a:latin typeface="Cambria Math" panose="02040503050406030204" pitchFamily="18" charset="0"/>
                            <a:cs typeface="Arial" panose="020B0604020202020204" pitchFamily="34" charset="0"/>
                          </a:rPr>
                        </m:ctrlPr>
                      </m:sSubPr>
                      <m:e>
                        <m:r>
                          <a:rPr lang="en-US" b="0" i="1" dirty="0" smtClean="0">
                            <a:latin typeface="Cambria Math" panose="02040503050406030204" pitchFamily="18" charset="0"/>
                            <a:cs typeface="Arial" panose="020B0604020202020204" pitchFamily="34" charset="0"/>
                          </a:rPr>
                          <m:t>𝑝</m:t>
                        </m:r>
                      </m:e>
                      <m:sub>
                        <m:r>
                          <a:rPr lang="en-US" b="0" i="1" dirty="0" smtClean="0">
                            <a:latin typeface="Cambria Math" panose="02040503050406030204" pitchFamily="18" charset="0"/>
                            <a:cs typeface="Arial" panose="020B0604020202020204" pitchFamily="34" charset="0"/>
                          </a:rPr>
                          <m:t>𝑖</m:t>
                        </m:r>
                      </m:sub>
                    </m:sSub>
                  </m:oMath>
                </a14:m>
                <a:r>
                  <a:rPr lang="en-US" dirty="0">
                    <a:latin typeface="Arial" panose="020B0604020202020204" pitchFamily="34" charset="0"/>
                    <a:cs typeface="Arial" panose="020B0604020202020204" pitchFamily="34" charset="0"/>
                  </a:rPr>
                  <a:t> , and device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𝑑</m:t>
                        </m:r>
                      </m:e>
                      <m:sub>
                        <m:r>
                          <a:rPr lang="en-US" b="0" i="1" dirty="0" smtClean="0">
                            <a:latin typeface="Cambria Math" panose="02040503050406030204" pitchFamily="18" charset="0"/>
                            <a:cs typeface="Arial" panose="020B0604020202020204" pitchFamily="34" charset="0"/>
                          </a:rPr>
                          <m:t>𝑗</m:t>
                        </m:r>
                      </m:sub>
                    </m:sSub>
                  </m:oMath>
                </a14:m>
                <a:r>
                  <a:rPr lang="en-US" dirty="0">
                    <a:latin typeface="Arial" panose="020B0604020202020204" pitchFamily="34" charset="0"/>
                    <a:cs typeface="Arial" panose="020B0604020202020204" pitchFamily="34" charset="0"/>
                  </a:rPr>
                  <a:t> pair, where </a:t>
                </a:r>
                <a14:m>
                  <m:oMath xmlns:m="http://schemas.openxmlformats.org/officeDocument/2006/math">
                    <m:r>
                      <a:rPr lang="en-US" i="1" dirty="0">
                        <a:latin typeface="Cambria Math" panose="02040503050406030204" pitchFamily="18" charset="0"/>
                        <a:cs typeface="Arial" panose="020B0604020202020204" pitchFamily="34" charset="0"/>
                      </a:rPr>
                      <m:t>𝑜</m:t>
                    </m:r>
                    <m:sSub>
                      <m:sSubPr>
                        <m:ctrlPr>
                          <a:rPr lang="en-US" i="1" dirty="0">
                            <a:latin typeface="Cambria Math" panose="02040503050406030204" pitchFamily="18" charset="0"/>
                            <a:cs typeface="Arial" panose="020B0604020202020204" pitchFamily="34" charset="0"/>
                          </a:rPr>
                        </m:ctrlPr>
                      </m:sSubPr>
                      <m:e>
                        <m:r>
                          <a:rPr lang="en-US" i="1" dirty="0">
                            <a:latin typeface="Cambria Math" panose="02040503050406030204" pitchFamily="18" charset="0"/>
                            <a:cs typeface="Arial" panose="020B0604020202020204" pitchFamily="34" charset="0"/>
                          </a:rPr>
                          <m:t>𝑝</m:t>
                        </m:r>
                      </m:e>
                      <m:sub>
                        <m:r>
                          <a:rPr lang="en-US" i="1" dirty="0">
                            <a:latin typeface="Cambria Math" panose="02040503050406030204" pitchFamily="18" charset="0"/>
                            <a:cs typeface="Arial" panose="020B0604020202020204" pitchFamily="34" charset="0"/>
                          </a:rPr>
                          <m:t>𝑖</m:t>
                        </m:r>
                      </m:sub>
                    </m:sSub>
                  </m:oMath>
                </a14:m>
                <a:r>
                  <a:rPr lang="en-US" dirty="0">
                    <a:latin typeface="Arial" panose="020B0604020202020204" pitchFamily="34" charset="0"/>
                    <a:cs typeface="Arial" panose="020B0604020202020204" pitchFamily="34" charset="0"/>
                  </a:rPr>
                  <a:t> is assigned to </a:t>
                </a:r>
                <a14:m>
                  <m:oMath xmlns:m="http://schemas.openxmlformats.org/officeDocument/2006/math">
                    <m:sSub>
                      <m:sSubPr>
                        <m:ctrlPr>
                          <a:rPr lang="en-US" i="1" dirty="0">
                            <a:latin typeface="Cambria Math" panose="02040503050406030204" pitchFamily="18" charset="0"/>
                            <a:cs typeface="Arial" panose="020B0604020202020204" pitchFamily="34" charset="0"/>
                          </a:rPr>
                        </m:ctrlPr>
                      </m:sSubPr>
                      <m:e>
                        <m:r>
                          <a:rPr lang="en-US" i="1" dirty="0">
                            <a:latin typeface="Cambria Math" panose="02040503050406030204" pitchFamily="18" charset="0"/>
                            <a:cs typeface="Arial" panose="020B0604020202020204" pitchFamily="34" charset="0"/>
                          </a:rPr>
                          <m:t>𝑑</m:t>
                        </m:r>
                      </m:e>
                      <m:sub>
                        <m:r>
                          <a:rPr lang="en-US" i="1" dirty="0">
                            <a:latin typeface="Cambria Math" panose="02040503050406030204" pitchFamily="18" charset="0"/>
                            <a:cs typeface="Arial" panose="020B0604020202020204" pitchFamily="34" charset="0"/>
                          </a:rPr>
                          <m:t>𝑗</m:t>
                        </m:r>
                      </m:sub>
                    </m:sSub>
                  </m:oMath>
                </a14:m>
                <a:r>
                  <a:rPr lang="en-US" dirty="0">
                    <a:latin typeface="Arial" panose="020B0604020202020204" pitchFamily="34" charset="0"/>
                    <a:cs typeface="Arial" panose="020B0604020202020204" pitchFamily="34" charset="0"/>
                  </a:rPr>
                  <a:t> by the device manufacturers, create a permission </a:t>
                </a:r>
                <a14:m>
                  <m:oMath xmlns:m="http://schemas.openxmlformats.org/officeDocument/2006/math">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𝑑</m:t>
                        </m:r>
                      </m:e>
                      <m:sub>
                        <m:r>
                          <a:rPr lang="en-US" b="0" i="1" smtClean="0">
                            <a:latin typeface="Cambria Math" panose="02040503050406030204" pitchFamily="18" charset="0"/>
                            <a:cs typeface="Arial" panose="020B0604020202020204" pitchFamily="34" charset="0"/>
                          </a:rPr>
                          <m:t>𝑗</m:t>
                        </m:r>
                      </m:sub>
                    </m:sSub>
                    <m:r>
                      <a:rPr lang="en-US" b="0" i="1" smtClean="0">
                        <a:latin typeface="Cambria Math" panose="02040503050406030204" pitchFamily="18" charset="0"/>
                        <a:cs typeface="Arial" panose="020B0604020202020204" pitchFamily="34" charset="0"/>
                      </a:rPr>
                      <m:t> ,  </m:t>
                    </m:r>
                    <m:r>
                      <a:rPr lang="en-US" b="0" i="1" smtClean="0">
                        <a:latin typeface="Cambria Math" panose="02040503050406030204" pitchFamily="18" charset="0"/>
                        <a:cs typeface="Arial" panose="020B0604020202020204" pitchFamily="34" charset="0"/>
                      </a:rPr>
                      <m:t>𝑜</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𝑝</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p>
              <a:p>
                <a:pPr lvl="1"/>
                <a:endParaRPr lang="en-US"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37FBDF0E-B7D2-4BDC-9D41-BCBE88D967A7}"/>
                  </a:ext>
                </a:extLst>
              </p:cNvPr>
              <p:cNvSpPr txBox="1">
                <a:spLocks noRot="1" noChangeAspect="1" noMove="1" noResize="1" noEditPoints="1" noAdjustHandles="1" noChangeArrowheads="1" noChangeShapeType="1" noTextEdit="1"/>
              </p:cNvSpPr>
              <p:nvPr/>
            </p:nvSpPr>
            <p:spPr>
              <a:xfrm>
                <a:off x="231112" y="1168982"/>
                <a:ext cx="8608088" cy="4445832"/>
              </a:xfrm>
              <a:prstGeom prst="rect">
                <a:avLst/>
              </a:prstGeom>
              <a:blipFill>
                <a:blip r:embed="rId3"/>
                <a:stretch>
                  <a:fillRect l="-637" t="-686"/>
                </a:stretch>
              </a:blipFill>
            </p:spPr>
            <p:txBody>
              <a:bodyPr/>
              <a:lstStyle/>
              <a:p>
                <a:r>
                  <a:rPr lang="en-US">
                    <a:noFill/>
                  </a:rPr>
                  <a:t> </a:t>
                </a:r>
              </a:p>
            </p:txBody>
          </p:sp>
        </mc:Fallback>
      </mc:AlternateContent>
      <p:sp>
        <p:nvSpPr>
          <p:cNvPr id="9" name="Title 2">
            <a:extLst>
              <a:ext uri="{FF2B5EF4-FFF2-40B4-BE49-F238E27FC236}">
                <a16:creationId xmlns:a16="http://schemas.microsoft.com/office/drawing/2014/main" id="{70A6761E-5FA7-479B-A50A-A8434AF1286F}"/>
              </a:ext>
            </a:extLst>
          </p:cNvPr>
          <p:cNvSpPr>
            <a:spLocks noGrp="1"/>
          </p:cNvSpPr>
          <p:nvPr>
            <p:ph type="ctrTitle"/>
          </p:nvPr>
        </p:nvSpPr>
        <p:spPr>
          <a:xfrm>
            <a:off x="1726357" y="255674"/>
            <a:ext cx="5264571" cy="849684"/>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2. From Authorization Array to </a:t>
            </a:r>
            <a:r>
              <a:rPr lang="en-US" sz="1800" dirty="0">
                <a:solidFill>
                  <a:schemeClr val="accent2">
                    <a:lumMod val="75000"/>
                  </a:schemeClr>
                </a:solidFill>
              </a:rPr>
              <a:t>EGRBAC </a:t>
            </a:r>
            <a:r>
              <a:rPr lang="en-US" sz="1800" dirty="0">
                <a:solidFill>
                  <a:schemeClr val="tx1">
                    <a:lumMod val="95000"/>
                    <a:lumOff val="5000"/>
                  </a:schemeClr>
                </a:solidFill>
              </a:rPr>
              <a:t>Approach</a:t>
            </a:r>
            <a:br>
              <a:rPr lang="en-US" sz="1800" dirty="0">
                <a:solidFill>
                  <a:schemeClr val="accent2">
                    <a:lumMod val="75000"/>
                  </a:schemeClr>
                </a:solidFill>
              </a:rPr>
            </a:br>
            <a:endParaRPr lang="en-US" sz="1800" dirty="0"/>
          </a:p>
        </p:txBody>
      </p:sp>
    </p:spTree>
    <p:extLst>
      <p:ext uri="{BB962C8B-B14F-4D97-AF65-F5344CB8AC3E}">
        <p14:creationId xmlns:p14="http://schemas.microsoft.com/office/powerpoint/2010/main" val="114068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33</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FBDF0E-B7D2-4BDC-9D41-BCBE88D967A7}"/>
                  </a:ext>
                </a:extLst>
              </p:cNvPr>
              <p:cNvSpPr txBox="1"/>
              <p:nvPr/>
            </p:nvSpPr>
            <p:spPr>
              <a:xfrm>
                <a:off x="231112" y="1168982"/>
                <a:ext cx="8608088" cy="3460947"/>
              </a:xfrm>
              <a:prstGeom prst="rect">
                <a:avLst/>
              </a:prstGeom>
              <a:noFill/>
            </p:spPr>
            <p:txBody>
              <a:bodyPr wrap="square">
                <a:spAutoFit/>
              </a:bodyPr>
              <a:lstStyle/>
              <a:p>
                <a:pPr lvl="1"/>
                <a:r>
                  <a:rPr lang="en-US" dirty="0">
                    <a:latin typeface="Arial "/>
                    <a:cs typeface="Arial" panose="020B0604020202020204" pitchFamily="34" charset="0"/>
                  </a:rPr>
                  <a:t>Step 2: Create the set of </a:t>
                </a:r>
                <a:r>
                  <a:rPr lang="en-US" b="1" dirty="0">
                    <a:solidFill>
                      <a:schemeClr val="accent2">
                        <a:lumMod val="75000"/>
                      </a:schemeClr>
                    </a:solidFill>
                    <a:latin typeface="Arial "/>
                    <a:cs typeface="Arial" panose="020B0604020202020204" pitchFamily="34" charset="0"/>
                  </a:rPr>
                  <a:t>device roles</a:t>
                </a:r>
                <a:r>
                  <a:rPr lang="en-US" dirty="0">
                    <a:latin typeface="Arial "/>
                    <a:cs typeface="Arial" panose="020B0604020202020204" pitchFamily="34" charset="0"/>
                  </a:rPr>
                  <a:t>.</a:t>
                </a:r>
              </a:p>
              <a:p>
                <a:pPr marL="1257300" lvl="2" indent="-342900">
                  <a:buFont typeface="+mj-lt"/>
                  <a:buAutoNum type="alphaLcPeriod"/>
                </a:pPr>
                <a:r>
                  <a:rPr lang="en-US" i="0" u="none" strike="noStrike" baseline="0" dirty="0">
                    <a:latin typeface="Arial "/>
                  </a:rPr>
                  <a:t>Create </a:t>
                </a:r>
                <a:r>
                  <a:rPr lang="en-US" i="0" u="none" strike="noStrike" baseline="0" dirty="0">
                    <a:solidFill>
                      <a:schemeClr val="accent2">
                        <a:lumMod val="75000"/>
                      </a:schemeClr>
                    </a:solidFill>
                    <a:latin typeface="Arial "/>
                  </a:rPr>
                  <a:t>a device role 𝑑𝑟 </a:t>
                </a:r>
                <a:r>
                  <a:rPr lang="en-US" i="0" u="none" strike="noStrike" baseline="0" dirty="0">
                    <a:latin typeface="Arial "/>
                  </a:rPr>
                  <a:t>for each </a:t>
                </a:r>
                <a:r>
                  <a:rPr lang="en-US" i="0" u="none" strike="noStrike" baseline="0" dirty="0">
                    <a:solidFill>
                      <a:srgbClr val="0039A6"/>
                    </a:solidFill>
                    <a:latin typeface="Arial "/>
                  </a:rPr>
                  <a:t>operation attribute instance</a:t>
                </a:r>
                <a:r>
                  <a:rPr lang="en-US" i="0" u="none" strike="noStrike" baseline="0" dirty="0">
                    <a:latin typeface="Arial "/>
                  </a:rPr>
                  <a:t>, or </a:t>
                </a:r>
                <a:r>
                  <a:rPr lang="en-US" i="0" u="none" strike="noStrike" baseline="0" dirty="0">
                    <a:solidFill>
                      <a:srgbClr val="0039A6"/>
                    </a:solidFill>
                    <a:latin typeface="Arial "/>
                  </a:rPr>
                  <a:t>device attribute instance.</a:t>
                </a:r>
              </a:p>
              <a:p>
                <a:pPr marL="1257300" lvl="2" indent="-342900">
                  <a:buFont typeface="+mj-lt"/>
                  <a:buAutoNum type="alphaLcPeriod"/>
                </a:pPr>
                <a:r>
                  <a:rPr lang="en-US" sz="1800" i="0" u="none" strike="noStrike" baseline="0" dirty="0">
                    <a:latin typeface="Arial "/>
                  </a:rPr>
                  <a:t>Create one device role call it </a:t>
                </a:r>
                <a:r>
                  <a:rPr lang="en-US" sz="1800" i="0" u="none" strike="noStrike" baseline="0" dirty="0">
                    <a:solidFill>
                      <a:schemeClr val="accent2">
                        <a:lumMod val="75000"/>
                      </a:schemeClr>
                    </a:solidFill>
                    <a:latin typeface="Arial "/>
                  </a:rPr>
                  <a:t>remaining permissions 𝑅𝑒𝑚𝑃𝑒𝑟𝑚 </a:t>
                </a:r>
                <a:r>
                  <a:rPr lang="en-US" sz="1800" i="0" u="none" strike="noStrike" baseline="0" dirty="0">
                    <a:latin typeface="Arial "/>
                  </a:rPr>
                  <a:t>for all the permissions </a:t>
                </a:r>
                <a14:m>
                  <m:oMath xmlns:m="http://schemas.openxmlformats.org/officeDocument/2006/math">
                    <m:sSub>
                      <m:sSubPr>
                        <m:ctrlPr>
                          <a:rPr lang="en-US" sz="1800" i="1" u="none" strike="noStrike" baseline="0" dirty="0" smtClean="0">
                            <a:latin typeface="Cambria Math" panose="02040503050406030204" pitchFamily="18" charset="0"/>
                          </a:rPr>
                        </m:ctrlPr>
                      </m:sSubPr>
                      <m:e>
                        <m:r>
                          <a:rPr lang="en-US" sz="1800" b="0" i="1" u="none" strike="noStrike" baseline="0" dirty="0" smtClean="0">
                            <a:latin typeface="Cambria Math" panose="02040503050406030204" pitchFamily="18" charset="0"/>
                          </a:rPr>
                          <m:t>𝑝</m:t>
                        </m:r>
                      </m:e>
                      <m:sub>
                        <m:r>
                          <a:rPr lang="en-US" sz="1800" b="0" i="1" u="none" strike="noStrike" baseline="0" dirty="0" smtClean="0">
                            <a:latin typeface="Cambria Math" panose="02040503050406030204" pitchFamily="18" charset="0"/>
                          </a:rPr>
                          <m:t>𝑙</m:t>
                        </m:r>
                      </m:sub>
                    </m:sSub>
                    <m:r>
                      <a:rPr lang="en-US" sz="1800" b="0" i="1" u="none" strike="noStrike" baseline="0" dirty="0" smtClean="0">
                        <a:latin typeface="Cambria Math" panose="02040503050406030204" pitchFamily="18" charset="0"/>
                      </a:rPr>
                      <m:t> = (</m:t>
                    </m:r>
                    <m:sSub>
                      <m:sSubPr>
                        <m:ctrlPr>
                          <a:rPr lang="en-US" sz="1800" i="1" u="none" strike="noStrike" baseline="0" dirty="0" smtClean="0">
                            <a:latin typeface="Cambria Math" panose="02040503050406030204" pitchFamily="18" charset="0"/>
                          </a:rPr>
                        </m:ctrlPr>
                      </m:sSubPr>
                      <m:e>
                        <m:r>
                          <a:rPr lang="en-US" sz="1800" b="0" i="1" u="none" strike="noStrike" baseline="0" dirty="0" smtClean="0">
                            <a:latin typeface="Cambria Math" panose="02040503050406030204" pitchFamily="18" charset="0"/>
                          </a:rPr>
                          <m:t>𝑑</m:t>
                        </m:r>
                      </m:e>
                      <m:sub>
                        <m:r>
                          <a:rPr lang="en-US" sz="1800" b="0" i="1" u="none" strike="noStrike" baseline="0" dirty="0" smtClean="0">
                            <a:latin typeface="Cambria Math" panose="02040503050406030204" pitchFamily="18" charset="0"/>
                          </a:rPr>
                          <m:t>𝑖</m:t>
                        </m:r>
                      </m:sub>
                    </m:sSub>
                    <m:r>
                      <a:rPr lang="en-US" sz="1800" b="0" i="1" u="none" strike="noStrike" baseline="0" dirty="0" smtClean="0">
                        <a:latin typeface="Cambria Math" panose="02040503050406030204" pitchFamily="18" charset="0"/>
                      </a:rPr>
                      <m:t> , </m:t>
                    </m:r>
                    <m:r>
                      <a:rPr lang="en-US" sz="1800" b="0" i="1" u="none" strike="noStrike" baseline="0" dirty="0" smtClean="0">
                        <a:latin typeface="Cambria Math" panose="02040503050406030204" pitchFamily="18" charset="0"/>
                      </a:rPr>
                      <m:t>𝑜</m:t>
                    </m:r>
                    <m:sSub>
                      <m:sSubPr>
                        <m:ctrlPr>
                          <a:rPr lang="en-US" sz="1800" i="1" u="none" strike="noStrike" baseline="0" dirty="0" smtClean="0">
                            <a:latin typeface="Cambria Math" panose="02040503050406030204" pitchFamily="18" charset="0"/>
                          </a:rPr>
                        </m:ctrlPr>
                      </m:sSubPr>
                      <m:e>
                        <m:r>
                          <a:rPr lang="en-US" sz="1800" b="0" i="1" u="none" strike="noStrike" baseline="0" dirty="0" smtClean="0">
                            <a:latin typeface="Cambria Math" panose="02040503050406030204" pitchFamily="18" charset="0"/>
                          </a:rPr>
                          <m:t>𝑝</m:t>
                        </m:r>
                      </m:e>
                      <m:sub>
                        <m:r>
                          <a:rPr lang="en-US" sz="1800" b="0" i="1" u="none" strike="noStrike" baseline="0" dirty="0" smtClean="0">
                            <a:latin typeface="Cambria Math" panose="02040503050406030204" pitchFamily="18" charset="0"/>
                          </a:rPr>
                          <m:t>𝑗</m:t>
                        </m:r>
                      </m:sub>
                    </m:sSub>
                    <m:r>
                      <a:rPr lang="en-US" sz="1800" b="0" i="1" u="none" strike="noStrike" baseline="0" dirty="0" smtClean="0">
                        <a:latin typeface="Cambria Math" panose="02040503050406030204" pitchFamily="18" charset="0"/>
                      </a:rPr>
                      <m:t> ), </m:t>
                    </m:r>
                  </m:oMath>
                </a14:m>
                <a:r>
                  <a:rPr lang="en-US" sz="1800" i="0" u="none" strike="noStrike" baseline="0" dirty="0">
                    <a:latin typeface="Arial "/>
                  </a:rPr>
                  <a:t>where </a:t>
                </a:r>
                <a14:m>
                  <m:oMath xmlns:m="http://schemas.openxmlformats.org/officeDocument/2006/math">
                    <m:sSub>
                      <m:sSubPr>
                        <m:ctrlPr>
                          <a:rPr lang="en-US" sz="1800" i="1" u="none" strike="noStrike" baseline="0" dirty="0" smtClean="0">
                            <a:latin typeface="Cambria Math" panose="02040503050406030204" pitchFamily="18" charset="0"/>
                          </a:rPr>
                        </m:ctrlPr>
                      </m:sSubPr>
                      <m:e>
                        <m:r>
                          <a:rPr lang="en-US" sz="1800" b="0" i="1" u="none" strike="noStrike" baseline="0" dirty="0" smtClean="0">
                            <a:latin typeface="Cambria Math" panose="02040503050406030204" pitchFamily="18" charset="0"/>
                          </a:rPr>
                          <m:t>𝑑</m:t>
                        </m:r>
                      </m:e>
                      <m:sub>
                        <m:r>
                          <a:rPr lang="en-US" sz="1800" b="0" i="1" u="none" strike="noStrike" baseline="0" dirty="0" smtClean="0">
                            <a:latin typeface="Cambria Math" panose="02040503050406030204" pitchFamily="18" charset="0"/>
                          </a:rPr>
                          <m:t>𝑖</m:t>
                        </m:r>
                      </m:sub>
                    </m:sSub>
                  </m:oMath>
                </a14:m>
                <a:r>
                  <a:rPr lang="en-US" sz="1800" i="0" u="none" strike="noStrike" baseline="0" dirty="0">
                    <a:latin typeface="Arial "/>
                  </a:rPr>
                  <a:t> is not assigned to any device attributes, and </a:t>
                </a:r>
                <a14:m>
                  <m:oMath xmlns:m="http://schemas.openxmlformats.org/officeDocument/2006/math">
                    <m:r>
                      <a:rPr lang="en-US" sz="1800" b="0" i="1" u="none" strike="noStrike" baseline="0" dirty="0" smtClean="0">
                        <a:latin typeface="Cambria Math" panose="02040503050406030204" pitchFamily="18" charset="0"/>
                      </a:rPr>
                      <m:t>𝑜</m:t>
                    </m:r>
                    <m:sSub>
                      <m:sSubPr>
                        <m:ctrlPr>
                          <a:rPr lang="en-US" sz="1800" i="1" u="none" strike="noStrike" baseline="0" dirty="0" smtClean="0">
                            <a:latin typeface="Cambria Math" panose="02040503050406030204" pitchFamily="18" charset="0"/>
                          </a:rPr>
                        </m:ctrlPr>
                      </m:sSubPr>
                      <m:e>
                        <m:r>
                          <a:rPr lang="en-US" sz="1800" b="0" i="1" u="none" strike="noStrike" baseline="0" dirty="0" smtClean="0">
                            <a:latin typeface="Cambria Math" panose="02040503050406030204" pitchFamily="18" charset="0"/>
                          </a:rPr>
                          <m:t>𝑝</m:t>
                        </m:r>
                      </m:e>
                      <m:sub>
                        <m:r>
                          <a:rPr lang="en-US" sz="1800" b="0" i="1" u="none" strike="noStrike" baseline="0" dirty="0" smtClean="0">
                            <a:latin typeface="Cambria Math" panose="02040503050406030204" pitchFamily="18" charset="0"/>
                          </a:rPr>
                          <m:t>𝑗</m:t>
                        </m:r>
                      </m:sub>
                    </m:sSub>
                  </m:oMath>
                </a14:m>
                <a:r>
                  <a:rPr lang="en-US" sz="1800" i="0" u="none" strike="noStrike" baseline="0" dirty="0">
                    <a:latin typeface="Arial "/>
                  </a:rPr>
                  <a:t> is not assigned to any operation attribute.</a:t>
                </a:r>
              </a:p>
              <a:p>
                <a:pPr marL="1257300" lvl="2" indent="-342900">
                  <a:buFont typeface="+mj-lt"/>
                  <a:buAutoNum type="alphaLcPeriod"/>
                </a:pPr>
                <a:endParaRPr lang="en-US" sz="1800" i="0" u="none" strike="noStrike" baseline="0" dirty="0">
                  <a:latin typeface="Arial "/>
                </a:endParaRPr>
              </a:p>
              <a:p>
                <a:pPr lvl="1"/>
                <a:r>
                  <a:rPr lang="en-US" dirty="0">
                    <a:latin typeface="Arial "/>
                    <a:cs typeface="Arial" panose="020B0604020202020204" pitchFamily="34" charset="0"/>
                  </a:rPr>
                  <a:t>Step 3: </a:t>
                </a:r>
                <a:r>
                  <a:rPr lang="en-US" b="0" i="0" u="none" strike="noStrike" baseline="0" dirty="0">
                    <a:latin typeface="Arial "/>
                  </a:rPr>
                  <a:t>Construct the permission device role assignment array </a:t>
                </a:r>
                <a:r>
                  <a:rPr lang="en-US" b="0" i="0" u="none" strike="noStrike" baseline="0" dirty="0">
                    <a:solidFill>
                      <a:schemeClr val="accent2">
                        <a:lumMod val="75000"/>
                      </a:schemeClr>
                    </a:solidFill>
                    <a:latin typeface="Arial "/>
                  </a:rPr>
                  <a:t>𝑃𝐷𝑅𝐴</a:t>
                </a:r>
                <a:r>
                  <a:rPr lang="en-US" b="0" i="0" u="none" strike="noStrike" baseline="0" dirty="0">
                    <a:solidFill>
                      <a:srgbClr val="0039A6"/>
                    </a:solidFill>
                    <a:latin typeface="Arial "/>
                  </a:rPr>
                  <a:t>.</a:t>
                </a:r>
              </a:p>
              <a:p>
                <a:pPr marL="742950" lvl="1" indent="-285750">
                  <a:buFont typeface="Arial" panose="020B0604020202020204" pitchFamily="34" charset="0"/>
                  <a:buChar char="•"/>
                </a:pPr>
                <a14:m>
                  <m:oMath xmlns:m="http://schemas.openxmlformats.org/officeDocument/2006/math">
                    <m:r>
                      <a:rPr lang="en-US" b="0" i="1" u="none" strike="noStrike" baseline="0" dirty="0" smtClean="0">
                        <a:latin typeface="Cambria Math" panose="02040503050406030204" pitchFamily="18" charset="0"/>
                        <a:cs typeface="Times New Roman" panose="02020603050405020304" pitchFamily="18" charset="0"/>
                      </a:rPr>
                      <m:t>𝑃𝐷𝑅𝐴</m:t>
                    </m:r>
                    <m:r>
                      <a:rPr lang="en-US" b="0" i="1" u="none" strike="noStrike" baseline="0" dirty="0" smtClean="0">
                        <a:latin typeface="Cambria Math" panose="02040503050406030204" pitchFamily="18" charset="0"/>
                        <a:cs typeface="Times New Roman" panose="02020603050405020304" pitchFamily="18" charset="0"/>
                      </a:rPr>
                      <m:t>⊆ </m:t>
                    </m:r>
                    <m:r>
                      <a:rPr lang="en-US" b="0" i="1" u="none" strike="noStrike" baseline="0" dirty="0" smtClean="0">
                        <a:latin typeface="Cambria Math" panose="02040503050406030204" pitchFamily="18" charset="0"/>
                        <a:cs typeface="Times New Roman" panose="02020603050405020304" pitchFamily="18" charset="0"/>
                      </a:rPr>
                      <m:t>𝑃</m:t>
                    </m:r>
                    <m:r>
                      <a:rPr lang="en-US" b="0" i="1" u="none" strike="noStrike" baseline="0" dirty="0" smtClean="0">
                        <a:latin typeface="Cambria Math" panose="02040503050406030204" pitchFamily="18" charset="0"/>
                        <a:cs typeface="Times New Roman" panose="02020603050405020304" pitchFamily="18" charset="0"/>
                      </a:rPr>
                      <m:t>×</m:t>
                    </m:r>
                    <m:r>
                      <a:rPr lang="en-US" b="0" i="1" u="none" strike="noStrike" baseline="0" dirty="0" smtClean="0">
                        <a:latin typeface="Cambria Math" panose="02040503050406030204" pitchFamily="18" charset="0"/>
                        <a:cs typeface="Times New Roman" panose="02020603050405020304" pitchFamily="18" charset="0"/>
                      </a:rPr>
                      <m:t>𝐷𝑅</m:t>
                    </m:r>
                  </m:oMath>
                </a14:m>
                <a:r>
                  <a:rPr lang="en-US" b="0" i="0" u="none" strike="noStrike" baseline="0" dirty="0">
                    <a:latin typeface="Arial "/>
                    <a:cs typeface="Times New Roman" panose="02020603050405020304" pitchFamily="18" charset="0"/>
                  </a:rPr>
                  <a:t>, a many-to-many mapping of permissions and DR.</a:t>
                </a:r>
              </a:p>
              <a:p>
                <a:pPr lvl="1"/>
                <a:endParaRPr lang="en-US" dirty="0">
                  <a:solidFill>
                    <a:srgbClr val="0039A6"/>
                  </a:solidFill>
                  <a:latin typeface="Arial "/>
                  <a:cs typeface="Arial" panose="020B0604020202020204" pitchFamily="34" charset="0"/>
                </a:endParaRPr>
              </a:p>
              <a:p>
                <a:pPr marL="285750" indent="-28575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37FBDF0E-B7D2-4BDC-9D41-BCBE88D967A7}"/>
                  </a:ext>
                </a:extLst>
              </p:cNvPr>
              <p:cNvSpPr txBox="1">
                <a:spLocks noRot="1" noChangeAspect="1" noMove="1" noResize="1" noEditPoints="1" noAdjustHandles="1" noChangeArrowheads="1" noChangeShapeType="1" noTextEdit="1"/>
              </p:cNvSpPr>
              <p:nvPr/>
            </p:nvSpPr>
            <p:spPr>
              <a:xfrm>
                <a:off x="231112" y="1168982"/>
                <a:ext cx="8608088" cy="3460947"/>
              </a:xfrm>
              <a:prstGeom prst="rect">
                <a:avLst/>
              </a:prstGeom>
              <a:blipFill>
                <a:blip r:embed="rId3"/>
                <a:stretch>
                  <a:fillRect t="-1056" r="-1275"/>
                </a:stretch>
              </a:blipFill>
            </p:spPr>
            <p:txBody>
              <a:bodyPr/>
              <a:lstStyle/>
              <a:p>
                <a:r>
                  <a:rPr lang="en-US">
                    <a:noFill/>
                  </a:rPr>
                  <a:t> </a:t>
                </a:r>
              </a:p>
            </p:txBody>
          </p:sp>
        </mc:Fallback>
      </mc:AlternateContent>
      <p:sp>
        <p:nvSpPr>
          <p:cNvPr id="22" name="Title 2">
            <a:extLst>
              <a:ext uri="{FF2B5EF4-FFF2-40B4-BE49-F238E27FC236}">
                <a16:creationId xmlns:a16="http://schemas.microsoft.com/office/drawing/2014/main" id="{381AB03C-1E98-4F83-8C98-DB036C722D9A}"/>
              </a:ext>
            </a:extLst>
          </p:cNvPr>
          <p:cNvSpPr>
            <a:spLocks noGrp="1"/>
          </p:cNvSpPr>
          <p:nvPr>
            <p:ph type="ctrTitle"/>
          </p:nvPr>
        </p:nvSpPr>
        <p:spPr>
          <a:xfrm>
            <a:off x="1726357" y="255674"/>
            <a:ext cx="5264571" cy="849684"/>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2. From Authorization Array to </a:t>
            </a:r>
            <a:r>
              <a:rPr lang="en-US" sz="1800" dirty="0">
                <a:solidFill>
                  <a:schemeClr val="accent2">
                    <a:lumMod val="75000"/>
                  </a:schemeClr>
                </a:solidFill>
              </a:rPr>
              <a:t>EGRBAC </a:t>
            </a:r>
            <a:r>
              <a:rPr lang="en-US" sz="1800" dirty="0">
                <a:solidFill>
                  <a:schemeClr val="tx1">
                    <a:lumMod val="95000"/>
                    <a:lumOff val="5000"/>
                  </a:schemeClr>
                </a:solidFill>
              </a:rPr>
              <a:t>Approach</a:t>
            </a:r>
            <a:br>
              <a:rPr lang="en-US" sz="1800" dirty="0">
                <a:solidFill>
                  <a:schemeClr val="accent2">
                    <a:lumMod val="75000"/>
                  </a:schemeClr>
                </a:solidFill>
              </a:rPr>
            </a:br>
            <a:endParaRPr lang="en-US" sz="1800" dirty="0"/>
          </a:p>
        </p:txBody>
      </p:sp>
    </p:spTree>
    <p:extLst>
      <p:ext uri="{BB962C8B-B14F-4D97-AF65-F5344CB8AC3E}">
        <p14:creationId xmlns:p14="http://schemas.microsoft.com/office/powerpoint/2010/main" val="150817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34</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3" name="Picture 2">
            <a:extLst>
              <a:ext uri="{FF2B5EF4-FFF2-40B4-BE49-F238E27FC236}">
                <a16:creationId xmlns:a16="http://schemas.microsoft.com/office/drawing/2014/main" id="{5E064691-340F-4E3F-A250-07232A8B1C9A}"/>
              </a:ext>
            </a:extLst>
          </p:cNvPr>
          <p:cNvPicPr>
            <a:picLocks noChangeAspect="1"/>
          </p:cNvPicPr>
          <p:nvPr/>
        </p:nvPicPr>
        <p:blipFill>
          <a:blip r:embed="rId3"/>
          <a:stretch>
            <a:fillRect/>
          </a:stretch>
        </p:blipFill>
        <p:spPr>
          <a:xfrm>
            <a:off x="707504" y="1435100"/>
            <a:ext cx="7728991" cy="350202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DBD978E-1B48-4331-BDE2-A7ABAD5E27BB}"/>
                  </a:ext>
                </a:extLst>
              </p:cNvPr>
              <p:cNvSpPr txBox="1"/>
              <p:nvPr/>
            </p:nvSpPr>
            <p:spPr>
              <a:xfrm>
                <a:off x="292099" y="5360164"/>
                <a:ext cx="8559800" cy="391646"/>
              </a:xfrm>
              <a:prstGeom prst="rect">
                <a:avLst/>
              </a:prstGeom>
              <a:noFill/>
            </p:spPr>
            <p:txBody>
              <a:bodyPr wrap="square">
                <a:spAutoFit/>
              </a:bodyPr>
              <a:lstStyle/>
              <a:p>
                <a:pPr marL="285750" indent="-285750" algn="l">
                  <a:buFont typeface="Arial" panose="020B0604020202020204" pitchFamily="34" charset="0"/>
                  <a:buChar char="•"/>
                </a:pPr>
                <a:r>
                  <a:rPr lang="en-US" b="0" i="0" u="none" strike="noStrike" baseline="0" dirty="0">
                    <a:latin typeface="Arial "/>
                  </a:rPr>
                  <a:t>For every 𝑃𝐷𝑅𝐴[𝑖, 𝑗 ] = 1, add the pair </a:t>
                </a:r>
                <a14:m>
                  <m:oMath xmlns:m="http://schemas.openxmlformats.org/officeDocument/2006/math">
                    <m:r>
                      <a:rPr lang="en-US" b="0" i="1" u="none" strike="noStrike" baseline="0" dirty="0" smtClean="0">
                        <a:latin typeface="Cambria Math" panose="02040503050406030204" pitchFamily="18" charset="0"/>
                      </a:rPr>
                      <m:t>(</m:t>
                    </m:r>
                    <m:sSub>
                      <m:sSubPr>
                        <m:ctrlPr>
                          <a:rPr lang="en-US" b="0" i="1" u="none" strike="noStrike" baseline="0" dirty="0" smtClean="0">
                            <a:latin typeface="Cambria Math" panose="02040503050406030204" pitchFamily="18" charset="0"/>
                          </a:rPr>
                        </m:ctrlPr>
                      </m:sSubPr>
                      <m:e>
                        <m:r>
                          <a:rPr lang="en-US" b="0" i="1" u="none" strike="noStrike" baseline="0" dirty="0" smtClean="0">
                            <a:latin typeface="Cambria Math" panose="02040503050406030204" pitchFamily="18" charset="0"/>
                          </a:rPr>
                          <m:t>𝑝</m:t>
                        </m:r>
                      </m:e>
                      <m:sub>
                        <m:r>
                          <a:rPr lang="en-US" b="0" i="1" u="none" strike="noStrike" baseline="0" dirty="0" smtClean="0">
                            <a:latin typeface="Cambria Math" panose="02040503050406030204" pitchFamily="18" charset="0"/>
                          </a:rPr>
                          <m:t>𝑖</m:t>
                        </m:r>
                      </m:sub>
                    </m:sSub>
                    <m:r>
                      <a:rPr lang="en-US" b="0" i="1" u="none" strike="noStrike" baseline="0" dirty="0" smtClean="0">
                        <a:latin typeface="Cambria Math" panose="02040503050406030204" pitchFamily="18" charset="0"/>
                      </a:rPr>
                      <m:t>, </m:t>
                    </m:r>
                    <m:r>
                      <a:rPr lang="en-US" b="0" i="1" u="none" strike="noStrike" baseline="0" dirty="0" smtClean="0">
                        <a:latin typeface="Cambria Math" panose="02040503050406030204" pitchFamily="18" charset="0"/>
                      </a:rPr>
                      <m:t>𝑑</m:t>
                    </m:r>
                    <m:sSub>
                      <m:sSubPr>
                        <m:ctrlPr>
                          <a:rPr lang="en-US" b="0" i="1" u="none" strike="noStrike" baseline="0" dirty="0" smtClean="0">
                            <a:latin typeface="Cambria Math" panose="02040503050406030204" pitchFamily="18" charset="0"/>
                          </a:rPr>
                        </m:ctrlPr>
                      </m:sSubPr>
                      <m:e>
                        <m:r>
                          <a:rPr lang="en-US" b="0" i="1" u="none" strike="noStrike" baseline="0" dirty="0" smtClean="0">
                            <a:latin typeface="Cambria Math" panose="02040503050406030204" pitchFamily="18" charset="0"/>
                          </a:rPr>
                          <m:t>𝑟</m:t>
                        </m:r>
                      </m:e>
                      <m:sub>
                        <m:r>
                          <a:rPr lang="en-US" b="0" i="1" u="none" strike="noStrike" baseline="0" dirty="0" smtClean="0">
                            <a:latin typeface="Cambria Math" panose="02040503050406030204" pitchFamily="18" charset="0"/>
                          </a:rPr>
                          <m:t>𝑗</m:t>
                        </m:r>
                      </m:sub>
                    </m:sSub>
                    <m:r>
                      <a:rPr lang="en-US" b="0" i="1" u="none" strike="noStrike" baseline="0" dirty="0" smtClean="0">
                        <a:latin typeface="Cambria Math" panose="02040503050406030204" pitchFamily="18" charset="0"/>
                      </a:rPr>
                      <m:t>)</m:t>
                    </m:r>
                  </m:oMath>
                </a14:m>
                <a:r>
                  <a:rPr lang="en-US" b="0" i="0" u="none" strike="noStrike" baseline="0" dirty="0">
                    <a:latin typeface="Arial "/>
                  </a:rPr>
                  <a:t> to the set </a:t>
                </a:r>
                <a:r>
                  <a:rPr lang="en-US" b="0" i="0" u="none" strike="noStrike" baseline="0" dirty="0">
                    <a:solidFill>
                      <a:schemeClr val="accent2">
                        <a:lumMod val="75000"/>
                      </a:schemeClr>
                    </a:solidFill>
                    <a:latin typeface="Arial "/>
                  </a:rPr>
                  <a:t>𝑃𝐷𝑅𝐴</a:t>
                </a:r>
                <a:r>
                  <a:rPr lang="en-US" b="0" i="0" u="none" strike="noStrike" baseline="0" dirty="0">
                    <a:latin typeface="Arial "/>
                  </a:rPr>
                  <a:t> of </a:t>
                </a:r>
                <a:r>
                  <a:rPr lang="en-US" b="0" i="0" u="none" strike="noStrike" baseline="0" dirty="0">
                    <a:solidFill>
                      <a:schemeClr val="accent2">
                        <a:lumMod val="75000"/>
                      </a:schemeClr>
                    </a:solidFill>
                    <a:latin typeface="Arial "/>
                  </a:rPr>
                  <a:t>EGRBAC</a:t>
                </a:r>
                <a:r>
                  <a:rPr lang="en-US" b="0" i="0" u="none" strike="noStrike" baseline="0" dirty="0">
                    <a:latin typeface="Arial "/>
                  </a:rPr>
                  <a:t>. </a:t>
                </a:r>
                <a:endParaRPr lang="en-US" dirty="0">
                  <a:latin typeface="Arial "/>
                </a:endParaRPr>
              </a:p>
            </p:txBody>
          </p:sp>
        </mc:Choice>
        <mc:Fallback xmlns="">
          <p:sp>
            <p:nvSpPr>
              <p:cNvPr id="16" name="TextBox 15">
                <a:extLst>
                  <a:ext uri="{FF2B5EF4-FFF2-40B4-BE49-F238E27FC236}">
                    <a16:creationId xmlns:a16="http://schemas.microsoft.com/office/drawing/2014/main" id="{DDBD978E-1B48-4331-BDE2-A7ABAD5E27BB}"/>
                  </a:ext>
                </a:extLst>
              </p:cNvPr>
              <p:cNvSpPr txBox="1">
                <a:spLocks noRot="1" noChangeAspect="1" noMove="1" noResize="1" noEditPoints="1" noAdjustHandles="1" noChangeArrowheads="1" noChangeShapeType="1" noTextEdit="1"/>
              </p:cNvSpPr>
              <p:nvPr/>
            </p:nvSpPr>
            <p:spPr>
              <a:xfrm>
                <a:off x="292099" y="5360164"/>
                <a:ext cx="8559800" cy="391646"/>
              </a:xfrm>
              <a:prstGeom prst="rect">
                <a:avLst/>
              </a:prstGeom>
              <a:blipFill>
                <a:blip r:embed="rId4"/>
                <a:stretch>
                  <a:fillRect l="-499" t="-9231" b="-16923"/>
                </a:stretch>
              </a:blipFill>
            </p:spPr>
            <p:txBody>
              <a:bodyPr/>
              <a:lstStyle/>
              <a:p>
                <a:r>
                  <a:rPr lang="en-US">
                    <a:noFill/>
                  </a:rPr>
                  <a:t> </a:t>
                </a:r>
              </a:p>
            </p:txBody>
          </p:sp>
        </mc:Fallback>
      </mc:AlternateContent>
      <p:sp>
        <p:nvSpPr>
          <p:cNvPr id="24" name="Title 2">
            <a:extLst>
              <a:ext uri="{FF2B5EF4-FFF2-40B4-BE49-F238E27FC236}">
                <a16:creationId xmlns:a16="http://schemas.microsoft.com/office/drawing/2014/main" id="{3297FAD3-7D52-4440-9BE8-F7763B9E99C7}"/>
              </a:ext>
            </a:extLst>
          </p:cNvPr>
          <p:cNvSpPr>
            <a:spLocks noGrp="1"/>
          </p:cNvSpPr>
          <p:nvPr>
            <p:ph type="ctrTitle"/>
          </p:nvPr>
        </p:nvSpPr>
        <p:spPr>
          <a:xfrm>
            <a:off x="1726357" y="255674"/>
            <a:ext cx="5264571" cy="849684"/>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2. From Authorization Array to </a:t>
            </a:r>
            <a:r>
              <a:rPr lang="en-US" sz="1800" dirty="0">
                <a:solidFill>
                  <a:schemeClr val="accent2">
                    <a:lumMod val="75000"/>
                  </a:schemeClr>
                </a:solidFill>
              </a:rPr>
              <a:t>EGRBAC </a:t>
            </a:r>
            <a:r>
              <a:rPr lang="en-US" sz="1800" dirty="0">
                <a:solidFill>
                  <a:schemeClr val="tx1">
                    <a:lumMod val="95000"/>
                    <a:lumOff val="5000"/>
                  </a:schemeClr>
                </a:solidFill>
              </a:rPr>
              <a:t>Approach</a:t>
            </a:r>
            <a:br>
              <a:rPr lang="en-US" sz="1800" dirty="0">
                <a:solidFill>
                  <a:schemeClr val="accent2">
                    <a:lumMod val="75000"/>
                  </a:schemeClr>
                </a:solidFill>
              </a:rPr>
            </a:br>
            <a:endParaRPr lang="en-US" sz="1800" dirty="0"/>
          </a:p>
        </p:txBody>
      </p:sp>
    </p:spTree>
    <p:extLst>
      <p:ext uri="{BB962C8B-B14F-4D97-AF65-F5344CB8AC3E}">
        <p14:creationId xmlns:p14="http://schemas.microsoft.com/office/powerpoint/2010/main" val="417627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35</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FBDF0E-B7D2-4BDC-9D41-BCBE88D967A7}"/>
                  </a:ext>
                </a:extLst>
              </p:cNvPr>
              <p:cNvSpPr txBox="1"/>
              <p:nvPr/>
            </p:nvSpPr>
            <p:spPr>
              <a:xfrm>
                <a:off x="231112" y="1168982"/>
                <a:ext cx="8608088" cy="2031325"/>
              </a:xfrm>
              <a:prstGeom prst="rect">
                <a:avLst/>
              </a:prstGeom>
              <a:noFill/>
            </p:spPr>
            <p:txBody>
              <a:bodyPr wrap="square">
                <a:spAutoFit/>
              </a:bodyPr>
              <a:lstStyle/>
              <a:p>
                <a:pPr lvl="1"/>
                <a:r>
                  <a:rPr lang="en-US" dirty="0">
                    <a:latin typeface="Arial "/>
                    <a:cs typeface="Arial" panose="020B0604020202020204" pitchFamily="34" charset="0"/>
                  </a:rPr>
                  <a:t>Step 4: </a:t>
                </a:r>
                <a:r>
                  <a:rPr lang="en-US" b="0" i="0" u="none" strike="noStrike" baseline="0" dirty="0">
                    <a:latin typeface="Arial "/>
                  </a:rPr>
                  <a:t>Construct the </a:t>
                </a:r>
                <a:r>
                  <a:rPr lang="en-US" b="0" i="0" u="none" strike="noStrike" baseline="0" dirty="0">
                    <a:solidFill>
                      <a:srgbClr val="0039A6"/>
                    </a:solidFill>
                    <a:latin typeface="Arial "/>
                  </a:rPr>
                  <a:t>user device role authorization array</a:t>
                </a:r>
                <a:r>
                  <a:rPr lang="en-US" b="0" i="0" u="none" strike="noStrike" baseline="0" dirty="0">
                    <a:latin typeface="Arial "/>
                  </a:rPr>
                  <a:t> </a:t>
                </a:r>
                <a:r>
                  <a:rPr lang="en-US" b="0" i="0" u="none" strike="noStrike" baseline="0" dirty="0">
                    <a:solidFill>
                      <a:srgbClr val="0039A6"/>
                    </a:solidFill>
                    <a:latin typeface="Arial "/>
                  </a:rPr>
                  <a:t>𝑈𝐷𝑅𝐴𝐴</a:t>
                </a:r>
                <a:r>
                  <a:rPr lang="en-US" b="0" i="0" u="none" strike="noStrike" baseline="0" dirty="0">
                    <a:latin typeface="Arial "/>
                  </a:rPr>
                  <a:t> from the </a:t>
                </a:r>
                <a:r>
                  <a:rPr lang="en-US" b="1" i="0" u="none" strike="noStrike" baseline="0" dirty="0">
                    <a:solidFill>
                      <a:srgbClr val="0039A6"/>
                    </a:solidFill>
                    <a:latin typeface="Arial "/>
                  </a:rPr>
                  <a:t>authorization array 𝐴𝐴</a:t>
                </a:r>
                <a:r>
                  <a:rPr lang="en-US" b="0" i="0" u="none" strike="noStrike" baseline="0" dirty="0">
                    <a:latin typeface="Arial "/>
                  </a:rPr>
                  <a:t>, and the </a:t>
                </a:r>
                <a:r>
                  <a:rPr lang="en-US" b="0" i="0" u="none" strike="noStrike" baseline="0" dirty="0">
                    <a:solidFill>
                      <a:srgbClr val="0039A6"/>
                    </a:solidFill>
                    <a:latin typeface="Arial "/>
                  </a:rPr>
                  <a:t>permission device role assignment array 𝑃𝐷𝑅𝐴</a:t>
                </a:r>
                <a:r>
                  <a:rPr lang="en-US" b="0" i="0" u="none" strike="noStrike" baseline="0" dirty="0">
                    <a:latin typeface="Arial "/>
                  </a:rPr>
                  <a:t>.</a:t>
                </a:r>
              </a:p>
              <a:p>
                <a:pPr marL="1200150" lvl="2" indent="-285750">
                  <a:buFont typeface="Arial" panose="020B0604020202020204" pitchFamily="34" charset="0"/>
                  <a:buChar char="•"/>
                </a:pPr>
                <a14:m>
                  <m:oMath xmlns:m="http://schemas.openxmlformats.org/officeDocument/2006/math">
                    <m:r>
                      <a:rPr lang="en-US" b="0" i="1" u="none" strike="noStrike" baseline="0" dirty="0" smtClean="0">
                        <a:latin typeface="Cambria Math" panose="02040503050406030204" pitchFamily="18" charset="0"/>
                        <a:cs typeface="Times New Roman" panose="02020603050405020304" pitchFamily="18" charset="0"/>
                      </a:rPr>
                      <m:t>𝑈𝐷𝑅𝐴𝐴</m:t>
                    </m:r>
                    <m:r>
                      <a:rPr lang="en-US" b="0" i="1" u="none" strike="noStrike" baseline="0" dirty="0" smtClean="0">
                        <a:latin typeface="Cambria Math" panose="02040503050406030204" pitchFamily="18" charset="0"/>
                        <a:cs typeface="Times New Roman" panose="02020603050405020304" pitchFamily="18" charset="0"/>
                      </a:rPr>
                      <m:t>⊆ </m:t>
                    </m:r>
                    <m:r>
                      <a:rPr lang="en-US" b="0" i="1" u="none" strike="noStrike" baseline="0" dirty="0" smtClean="0">
                        <a:latin typeface="Cambria Math" panose="02040503050406030204" pitchFamily="18" charset="0"/>
                        <a:cs typeface="Times New Roman" panose="02020603050405020304" pitchFamily="18" charset="0"/>
                      </a:rPr>
                      <m:t>𝑈</m:t>
                    </m:r>
                    <m:r>
                      <a:rPr lang="en-US" b="0" i="1" u="none" strike="noStrike" baseline="0" dirty="0" smtClean="0">
                        <a:latin typeface="Cambria Math" panose="02040503050406030204" pitchFamily="18" charset="0"/>
                        <a:cs typeface="Times New Roman" panose="02020603050405020304" pitchFamily="18" charset="0"/>
                      </a:rPr>
                      <m:t>×</m:t>
                    </m:r>
                    <m:r>
                      <a:rPr lang="en-US" b="0" i="1" u="none" strike="noStrike" baseline="0" dirty="0" smtClean="0">
                        <a:latin typeface="Cambria Math" panose="02040503050406030204" pitchFamily="18" charset="0"/>
                        <a:cs typeface="Times New Roman" panose="02020603050405020304" pitchFamily="18" charset="0"/>
                      </a:rPr>
                      <m:t>𝐷𝑅</m:t>
                    </m:r>
                  </m:oMath>
                </a14:m>
                <a:r>
                  <a:rPr lang="en-US" b="0" i="0" u="none" strike="noStrike" baseline="0" dirty="0">
                    <a:latin typeface="Times New Roman" panose="02020603050405020304" pitchFamily="18" charset="0"/>
                    <a:cs typeface="Times New Roman" panose="02020603050405020304" pitchFamily="18" charset="0"/>
                  </a:rPr>
                  <a:t>, a many-to-many mapping between </a:t>
                </a:r>
                <a:r>
                  <a:rPr lang="en-US" b="1" i="0" u="none" strike="noStrike" baseline="0" dirty="0">
                    <a:solidFill>
                      <a:srgbClr val="0039A6"/>
                    </a:solidFill>
                    <a:latin typeface="Times New Roman" panose="02020603050405020304" pitchFamily="18" charset="0"/>
                    <a:cs typeface="Times New Roman" panose="02020603050405020304" pitchFamily="18" charset="0"/>
                  </a:rPr>
                  <a:t>users</a:t>
                </a:r>
                <a:r>
                  <a:rPr lang="en-US" b="0" i="0" u="none" strike="noStrike" baseline="0" dirty="0">
                    <a:latin typeface="Times New Roman" panose="02020603050405020304" pitchFamily="18" charset="0"/>
                    <a:cs typeface="Times New Roman" panose="02020603050405020304" pitchFamily="18" charset="0"/>
                  </a:rPr>
                  <a:t> and </a:t>
                </a:r>
                <a:r>
                  <a:rPr lang="en-US" b="1" i="0" u="none" strike="noStrike" baseline="0" dirty="0">
                    <a:solidFill>
                      <a:srgbClr val="0039A6"/>
                    </a:solidFill>
                    <a:latin typeface="Times New Roman" panose="02020603050405020304" pitchFamily="18" charset="0"/>
                    <a:cs typeface="Times New Roman" panose="02020603050405020304" pitchFamily="18" charset="0"/>
                  </a:rPr>
                  <a:t>device roles</a:t>
                </a:r>
                <a:endParaRPr lang="en-US" b="1" dirty="0">
                  <a:solidFill>
                    <a:srgbClr val="0039A6"/>
                  </a:solidFill>
                  <a:latin typeface="Arial "/>
                  <a:cs typeface="Arial" panose="020B0604020202020204" pitchFamily="34" charset="0"/>
                </a:endParaRPr>
              </a:p>
              <a:p>
                <a:pPr marL="285750" indent="-28575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37FBDF0E-B7D2-4BDC-9D41-BCBE88D967A7}"/>
                  </a:ext>
                </a:extLst>
              </p:cNvPr>
              <p:cNvSpPr txBox="1">
                <a:spLocks noRot="1" noChangeAspect="1" noMove="1" noResize="1" noEditPoints="1" noAdjustHandles="1" noChangeArrowheads="1" noChangeShapeType="1" noTextEdit="1"/>
              </p:cNvSpPr>
              <p:nvPr/>
            </p:nvSpPr>
            <p:spPr>
              <a:xfrm>
                <a:off x="231112" y="1168982"/>
                <a:ext cx="8608088" cy="2031325"/>
              </a:xfrm>
              <a:prstGeom prst="rect">
                <a:avLst/>
              </a:prstGeom>
              <a:blipFill>
                <a:blip r:embed="rId3"/>
                <a:stretch>
                  <a:fillRect t="-2102"/>
                </a:stretch>
              </a:blipFill>
            </p:spPr>
            <p:txBody>
              <a:bodyPr/>
              <a:lstStyle/>
              <a:p>
                <a:r>
                  <a:rPr lang="en-US">
                    <a:noFill/>
                  </a:rPr>
                  <a:t> </a:t>
                </a:r>
              </a:p>
            </p:txBody>
          </p:sp>
        </mc:Fallback>
      </mc:AlternateContent>
      <p:sp>
        <p:nvSpPr>
          <p:cNvPr id="14" name="Title 2">
            <a:extLst>
              <a:ext uri="{FF2B5EF4-FFF2-40B4-BE49-F238E27FC236}">
                <a16:creationId xmlns:a16="http://schemas.microsoft.com/office/drawing/2014/main" id="{A63F10F4-32B6-4915-AFE8-F9119B537845}"/>
              </a:ext>
            </a:extLst>
          </p:cNvPr>
          <p:cNvSpPr>
            <a:spLocks noGrp="1"/>
          </p:cNvSpPr>
          <p:nvPr>
            <p:ph type="ctrTitle"/>
          </p:nvPr>
        </p:nvSpPr>
        <p:spPr>
          <a:xfrm>
            <a:off x="1726357" y="255674"/>
            <a:ext cx="5264571" cy="849684"/>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2. From Authorization Array to </a:t>
            </a:r>
            <a:r>
              <a:rPr lang="en-US" sz="1800" dirty="0">
                <a:solidFill>
                  <a:schemeClr val="accent2">
                    <a:lumMod val="75000"/>
                  </a:schemeClr>
                </a:solidFill>
              </a:rPr>
              <a:t>EGRBAC </a:t>
            </a:r>
            <a:r>
              <a:rPr lang="en-US" sz="1800" dirty="0">
                <a:solidFill>
                  <a:schemeClr val="tx1">
                    <a:lumMod val="95000"/>
                    <a:lumOff val="5000"/>
                  </a:schemeClr>
                </a:solidFill>
              </a:rPr>
              <a:t>Approach</a:t>
            </a:r>
            <a:br>
              <a:rPr lang="en-US" sz="1800" dirty="0">
                <a:solidFill>
                  <a:schemeClr val="accent2">
                    <a:lumMod val="75000"/>
                  </a:schemeClr>
                </a:solidFill>
              </a:rPr>
            </a:br>
            <a:endParaRPr lang="en-US" sz="1800" dirty="0"/>
          </a:p>
        </p:txBody>
      </p:sp>
    </p:spTree>
    <p:extLst>
      <p:ext uri="{BB962C8B-B14F-4D97-AF65-F5344CB8AC3E}">
        <p14:creationId xmlns:p14="http://schemas.microsoft.com/office/powerpoint/2010/main" val="31175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F8B91A16-E986-4CBF-9223-164615794E03}"/>
              </a:ext>
            </a:extLst>
          </p:cNvPr>
          <p:cNvPicPr>
            <a:picLocks noChangeAspect="1"/>
          </p:cNvPicPr>
          <p:nvPr/>
        </p:nvPicPr>
        <p:blipFill>
          <a:blip r:embed="rId3"/>
          <a:stretch>
            <a:fillRect/>
          </a:stretch>
        </p:blipFill>
        <p:spPr>
          <a:xfrm>
            <a:off x="203200" y="1104137"/>
            <a:ext cx="4292599" cy="4506665"/>
          </a:xfrm>
          <a:prstGeom prst="rect">
            <a:avLst/>
          </a:prstGeom>
          <a:noFill/>
          <a:ln w="19050">
            <a:solidFill>
              <a:schemeClr val="tx1"/>
            </a:solidFill>
          </a:ln>
        </p:spPr>
      </p:pic>
      <p:pic>
        <p:nvPicPr>
          <p:cNvPr id="7" name="Picture 6">
            <a:extLst>
              <a:ext uri="{FF2B5EF4-FFF2-40B4-BE49-F238E27FC236}">
                <a16:creationId xmlns:a16="http://schemas.microsoft.com/office/drawing/2014/main" id="{7EF50A72-4736-42F1-AFF5-035DB1877205}"/>
              </a:ext>
            </a:extLst>
          </p:cNvPr>
          <p:cNvPicPr>
            <a:picLocks noChangeAspect="1"/>
          </p:cNvPicPr>
          <p:nvPr/>
        </p:nvPicPr>
        <p:blipFill>
          <a:blip r:embed="rId4"/>
          <a:stretch>
            <a:fillRect/>
          </a:stretch>
        </p:blipFill>
        <p:spPr>
          <a:xfrm>
            <a:off x="4635504" y="4029060"/>
            <a:ext cx="4529295" cy="1664514"/>
          </a:xfrm>
          <a:prstGeom prst="rect">
            <a:avLst/>
          </a:prstGeom>
          <a:noFill/>
          <a:ln w="19050">
            <a:solidFill>
              <a:schemeClr val="tx1"/>
            </a:solidFill>
          </a:ln>
        </p:spPr>
      </p:pic>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294967295"/>
          </p:nvPr>
        </p:nvSpPr>
        <p:spPr>
          <a:xfrm>
            <a:off x="4388459" y="6492875"/>
            <a:ext cx="367080" cy="365125"/>
          </a:xfrm>
        </p:spPr>
        <p:txBody>
          <a:bodyPr anchor="ctr">
            <a:normAutofit/>
          </a:bodyPr>
          <a:lstStyle/>
          <a:p>
            <a:pPr>
              <a:spcAft>
                <a:spcPts val="600"/>
              </a:spcAft>
            </a:pPr>
            <a:fld id="{689318A1-174D-4DEE-8106-03A37B9BCF15}" type="slidenum">
              <a:rPr lang="en-US" sz="1000" smtClean="0"/>
              <a:pPr>
                <a:spcAft>
                  <a:spcPts val="600"/>
                </a:spcAft>
              </a:pPr>
              <a:t>36</a:t>
            </a:fld>
            <a:endParaRPr lang="en-US" sz="1000"/>
          </a:p>
        </p:txBody>
      </p:sp>
      <p:sp>
        <p:nvSpPr>
          <p:cNvPr id="6" name="Date Placeholder 3" hidden="1">
            <a:extLst>
              <a:ext uri="{FF2B5EF4-FFF2-40B4-BE49-F238E27FC236}">
                <a16:creationId xmlns:a16="http://schemas.microsoft.com/office/drawing/2014/main" id="{7D4A14ED-3D07-43BD-8967-A923B062EB31}"/>
              </a:ext>
            </a:extLst>
          </p:cNvPr>
          <p:cNvSpPr>
            <a:spLocks noGrp="1"/>
          </p:cNvSpPr>
          <p:nvPr>
            <p:ph type="dt" sz="half" idx="4294967295"/>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pPr>
              <a:spcAft>
                <a:spcPts val="600"/>
              </a:spcAft>
            </a:pPr>
            <a:r>
              <a:rPr lang="en-US" dirty="0"/>
              <a:t>© Safwa Ameer</a:t>
            </a:r>
            <a:endParaRPr lang="en-US"/>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4294967295"/>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2" name="Plus Sign 1">
            <a:extLst>
              <a:ext uri="{FF2B5EF4-FFF2-40B4-BE49-F238E27FC236}">
                <a16:creationId xmlns:a16="http://schemas.microsoft.com/office/drawing/2014/main" id="{40324C6A-9024-4086-B622-6817053BC95C}"/>
              </a:ext>
            </a:extLst>
          </p:cNvPr>
          <p:cNvSpPr/>
          <p:nvPr/>
        </p:nvSpPr>
        <p:spPr>
          <a:xfrm>
            <a:off x="4635504" y="1524171"/>
            <a:ext cx="762000" cy="723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97BA218-FB7B-4FE6-9AAD-CB42FC79E465}"/>
                  </a:ext>
                </a:extLst>
              </p:cNvPr>
              <p:cNvSpPr txBox="1"/>
              <p:nvPr/>
            </p:nvSpPr>
            <p:spPr>
              <a:xfrm>
                <a:off x="5537209" y="1593733"/>
                <a:ext cx="3112354" cy="584775"/>
              </a:xfrm>
              <a:prstGeom prst="rect">
                <a:avLst/>
              </a:prstGeom>
              <a:noFill/>
              <a:ln>
                <a:solidFill>
                  <a:schemeClr val="tx1"/>
                </a:solidFill>
              </a:ln>
            </p:spPr>
            <p:txBody>
              <a:bodyPr wrap="square" rtlCol="0">
                <a:spAutoFit/>
              </a:bodyPr>
              <a:lstStyle/>
              <a:p>
                <a14:m>
                  <m:oMath xmlns:m="http://schemas.openxmlformats.org/officeDocument/2006/math">
                    <m:r>
                      <a:rPr lang="en-US" sz="3200" b="0" i="1" smtClean="0">
                        <a:latin typeface="Cambria Math" panose="02040503050406030204" pitchFamily="18" charset="0"/>
                      </a:rPr>
                      <m:t>𝑃𝐷𝑅𝐴</m:t>
                    </m:r>
                  </m:oMath>
                </a14:m>
                <a:r>
                  <a:rPr lang="en-US" sz="3200" dirty="0">
                    <a:cs typeface="Times New Roman" panose="02020603050405020304" pitchFamily="18" charset="0"/>
                  </a:rPr>
                  <a:t> </a:t>
                </a:r>
                <a14:m>
                  <m:oMath xmlns:m="http://schemas.openxmlformats.org/officeDocument/2006/math">
                    <m:r>
                      <a:rPr lang="en-US" sz="3200" i="1" dirty="0">
                        <a:latin typeface="Cambria Math" panose="02040503050406030204" pitchFamily="18" charset="0"/>
                        <a:cs typeface="Times New Roman" panose="02020603050405020304" pitchFamily="18" charset="0"/>
                      </a:rPr>
                      <m:t>⊆</m:t>
                    </m:r>
                  </m:oMath>
                </a14:m>
                <a:r>
                  <a:rPr lang="en-US" sz="3200" dirty="0"/>
                  <a:t> </a:t>
                </a:r>
                <a14:m>
                  <m:oMath xmlns:m="http://schemas.openxmlformats.org/officeDocument/2006/math">
                    <m:r>
                      <a:rPr lang="en-US" sz="3200" i="1" dirty="0">
                        <a:latin typeface="Cambria Math" panose="02040503050406030204" pitchFamily="18" charset="0"/>
                        <a:cs typeface="Times New Roman" panose="02020603050405020304" pitchFamily="18" charset="0"/>
                      </a:rPr>
                      <m:t>𝑃</m:t>
                    </m:r>
                    <m:r>
                      <a:rPr lang="en-US" sz="3200" i="1" dirty="0">
                        <a:latin typeface="Cambria Math" panose="02040503050406030204" pitchFamily="18" charset="0"/>
                        <a:cs typeface="Times New Roman" panose="02020603050405020304" pitchFamily="18" charset="0"/>
                      </a:rPr>
                      <m:t>×</m:t>
                    </m:r>
                    <m:r>
                      <a:rPr lang="en-US" sz="3200" i="1" dirty="0">
                        <a:latin typeface="Cambria Math" panose="02040503050406030204" pitchFamily="18" charset="0"/>
                        <a:cs typeface="Times New Roman" panose="02020603050405020304" pitchFamily="18" charset="0"/>
                      </a:rPr>
                      <m:t>𝐷𝑅</m:t>
                    </m:r>
                  </m:oMath>
                </a14:m>
                <a:endParaRPr lang="en-US" sz="3200" dirty="0"/>
              </a:p>
            </p:txBody>
          </p:sp>
        </mc:Choice>
        <mc:Fallback xmlns="">
          <p:sp>
            <p:nvSpPr>
              <p:cNvPr id="3" name="TextBox 2">
                <a:extLst>
                  <a:ext uri="{FF2B5EF4-FFF2-40B4-BE49-F238E27FC236}">
                    <a16:creationId xmlns:a16="http://schemas.microsoft.com/office/drawing/2014/main" id="{B97BA218-FB7B-4FE6-9AAD-CB42FC79E465}"/>
                  </a:ext>
                </a:extLst>
              </p:cNvPr>
              <p:cNvSpPr txBox="1">
                <a:spLocks noRot="1" noChangeAspect="1" noMove="1" noResize="1" noEditPoints="1" noAdjustHandles="1" noChangeArrowheads="1" noChangeShapeType="1" noTextEdit="1"/>
              </p:cNvSpPr>
              <p:nvPr/>
            </p:nvSpPr>
            <p:spPr>
              <a:xfrm>
                <a:off x="5537209" y="1593733"/>
                <a:ext cx="3112354" cy="584775"/>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8" name="Equals 7">
            <a:extLst>
              <a:ext uri="{FF2B5EF4-FFF2-40B4-BE49-F238E27FC236}">
                <a16:creationId xmlns:a16="http://schemas.microsoft.com/office/drawing/2014/main" id="{D94E9DAE-5942-4CCE-9577-16DC47CA4D88}"/>
              </a:ext>
            </a:extLst>
          </p:cNvPr>
          <p:cNvSpPr/>
          <p:nvPr/>
        </p:nvSpPr>
        <p:spPr>
          <a:xfrm rot="5400000">
            <a:off x="6335001" y="2488895"/>
            <a:ext cx="1130300" cy="74991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itle 2">
            <a:extLst>
              <a:ext uri="{FF2B5EF4-FFF2-40B4-BE49-F238E27FC236}">
                <a16:creationId xmlns:a16="http://schemas.microsoft.com/office/drawing/2014/main" id="{45EEE641-5DA9-4845-9231-2DAA87912DE6}"/>
              </a:ext>
            </a:extLst>
          </p:cNvPr>
          <p:cNvSpPr>
            <a:spLocks noGrp="1"/>
          </p:cNvSpPr>
          <p:nvPr>
            <p:ph type="ctrTitle"/>
          </p:nvPr>
        </p:nvSpPr>
        <p:spPr>
          <a:xfrm>
            <a:off x="1726357" y="255674"/>
            <a:ext cx="5264571" cy="849684"/>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2. From Authorization Array to </a:t>
            </a:r>
            <a:r>
              <a:rPr lang="en-US" sz="1800" dirty="0">
                <a:solidFill>
                  <a:schemeClr val="accent2">
                    <a:lumMod val="75000"/>
                  </a:schemeClr>
                </a:solidFill>
              </a:rPr>
              <a:t>EGRBAC </a:t>
            </a:r>
            <a:r>
              <a:rPr lang="en-US" sz="1800" dirty="0">
                <a:solidFill>
                  <a:schemeClr val="tx1">
                    <a:lumMod val="95000"/>
                    <a:lumOff val="5000"/>
                  </a:schemeClr>
                </a:solidFill>
              </a:rPr>
              <a:t>Approach</a:t>
            </a:r>
            <a:br>
              <a:rPr lang="en-US" sz="1800" dirty="0">
                <a:solidFill>
                  <a:schemeClr val="accent2">
                    <a:lumMod val="75000"/>
                  </a:schemeClr>
                </a:solidFill>
              </a:rPr>
            </a:br>
            <a:endParaRPr lang="en-US" sz="1800" dirty="0"/>
          </a:p>
        </p:txBody>
      </p:sp>
    </p:spTree>
    <p:extLst>
      <p:ext uri="{BB962C8B-B14F-4D97-AF65-F5344CB8AC3E}">
        <p14:creationId xmlns:p14="http://schemas.microsoft.com/office/powerpoint/2010/main" val="81857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37</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7" name="TextBox 6">
            <a:extLst>
              <a:ext uri="{FF2B5EF4-FFF2-40B4-BE49-F238E27FC236}">
                <a16:creationId xmlns:a16="http://schemas.microsoft.com/office/drawing/2014/main" id="{381A8A2A-1023-4CB8-A11F-EB02C41677D1}"/>
              </a:ext>
            </a:extLst>
          </p:cNvPr>
          <p:cNvSpPr txBox="1"/>
          <p:nvPr/>
        </p:nvSpPr>
        <p:spPr>
          <a:xfrm>
            <a:off x="0" y="1098521"/>
            <a:ext cx="8940800" cy="1200329"/>
          </a:xfrm>
          <a:prstGeom prst="rect">
            <a:avLst/>
          </a:prstGeom>
          <a:noFill/>
        </p:spPr>
        <p:txBody>
          <a:bodyPr wrap="square">
            <a:spAutoFit/>
          </a:bodyPr>
          <a:lstStyle/>
          <a:p>
            <a:pPr lvl="1"/>
            <a:r>
              <a:rPr lang="en-US" dirty="0">
                <a:latin typeface="Arial "/>
                <a:cs typeface="Arial" panose="020B0604020202020204" pitchFamily="34" charset="0"/>
              </a:rPr>
              <a:t>Step 5: </a:t>
            </a:r>
            <a:r>
              <a:rPr lang="en-US" b="0" i="0" u="none" strike="noStrike" baseline="0" dirty="0">
                <a:latin typeface="Arial "/>
              </a:rPr>
              <a:t>Construct the rest of </a:t>
            </a:r>
            <a:r>
              <a:rPr lang="en-US" b="0" i="0" u="none" strike="noStrike" baseline="0" dirty="0">
                <a:solidFill>
                  <a:schemeClr val="accent2">
                    <a:lumMod val="75000"/>
                  </a:schemeClr>
                </a:solidFill>
                <a:latin typeface="Arial "/>
              </a:rPr>
              <a:t>EGRBAC</a:t>
            </a:r>
            <a:r>
              <a:rPr lang="en-US" b="0" i="0" u="none" strike="noStrike" baseline="0" dirty="0">
                <a:latin typeface="Arial "/>
              </a:rPr>
              <a:t> </a:t>
            </a:r>
            <a:r>
              <a:rPr lang="en-US" b="0" i="0" u="none" strike="noStrike" baseline="0" dirty="0">
                <a:solidFill>
                  <a:schemeClr val="accent2">
                    <a:lumMod val="75000"/>
                  </a:schemeClr>
                </a:solidFill>
                <a:latin typeface="Arial "/>
              </a:rPr>
              <a:t>elements (𝑅, 𝐸𝐶, 𝐸𝑅, 𝑅𝑃),</a:t>
            </a:r>
          </a:p>
          <a:p>
            <a:pPr lvl="1"/>
            <a:r>
              <a:rPr lang="en-US" b="0" i="0" u="none" strike="noStrike" baseline="0" dirty="0">
                <a:solidFill>
                  <a:schemeClr val="accent2">
                    <a:lumMod val="75000"/>
                  </a:schemeClr>
                </a:solidFill>
                <a:latin typeface="Arial "/>
              </a:rPr>
              <a:t>assignments (𝑈𝐴, 𝐸𝐴, 𝑅𝑃𝐷𝑅𝐴), and associations (𝑅𝑃𝑅𝐴, 𝑅𝑃𝐸𝐴) </a:t>
            </a:r>
            <a:r>
              <a:rPr lang="en-US" b="0" i="0" u="none" strike="noStrike" baseline="0" dirty="0">
                <a:latin typeface="Arial "/>
              </a:rPr>
              <a:t>by</a:t>
            </a:r>
          </a:p>
          <a:p>
            <a:pPr lvl="1"/>
            <a:r>
              <a:rPr lang="en-US" b="0" i="0" u="none" strike="noStrike" baseline="0" dirty="0">
                <a:latin typeface="Arial "/>
              </a:rPr>
              <a:t>following our proposed </a:t>
            </a:r>
            <a:r>
              <a:rPr lang="en-US" b="0" i="0" u="sng" strike="noStrike" baseline="0" dirty="0">
                <a:latin typeface="Arial "/>
              </a:rPr>
              <a:t>EGRBAC users and environment roles constructing</a:t>
            </a:r>
          </a:p>
          <a:p>
            <a:pPr lvl="1"/>
            <a:r>
              <a:rPr lang="en-US" b="0" i="0" u="sng" strike="noStrike" baseline="0" dirty="0">
                <a:latin typeface="Arial "/>
              </a:rPr>
              <a:t>Algorithm.</a:t>
            </a:r>
            <a:endParaRPr lang="en-US" u="sng" dirty="0">
              <a:latin typeface="Arial "/>
              <a:cs typeface="Arial" panose="020B0604020202020204" pitchFamily="34" charset="0"/>
            </a:endParaRPr>
          </a:p>
        </p:txBody>
      </p:sp>
      <p:pic>
        <p:nvPicPr>
          <p:cNvPr id="12" name="Picture 11">
            <a:extLst>
              <a:ext uri="{FF2B5EF4-FFF2-40B4-BE49-F238E27FC236}">
                <a16:creationId xmlns:a16="http://schemas.microsoft.com/office/drawing/2014/main" id="{B37291B8-4049-4C99-AB1C-F756C9E8645E}"/>
              </a:ext>
            </a:extLst>
          </p:cNvPr>
          <p:cNvPicPr>
            <a:picLocks noChangeAspect="1"/>
          </p:cNvPicPr>
          <p:nvPr/>
        </p:nvPicPr>
        <p:blipFill>
          <a:blip r:embed="rId3"/>
          <a:stretch>
            <a:fillRect/>
          </a:stretch>
        </p:blipFill>
        <p:spPr>
          <a:xfrm>
            <a:off x="1041482" y="2330026"/>
            <a:ext cx="7428113" cy="2729828"/>
          </a:xfrm>
          <a:prstGeom prst="rect">
            <a:avLst/>
          </a:prstGeom>
          <a:noFill/>
          <a:ln w="19050">
            <a:solidFill>
              <a:schemeClr val="tx1"/>
            </a:solidFill>
          </a:ln>
        </p:spPr>
      </p:pic>
      <p:sp>
        <p:nvSpPr>
          <p:cNvPr id="16" name="TextBox 15">
            <a:extLst>
              <a:ext uri="{FF2B5EF4-FFF2-40B4-BE49-F238E27FC236}">
                <a16:creationId xmlns:a16="http://schemas.microsoft.com/office/drawing/2014/main" id="{36C49B80-20B6-4775-A31B-03B9A89CC8FE}"/>
              </a:ext>
            </a:extLst>
          </p:cNvPr>
          <p:cNvSpPr txBox="1"/>
          <p:nvPr/>
        </p:nvSpPr>
        <p:spPr>
          <a:xfrm>
            <a:off x="393700" y="5103674"/>
            <a:ext cx="8547100" cy="1077218"/>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
                <a:cs typeface="Times New Roman" panose="02020603050405020304" pitchFamily="18" charset="0"/>
              </a:rPr>
              <a:t>The main idea is to </a:t>
            </a:r>
            <a:r>
              <a:rPr lang="en-US" sz="1600" u="sng" dirty="0">
                <a:latin typeface="Arial "/>
                <a:cs typeface="Times New Roman" panose="02020603050405020304" pitchFamily="18" charset="0"/>
              </a:rPr>
              <a:t>loop through the columns of UDRAA</a:t>
            </a:r>
            <a:r>
              <a:rPr lang="en-US" sz="1600" dirty="0">
                <a:latin typeface="Arial "/>
                <a:cs typeface="Times New Roman" panose="02020603050405020304" pitchFamily="18" charset="0"/>
              </a:rPr>
              <a:t>, each column is corresponding to different </a:t>
            </a:r>
            <a:r>
              <a:rPr lang="en-US" sz="1600" u="sng" dirty="0">
                <a:latin typeface="Arial "/>
                <a:cs typeface="Times New Roman" panose="02020603050405020304" pitchFamily="18" charset="0"/>
              </a:rPr>
              <a:t>user's access rights to a specific device role</a:t>
            </a:r>
            <a:r>
              <a:rPr lang="en-US" sz="1600" dirty="0">
                <a:latin typeface="Arial "/>
                <a:cs typeface="Times New Roman" panose="02020603050405020304" pitchFamily="18" charset="0"/>
              </a:rPr>
              <a:t>. </a:t>
            </a:r>
          </a:p>
          <a:p>
            <a:pPr marL="285750" indent="-285750">
              <a:buFont typeface="Arial" panose="020B0604020202020204" pitchFamily="34" charset="0"/>
              <a:buChar char="•"/>
            </a:pPr>
            <a:r>
              <a:rPr lang="en-US" sz="1600" dirty="0">
                <a:latin typeface="Arial "/>
                <a:cs typeface="Times New Roman" panose="02020603050405020304" pitchFamily="18" charset="0"/>
              </a:rPr>
              <a:t>Inside each columns loop through the fields of different rows to extract and construct different EGRBAC components.</a:t>
            </a:r>
            <a:endParaRPr lang="en-US" sz="1600" dirty="0"/>
          </a:p>
        </p:txBody>
      </p:sp>
      <p:sp>
        <p:nvSpPr>
          <p:cNvPr id="19" name="Title 2">
            <a:extLst>
              <a:ext uri="{FF2B5EF4-FFF2-40B4-BE49-F238E27FC236}">
                <a16:creationId xmlns:a16="http://schemas.microsoft.com/office/drawing/2014/main" id="{E6CF2D02-38B7-4976-AECC-9923363D73ED}"/>
              </a:ext>
            </a:extLst>
          </p:cNvPr>
          <p:cNvSpPr>
            <a:spLocks noGrp="1"/>
          </p:cNvSpPr>
          <p:nvPr>
            <p:ph type="ctrTitle"/>
          </p:nvPr>
        </p:nvSpPr>
        <p:spPr>
          <a:xfrm>
            <a:off x="1726357" y="255674"/>
            <a:ext cx="5264571" cy="849684"/>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2. From Authorization Array to </a:t>
            </a:r>
            <a:r>
              <a:rPr lang="en-US" sz="1800" dirty="0">
                <a:solidFill>
                  <a:schemeClr val="accent2">
                    <a:lumMod val="75000"/>
                  </a:schemeClr>
                </a:solidFill>
              </a:rPr>
              <a:t>EGRBAC </a:t>
            </a:r>
            <a:r>
              <a:rPr lang="en-US" sz="1800" dirty="0">
                <a:solidFill>
                  <a:schemeClr val="tx1">
                    <a:lumMod val="95000"/>
                    <a:lumOff val="5000"/>
                  </a:schemeClr>
                </a:solidFill>
              </a:rPr>
              <a:t>Approach</a:t>
            </a:r>
            <a:br>
              <a:rPr lang="en-US" sz="1800" dirty="0">
                <a:solidFill>
                  <a:schemeClr val="accent2">
                    <a:lumMod val="75000"/>
                  </a:schemeClr>
                </a:solidFill>
              </a:rPr>
            </a:br>
            <a:endParaRPr lang="en-US" sz="1800" dirty="0"/>
          </a:p>
        </p:txBody>
      </p:sp>
    </p:spTree>
    <p:extLst>
      <p:ext uri="{BB962C8B-B14F-4D97-AF65-F5344CB8AC3E}">
        <p14:creationId xmlns:p14="http://schemas.microsoft.com/office/powerpoint/2010/main" val="187412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38</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81A8A2A-1023-4CB8-A11F-EB02C41677D1}"/>
                  </a:ext>
                </a:extLst>
              </p:cNvPr>
              <p:cNvSpPr txBox="1"/>
              <p:nvPr/>
            </p:nvSpPr>
            <p:spPr>
              <a:xfrm>
                <a:off x="0" y="1106077"/>
                <a:ext cx="9029700" cy="2800767"/>
              </a:xfrm>
              <a:prstGeom prst="rect">
                <a:avLst/>
              </a:prstGeom>
              <a:noFill/>
            </p:spPr>
            <p:txBody>
              <a:bodyPr wrap="square">
                <a:spAutoFit/>
              </a:bodyPr>
              <a:lstStyle/>
              <a:p>
                <a:pPr algn="l"/>
                <a:r>
                  <a:rPr lang="en-US" sz="1600" dirty="0">
                    <a:latin typeface="Arial "/>
                    <a:cs typeface="Times New Roman" panose="02020603050405020304" pitchFamily="18" charset="0"/>
                  </a:rPr>
                  <a:t>For example, in this case, the algorithm do the following:</a:t>
                </a:r>
              </a:p>
              <a:p>
                <a:pPr algn="l"/>
                <a:endParaRPr lang="en-US" sz="1600" dirty="0">
                  <a:latin typeface="Arial "/>
                  <a:cs typeface="Times New Roman" panose="02020603050405020304" pitchFamily="18" charset="0"/>
                </a:endParaRPr>
              </a:p>
              <a:p>
                <a:pPr marL="800100" lvl="1" indent="-342900">
                  <a:buAutoNum type="alphaLcPeriod"/>
                </a:pPr>
                <a:r>
                  <a:rPr lang="en-US" sz="1600" dirty="0">
                    <a:latin typeface="Arial "/>
                    <a:cs typeface="Times New Roman" panose="02020603050405020304" pitchFamily="18" charset="0"/>
                  </a:rPr>
                  <a:t>Create a </a:t>
                </a:r>
                <a:r>
                  <a:rPr lang="en-US" sz="1600" dirty="0">
                    <a:solidFill>
                      <a:schemeClr val="accent2">
                        <a:lumMod val="75000"/>
                      </a:schemeClr>
                    </a:solidFill>
                    <a:latin typeface="Arial "/>
                    <a:cs typeface="Times New Roman" panose="02020603050405020304" pitchFamily="18" charset="0"/>
                  </a:rPr>
                  <a:t>user role </a:t>
                </a:r>
                <a14:m>
                  <m:oMath xmlns:m="http://schemas.openxmlformats.org/officeDocument/2006/math">
                    <m:sSub>
                      <m:sSubPr>
                        <m:ctrlPr>
                          <a:rPr lang="en-US" sz="1600" b="0" i="1" smtClean="0">
                            <a:solidFill>
                              <a:schemeClr val="accent2">
                                <a:lumMod val="75000"/>
                              </a:schemeClr>
                            </a:solidFill>
                            <a:latin typeface="Cambria Math" panose="02040503050406030204" pitchFamily="18" charset="0"/>
                            <a:cs typeface="Times New Roman" panose="02020603050405020304" pitchFamily="18" charset="0"/>
                          </a:rPr>
                        </m:ctrlPr>
                      </m:sSubPr>
                      <m:e>
                        <m:r>
                          <a:rPr lang="en-US" sz="1600" b="0" i="1" smtClean="0">
                            <a:solidFill>
                              <a:schemeClr val="accent2">
                                <a:lumMod val="75000"/>
                              </a:schemeClr>
                            </a:solidFill>
                            <a:latin typeface="Cambria Math" panose="02040503050406030204" pitchFamily="18" charset="0"/>
                            <a:cs typeface="Times New Roman" panose="02020603050405020304" pitchFamily="18" charset="0"/>
                          </a:rPr>
                          <m:t>𝑟</m:t>
                        </m:r>
                      </m:e>
                      <m:sub>
                        <m:r>
                          <a:rPr lang="en-US" sz="1600" b="0" i="1" smtClean="0">
                            <a:solidFill>
                              <a:schemeClr val="accent2">
                                <a:lumMod val="75000"/>
                              </a:schemeClr>
                            </a:solidFill>
                            <a:latin typeface="Cambria Math" panose="02040503050406030204" pitchFamily="18" charset="0"/>
                            <a:cs typeface="Times New Roman" panose="02020603050405020304" pitchFamily="18" charset="0"/>
                          </a:rPr>
                          <m:t>𝑚</m:t>
                        </m:r>
                      </m:sub>
                    </m:sSub>
                  </m:oMath>
                </a14:m>
                <a:r>
                  <a:rPr lang="en-US" sz="1600" dirty="0">
                    <a:solidFill>
                      <a:schemeClr val="accent2">
                        <a:lumMod val="75000"/>
                      </a:schemeClr>
                    </a:solidFill>
                    <a:latin typeface="Arial "/>
                    <a:cs typeface="Times New Roman" panose="02020603050405020304" pitchFamily="18" charset="0"/>
                  </a:rPr>
                  <a:t> </a:t>
                </a:r>
                <a:r>
                  <a:rPr lang="en-US" sz="1600" dirty="0">
                    <a:latin typeface="Arial "/>
                    <a:cs typeface="Times New Roman" panose="02020603050405020304" pitchFamily="18" charset="0"/>
                  </a:rPr>
                  <a:t>which corresponds to accessing this column device role when Y satisfied.</a:t>
                </a:r>
              </a:p>
              <a:p>
                <a:pPr marL="800100" lvl="1" indent="-342900">
                  <a:buAutoNum type="alphaLcPeriod"/>
                </a:pPr>
                <a:r>
                  <a:rPr lang="en-US" sz="1600" dirty="0">
                    <a:latin typeface="Arial "/>
                    <a:cs typeface="Times New Roman" panose="02020603050405020304" pitchFamily="18" charset="0"/>
                  </a:rPr>
                  <a:t>Create an </a:t>
                </a:r>
                <a:r>
                  <a:rPr lang="en-US" sz="1600" dirty="0">
                    <a:solidFill>
                      <a:schemeClr val="accent2">
                        <a:lumMod val="75000"/>
                      </a:schemeClr>
                    </a:solidFill>
                    <a:latin typeface="Arial "/>
                    <a:cs typeface="Times New Roman" panose="02020603050405020304" pitchFamily="18" charset="0"/>
                  </a:rPr>
                  <a:t>environment role </a:t>
                </a:r>
                <a14:m>
                  <m:oMath xmlns:m="http://schemas.openxmlformats.org/officeDocument/2006/math">
                    <m:r>
                      <a:rPr lang="en-US" sz="1600" b="0" i="1" smtClean="0">
                        <a:solidFill>
                          <a:schemeClr val="accent2">
                            <a:lumMod val="75000"/>
                          </a:schemeClr>
                        </a:solidFill>
                        <a:latin typeface="Cambria Math" panose="02040503050406030204" pitchFamily="18" charset="0"/>
                        <a:cs typeface="Times New Roman" panose="02020603050405020304" pitchFamily="18" charset="0"/>
                      </a:rPr>
                      <m:t>𝑒</m:t>
                    </m:r>
                    <m:sSub>
                      <m:sSubPr>
                        <m:ctrlPr>
                          <a:rPr lang="en-US" sz="1600" b="0" i="1" smtClean="0">
                            <a:solidFill>
                              <a:schemeClr val="accent2">
                                <a:lumMod val="75000"/>
                              </a:schemeClr>
                            </a:solidFill>
                            <a:latin typeface="Cambria Math" panose="02040503050406030204" pitchFamily="18" charset="0"/>
                            <a:cs typeface="Times New Roman" panose="02020603050405020304" pitchFamily="18" charset="0"/>
                          </a:rPr>
                        </m:ctrlPr>
                      </m:sSubPr>
                      <m:e>
                        <m:r>
                          <a:rPr lang="en-US" sz="1600" b="0" i="1" smtClean="0">
                            <a:solidFill>
                              <a:schemeClr val="accent2">
                                <a:lumMod val="75000"/>
                              </a:schemeClr>
                            </a:solidFill>
                            <a:latin typeface="Cambria Math" panose="02040503050406030204" pitchFamily="18" charset="0"/>
                            <a:cs typeface="Times New Roman" panose="02020603050405020304" pitchFamily="18" charset="0"/>
                          </a:rPr>
                          <m:t>𝑟</m:t>
                        </m:r>
                      </m:e>
                      <m:sub>
                        <m:r>
                          <a:rPr lang="en-US" sz="1600" b="0" i="1" smtClean="0">
                            <a:solidFill>
                              <a:schemeClr val="accent2">
                                <a:lumMod val="75000"/>
                              </a:schemeClr>
                            </a:solidFill>
                            <a:latin typeface="Cambria Math" panose="02040503050406030204" pitchFamily="18" charset="0"/>
                            <a:cs typeface="Times New Roman" panose="02020603050405020304" pitchFamily="18" charset="0"/>
                          </a:rPr>
                          <m:t>𝑥</m:t>
                        </m:r>
                      </m:sub>
                    </m:sSub>
                    <m:r>
                      <a:rPr lang="en-US" sz="1600" b="0" i="0" smtClean="0">
                        <a:latin typeface="Cambria Math" panose="02040503050406030204" pitchFamily="18" charset="0"/>
                        <a:cs typeface="Times New Roman" panose="02020603050405020304" pitchFamily="18" charset="0"/>
                      </a:rPr>
                      <m:t>,  </m:t>
                    </m:r>
                  </m:oMath>
                </a14:m>
                <a:r>
                  <a:rPr lang="en-US" sz="1600" dirty="0">
                    <a:latin typeface="Arial "/>
                    <a:cs typeface="Times New Roman" panose="02020603050405020304" pitchFamily="18" charset="0"/>
                  </a:rPr>
                  <a:t>and an </a:t>
                </a:r>
                <a:r>
                  <a:rPr lang="en-US" sz="1600" dirty="0">
                    <a:solidFill>
                      <a:schemeClr val="accent2">
                        <a:lumMod val="75000"/>
                      </a:schemeClr>
                    </a:solidFill>
                    <a:latin typeface="Arial "/>
                    <a:cs typeface="Times New Roman" panose="02020603050405020304" pitchFamily="18" charset="0"/>
                  </a:rPr>
                  <a:t>environment condition </a:t>
                </a:r>
                <a14:m>
                  <m:oMath xmlns:m="http://schemas.openxmlformats.org/officeDocument/2006/math">
                    <m:r>
                      <a:rPr lang="en-US" sz="1600" b="0" i="1" smtClean="0">
                        <a:solidFill>
                          <a:schemeClr val="accent2">
                            <a:lumMod val="75000"/>
                          </a:schemeClr>
                        </a:solidFill>
                        <a:latin typeface="Cambria Math" panose="02040503050406030204" pitchFamily="18" charset="0"/>
                        <a:cs typeface="Times New Roman" panose="02020603050405020304" pitchFamily="18" charset="0"/>
                      </a:rPr>
                      <m:t>𝑒</m:t>
                    </m:r>
                    <m:sSub>
                      <m:sSubPr>
                        <m:ctrlPr>
                          <a:rPr lang="en-US" sz="1600" b="0" i="1" smtClean="0">
                            <a:solidFill>
                              <a:schemeClr val="accent2">
                                <a:lumMod val="75000"/>
                              </a:schemeClr>
                            </a:solidFill>
                            <a:latin typeface="Cambria Math" panose="02040503050406030204" pitchFamily="18" charset="0"/>
                            <a:cs typeface="Times New Roman" panose="02020603050405020304" pitchFamily="18" charset="0"/>
                          </a:rPr>
                        </m:ctrlPr>
                      </m:sSubPr>
                      <m:e>
                        <m:r>
                          <a:rPr lang="en-US" sz="1600" b="0" i="1" smtClean="0">
                            <a:solidFill>
                              <a:schemeClr val="accent2">
                                <a:lumMod val="75000"/>
                              </a:schemeClr>
                            </a:solidFill>
                            <a:latin typeface="Cambria Math" panose="02040503050406030204" pitchFamily="18" charset="0"/>
                            <a:cs typeface="Times New Roman" panose="02020603050405020304" pitchFamily="18" charset="0"/>
                          </a:rPr>
                          <m:t>𝑐</m:t>
                        </m:r>
                      </m:e>
                      <m:sub>
                        <m:r>
                          <a:rPr lang="en-US" sz="1600" b="0" i="1" smtClean="0">
                            <a:solidFill>
                              <a:schemeClr val="accent2">
                                <a:lumMod val="75000"/>
                              </a:schemeClr>
                            </a:solidFill>
                            <a:latin typeface="Cambria Math" panose="02040503050406030204" pitchFamily="18" charset="0"/>
                            <a:cs typeface="Times New Roman" panose="02020603050405020304" pitchFamily="18" charset="0"/>
                          </a:rPr>
                          <m:t>𝑥</m:t>
                        </m:r>
                      </m:sub>
                    </m:sSub>
                  </m:oMath>
                </a14:m>
                <a:r>
                  <a:rPr lang="en-US" sz="1600" dirty="0">
                    <a:latin typeface="Arial "/>
                    <a:cs typeface="Times New Roman" panose="02020603050405020304" pitchFamily="18" charset="0"/>
                  </a:rPr>
                  <a:t> and assign them to each other. These environment role, and environment condition correspond to the environment attribute (</a:t>
                </a:r>
                <a14:m>
                  <m:oMath xmlns:m="http://schemas.openxmlformats.org/officeDocument/2006/math">
                    <m:r>
                      <a:rPr lang="en-US" sz="1600" i="1" dirty="0" smtClean="0">
                        <a:latin typeface="Cambria Math" panose="02040503050406030204" pitchFamily="18" charset="0"/>
                        <a:cs typeface="Times New Roman" panose="02020603050405020304" pitchFamily="18" charset="0"/>
                      </a:rPr>
                      <m:t>𝑃𝑎𝑟𝑒𝑛𝑡𝐼𝑛𝐾𝑖𝑖𝑡𝑐h𝑒𝑛</m:t>
                    </m:r>
                  </m:oMath>
                </a14:m>
                <a:r>
                  <a:rPr lang="en-US" sz="1600" dirty="0">
                    <a:latin typeface="Arial "/>
                    <a:cs typeface="Times New Roman" panose="02020603050405020304" pitchFamily="18" charset="0"/>
                  </a:rPr>
                  <a:t>) .</a:t>
                </a:r>
              </a:p>
              <a:p>
                <a:pPr marL="800100" lvl="1" indent="-342900">
                  <a:buAutoNum type="alphaLcPeriod"/>
                </a:pPr>
                <a:r>
                  <a:rPr lang="en-US" sz="1600" dirty="0">
                    <a:solidFill>
                      <a:schemeClr val="accent2">
                        <a:lumMod val="75000"/>
                      </a:schemeClr>
                    </a:solidFill>
                    <a:latin typeface="Arial "/>
                    <a:cs typeface="Times New Roman" panose="02020603050405020304" pitchFamily="18" charset="0"/>
                  </a:rPr>
                  <a:t>Define a role pair </a:t>
                </a:r>
                <a14:m>
                  <m:oMath xmlns:m="http://schemas.openxmlformats.org/officeDocument/2006/math">
                    <m:r>
                      <a:rPr lang="en-US" sz="1600" b="0" i="1" smtClean="0">
                        <a:solidFill>
                          <a:schemeClr val="accent2">
                            <a:lumMod val="75000"/>
                          </a:schemeClr>
                        </a:solidFill>
                        <a:latin typeface="Cambria Math" panose="02040503050406030204" pitchFamily="18" charset="0"/>
                        <a:cs typeface="Times New Roman" panose="02020603050405020304" pitchFamily="18" charset="0"/>
                      </a:rPr>
                      <m:t>𝑟</m:t>
                    </m:r>
                    <m:sSub>
                      <m:sSubPr>
                        <m:ctrlPr>
                          <a:rPr lang="en-US" sz="1600" b="0" i="1" smtClean="0">
                            <a:solidFill>
                              <a:schemeClr val="accent2">
                                <a:lumMod val="75000"/>
                              </a:schemeClr>
                            </a:solidFill>
                            <a:latin typeface="Cambria Math" panose="02040503050406030204" pitchFamily="18" charset="0"/>
                            <a:cs typeface="Times New Roman" panose="02020603050405020304" pitchFamily="18" charset="0"/>
                          </a:rPr>
                        </m:ctrlPr>
                      </m:sSubPr>
                      <m:e>
                        <m:r>
                          <a:rPr lang="en-US" sz="1600" b="0" i="1" smtClean="0">
                            <a:solidFill>
                              <a:schemeClr val="accent2">
                                <a:lumMod val="75000"/>
                              </a:schemeClr>
                            </a:solidFill>
                            <a:latin typeface="Cambria Math" panose="02040503050406030204" pitchFamily="18" charset="0"/>
                            <a:cs typeface="Times New Roman" panose="02020603050405020304" pitchFamily="18" charset="0"/>
                          </a:rPr>
                          <m:t>𝑝</m:t>
                        </m:r>
                      </m:e>
                      <m:sub>
                        <m:r>
                          <a:rPr lang="en-US" sz="1600" b="0" i="1" smtClean="0">
                            <a:solidFill>
                              <a:schemeClr val="accent2">
                                <a:lumMod val="75000"/>
                              </a:schemeClr>
                            </a:solidFill>
                            <a:latin typeface="Cambria Math" panose="02040503050406030204" pitchFamily="18" charset="0"/>
                            <a:cs typeface="Times New Roman" panose="02020603050405020304" pitchFamily="18" charset="0"/>
                          </a:rPr>
                          <m:t>𝑧</m:t>
                        </m:r>
                      </m:sub>
                    </m:sSub>
                    <m:r>
                      <a:rPr lang="en-US" sz="1600" b="0" i="0" smtClean="0">
                        <a:latin typeface="Cambria Math" panose="02040503050406030204" pitchFamily="18" charset="0"/>
                        <a:cs typeface="Times New Roman" panose="02020603050405020304" pitchFamily="18" charset="0"/>
                      </a:rPr>
                      <m:t>, </m:t>
                    </m:r>
                  </m:oMath>
                </a14:m>
                <a:r>
                  <a:rPr lang="en-US" sz="1600" dirty="0">
                    <a:latin typeface="Arial "/>
                    <a:cs typeface="Times New Roman" panose="02020603050405020304" pitchFamily="18" charset="0"/>
                  </a:rPr>
                  <a:t>where </a:t>
                </a:r>
                <a14:m>
                  <m:oMath xmlns:m="http://schemas.openxmlformats.org/officeDocument/2006/math">
                    <m:r>
                      <a:rPr lang="en-US" sz="1600" b="0" i="1" smtClean="0">
                        <a:solidFill>
                          <a:schemeClr val="accent2">
                            <a:lumMod val="75000"/>
                          </a:schemeClr>
                        </a:solidFill>
                        <a:latin typeface="Cambria Math" panose="02040503050406030204" pitchFamily="18" charset="0"/>
                        <a:cs typeface="Times New Roman" panose="02020603050405020304" pitchFamily="18" charset="0"/>
                      </a:rPr>
                      <m:t>𝑟</m:t>
                    </m:r>
                    <m:sSub>
                      <m:sSubPr>
                        <m:ctrlPr>
                          <a:rPr lang="en-US" sz="1600" b="0" i="1" smtClean="0">
                            <a:solidFill>
                              <a:schemeClr val="accent2">
                                <a:lumMod val="75000"/>
                              </a:schemeClr>
                            </a:solidFill>
                            <a:latin typeface="Cambria Math" panose="02040503050406030204" pitchFamily="18" charset="0"/>
                            <a:cs typeface="Times New Roman" panose="02020603050405020304" pitchFamily="18" charset="0"/>
                          </a:rPr>
                        </m:ctrlPr>
                      </m:sSubPr>
                      <m:e>
                        <m:r>
                          <a:rPr lang="en-US" sz="1600" b="0" i="1" smtClean="0">
                            <a:solidFill>
                              <a:schemeClr val="accent2">
                                <a:lumMod val="75000"/>
                              </a:schemeClr>
                            </a:solidFill>
                            <a:latin typeface="Cambria Math" panose="02040503050406030204" pitchFamily="18" charset="0"/>
                            <a:cs typeface="Times New Roman" panose="02020603050405020304" pitchFamily="18" charset="0"/>
                          </a:rPr>
                          <m:t>𝑝</m:t>
                        </m:r>
                      </m:e>
                      <m:sub>
                        <m:r>
                          <a:rPr lang="en-US" sz="1600" b="0" i="1" smtClean="0">
                            <a:solidFill>
                              <a:schemeClr val="accent2">
                                <a:lumMod val="75000"/>
                              </a:schemeClr>
                            </a:solidFill>
                            <a:latin typeface="Cambria Math" panose="02040503050406030204" pitchFamily="18" charset="0"/>
                            <a:cs typeface="Times New Roman" panose="02020603050405020304" pitchFamily="18" charset="0"/>
                          </a:rPr>
                          <m:t>𝑧</m:t>
                        </m:r>
                      </m:sub>
                    </m:sSub>
                    <m:r>
                      <a:rPr lang="en-US" sz="1600" b="0" i="1" smtClean="0">
                        <a:solidFill>
                          <a:schemeClr val="accent2">
                            <a:lumMod val="75000"/>
                          </a:schemeClr>
                        </a:solidFill>
                        <a:latin typeface="Cambria Math" panose="02040503050406030204" pitchFamily="18" charset="0"/>
                        <a:cs typeface="Times New Roman" panose="02020603050405020304" pitchFamily="18" charset="0"/>
                      </a:rPr>
                      <m:t>.</m:t>
                    </m:r>
                    <m:r>
                      <a:rPr lang="en-US" sz="1600" b="0" i="1" smtClean="0">
                        <a:solidFill>
                          <a:schemeClr val="accent2">
                            <a:lumMod val="75000"/>
                          </a:schemeClr>
                        </a:solidFill>
                        <a:latin typeface="Cambria Math" panose="02040503050406030204" pitchFamily="18" charset="0"/>
                        <a:cs typeface="Times New Roman" panose="02020603050405020304" pitchFamily="18" charset="0"/>
                      </a:rPr>
                      <m:t>𝑟</m:t>
                    </m:r>
                    <m:r>
                      <a:rPr lang="en-US" sz="1600" b="0" i="1" smtClean="0">
                        <a:solidFill>
                          <a:schemeClr val="accent2">
                            <a:lumMod val="75000"/>
                          </a:schemeClr>
                        </a:solidFill>
                        <a:latin typeface="Cambria Math" panose="02040503050406030204" pitchFamily="18" charset="0"/>
                        <a:cs typeface="Times New Roman" panose="02020603050405020304" pitchFamily="18" charset="0"/>
                      </a:rPr>
                      <m:t>=</m:t>
                    </m:r>
                    <m:sSub>
                      <m:sSubPr>
                        <m:ctrlPr>
                          <a:rPr lang="en-US" sz="1600" b="0" i="1" smtClean="0">
                            <a:solidFill>
                              <a:schemeClr val="accent2">
                                <a:lumMod val="75000"/>
                              </a:schemeClr>
                            </a:solidFill>
                            <a:latin typeface="Cambria Math" panose="02040503050406030204" pitchFamily="18" charset="0"/>
                            <a:cs typeface="Times New Roman" panose="02020603050405020304" pitchFamily="18" charset="0"/>
                          </a:rPr>
                        </m:ctrlPr>
                      </m:sSubPr>
                      <m:e>
                        <m:r>
                          <a:rPr lang="en-US" sz="1600" b="0" i="1" smtClean="0">
                            <a:solidFill>
                              <a:schemeClr val="accent2">
                                <a:lumMod val="75000"/>
                              </a:schemeClr>
                            </a:solidFill>
                            <a:latin typeface="Cambria Math" panose="02040503050406030204" pitchFamily="18" charset="0"/>
                            <a:cs typeface="Times New Roman" panose="02020603050405020304" pitchFamily="18" charset="0"/>
                          </a:rPr>
                          <m:t>𝑟</m:t>
                        </m:r>
                      </m:e>
                      <m:sub>
                        <m:r>
                          <a:rPr lang="en-US" sz="1600" b="0" i="1" smtClean="0">
                            <a:solidFill>
                              <a:schemeClr val="accent2">
                                <a:lumMod val="75000"/>
                              </a:schemeClr>
                            </a:solidFill>
                            <a:latin typeface="Cambria Math" panose="02040503050406030204" pitchFamily="18" charset="0"/>
                            <a:cs typeface="Times New Roman" panose="02020603050405020304" pitchFamily="18" charset="0"/>
                          </a:rPr>
                          <m:t>𝑚</m:t>
                        </m:r>
                      </m:sub>
                    </m:sSub>
                  </m:oMath>
                </a14:m>
                <a:r>
                  <a:rPr lang="en-US" sz="1600" dirty="0">
                    <a:latin typeface="Arial "/>
                    <a:cs typeface="Times New Roman" panose="02020603050405020304" pitchFamily="18" charset="0"/>
                  </a:rPr>
                  <a:t>  , and </a:t>
                </a:r>
                <a14:m>
                  <m:oMath xmlns:m="http://schemas.openxmlformats.org/officeDocument/2006/math">
                    <m:r>
                      <a:rPr lang="en-US" sz="1600" b="0" i="1" smtClean="0">
                        <a:solidFill>
                          <a:schemeClr val="accent2">
                            <a:lumMod val="75000"/>
                          </a:schemeClr>
                        </a:solidFill>
                        <a:latin typeface="Cambria Math" panose="02040503050406030204" pitchFamily="18" charset="0"/>
                        <a:cs typeface="Times New Roman" panose="02020603050405020304" pitchFamily="18" charset="0"/>
                      </a:rPr>
                      <m:t>𝑟</m:t>
                    </m:r>
                    <m:sSub>
                      <m:sSubPr>
                        <m:ctrlPr>
                          <a:rPr lang="en-US" sz="1600" b="0" i="1" smtClean="0">
                            <a:solidFill>
                              <a:schemeClr val="accent2">
                                <a:lumMod val="75000"/>
                              </a:schemeClr>
                            </a:solidFill>
                            <a:latin typeface="Cambria Math" panose="02040503050406030204" pitchFamily="18" charset="0"/>
                            <a:cs typeface="Times New Roman" panose="02020603050405020304" pitchFamily="18" charset="0"/>
                          </a:rPr>
                        </m:ctrlPr>
                      </m:sSubPr>
                      <m:e>
                        <m:r>
                          <a:rPr lang="en-US" sz="1600" b="0" i="1" smtClean="0">
                            <a:solidFill>
                              <a:schemeClr val="accent2">
                                <a:lumMod val="75000"/>
                              </a:schemeClr>
                            </a:solidFill>
                            <a:latin typeface="Cambria Math" panose="02040503050406030204" pitchFamily="18" charset="0"/>
                            <a:cs typeface="Times New Roman" panose="02020603050405020304" pitchFamily="18" charset="0"/>
                          </a:rPr>
                          <m:t>𝑝</m:t>
                        </m:r>
                      </m:e>
                      <m:sub>
                        <m:r>
                          <a:rPr lang="en-US" sz="1600" b="0" i="1" smtClean="0">
                            <a:solidFill>
                              <a:schemeClr val="accent2">
                                <a:lumMod val="75000"/>
                              </a:schemeClr>
                            </a:solidFill>
                            <a:latin typeface="Cambria Math" panose="02040503050406030204" pitchFamily="18" charset="0"/>
                            <a:cs typeface="Times New Roman" panose="02020603050405020304" pitchFamily="18" charset="0"/>
                          </a:rPr>
                          <m:t>𝑧</m:t>
                        </m:r>
                      </m:sub>
                    </m:sSub>
                    <m:r>
                      <a:rPr lang="en-US" sz="1600" b="0" i="1" smtClean="0">
                        <a:solidFill>
                          <a:schemeClr val="accent2">
                            <a:lumMod val="75000"/>
                          </a:schemeClr>
                        </a:solidFill>
                        <a:latin typeface="Cambria Math" panose="02040503050406030204" pitchFamily="18" charset="0"/>
                        <a:cs typeface="Times New Roman" panose="02020603050405020304" pitchFamily="18" charset="0"/>
                      </a:rPr>
                      <m:t>.</m:t>
                    </m:r>
                    <m:r>
                      <a:rPr lang="en-US" sz="1600" b="0" i="1" smtClean="0">
                        <a:solidFill>
                          <a:schemeClr val="accent2">
                            <a:lumMod val="75000"/>
                          </a:schemeClr>
                        </a:solidFill>
                        <a:latin typeface="Cambria Math" panose="02040503050406030204" pitchFamily="18" charset="0"/>
                        <a:cs typeface="Times New Roman" panose="02020603050405020304" pitchFamily="18" charset="0"/>
                      </a:rPr>
                      <m:t>𝐸𝑅</m:t>
                    </m:r>
                    <m:r>
                      <a:rPr lang="en-US" sz="1600" b="0" i="1" smtClean="0">
                        <a:solidFill>
                          <a:schemeClr val="accent2">
                            <a:lumMod val="75000"/>
                          </a:schemeClr>
                        </a:solidFill>
                        <a:latin typeface="Cambria Math" panose="02040503050406030204" pitchFamily="18" charset="0"/>
                        <a:cs typeface="Times New Roman" panose="02020603050405020304" pitchFamily="18" charset="0"/>
                      </a:rPr>
                      <m:t>={</m:t>
                    </m:r>
                    <m:r>
                      <a:rPr lang="en-US" sz="1600" b="0" i="1" smtClean="0">
                        <a:solidFill>
                          <a:schemeClr val="accent2">
                            <a:lumMod val="75000"/>
                          </a:schemeClr>
                        </a:solidFill>
                        <a:latin typeface="Cambria Math" panose="02040503050406030204" pitchFamily="18" charset="0"/>
                        <a:cs typeface="Times New Roman" panose="02020603050405020304" pitchFamily="18" charset="0"/>
                      </a:rPr>
                      <m:t>𝑒</m:t>
                    </m:r>
                    <m:sSub>
                      <m:sSubPr>
                        <m:ctrlPr>
                          <a:rPr lang="en-US" sz="1600" b="0" i="1" smtClean="0">
                            <a:solidFill>
                              <a:schemeClr val="accent2">
                                <a:lumMod val="75000"/>
                              </a:schemeClr>
                            </a:solidFill>
                            <a:latin typeface="Cambria Math" panose="02040503050406030204" pitchFamily="18" charset="0"/>
                            <a:cs typeface="Times New Roman" panose="02020603050405020304" pitchFamily="18" charset="0"/>
                          </a:rPr>
                        </m:ctrlPr>
                      </m:sSubPr>
                      <m:e>
                        <m:r>
                          <a:rPr lang="en-US" sz="1600" b="0" i="1" smtClean="0">
                            <a:solidFill>
                              <a:schemeClr val="accent2">
                                <a:lumMod val="75000"/>
                              </a:schemeClr>
                            </a:solidFill>
                            <a:latin typeface="Cambria Math" panose="02040503050406030204" pitchFamily="18" charset="0"/>
                            <a:cs typeface="Times New Roman" panose="02020603050405020304" pitchFamily="18" charset="0"/>
                          </a:rPr>
                          <m:t>𝑟</m:t>
                        </m:r>
                      </m:e>
                      <m:sub>
                        <m:r>
                          <a:rPr lang="en-US" sz="1600" b="0" i="1" smtClean="0">
                            <a:solidFill>
                              <a:schemeClr val="accent2">
                                <a:lumMod val="75000"/>
                              </a:schemeClr>
                            </a:solidFill>
                            <a:latin typeface="Cambria Math" panose="02040503050406030204" pitchFamily="18" charset="0"/>
                            <a:cs typeface="Times New Roman" panose="02020603050405020304" pitchFamily="18" charset="0"/>
                          </a:rPr>
                          <m:t>𝑥</m:t>
                        </m:r>
                      </m:sub>
                    </m:sSub>
                    <m:r>
                      <a:rPr lang="en-US" sz="1600" b="0" i="1" smtClean="0">
                        <a:solidFill>
                          <a:schemeClr val="accent2">
                            <a:lumMod val="75000"/>
                          </a:schemeClr>
                        </a:solidFill>
                        <a:latin typeface="Cambria Math" panose="02040503050406030204" pitchFamily="18" charset="0"/>
                        <a:cs typeface="Times New Roman" panose="02020603050405020304" pitchFamily="18" charset="0"/>
                      </a:rPr>
                      <m:t>}</m:t>
                    </m:r>
                  </m:oMath>
                </a14:m>
                <a:r>
                  <a:rPr lang="en-US" sz="1600" dirty="0">
                    <a:solidFill>
                      <a:schemeClr val="accent2">
                        <a:lumMod val="75000"/>
                      </a:schemeClr>
                    </a:solidFill>
                    <a:latin typeface="Arial "/>
                    <a:cs typeface="Times New Roman" panose="02020603050405020304" pitchFamily="18" charset="0"/>
                  </a:rPr>
                  <a:t> .</a:t>
                </a:r>
              </a:p>
              <a:p>
                <a:pPr marL="800100" lvl="1" indent="-342900">
                  <a:buAutoNum type="alphaLcPeriod"/>
                </a:pPr>
                <a:r>
                  <a:rPr lang="en-US" sz="1600" dirty="0">
                    <a:latin typeface="Arial "/>
                    <a:cs typeface="Times New Roman" panose="02020603050405020304" pitchFamily="18" charset="0"/>
                  </a:rPr>
                  <a:t>Assign the role pair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𝑟</m:t>
                    </m:r>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𝑝</m:t>
                        </m:r>
                      </m:e>
                      <m:sub>
                        <m:r>
                          <a:rPr lang="en-US" sz="1600" b="0" i="1" smtClean="0">
                            <a:latin typeface="Cambria Math" panose="02040503050406030204" pitchFamily="18" charset="0"/>
                            <a:cs typeface="Times New Roman" panose="02020603050405020304" pitchFamily="18" charset="0"/>
                          </a:rPr>
                          <m:t>𝑧</m:t>
                        </m:r>
                      </m:sub>
                    </m:sSub>
                  </m:oMath>
                </a14:m>
                <a:r>
                  <a:rPr lang="en-US" sz="1600" dirty="0">
                    <a:latin typeface="Arial "/>
                    <a:cs typeface="Times New Roman" panose="02020603050405020304" pitchFamily="18" charset="0"/>
                  </a:rPr>
                  <a:t> to the device role corresponding to this column.</a:t>
                </a:r>
              </a:p>
              <a:p>
                <a:pPr marL="800100" lvl="1" indent="-342900">
                  <a:buAutoNum type="alphaLcPeriod"/>
                </a:pPr>
                <a:r>
                  <a:rPr lang="en-US" sz="1600" dirty="0">
                    <a:latin typeface="Arial "/>
                    <a:cs typeface="Times New Roman" panose="02020603050405020304" pitchFamily="18" charset="0"/>
                  </a:rPr>
                  <a:t>Finally, assign the role </a:t>
                </a:r>
                <a14:m>
                  <m:oMath xmlns:m="http://schemas.openxmlformats.org/officeDocument/2006/math">
                    <m:sSub>
                      <m:sSubPr>
                        <m:ctrlPr>
                          <a:rPr lang="en-US" sz="1600" b="0" i="1" smtClean="0">
                            <a:solidFill>
                              <a:schemeClr val="accent2">
                                <a:lumMod val="75000"/>
                              </a:schemeClr>
                            </a:solidFill>
                            <a:latin typeface="Cambria Math" panose="02040503050406030204" pitchFamily="18" charset="0"/>
                            <a:cs typeface="Times New Roman" panose="02020603050405020304" pitchFamily="18" charset="0"/>
                          </a:rPr>
                        </m:ctrlPr>
                      </m:sSubPr>
                      <m:e>
                        <m:r>
                          <a:rPr lang="en-US" sz="1600" b="0" i="1" smtClean="0">
                            <a:solidFill>
                              <a:schemeClr val="accent2">
                                <a:lumMod val="75000"/>
                              </a:schemeClr>
                            </a:solidFill>
                            <a:latin typeface="Cambria Math" panose="02040503050406030204" pitchFamily="18" charset="0"/>
                            <a:cs typeface="Times New Roman" panose="02020603050405020304" pitchFamily="18" charset="0"/>
                          </a:rPr>
                          <m:t>𝑟</m:t>
                        </m:r>
                      </m:e>
                      <m:sub>
                        <m:r>
                          <a:rPr lang="en-US" sz="1600" b="0" i="1" smtClean="0">
                            <a:solidFill>
                              <a:schemeClr val="accent2">
                                <a:lumMod val="75000"/>
                              </a:schemeClr>
                            </a:solidFill>
                            <a:latin typeface="Cambria Math" panose="02040503050406030204" pitchFamily="18" charset="0"/>
                            <a:cs typeface="Times New Roman" panose="02020603050405020304" pitchFamily="18" charset="0"/>
                          </a:rPr>
                          <m:t>𝑚</m:t>
                        </m:r>
                      </m:sub>
                    </m:sSub>
                  </m:oMath>
                </a14:m>
                <a:r>
                  <a:rPr lang="en-US" sz="1600" dirty="0">
                    <a:latin typeface="Arial "/>
                    <a:cs typeface="Times New Roman" panose="02020603050405020304" pitchFamily="18" charset="0"/>
                  </a:rPr>
                  <a:t> to the user corresponding to this raw.</a:t>
                </a:r>
              </a:p>
              <a:p>
                <a:pPr marL="800100" lvl="1" indent="-342900">
                  <a:buFontTx/>
                  <a:buAutoNum type="alphaLcPeriod"/>
                </a:pPr>
                <a:endParaRPr lang="en-US" sz="1600" dirty="0">
                  <a:latin typeface="Arial "/>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81A8A2A-1023-4CB8-A11F-EB02C41677D1}"/>
                  </a:ext>
                </a:extLst>
              </p:cNvPr>
              <p:cNvSpPr txBox="1">
                <a:spLocks noRot="1" noChangeAspect="1" noMove="1" noResize="1" noEditPoints="1" noAdjustHandles="1" noChangeArrowheads="1" noChangeShapeType="1" noTextEdit="1"/>
              </p:cNvSpPr>
              <p:nvPr/>
            </p:nvSpPr>
            <p:spPr>
              <a:xfrm>
                <a:off x="0" y="1106077"/>
                <a:ext cx="9029700" cy="2800767"/>
              </a:xfrm>
              <a:prstGeom prst="rect">
                <a:avLst/>
              </a:prstGeom>
              <a:blipFill>
                <a:blip r:embed="rId3"/>
                <a:stretch>
                  <a:fillRect l="-338" t="-6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5">
                <a:extLst>
                  <a:ext uri="{FF2B5EF4-FFF2-40B4-BE49-F238E27FC236}">
                    <a16:creationId xmlns:a16="http://schemas.microsoft.com/office/drawing/2014/main" id="{4A5EA384-CD4E-4931-956E-3E41D34C0E58}"/>
                  </a:ext>
                </a:extLst>
              </p:cNvPr>
              <p:cNvGraphicFramePr>
                <a:graphicFrameLocks noGrp="1"/>
              </p:cNvGraphicFramePr>
              <p:nvPr>
                <p:extLst>
                  <p:ext uri="{D42A27DB-BD31-4B8C-83A1-F6EECF244321}">
                    <p14:modId xmlns:p14="http://schemas.microsoft.com/office/powerpoint/2010/main" val="2446645041"/>
                  </p:ext>
                </p:extLst>
              </p:nvPr>
            </p:nvGraphicFramePr>
            <p:xfrm>
              <a:off x="2510078" y="4203024"/>
              <a:ext cx="2989631" cy="868998"/>
            </p:xfrm>
            <a:graphic>
              <a:graphicData uri="http://schemas.openxmlformats.org/drawingml/2006/table">
                <a:tbl>
                  <a:tblPr firstRow="1" bandRow="1">
                    <a:tableStyleId>{5940675A-B579-460E-94D1-54222C63F5DA}</a:tableStyleId>
                  </a:tblPr>
                  <a:tblGrid>
                    <a:gridCol w="653482">
                      <a:extLst>
                        <a:ext uri="{9D8B030D-6E8A-4147-A177-3AD203B41FA5}">
                          <a16:colId xmlns:a16="http://schemas.microsoft.com/office/drawing/2014/main" val="2707869879"/>
                        </a:ext>
                      </a:extLst>
                    </a:gridCol>
                    <a:gridCol w="2336149">
                      <a:extLst>
                        <a:ext uri="{9D8B030D-6E8A-4147-A177-3AD203B41FA5}">
                          <a16:colId xmlns:a16="http://schemas.microsoft.com/office/drawing/2014/main" val="880204809"/>
                        </a:ext>
                      </a:extLst>
                    </a:gridCol>
                  </a:tblGrid>
                  <a:tr h="0">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𝐷𝑎𝑛𝑔𝑒𝑟𝑜𝑢𝑠𝑒𝐾𝑖𝑡𝑐h𝑒𝑛𝐷𝑒𝑣𝑖𝑐𝑒𝑠</m:t>
                                </m:r>
                                <m:r>
                                  <a:rPr lang="en-US" i="1" dirty="0" smtClean="0">
                                    <a:latin typeface="Cambria Math" panose="02040503050406030204" pitchFamily="18" charset="0"/>
                                  </a:rPr>
                                  <m:t>= </m:t>
                                </m:r>
                                <m:r>
                                  <a:rPr lang="en-US" i="1" dirty="0" smtClean="0">
                                    <a:latin typeface="Cambria Math" panose="02040503050406030204" pitchFamily="18" charset="0"/>
                                  </a:rPr>
                                  <m:t>𝑇𝑟𝑢𝑒</m:t>
                                </m:r>
                              </m:oMath>
                            </m:oMathPara>
                          </a14:m>
                          <a:endParaRPr lang="en-US" dirty="0"/>
                        </a:p>
                      </a:txBody>
                      <a:tcPr/>
                    </a:tc>
                    <a:extLst>
                      <a:ext uri="{0D108BD9-81ED-4DB2-BD59-A6C34878D82A}">
                        <a16:rowId xmlns:a16="http://schemas.microsoft.com/office/drawing/2014/main" val="266149901"/>
                      </a:ext>
                    </a:extLst>
                  </a:tr>
                  <a:tr h="370840">
                    <a:tc>
                      <a:txBody>
                        <a:bodyPr/>
                        <a:lstStyle/>
                        <a:p>
                          <a:r>
                            <a:rPr lang="en-US" dirty="0" err="1"/>
                            <a:t>anne</a:t>
                          </a:r>
                          <a:endParaRPr lang="en-US" dirty="0"/>
                        </a:p>
                      </a:txBody>
                      <a:tcPr/>
                    </a:tc>
                    <a:tc>
                      <a:txBody>
                        <a:bodyPr/>
                        <a:lstStyle/>
                        <a:p>
                          <a:r>
                            <a:rPr lang="en-US" dirty="0"/>
                            <a:t>{Y}</a:t>
                          </a:r>
                        </a:p>
                      </a:txBody>
                      <a:tcPr/>
                    </a:tc>
                    <a:extLst>
                      <a:ext uri="{0D108BD9-81ED-4DB2-BD59-A6C34878D82A}">
                        <a16:rowId xmlns:a16="http://schemas.microsoft.com/office/drawing/2014/main" val="2048289630"/>
                      </a:ext>
                    </a:extLst>
                  </a:tr>
                </a:tbl>
              </a:graphicData>
            </a:graphic>
          </p:graphicFrame>
        </mc:Choice>
        <mc:Fallback xmlns="">
          <p:graphicFrame>
            <p:nvGraphicFramePr>
              <p:cNvPr id="11" name="Table 15">
                <a:extLst>
                  <a:ext uri="{FF2B5EF4-FFF2-40B4-BE49-F238E27FC236}">
                    <a16:creationId xmlns:a16="http://schemas.microsoft.com/office/drawing/2014/main" id="{4A5EA384-CD4E-4931-956E-3E41D34C0E58}"/>
                  </a:ext>
                </a:extLst>
              </p:cNvPr>
              <p:cNvGraphicFramePr>
                <a:graphicFrameLocks noGrp="1"/>
              </p:cNvGraphicFramePr>
              <p:nvPr>
                <p:extLst>
                  <p:ext uri="{D42A27DB-BD31-4B8C-83A1-F6EECF244321}">
                    <p14:modId xmlns:p14="http://schemas.microsoft.com/office/powerpoint/2010/main" val="2446645041"/>
                  </p:ext>
                </p:extLst>
              </p:nvPr>
            </p:nvGraphicFramePr>
            <p:xfrm>
              <a:off x="2510078" y="4203024"/>
              <a:ext cx="2989631" cy="868998"/>
            </p:xfrm>
            <a:graphic>
              <a:graphicData uri="http://schemas.openxmlformats.org/drawingml/2006/table">
                <a:tbl>
                  <a:tblPr firstRow="1" bandRow="1">
                    <a:tableStyleId>{5940675A-B579-460E-94D1-54222C63F5DA}</a:tableStyleId>
                  </a:tblPr>
                  <a:tblGrid>
                    <a:gridCol w="653482">
                      <a:extLst>
                        <a:ext uri="{9D8B030D-6E8A-4147-A177-3AD203B41FA5}">
                          <a16:colId xmlns:a16="http://schemas.microsoft.com/office/drawing/2014/main" val="2707869879"/>
                        </a:ext>
                      </a:extLst>
                    </a:gridCol>
                    <a:gridCol w="2336149">
                      <a:extLst>
                        <a:ext uri="{9D8B030D-6E8A-4147-A177-3AD203B41FA5}">
                          <a16:colId xmlns:a16="http://schemas.microsoft.com/office/drawing/2014/main" val="880204809"/>
                        </a:ext>
                      </a:extLst>
                    </a:gridCol>
                  </a:tblGrid>
                  <a:tr h="498158">
                    <a:tc>
                      <a:txBody>
                        <a:bodyPr/>
                        <a:lstStyle/>
                        <a:p>
                          <a:endParaRPr lang="en-US" dirty="0"/>
                        </a:p>
                      </a:txBody>
                      <a:tcPr/>
                    </a:tc>
                    <a:tc>
                      <a:txBody>
                        <a:bodyPr/>
                        <a:lstStyle/>
                        <a:p>
                          <a:endParaRPr lang="en-US"/>
                        </a:p>
                      </a:txBody>
                      <a:tcPr>
                        <a:blipFill>
                          <a:blip r:embed="rId4"/>
                          <a:stretch>
                            <a:fillRect l="-28385" t="-1205" r="-521" b="-75904"/>
                          </a:stretch>
                        </a:blipFill>
                      </a:tcPr>
                    </a:tc>
                    <a:extLst>
                      <a:ext uri="{0D108BD9-81ED-4DB2-BD59-A6C34878D82A}">
                        <a16:rowId xmlns:a16="http://schemas.microsoft.com/office/drawing/2014/main" val="266149901"/>
                      </a:ext>
                    </a:extLst>
                  </a:tr>
                  <a:tr h="370840">
                    <a:tc>
                      <a:txBody>
                        <a:bodyPr/>
                        <a:lstStyle/>
                        <a:p>
                          <a:r>
                            <a:rPr lang="en-US" dirty="0" err="1"/>
                            <a:t>anne</a:t>
                          </a:r>
                          <a:endParaRPr lang="en-US" dirty="0"/>
                        </a:p>
                      </a:txBody>
                      <a:tcPr/>
                    </a:tc>
                    <a:tc>
                      <a:txBody>
                        <a:bodyPr/>
                        <a:lstStyle/>
                        <a:p>
                          <a:r>
                            <a:rPr lang="en-US" dirty="0"/>
                            <a:t>{Y}</a:t>
                          </a:r>
                        </a:p>
                      </a:txBody>
                      <a:tcPr/>
                    </a:tc>
                    <a:extLst>
                      <a:ext uri="{0D108BD9-81ED-4DB2-BD59-A6C34878D82A}">
                        <a16:rowId xmlns:a16="http://schemas.microsoft.com/office/drawing/2014/main" val="2048289630"/>
                      </a:ext>
                    </a:extLst>
                  </a:tr>
                </a:tbl>
              </a:graphicData>
            </a:graphic>
          </p:graphicFrame>
        </mc:Fallback>
      </mc:AlternateContent>
      <p:pic>
        <p:nvPicPr>
          <p:cNvPr id="17" name="Picture 16">
            <a:extLst>
              <a:ext uri="{FF2B5EF4-FFF2-40B4-BE49-F238E27FC236}">
                <a16:creationId xmlns:a16="http://schemas.microsoft.com/office/drawing/2014/main" id="{BBABA726-29FD-488C-B9D2-9F9854230EA0}"/>
              </a:ext>
            </a:extLst>
          </p:cNvPr>
          <p:cNvPicPr>
            <a:picLocks noChangeAspect="1"/>
          </p:cNvPicPr>
          <p:nvPr/>
        </p:nvPicPr>
        <p:blipFill>
          <a:blip r:embed="rId5"/>
          <a:stretch>
            <a:fillRect/>
          </a:stretch>
        </p:blipFill>
        <p:spPr>
          <a:xfrm>
            <a:off x="1433110" y="5246354"/>
            <a:ext cx="5143565" cy="306846"/>
          </a:xfrm>
          <a:prstGeom prst="rect">
            <a:avLst/>
          </a:prstGeom>
        </p:spPr>
      </p:pic>
      <p:sp>
        <p:nvSpPr>
          <p:cNvPr id="22" name="Title 2">
            <a:extLst>
              <a:ext uri="{FF2B5EF4-FFF2-40B4-BE49-F238E27FC236}">
                <a16:creationId xmlns:a16="http://schemas.microsoft.com/office/drawing/2014/main" id="{B2FE7580-48D1-482D-9C8A-39DA0F9B9186}"/>
              </a:ext>
            </a:extLst>
          </p:cNvPr>
          <p:cNvSpPr>
            <a:spLocks noGrp="1"/>
          </p:cNvSpPr>
          <p:nvPr>
            <p:ph type="ctrTitle"/>
          </p:nvPr>
        </p:nvSpPr>
        <p:spPr>
          <a:xfrm>
            <a:off x="1726357" y="255674"/>
            <a:ext cx="5264571" cy="849684"/>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2. From Authorization Array to </a:t>
            </a:r>
            <a:r>
              <a:rPr lang="en-US" sz="1800" dirty="0">
                <a:solidFill>
                  <a:schemeClr val="accent2">
                    <a:lumMod val="75000"/>
                  </a:schemeClr>
                </a:solidFill>
              </a:rPr>
              <a:t>EGRBAC </a:t>
            </a:r>
            <a:r>
              <a:rPr lang="en-US" sz="1800" dirty="0">
                <a:solidFill>
                  <a:schemeClr val="tx1">
                    <a:lumMod val="95000"/>
                    <a:lumOff val="5000"/>
                  </a:schemeClr>
                </a:solidFill>
              </a:rPr>
              <a:t>Approach</a:t>
            </a:r>
            <a:br>
              <a:rPr lang="en-US" sz="1800" dirty="0">
                <a:solidFill>
                  <a:schemeClr val="accent2">
                    <a:lumMod val="75000"/>
                  </a:schemeClr>
                </a:solidFill>
              </a:rPr>
            </a:br>
            <a:endParaRPr lang="en-US" sz="1800" dirty="0"/>
          </a:p>
        </p:txBody>
      </p:sp>
    </p:spTree>
    <p:extLst>
      <p:ext uri="{BB962C8B-B14F-4D97-AF65-F5344CB8AC3E}">
        <p14:creationId xmlns:p14="http://schemas.microsoft.com/office/powerpoint/2010/main" val="240076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39</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7" name="TextBox 6">
            <a:extLst>
              <a:ext uri="{FF2B5EF4-FFF2-40B4-BE49-F238E27FC236}">
                <a16:creationId xmlns:a16="http://schemas.microsoft.com/office/drawing/2014/main" id="{381A8A2A-1023-4CB8-A11F-EB02C41677D1}"/>
              </a:ext>
            </a:extLst>
          </p:cNvPr>
          <p:cNvSpPr txBox="1"/>
          <p:nvPr/>
        </p:nvSpPr>
        <p:spPr>
          <a:xfrm>
            <a:off x="127000" y="1117663"/>
            <a:ext cx="9017000" cy="1569660"/>
          </a:xfrm>
          <a:prstGeom prst="rect">
            <a:avLst/>
          </a:prstGeom>
          <a:noFill/>
        </p:spPr>
        <p:txBody>
          <a:bodyPr wrap="square">
            <a:spAutoFit/>
          </a:bodyPr>
          <a:lstStyle/>
          <a:p>
            <a:pPr marL="742950" lvl="1" indent="-285750">
              <a:buFont typeface="Arial" panose="020B0604020202020204" pitchFamily="34" charset="0"/>
              <a:buChar char="•"/>
            </a:pPr>
            <a:r>
              <a:rPr lang="en-US" sz="1600" dirty="0">
                <a:latin typeface="Arial "/>
                <a:cs typeface="Times New Roman" panose="02020603050405020304" pitchFamily="18" charset="0"/>
              </a:rPr>
              <a:t>The algorithm do the same for all the entries in the UDRAA.</a:t>
            </a:r>
          </a:p>
          <a:p>
            <a:pPr marL="742950" lvl="1" indent="-285750">
              <a:buFont typeface="Arial" panose="020B0604020202020204" pitchFamily="34" charset="0"/>
              <a:buChar char="•"/>
            </a:pPr>
            <a:r>
              <a:rPr lang="en-US" sz="1600" dirty="0">
                <a:latin typeface="Arial "/>
                <a:cs typeface="Times New Roman" panose="02020603050405020304" pitchFamily="18" charset="0"/>
              </a:rPr>
              <a:t>By the end of this algorithm, all the </a:t>
            </a:r>
            <a:r>
              <a:rPr lang="en-US" sz="1600" dirty="0">
                <a:solidFill>
                  <a:schemeClr val="accent2">
                    <a:lumMod val="75000"/>
                  </a:schemeClr>
                </a:solidFill>
                <a:latin typeface="Arial "/>
              </a:rPr>
              <a:t>EGRBAC elements (U, R, EC, ER, RP, D, OP, P, DR), assignments (UA, EA, PDRA, RPDRA), and associations (RPRA, RPEA) </a:t>
            </a:r>
            <a:r>
              <a:rPr lang="en-US" sz="1600" dirty="0">
                <a:solidFill>
                  <a:schemeClr val="tx1">
                    <a:lumMod val="95000"/>
                    <a:lumOff val="5000"/>
                  </a:schemeClr>
                </a:solidFill>
                <a:latin typeface="Arial "/>
              </a:rPr>
              <a:t>will be constructed.</a:t>
            </a:r>
          </a:p>
          <a:p>
            <a:pPr marL="285750" indent="-285750" algn="l">
              <a:buFont typeface="Arial" panose="020B0604020202020204" pitchFamily="34" charset="0"/>
              <a:buChar char="•"/>
            </a:pPr>
            <a:endParaRPr lang="en-US" sz="1600" dirty="0">
              <a:solidFill>
                <a:schemeClr val="tx1">
                  <a:lumMod val="95000"/>
                  <a:lumOff val="5000"/>
                </a:schemeClr>
              </a:solidFill>
              <a:latin typeface="Arial "/>
              <a:cs typeface="Times New Roman" panose="02020603050405020304" pitchFamily="18" charset="0"/>
            </a:endParaRPr>
          </a:p>
          <a:p>
            <a:pPr lvl="1"/>
            <a:r>
              <a:rPr lang="en-US" sz="1600" dirty="0">
                <a:latin typeface="Arial "/>
                <a:cs typeface="Arial" panose="020B0604020202020204" pitchFamily="34" charset="0"/>
              </a:rPr>
              <a:t>Step 6: Finally, we merge similar roles.</a:t>
            </a:r>
            <a:endParaRPr lang="en-US" sz="1600" dirty="0">
              <a:solidFill>
                <a:schemeClr val="tx1">
                  <a:lumMod val="95000"/>
                  <a:lumOff val="5000"/>
                </a:schemeClr>
              </a:solidFill>
              <a:latin typeface="Arial "/>
              <a:cs typeface="Times New Roman" panose="02020603050405020304" pitchFamily="18" charset="0"/>
            </a:endParaRPr>
          </a:p>
        </p:txBody>
      </p:sp>
      <p:pic>
        <p:nvPicPr>
          <p:cNvPr id="13" name="Picture 12">
            <a:extLst>
              <a:ext uri="{FF2B5EF4-FFF2-40B4-BE49-F238E27FC236}">
                <a16:creationId xmlns:a16="http://schemas.microsoft.com/office/drawing/2014/main" id="{1955D8B6-6B26-48D6-94AC-D1AB3D57D2E5}"/>
              </a:ext>
            </a:extLst>
          </p:cNvPr>
          <p:cNvPicPr>
            <a:picLocks noChangeAspect="1"/>
          </p:cNvPicPr>
          <p:nvPr/>
        </p:nvPicPr>
        <p:blipFill>
          <a:blip r:embed="rId3"/>
          <a:stretch>
            <a:fillRect/>
          </a:stretch>
        </p:blipFill>
        <p:spPr>
          <a:xfrm>
            <a:off x="674402" y="3081760"/>
            <a:ext cx="7428113" cy="2729828"/>
          </a:xfrm>
          <a:prstGeom prst="rect">
            <a:avLst/>
          </a:prstGeom>
          <a:noFill/>
          <a:ln w="19050">
            <a:solidFill>
              <a:schemeClr val="tx1"/>
            </a:solidFill>
          </a:ln>
        </p:spPr>
      </p:pic>
      <p:sp>
        <p:nvSpPr>
          <p:cNvPr id="11" name="Title 2">
            <a:extLst>
              <a:ext uri="{FF2B5EF4-FFF2-40B4-BE49-F238E27FC236}">
                <a16:creationId xmlns:a16="http://schemas.microsoft.com/office/drawing/2014/main" id="{02DDD328-6FC0-4D6C-ADAE-AF6D08311159}"/>
              </a:ext>
            </a:extLst>
          </p:cNvPr>
          <p:cNvSpPr>
            <a:spLocks noGrp="1"/>
          </p:cNvSpPr>
          <p:nvPr>
            <p:ph type="ctrTitle"/>
          </p:nvPr>
        </p:nvSpPr>
        <p:spPr>
          <a:xfrm>
            <a:off x="1726357" y="255674"/>
            <a:ext cx="5264571" cy="849684"/>
          </a:xfrm>
        </p:spPr>
        <p:txBody>
          <a:bodyPr/>
          <a:lstStyle/>
          <a:p>
            <a:r>
              <a:rPr lang="en-US" sz="1800" dirty="0"/>
              <a:t>Constructing </a:t>
            </a:r>
            <a:r>
              <a:rPr lang="en-US" sz="1800" dirty="0">
                <a:solidFill>
                  <a:schemeClr val="accent2">
                    <a:lumMod val="75000"/>
                  </a:schemeClr>
                </a:solidFill>
              </a:rPr>
              <a:t>EGRBAC</a:t>
            </a:r>
            <a:r>
              <a:rPr lang="en-US" sz="1800" dirty="0"/>
              <a:t> From </a:t>
            </a:r>
            <a:r>
              <a:rPr lang="en-US" sz="1800" dirty="0">
                <a:solidFill>
                  <a:srgbClr val="0039A6"/>
                </a:solidFill>
              </a:rPr>
              <a:t>HABAC</a:t>
            </a:r>
            <a:br>
              <a:rPr lang="en-US" sz="1800" dirty="0">
                <a:solidFill>
                  <a:srgbClr val="0039A6"/>
                </a:solidFill>
              </a:rPr>
            </a:br>
            <a:r>
              <a:rPr lang="en-US" sz="1800" dirty="0"/>
              <a:t>2. From Authorization Array to </a:t>
            </a:r>
            <a:r>
              <a:rPr lang="en-US" sz="1800" dirty="0">
                <a:solidFill>
                  <a:schemeClr val="accent2">
                    <a:lumMod val="75000"/>
                  </a:schemeClr>
                </a:solidFill>
              </a:rPr>
              <a:t>EGRBAC </a:t>
            </a:r>
            <a:r>
              <a:rPr lang="en-US" sz="1800" dirty="0">
                <a:solidFill>
                  <a:schemeClr val="tx1">
                    <a:lumMod val="95000"/>
                    <a:lumOff val="5000"/>
                  </a:schemeClr>
                </a:solidFill>
              </a:rPr>
              <a:t>Approach</a:t>
            </a:r>
            <a:br>
              <a:rPr lang="en-US" sz="1800" dirty="0">
                <a:solidFill>
                  <a:schemeClr val="accent2">
                    <a:lumMod val="75000"/>
                  </a:schemeClr>
                </a:solidFill>
              </a:rPr>
            </a:br>
            <a:endParaRPr lang="en-US" sz="1800" dirty="0"/>
          </a:p>
        </p:txBody>
      </p:sp>
    </p:spTree>
    <p:extLst>
      <p:ext uri="{BB962C8B-B14F-4D97-AF65-F5344CB8AC3E}">
        <p14:creationId xmlns:p14="http://schemas.microsoft.com/office/powerpoint/2010/main" val="99841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79C33-7FAC-4B9D-BD76-2E3F860CF2D6}"/>
              </a:ext>
            </a:extLst>
          </p:cNvPr>
          <p:cNvSpPr>
            <a:spLocks noGrp="1"/>
          </p:cNvSpPr>
          <p:nvPr>
            <p:ph idx="1"/>
          </p:nvPr>
        </p:nvSpPr>
        <p:spPr>
          <a:xfrm>
            <a:off x="309880" y="1491506"/>
            <a:ext cx="8524240" cy="3364918"/>
          </a:xfrm>
        </p:spPr>
        <p:txBody>
          <a:bodyPr>
            <a:normAutofit/>
          </a:bodyPr>
          <a:lstStyle/>
          <a:p>
            <a:r>
              <a:rPr lang="en-US" sz="1900" dirty="0">
                <a:latin typeface="Arial "/>
              </a:rPr>
              <a:t>Our intuitive insight is that a </a:t>
            </a:r>
            <a:r>
              <a:rPr lang="en-US" sz="1900" dirty="0">
                <a:solidFill>
                  <a:srgbClr val="0039A6"/>
                </a:solidFill>
                <a:latin typeface="Arial "/>
              </a:rPr>
              <a:t>hybrid model </a:t>
            </a:r>
            <a:r>
              <a:rPr lang="en-US" sz="1900" dirty="0">
                <a:latin typeface="Arial "/>
              </a:rPr>
              <a:t>will better capture smart home IoT AC requirements as this was already the case for traditional access control models.</a:t>
            </a:r>
          </a:p>
          <a:p>
            <a:pPr marL="0" indent="0">
              <a:buNone/>
            </a:pPr>
            <a:endParaRPr lang="en-US" sz="1900" dirty="0">
              <a:latin typeface="Arial "/>
            </a:endParaRPr>
          </a:p>
          <a:p>
            <a:r>
              <a:rPr lang="en-US" sz="1900" dirty="0">
                <a:latin typeface="Arial "/>
              </a:rPr>
              <a:t>In order to </a:t>
            </a:r>
            <a:r>
              <a:rPr lang="en-US" sz="1900" dirty="0">
                <a:solidFill>
                  <a:srgbClr val="0039A6"/>
                </a:solidFill>
                <a:latin typeface="Arial "/>
              </a:rPr>
              <a:t>further investigate this intuition </a:t>
            </a:r>
            <a:r>
              <a:rPr lang="en-US" sz="1900" dirty="0">
                <a:latin typeface="Arial "/>
              </a:rPr>
              <a:t>our approach is to develop </a:t>
            </a:r>
            <a:r>
              <a:rPr lang="en-US" sz="1900" dirty="0">
                <a:solidFill>
                  <a:srgbClr val="0039A6"/>
                </a:solidFill>
                <a:latin typeface="Arial "/>
              </a:rPr>
              <a:t>pure RBAC </a:t>
            </a:r>
            <a:r>
              <a:rPr lang="en-US" sz="1900" dirty="0">
                <a:latin typeface="Arial "/>
              </a:rPr>
              <a:t>and </a:t>
            </a:r>
            <a:r>
              <a:rPr lang="en-US" sz="1900" dirty="0">
                <a:solidFill>
                  <a:srgbClr val="0039A6"/>
                </a:solidFill>
                <a:latin typeface="Arial "/>
              </a:rPr>
              <a:t>pure ABAC </a:t>
            </a:r>
            <a:r>
              <a:rPr lang="en-US" sz="1900" dirty="0">
                <a:latin typeface="Arial "/>
              </a:rPr>
              <a:t>based models</a:t>
            </a:r>
            <a:r>
              <a:rPr lang="en-US" sz="1900" dirty="0">
                <a:solidFill>
                  <a:srgbClr val="0039A6"/>
                </a:solidFill>
                <a:latin typeface="Arial "/>
              </a:rPr>
              <a:t> explicitly defined to meet smart home challenges </a:t>
            </a:r>
            <a:r>
              <a:rPr lang="en-US" sz="1900" dirty="0">
                <a:latin typeface="Arial "/>
              </a:rPr>
              <a:t>and </a:t>
            </a:r>
            <a:r>
              <a:rPr lang="en-US" sz="1900" dirty="0">
                <a:solidFill>
                  <a:srgbClr val="0039A6"/>
                </a:solidFill>
                <a:latin typeface="Arial "/>
              </a:rPr>
              <a:t>compare</a:t>
            </a:r>
            <a:r>
              <a:rPr lang="en-US" sz="1900" dirty="0">
                <a:latin typeface="Arial "/>
              </a:rPr>
              <a:t> their benefits and drawbacks.</a:t>
            </a:r>
          </a:p>
          <a:p>
            <a:endParaRPr lang="en-US" sz="1900" dirty="0">
              <a:latin typeface="Arial "/>
            </a:endParaRPr>
          </a:p>
          <a:p>
            <a:r>
              <a:rPr lang="en-US" sz="1900" dirty="0">
                <a:latin typeface="Arial "/>
              </a:rPr>
              <a:t> This comparison will provide </a:t>
            </a:r>
            <a:r>
              <a:rPr lang="en-US" sz="1900" dirty="0">
                <a:solidFill>
                  <a:srgbClr val="0039A6"/>
                </a:solidFill>
                <a:latin typeface="Arial "/>
              </a:rPr>
              <a:t>insights to guide us in designing “optimal” hybrid models.</a:t>
            </a:r>
          </a:p>
          <a:p>
            <a:pPr marL="0" indent="0">
              <a:buNone/>
            </a:pPr>
            <a:endParaRPr lang="en-US" sz="1900" dirty="0">
              <a:solidFill>
                <a:srgbClr val="0039A6"/>
              </a:solidFill>
              <a:latin typeface="Arial "/>
              <a:cs typeface="Arial" panose="020B0604020202020204" pitchFamily="34" charset="0"/>
            </a:endParaRPr>
          </a:p>
          <a:p>
            <a:endParaRPr lang="fr-FR" sz="2000" dirty="0">
              <a:latin typeface="Arial "/>
            </a:endParaRPr>
          </a:p>
          <a:p>
            <a:endParaRPr lang="fr-FR" sz="2000" dirty="0">
              <a:latin typeface="Arial "/>
            </a:endParaRPr>
          </a:p>
        </p:txBody>
      </p:sp>
      <p:sp>
        <p:nvSpPr>
          <p:cNvPr id="3" name="Title 2">
            <a:extLst>
              <a:ext uri="{FF2B5EF4-FFF2-40B4-BE49-F238E27FC236}">
                <a16:creationId xmlns:a16="http://schemas.microsoft.com/office/drawing/2014/main" id="{8486278A-1BF0-4663-97F2-DB0BC91ABCE2}"/>
              </a:ext>
            </a:extLst>
          </p:cNvPr>
          <p:cNvSpPr>
            <a:spLocks noGrp="1"/>
          </p:cNvSpPr>
          <p:nvPr>
            <p:ph type="ctrTitle"/>
          </p:nvPr>
        </p:nvSpPr>
        <p:spPr/>
        <p:txBody>
          <a:bodyPr/>
          <a:lstStyle/>
          <a:p>
            <a:r>
              <a:rPr lang="en-US" dirty="0"/>
              <a:t>Problem Statement</a:t>
            </a: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4</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7986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79C33-7FAC-4B9D-BD76-2E3F860CF2D6}"/>
              </a:ext>
            </a:extLst>
          </p:cNvPr>
          <p:cNvSpPr>
            <a:spLocks noGrp="1"/>
          </p:cNvSpPr>
          <p:nvPr>
            <p:ph idx="1"/>
          </p:nvPr>
        </p:nvSpPr>
        <p:spPr>
          <a:xfrm>
            <a:off x="309880" y="1181100"/>
            <a:ext cx="8524240" cy="4584700"/>
          </a:xfrm>
        </p:spPr>
        <p:txBody>
          <a:bodyPr>
            <a:normAutofit fontScale="92500" lnSpcReduction="20000"/>
          </a:bodyPr>
          <a:lstStyle/>
          <a:p>
            <a:pPr marL="0" indent="0">
              <a:buNone/>
            </a:pPr>
            <a:endParaRPr lang="en-US" sz="1800" dirty="0">
              <a:latin typeface="Arial "/>
              <a:cs typeface="Arial" panose="020B0604020202020204" pitchFamily="34" charset="0"/>
            </a:endParaRPr>
          </a:p>
          <a:p>
            <a:pPr marL="342900" indent="-342900">
              <a:buFont typeface="+mj-lt"/>
              <a:buAutoNum type="arabicPeriod"/>
            </a:pPr>
            <a:r>
              <a:rPr lang="en-US" sz="2200" dirty="0">
                <a:solidFill>
                  <a:schemeClr val="bg2">
                    <a:lumMod val="75000"/>
                  </a:schemeClr>
                </a:solidFill>
                <a:latin typeface="Arial "/>
                <a:cs typeface="Arial" panose="020B0604020202020204" pitchFamily="34" charset="0"/>
              </a:rPr>
              <a:t>Design, formalize ABAC based access control model for smart home IoT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a:t>
            </a:r>
          </a:p>
          <a:p>
            <a:pPr marL="457200" indent="-457200">
              <a:buFont typeface="+mj-lt"/>
              <a:buAutoNum type="arabicPeriod"/>
            </a:pPr>
            <a:endParaRPr lang="en-US" sz="2200" dirty="0">
              <a:latin typeface="Arial "/>
              <a:cs typeface="Arial" panose="020B0604020202020204" pitchFamily="34" charset="0"/>
            </a:endParaRPr>
          </a:p>
          <a:p>
            <a:pPr marL="457200" indent="-457200">
              <a:buFont typeface="+mj-lt"/>
              <a:buAutoNum type="arabicPeriod"/>
            </a:pPr>
            <a:r>
              <a:rPr lang="en-US" sz="2200" dirty="0">
                <a:latin typeface="Arial "/>
                <a:cs typeface="Arial" panose="020B0604020202020204" pitchFamily="34" charset="0"/>
              </a:rPr>
              <a:t>Analyze </a:t>
            </a:r>
            <a:r>
              <a:rPr lang="en-US" sz="2200" dirty="0">
                <a:solidFill>
                  <a:srgbClr val="0039A6"/>
                </a:solidFill>
                <a:latin typeface="Arial "/>
              </a:rPr>
              <a:t>HABAC</a:t>
            </a:r>
            <a:r>
              <a:rPr lang="en-US" sz="2200" dirty="0">
                <a:latin typeface="Arial "/>
                <a:cs typeface="Arial" panose="020B0604020202020204" pitchFamily="34" charset="0"/>
              </a:rPr>
              <a:t> model relative to the previously published </a:t>
            </a:r>
            <a:r>
              <a:rPr lang="en-US" sz="2200" dirty="0">
                <a:solidFill>
                  <a:schemeClr val="accent2">
                    <a:lumMod val="75000"/>
                  </a:schemeClr>
                </a:solidFill>
                <a:latin typeface="Arial "/>
              </a:rPr>
              <a:t>EGRBAC</a:t>
            </a:r>
            <a:r>
              <a:rPr lang="en-US" sz="2200" dirty="0">
                <a:latin typeface="Arial "/>
                <a:cs typeface="Arial" panose="020B0604020202020204" pitchFamily="34" charset="0"/>
              </a:rPr>
              <a:t> model [4]. Compare the theoretical expressive power of these models by:</a:t>
            </a:r>
          </a:p>
          <a:p>
            <a:pPr marL="457200" indent="-457200">
              <a:buFont typeface="+mj-lt"/>
              <a:buAutoNum type="arabicPeriod"/>
            </a:pPr>
            <a:endParaRPr lang="en-US" sz="2200" dirty="0">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Introduce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configuration that translates </a:t>
            </a:r>
            <a:r>
              <a:rPr lang="en-US" sz="2200" dirty="0">
                <a:solidFill>
                  <a:schemeClr val="bg2">
                    <a:lumMod val="75000"/>
                  </a:schemeClr>
                </a:solidFill>
                <a:latin typeface="Arial "/>
              </a:rPr>
              <a:t>EGRBAC</a:t>
            </a:r>
            <a:r>
              <a:rPr lang="en-US" sz="2200" dirty="0">
                <a:solidFill>
                  <a:schemeClr val="bg2">
                    <a:lumMod val="75000"/>
                  </a:schemeClr>
                </a:solidFill>
                <a:latin typeface="Arial "/>
                <a:cs typeface="Arial" panose="020B0604020202020204" pitchFamily="34" charset="0"/>
              </a:rPr>
              <a:t> policies in a manner that they can be implemented by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a:t>
            </a:r>
          </a:p>
          <a:p>
            <a:pPr marL="800100" lvl="1" indent="-457200">
              <a:buFont typeface="+mj-lt"/>
              <a:buAutoNum type="alphaLcPeriod"/>
            </a:pPr>
            <a:endParaRPr lang="en-US" sz="2200" dirty="0">
              <a:solidFill>
                <a:schemeClr val="bg2">
                  <a:lumMod val="75000"/>
                </a:schemeClr>
              </a:solidFill>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Provide an algorithm to convert an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specification to </a:t>
            </a:r>
            <a:r>
              <a:rPr lang="en-US" sz="2200" dirty="0">
                <a:solidFill>
                  <a:schemeClr val="bg2">
                    <a:lumMod val="75000"/>
                  </a:schemeClr>
                </a:solidFill>
                <a:latin typeface="Arial "/>
              </a:rPr>
              <a:t>EGRBAC</a:t>
            </a:r>
            <a:r>
              <a:rPr lang="en-US" sz="2200" dirty="0">
                <a:solidFill>
                  <a:schemeClr val="bg2">
                    <a:lumMod val="75000"/>
                  </a:schemeClr>
                </a:solidFill>
                <a:latin typeface="Arial "/>
                <a:cs typeface="Arial" panose="020B0604020202020204" pitchFamily="34" charset="0"/>
              </a:rPr>
              <a:t>.</a:t>
            </a:r>
          </a:p>
          <a:p>
            <a:pPr marL="800100" lvl="1" indent="-457200">
              <a:buFont typeface="+mj-lt"/>
              <a:buAutoNum type="alphaLcPeriod"/>
            </a:pPr>
            <a:endParaRPr lang="en-US" sz="2200" dirty="0">
              <a:latin typeface="Arial "/>
              <a:cs typeface="Arial" panose="020B0604020202020204" pitchFamily="34" charset="0"/>
            </a:endParaRPr>
          </a:p>
          <a:p>
            <a:pPr marL="800100" lvl="1" indent="-457200">
              <a:buFont typeface="+mj-lt"/>
              <a:buAutoNum type="alphaLcPeriod"/>
            </a:pPr>
            <a:r>
              <a:rPr lang="en-US" sz="2200" dirty="0">
                <a:latin typeface="Arial "/>
                <a:cs typeface="Arial" panose="020B0604020202020204" pitchFamily="34" charset="0"/>
              </a:rPr>
              <a:t>Discuss the insights for practical deployment of these models resulting from these constructions.</a:t>
            </a:r>
          </a:p>
          <a:p>
            <a:pPr lvl="1"/>
            <a:endParaRPr lang="fr-FR" sz="1700" dirty="0">
              <a:latin typeface="Arial "/>
            </a:endParaRPr>
          </a:p>
          <a:p>
            <a:endParaRPr lang="fr-FR" sz="2000" dirty="0">
              <a:latin typeface="Arial "/>
            </a:endParaRP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40</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9" name="Title 2">
            <a:extLst>
              <a:ext uri="{FF2B5EF4-FFF2-40B4-BE49-F238E27FC236}">
                <a16:creationId xmlns:a16="http://schemas.microsoft.com/office/drawing/2014/main" id="{E5B267C4-7335-4D94-B8B9-5FEC1213EAA2}"/>
              </a:ext>
            </a:extLst>
          </p:cNvPr>
          <p:cNvSpPr>
            <a:spLocks noGrp="1"/>
          </p:cNvSpPr>
          <p:nvPr>
            <p:ph type="ctrTitle"/>
          </p:nvPr>
        </p:nvSpPr>
        <p:spPr>
          <a:xfrm>
            <a:off x="1802398" y="308394"/>
            <a:ext cx="4932822" cy="462224"/>
          </a:xfrm>
        </p:spPr>
        <p:txBody>
          <a:bodyPr/>
          <a:lstStyle/>
          <a:p>
            <a:r>
              <a:rPr lang="en-US" dirty="0"/>
              <a:t>Our Contribution</a:t>
            </a:r>
          </a:p>
        </p:txBody>
      </p:sp>
    </p:spTree>
    <p:extLst>
      <p:ext uri="{BB962C8B-B14F-4D97-AF65-F5344CB8AC3E}">
        <p14:creationId xmlns:p14="http://schemas.microsoft.com/office/powerpoint/2010/main" val="47837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DCECC7-FBEA-403B-9D1B-22D748AE79FA}"/>
              </a:ext>
            </a:extLst>
          </p:cNvPr>
          <p:cNvPicPr>
            <a:picLocks noChangeAspect="1"/>
          </p:cNvPicPr>
          <p:nvPr/>
        </p:nvPicPr>
        <p:blipFill>
          <a:blip r:embed="rId3"/>
          <a:stretch>
            <a:fillRect/>
          </a:stretch>
        </p:blipFill>
        <p:spPr>
          <a:xfrm>
            <a:off x="2370528" y="1157242"/>
            <a:ext cx="4607047" cy="2240526"/>
          </a:xfrm>
          <a:prstGeom prst="rect">
            <a:avLst/>
          </a:prstGeom>
        </p:spPr>
      </p:pic>
      <p:pic>
        <p:nvPicPr>
          <p:cNvPr id="11" name="Picture 10" descr="Diagram&#10;&#10;Description automatically generated">
            <a:extLst>
              <a:ext uri="{FF2B5EF4-FFF2-40B4-BE49-F238E27FC236}">
                <a16:creationId xmlns:a16="http://schemas.microsoft.com/office/drawing/2014/main" id="{F62AB335-5C62-44EE-8E12-4FC1A5DFF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349" y="3649959"/>
            <a:ext cx="5011404" cy="2393974"/>
          </a:xfrm>
          <a:prstGeom prst="rect">
            <a:avLst/>
          </a:prstGeom>
        </p:spPr>
      </p:pic>
      <p:sp>
        <p:nvSpPr>
          <p:cNvPr id="3" name="Title 2">
            <a:extLst>
              <a:ext uri="{FF2B5EF4-FFF2-40B4-BE49-F238E27FC236}">
                <a16:creationId xmlns:a16="http://schemas.microsoft.com/office/drawing/2014/main" id="{8486278A-1BF0-4663-97F2-DB0BC91ABCE2}"/>
              </a:ext>
            </a:extLst>
          </p:cNvPr>
          <p:cNvSpPr>
            <a:spLocks noGrp="1"/>
          </p:cNvSpPr>
          <p:nvPr>
            <p:ph type="ctrTitle"/>
          </p:nvPr>
        </p:nvSpPr>
        <p:spPr>
          <a:xfrm>
            <a:off x="1818728" y="311384"/>
            <a:ext cx="4932822" cy="462224"/>
          </a:xfrm>
        </p:spPr>
        <p:txBody>
          <a:bodyPr anchor="b">
            <a:normAutofit/>
          </a:bodyPr>
          <a:lstStyle/>
          <a:p>
            <a:r>
              <a:rPr lang="en-US" sz="2700" dirty="0"/>
              <a:t>HABAC Vs EGRBAC</a:t>
            </a: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a:xfrm>
            <a:off x="4388459" y="6492875"/>
            <a:ext cx="367080" cy="365125"/>
          </a:xfrm>
        </p:spPr>
        <p:txBody>
          <a:bodyPr anchor="ctr">
            <a:normAutofit/>
          </a:bodyPr>
          <a:lstStyle/>
          <a:p>
            <a:pPr>
              <a:spcAft>
                <a:spcPts val="600"/>
              </a:spcAft>
            </a:pPr>
            <a:fld id="{689318A1-174D-4DEE-8106-03A37B9BCF15}" type="slidenum">
              <a:rPr lang="en-US" sz="1000" smtClean="0"/>
              <a:pPr>
                <a:spcAft>
                  <a:spcPts val="600"/>
                </a:spcAft>
              </a:pPr>
              <a:t>41</a:t>
            </a:fld>
            <a:endParaRPr lang="en-US" sz="100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pPr>
              <a:spcAft>
                <a:spcPts val="600"/>
              </a:spcAft>
            </a:pPr>
            <a:r>
              <a:rPr lang="en-US"/>
              <a:t>© Safwa Ameer</a:t>
            </a:r>
          </a:p>
        </p:txBody>
      </p:sp>
      <p:sp>
        <p:nvSpPr>
          <p:cNvPr id="17" name="TextBox 16">
            <a:extLst>
              <a:ext uri="{FF2B5EF4-FFF2-40B4-BE49-F238E27FC236}">
                <a16:creationId xmlns:a16="http://schemas.microsoft.com/office/drawing/2014/main" id="{E8E03606-B3C9-4FAD-9AF4-4148D3B12A9B}"/>
              </a:ext>
            </a:extLst>
          </p:cNvPr>
          <p:cNvSpPr txBox="1"/>
          <p:nvPr/>
        </p:nvSpPr>
        <p:spPr>
          <a:xfrm>
            <a:off x="231112" y="4974783"/>
            <a:ext cx="2973308" cy="1200329"/>
          </a:xfrm>
          <a:prstGeom prst="rect">
            <a:avLst/>
          </a:prstGeom>
          <a:noFill/>
        </p:spPr>
        <p:txBody>
          <a:bodyPr wrap="square">
            <a:spAutoFit/>
          </a:bodyPr>
          <a:lstStyle/>
          <a:p>
            <a:r>
              <a:rPr lang="en-US" sz="1800" b="1" i="0" u="none" strike="noStrike" baseline="0" dirty="0">
                <a:latin typeface="Arial" panose="020B0604020202020204" pitchFamily="34" charset="0"/>
                <a:cs typeface="Arial" panose="020B0604020202020204" pitchFamily="34" charset="0"/>
              </a:rPr>
              <a:t>1- In HABAC we can not create something equivalent to EGRBAC </a:t>
            </a:r>
            <a:r>
              <a:rPr lang="en-US" sz="1800" b="1" i="0" u="none" strike="noStrike" baseline="0" dirty="0">
                <a:solidFill>
                  <a:srgbClr val="0039A6"/>
                </a:solidFill>
                <a:latin typeface="Arial" panose="020B0604020202020204" pitchFamily="34" charset="0"/>
                <a:cs typeface="Arial" panose="020B0604020202020204" pitchFamily="34" charset="0"/>
              </a:rPr>
              <a:t>PRConstraints</a:t>
            </a:r>
            <a:r>
              <a:rPr lang="en-US" sz="1800" b="1" i="0" u="none" strike="noStrike" baseline="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7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DCECC7-FBEA-403B-9D1B-22D748AE79FA}"/>
              </a:ext>
            </a:extLst>
          </p:cNvPr>
          <p:cNvPicPr>
            <a:picLocks noChangeAspect="1"/>
          </p:cNvPicPr>
          <p:nvPr/>
        </p:nvPicPr>
        <p:blipFill>
          <a:blip r:embed="rId3"/>
          <a:stretch>
            <a:fillRect/>
          </a:stretch>
        </p:blipFill>
        <p:spPr>
          <a:xfrm>
            <a:off x="2370528" y="1157242"/>
            <a:ext cx="4607047" cy="2240526"/>
          </a:xfrm>
          <a:prstGeom prst="rect">
            <a:avLst/>
          </a:prstGeom>
        </p:spPr>
      </p:pic>
      <p:pic>
        <p:nvPicPr>
          <p:cNvPr id="11" name="Picture 10" descr="Diagram&#10;&#10;Description automatically generated">
            <a:extLst>
              <a:ext uri="{FF2B5EF4-FFF2-40B4-BE49-F238E27FC236}">
                <a16:creationId xmlns:a16="http://schemas.microsoft.com/office/drawing/2014/main" id="{F62AB335-5C62-44EE-8E12-4FC1A5DFF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349" y="3649959"/>
            <a:ext cx="5011404" cy="2393974"/>
          </a:xfrm>
          <a:prstGeom prst="rect">
            <a:avLst/>
          </a:prstGeom>
        </p:spPr>
      </p:pic>
      <p:sp>
        <p:nvSpPr>
          <p:cNvPr id="3" name="Title 2">
            <a:extLst>
              <a:ext uri="{FF2B5EF4-FFF2-40B4-BE49-F238E27FC236}">
                <a16:creationId xmlns:a16="http://schemas.microsoft.com/office/drawing/2014/main" id="{8486278A-1BF0-4663-97F2-DB0BC91ABCE2}"/>
              </a:ext>
            </a:extLst>
          </p:cNvPr>
          <p:cNvSpPr>
            <a:spLocks noGrp="1"/>
          </p:cNvSpPr>
          <p:nvPr>
            <p:ph type="ctrTitle"/>
          </p:nvPr>
        </p:nvSpPr>
        <p:spPr>
          <a:xfrm>
            <a:off x="1818728" y="311384"/>
            <a:ext cx="4932822" cy="462224"/>
          </a:xfrm>
        </p:spPr>
        <p:txBody>
          <a:bodyPr anchor="b">
            <a:normAutofit/>
          </a:bodyPr>
          <a:lstStyle/>
          <a:p>
            <a:r>
              <a:rPr lang="en-US" sz="2700" dirty="0"/>
              <a:t>HABAC Vs EGRBAC</a:t>
            </a: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a:xfrm>
            <a:off x="4388459" y="6492875"/>
            <a:ext cx="367080" cy="365125"/>
          </a:xfrm>
        </p:spPr>
        <p:txBody>
          <a:bodyPr anchor="ctr">
            <a:normAutofit/>
          </a:bodyPr>
          <a:lstStyle/>
          <a:p>
            <a:pPr>
              <a:spcAft>
                <a:spcPts val="600"/>
              </a:spcAft>
            </a:pPr>
            <a:fld id="{689318A1-174D-4DEE-8106-03A37B9BCF15}" type="slidenum">
              <a:rPr lang="en-US" sz="1000" smtClean="0"/>
              <a:pPr>
                <a:spcAft>
                  <a:spcPts val="600"/>
                </a:spcAft>
              </a:pPr>
              <a:t>42</a:t>
            </a:fld>
            <a:endParaRPr lang="en-US" sz="100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pPr>
              <a:spcAft>
                <a:spcPts val="600"/>
              </a:spcAft>
            </a:pPr>
            <a:r>
              <a:rPr lang="en-US"/>
              <a:t>© Safwa Ameer</a:t>
            </a:r>
          </a:p>
        </p:txBody>
      </p:sp>
      <p:sp>
        <p:nvSpPr>
          <p:cNvPr id="17" name="TextBox 16">
            <a:extLst>
              <a:ext uri="{FF2B5EF4-FFF2-40B4-BE49-F238E27FC236}">
                <a16:creationId xmlns:a16="http://schemas.microsoft.com/office/drawing/2014/main" id="{E8E03606-B3C9-4FAD-9AF4-4148D3B12A9B}"/>
              </a:ext>
            </a:extLst>
          </p:cNvPr>
          <p:cNvSpPr txBox="1"/>
          <p:nvPr/>
        </p:nvSpPr>
        <p:spPr>
          <a:xfrm>
            <a:off x="231112" y="4974783"/>
            <a:ext cx="2973308" cy="1200329"/>
          </a:xfrm>
          <a:prstGeom prst="rect">
            <a:avLst/>
          </a:prstGeom>
          <a:noFill/>
        </p:spPr>
        <p:txBody>
          <a:bodyPr wrap="square">
            <a:spAutoFit/>
          </a:bodyPr>
          <a:lstStyle/>
          <a:p>
            <a:r>
              <a:rPr lang="en-US" sz="1800" b="1" i="0" u="none" strike="noStrike" baseline="0" dirty="0">
                <a:latin typeface="Arial" panose="020B0604020202020204" pitchFamily="34" charset="0"/>
                <a:cs typeface="Arial" panose="020B0604020202020204" pitchFamily="34" charset="0"/>
              </a:rPr>
              <a:t>1- In HABAC we can not create something equivalent to EGRBAC </a:t>
            </a:r>
            <a:r>
              <a:rPr lang="en-US" sz="1800" b="1" i="0" u="none" strike="noStrike" baseline="0" dirty="0">
                <a:solidFill>
                  <a:srgbClr val="0039A6"/>
                </a:solidFill>
                <a:latin typeface="Arial" panose="020B0604020202020204" pitchFamily="34" charset="0"/>
                <a:cs typeface="Arial" panose="020B0604020202020204" pitchFamily="34" charset="0"/>
              </a:rPr>
              <a:t>PRConstraints</a:t>
            </a:r>
            <a:r>
              <a:rPr lang="en-US" sz="1800" b="1" i="0" u="none" strike="noStrike" baseline="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6E60001-AE3D-41F9-8143-6B92F14115CD}"/>
              </a:ext>
            </a:extLst>
          </p:cNvPr>
          <p:cNvSpPr txBox="1"/>
          <p:nvPr/>
        </p:nvSpPr>
        <p:spPr>
          <a:xfrm>
            <a:off x="231112" y="1941075"/>
            <a:ext cx="2408780" cy="2585323"/>
          </a:xfrm>
          <a:prstGeom prst="rect">
            <a:avLst/>
          </a:prstGeom>
          <a:noFill/>
        </p:spPr>
        <p:txBody>
          <a:bodyPr wrap="square">
            <a:spAutoFit/>
          </a:bodyPr>
          <a:lstStyle/>
          <a:p>
            <a:pPr algn="l"/>
            <a:r>
              <a:rPr lang="en-US" sz="1800" b="1" i="0" u="none" strike="noStrike" baseline="0" dirty="0">
                <a:latin typeface="Arial" panose="020B0604020202020204" pitchFamily="34" charset="0"/>
                <a:cs typeface="Arial" panose="020B0604020202020204" pitchFamily="34" charset="0"/>
              </a:rPr>
              <a:t>2- In EGRBAC it is </a:t>
            </a:r>
            <a:r>
              <a:rPr lang="en-US" sz="1800" b="1" i="0" u="none" strike="noStrike" baseline="0" dirty="0">
                <a:solidFill>
                  <a:srgbClr val="0039A6"/>
                </a:solidFill>
                <a:latin typeface="Arial" panose="020B0604020202020204" pitchFamily="34" charset="0"/>
                <a:cs typeface="Arial" panose="020B0604020202020204" pitchFamily="34" charset="0"/>
              </a:rPr>
              <a:t>easy to define </a:t>
            </a:r>
            <a:r>
              <a:rPr lang="en-US" sz="1800" b="1" i="0" u="none" strike="noStrike" baseline="0" dirty="0">
                <a:latin typeface="Arial" panose="020B0604020202020204" pitchFamily="34" charset="0"/>
                <a:cs typeface="Arial" panose="020B0604020202020204" pitchFamily="34" charset="0"/>
              </a:rPr>
              <a:t>who has what permissions, and who is not allowed to have a future access</a:t>
            </a:r>
          </a:p>
          <a:p>
            <a:pPr algn="l"/>
            <a:r>
              <a:rPr lang="en-US" sz="1800" b="1" i="0" u="none" strike="noStrike" baseline="0" dirty="0">
                <a:latin typeface="Arial" panose="020B0604020202020204" pitchFamily="34" charset="0"/>
                <a:cs typeface="Arial" panose="020B0604020202020204" pitchFamily="34" charset="0"/>
              </a:rPr>
              <a:t>to specific permissions.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65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DCECC7-FBEA-403B-9D1B-22D748AE79FA}"/>
              </a:ext>
            </a:extLst>
          </p:cNvPr>
          <p:cNvPicPr>
            <a:picLocks noChangeAspect="1"/>
          </p:cNvPicPr>
          <p:nvPr/>
        </p:nvPicPr>
        <p:blipFill>
          <a:blip r:embed="rId3"/>
          <a:stretch>
            <a:fillRect/>
          </a:stretch>
        </p:blipFill>
        <p:spPr>
          <a:xfrm>
            <a:off x="2370528" y="1157242"/>
            <a:ext cx="4607047" cy="2240526"/>
          </a:xfrm>
          <a:prstGeom prst="rect">
            <a:avLst/>
          </a:prstGeom>
        </p:spPr>
      </p:pic>
      <p:pic>
        <p:nvPicPr>
          <p:cNvPr id="11" name="Picture 10" descr="Diagram&#10;&#10;Description automatically generated">
            <a:extLst>
              <a:ext uri="{FF2B5EF4-FFF2-40B4-BE49-F238E27FC236}">
                <a16:creationId xmlns:a16="http://schemas.microsoft.com/office/drawing/2014/main" id="{F62AB335-5C62-44EE-8E12-4FC1A5DFF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349" y="3649959"/>
            <a:ext cx="5011404" cy="2393974"/>
          </a:xfrm>
          <a:prstGeom prst="rect">
            <a:avLst/>
          </a:prstGeom>
        </p:spPr>
      </p:pic>
      <p:sp>
        <p:nvSpPr>
          <p:cNvPr id="3" name="Title 2">
            <a:extLst>
              <a:ext uri="{FF2B5EF4-FFF2-40B4-BE49-F238E27FC236}">
                <a16:creationId xmlns:a16="http://schemas.microsoft.com/office/drawing/2014/main" id="{8486278A-1BF0-4663-97F2-DB0BC91ABCE2}"/>
              </a:ext>
            </a:extLst>
          </p:cNvPr>
          <p:cNvSpPr>
            <a:spLocks noGrp="1"/>
          </p:cNvSpPr>
          <p:nvPr>
            <p:ph type="ctrTitle"/>
          </p:nvPr>
        </p:nvSpPr>
        <p:spPr>
          <a:xfrm>
            <a:off x="1818728" y="311384"/>
            <a:ext cx="4932822" cy="462224"/>
          </a:xfrm>
        </p:spPr>
        <p:txBody>
          <a:bodyPr anchor="b">
            <a:normAutofit/>
          </a:bodyPr>
          <a:lstStyle/>
          <a:p>
            <a:r>
              <a:rPr lang="en-US" sz="2700" dirty="0"/>
              <a:t>HABAC Vs EGRBAC</a:t>
            </a: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a:xfrm>
            <a:off x="4388459" y="6492875"/>
            <a:ext cx="367080" cy="365125"/>
          </a:xfrm>
        </p:spPr>
        <p:txBody>
          <a:bodyPr anchor="ctr">
            <a:normAutofit/>
          </a:bodyPr>
          <a:lstStyle/>
          <a:p>
            <a:pPr>
              <a:spcAft>
                <a:spcPts val="600"/>
              </a:spcAft>
            </a:pPr>
            <a:fld id="{689318A1-174D-4DEE-8106-03A37B9BCF15}" type="slidenum">
              <a:rPr lang="en-US" sz="1000" smtClean="0"/>
              <a:pPr>
                <a:spcAft>
                  <a:spcPts val="600"/>
                </a:spcAft>
              </a:pPr>
              <a:t>43</a:t>
            </a:fld>
            <a:endParaRPr lang="en-US" sz="100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pPr>
              <a:spcAft>
                <a:spcPts val="600"/>
              </a:spcAft>
            </a:pPr>
            <a:r>
              <a:rPr lang="en-US"/>
              <a:t>© Safwa Ameer</a:t>
            </a:r>
          </a:p>
        </p:txBody>
      </p:sp>
      <p:sp>
        <p:nvSpPr>
          <p:cNvPr id="17" name="TextBox 16">
            <a:extLst>
              <a:ext uri="{FF2B5EF4-FFF2-40B4-BE49-F238E27FC236}">
                <a16:creationId xmlns:a16="http://schemas.microsoft.com/office/drawing/2014/main" id="{E8E03606-B3C9-4FAD-9AF4-4148D3B12A9B}"/>
              </a:ext>
            </a:extLst>
          </p:cNvPr>
          <p:cNvSpPr txBox="1"/>
          <p:nvPr/>
        </p:nvSpPr>
        <p:spPr>
          <a:xfrm>
            <a:off x="231112" y="4974783"/>
            <a:ext cx="2973308" cy="1200329"/>
          </a:xfrm>
          <a:prstGeom prst="rect">
            <a:avLst/>
          </a:prstGeom>
          <a:noFill/>
        </p:spPr>
        <p:txBody>
          <a:bodyPr wrap="square">
            <a:spAutoFit/>
          </a:bodyPr>
          <a:lstStyle/>
          <a:p>
            <a:r>
              <a:rPr lang="en-US" sz="1800" b="1" i="0" u="none" strike="noStrike" baseline="0" dirty="0">
                <a:latin typeface="Arial" panose="020B0604020202020204" pitchFamily="34" charset="0"/>
                <a:cs typeface="Arial" panose="020B0604020202020204" pitchFamily="34" charset="0"/>
              </a:rPr>
              <a:t>1- In HABAC we can not create something equivalent to EGRBAC </a:t>
            </a:r>
            <a:r>
              <a:rPr lang="en-US" sz="1800" b="1" i="0" u="none" strike="noStrike" baseline="0" dirty="0">
                <a:solidFill>
                  <a:srgbClr val="0039A6"/>
                </a:solidFill>
                <a:latin typeface="Arial" panose="020B0604020202020204" pitchFamily="34" charset="0"/>
                <a:cs typeface="Arial" panose="020B0604020202020204" pitchFamily="34" charset="0"/>
              </a:rPr>
              <a:t>PRConstraints</a:t>
            </a:r>
            <a:r>
              <a:rPr lang="en-US" sz="1800" b="1" i="0" u="none" strike="noStrike" baseline="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6E60001-AE3D-41F9-8143-6B92F14115CD}"/>
              </a:ext>
            </a:extLst>
          </p:cNvPr>
          <p:cNvSpPr txBox="1"/>
          <p:nvPr/>
        </p:nvSpPr>
        <p:spPr>
          <a:xfrm>
            <a:off x="231112" y="1941075"/>
            <a:ext cx="2408780" cy="2585323"/>
          </a:xfrm>
          <a:prstGeom prst="rect">
            <a:avLst/>
          </a:prstGeom>
          <a:noFill/>
        </p:spPr>
        <p:txBody>
          <a:bodyPr wrap="square">
            <a:spAutoFit/>
          </a:bodyPr>
          <a:lstStyle/>
          <a:p>
            <a:pPr algn="l"/>
            <a:r>
              <a:rPr lang="en-US" sz="1800" b="1" i="0" u="none" strike="noStrike" baseline="0" dirty="0">
                <a:latin typeface="Arial" panose="020B0604020202020204" pitchFamily="34" charset="0"/>
                <a:cs typeface="Arial" panose="020B0604020202020204" pitchFamily="34" charset="0"/>
              </a:rPr>
              <a:t>2- In EGRBAC it is </a:t>
            </a:r>
            <a:r>
              <a:rPr lang="en-US" sz="1800" b="1" i="0" u="none" strike="noStrike" baseline="0" dirty="0">
                <a:solidFill>
                  <a:srgbClr val="0039A6"/>
                </a:solidFill>
                <a:latin typeface="Arial" panose="020B0604020202020204" pitchFamily="34" charset="0"/>
                <a:cs typeface="Arial" panose="020B0604020202020204" pitchFamily="34" charset="0"/>
              </a:rPr>
              <a:t>easy to define </a:t>
            </a:r>
            <a:r>
              <a:rPr lang="en-US" sz="1800" b="1" i="0" u="none" strike="noStrike" baseline="0" dirty="0">
                <a:latin typeface="Arial" panose="020B0604020202020204" pitchFamily="34" charset="0"/>
                <a:cs typeface="Arial" panose="020B0604020202020204" pitchFamily="34" charset="0"/>
              </a:rPr>
              <a:t>who has what permissions, and who is not allowed to have a future access</a:t>
            </a:r>
          </a:p>
          <a:p>
            <a:pPr algn="l"/>
            <a:r>
              <a:rPr lang="en-US" sz="1800" b="1" i="0" u="none" strike="noStrike" baseline="0" dirty="0">
                <a:latin typeface="Arial" panose="020B0604020202020204" pitchFamily="34" charset="0"/>
                <a:cs typeface="Arial" panose="020B0604020202020204" pitchFamily="34" charset="0"/>
              </a:rPr>
              <a:t>to specific permissions.</a:t>
            </a:r>
            <a:endParaRPr lang="en-US"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58DB553-EF62-4CFA-8AA6-B2ADC1329168}"/>
              </a:ext>
            </a:extLst>
          </p:cNvPr>
          <p:cNvSpPr txBox="1"/>
          <p:nvPr/>
        </p:nvSpPr>
        <p:spPr>
          <a:xfrm>
            <a:off x="6975651" y="1430626"/>
            <a:ext cx="2139415" cy="3416320"/>
          </a:xfrm>
          <a:prstGeom prst="rect">
            <a:avLst/>
          </a:prstGeom>
          <a:noFill/>
        </p:spPr>
        <p:txBody>
          <a:bodyPr wrap="square">
            <a:spAutoFit/>
          </a:bodyPr>
          <a:lstStyle/>
          <a:p>
            <a:pPr algn="l"/>
            <a:r>
              <a:rPr lang="en-US" sz="1800" b="1" i="0" u="none" strike="noStrike" baseline="0" dirty="0">
                <a:latin typeface="Arial" panose="020B0604020202020204" pitchFamily="34" charset="0"/>
                <a:cs typeface="Arial" panose="020B0604020202020204" pitchFamily="34" charset="0"/>
              </a:rPr>
              <a:t>3- in EGRBAC, we can’t handle HABAC policies that involve</a:t>
            </a:r>
          </a:p>
          <a:p>
            <a:pPr algn="l"/>
            <a:r>
              <a:rPr lang="en-US" sz="1800" b="1" i="0" u="none" strike="noStrike" baseline="0" dirty="0">
                <a:latin typeface="Arial" panose="020B0604020202020204" pitchFamily="34" charset="0"/>
                <a:cs typeface="Arial" panose="020B0604020202020204" pitchFamily="34" charset="0"/>
              </a:rPr>
              <a:t>users, devices and operations </a:t>
            </a:r>
            <a:r>
              <a:rPr lang="en-US" sz="1800" b="1" i="0" u="none" strike="noStrike" baseline="0" dirty="0">
                <a:solidFill>
                  <a:srgbClr val="0039A6"/>
                </a:solidFill>
                <a:latin typeface="Arial" panose="020B0604020202020204" pitchFamily="34" charset="0"/>
                <a:cs typeface="Arial" panose="020B0604020202020204" pitchFamily="34" charset="0"/>
              </a:rPr>
              <a:t>dynamic attributes</a:t>
            </a:r>
            <a:r>
              <a:rPr lang="en-US" sz="1800" b="1" i="0" u="none" strike="noStrike" baseline="0" dirty="0">
                <a:latin typeface="Arial" panose="020B0604020202020204" pitchFamily="34" charset="0"/>
                <a:cs typeface="Arial" panose="020B0604020202020204" pitchFamily="34" charset="0"/>
              </a:rPr>
              <a:t>. Such handling may lead to </a:t>
            </a:r>
            <a:r>
              <a:rPr lang="en-US" sz="1800" b="1" i="0" u="none" strike="noStrike" baseline="0" dirty="0">
                <a:solidFill>
                  <a:srgbClr val="0039A6"/>
                </a:solidFill>
                <a:latin typeface="Arial" panose="020B0604020202020204" pitchFamily="34" charset="0"/>
                <a:cs typeface="Arial" panose="020B0604020202020204" pitchFamily="34" charset="0"/>
              </a:rPr>
              <a:t>role explosion</a:t>
            </a:r>
          </a:p>
          <a:p>
            <a:pPr algn="l"/>
            <a:r>
              <a:rPr lang="en-US" sz="1800" b="1" i="0" u="none" strike="noStrike" baseline="0" dirty="0">
                <a:latin typeface="Arial" panose="020B0604020202020204" pitchFamily="34" charset="0"/>
                <a:cs typeface="Arial" panose="020B0604020202020204" pitchFamily="34" charset="0"/>
              </a:rPr>
              <a:t>in EGRBAC.</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80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EF2A6C-2A1C-4FCA-B284-FF3F0B6746A6}"/>
              </a:ext>
            </a:extLst>
          </p:cNvPr>
          <p:cNvSpPr>
            <a:spLocks noGrp="1"/>
          </p:cNvSpPr>
          <p:nvPr>
            <p:ph idx="1"/>
          </p:nvPr>
        </p:nvSpPr>
        <p:spPr>
          <a:xfrm>
            <a:off x="304800" y="1395384"/>
            <a:ext cx="8521699" cy="3161323"/>
          </a:xfrm>
        </p:spPr>
        <p:txBody>
          <a:bodyPr/>
          <a:lstStyle/>
          <a:p>
            <a:pPr algn="l"/>
            <a:r>
              <a:rPr lang="en-US" sz="1800" dirty="0">
                <a:latin typeface="Arial "/>
              </a:rPr>
              <a:t>W</a:t>
            </a:r>
            <a:r>
              <a:rPr lang="en-US" sz="1800" b="0" i="0" u="none" strike="noStrike" baseline="0" dirty="0">
                <a:latin typeface="Arial "/>
              </a:rPr>
              <a:t>e introduce HABAC access control model for smart home IoT.</a:t>
            </a:r>
          </a:p>
          <a:p>
            <a:pPr algn="l"/>
            <a:r>
              <a:rPr lang="en-US" sz="1800" b="0" i="0" u="none" strike="noStrike" baseline="0" dirty="0">
                <a:latin typeface="Arial "/>
              </a:rPr>
              <a:t>It is a dynamic, fine grained ABAC based model that captures different attributes of users, environment, operations, and devices.</a:t>
            </a:r>
          </a:p>
          <a:p>
            <a:pPr algn="l"/>
            <a:r>
              <a:rPr lang="en-US" sz="1800" b="0" i="0" u="none" strike="noStrike" baseline="0" dirty="0">
                <a:latin typeface="Arial "/>
              </a:rPr>
              <a:t>We provide a use case scenario demonstration. Moreover, we compare the theoretical expressive power of our model to EGRBAC which is a dynamic contextual aware RBAC based access control model. We do that by providing approaches for converting an HABAC specification to EGRBAC and vice versa.</a:t>
            </a:r>
          </a:p>
          <a:p>
            <a:pPr algn="l"/>
            <a:r>
              <a:rPr lang="en-US" sz="1800" b="0" i="0" u="none" strike="noStrike" baseline="0" dirty="0">
                <a:latin typeface="Arial "/>
              </a:rPr>
              <a:t>In conclusion, we believe that a hybrid model retaining HABAC and EGRBAC features may be the most suitable for smart home IoT, and likely more generally.</a:t>
            </a:r>
          </a:p>
          <a:p>
            <a:pPr algn="l"/>
            <a:endParaRPr lang="en-US" dirty="0"/>
          </a:p>
        </p:txBody>
      </p:sp>
      <p:sp>
        <p:nvSpPr>
          <p:cNvPr id="3" name="Title 2">
            <a:extLst>
              <a:ext uri="{FF2B5EF4-FFF2-40B4-BE49-F238E27FC236}">
                <a16:creationId xmlns:a16="http://schemas.microsoft.com/office/drawing/2014/main" id="{9954A7E2-4B83-4FFE-908F-6368947159F2}"/>
              </a:ext>
            </a:extLst>
          </p:cNvPr>
          <p:cNvSpPr>
            <a:spLocks noGrp="1"/>
          </p:cNvSpPr>
          <p:nvPr>
            <p:ph type="ctr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FD7B4A98-AF8C-4D88-89F7-A90AD5724FFE}"/>
              </a:ext>
            </a:extLst>
          </p:cNvPr>
          <p:cNvSpPr>
            <a:spLocks noGrp="1"/>
          </p:cNvSpPr>
          <p:nvPr>
            <p:ph type="sldNum" sz="quarter" idx="4"/>
          </p:nvPr>
        </p:nvSpPr>
        <p:spPr/>
        <p:txBody>
          <a:bodyPr/>
          <a:lstStyle/>
          <a:p>
            <a:fld id="{689318A1-174D-4DEE-8106-03A37B9BCF15}" type="slidenum">
              <a:rPr lang="en-US" sz="1000" smtClean="0"/>
              <a:pPr/>
              <a:t>44</a:t>
            </a:fld>
            <a:endParaRPr lang="en-US" sz="1000" dirty="0"/>
          </a:p>
        </p:txBody>
      </p:sp>
      <p:sp>
        <p:nvSpPr>
          <p:cNvPr id="5" name="Footer Placeholder 4">
            <a:extLst>
              <a:ext uri="{FF2B5EF4-FFF2-40B4-BE49-F238E27FC236}">
                <a16:creationId xmlns:a16="http://schemas.microsoft.com/office/drawing/2014/main" id="{731BA114-57F1-4348-86B3-DF5C6F93AC74}"/>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Tree>
    <p:extLst>
      <p:ext uri="{BB962C8B-B14F-4D97-AF65-F5344CB8AC3E}">
        <p14:creationId xmlns:p14="http://schemas.microsoft.com/office/powerpoint/2010/main" val="280445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99E5754-52DD-47D0-AB52-33CA0F0B40DD}"/>
              </a:ext>
            </a:extLst>
          </p:cNvPr>
          <p:cNvPicPr>
            <a:picLocks noChangeAspect="1"/>
          </p:cNvPicPr>
          <p:nvPr/>
        </p:nvPicPr>
        <p:blipFill>
          <a:blip r:embed="rId3"/>
          <a:stretch>
            <a:fillRect/>
          </a:stretch>
        </p:blipFill>
        <p:spPr>
          <a:xfrm>
            <a:off x="2874010" y="1561094"/>
            <a:ext cx="2857500" cy="2857500"/>
          </a:xfrm>
          <a:prstGeom prst="rect">
            <a:avLst/>
          </a:prstGeom>
        </p:spPr>
      </p:pic>
    </p:spTree>
    <p:extLst>
      <p:ext uri="{BB962C8B-B14F-4D97-AF65-F5344CB8AC3E}">
        <p14:creationId xmlns:p14="http://schemas.microsoft.com/office/powerpoint/2010/main" val="2624998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DF7454-1AD5-4A67-AA33-DA69BD3CAC31}"/>
              </a:ext>
            </a:extLst>
          </p:cNvPr>
          <p:cNvSpPr>
            <a:spLocks noGrp="1"/>
          </p:cNvSpPr>
          <p:nvPr>
            <p:ph type="subTitle" idx="1"/>
          </p:nvPr>
        </p:nvSpPr>
        <p:spPr>
          <a:xfrm>
            <a:off x="746760" y="2966720"/>
            <a:ext cx="7945120" cy="663946"/>
          </a:xfrm>
        </p:spPr>
        <p:txBody>
          <a:bodyPr>
            <a:normAutofit lnSpcReduction="10000"/>
          </a:bodyPr>
          <a:lstStyle/>
          <a:p>
            <a:r>
              <a:rPr lang="en-US" sz="4400" b="1" dirty="0">
                <a:solidFill>
                  <a:schemeClr val="accent1">
                    <a:lumMod val="50000"/>
                  </a:schemeClr>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13042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099" y="1110845"/>
            <a:ext cx="8604880" cy="717956"/>
          </a:xfrm>
        </p:spPr>
        <p:txBody>
          <a:bodyPr>
            <a:normAutofit lnSpcReduction="10000"/>
          </a:bodyPr>
          <a:lstStyle/>
          <a:p>
            <a:r>
              <a:rPr lang="en-US" sz="2300" dirty="0">
                <a:latin typeface="Arial "/>
              </a:rPr>
              <a:t>Scope or threat model:</a:t>
            </a:r>
          </a:p>
          <a:p>
            <a:pPr marL="342900" lvl="1" indent="0">
              <a:buNone/>
            </a:pPr>
            <a:r>
              <a:rPr lang="en-US" sz="2000" dirty="0">
                <a:latin typeface="Arial "/>
              </a:rPr>
              <a:t>In smart houses we have two types of adversaries:  </a:t>
            </a:r>
          </a:p>
          <a:p>
            <a:pPr marL="685800" lvl="2" indent="0">
              <a:buNone/>
            </a:pPr>
            <a:endParaRPr lang="en-US" sz="1800" dirty="0">
              <a:latin typeface="Arial "/>
            </a:endParaRPr>
          </a:p>
          <a:p>
            <a:pPr marL="685800" lvl="2" indent="0">
              <a:buNone/>
            </a:pPr>
            <a:endParaRPr lang="en-US" sz="1800" dirty="0">
              <a:latin typeface="Arial "/>
            </a:endParaRPr>
          </a:p>
          <a:p>
            <a:pPr marL="685800" lvl="2" indent="0">
              <a:buNone/>
            </a:pPr>
            <a:endParaRPr lang="en-US" sz="1800" dirty="0">
              <a:latin typeface="Arial "/>
            </a:endParaRPr>
          </a:p>
          <a:p>
            <a:pPr marL="685800" lvl="2" indent="0">
              <a:buNone/>
            </a:pPr>
            <a:endParaRPr lang="en-US" sz="1800" dirty="0">
              <a:latin typeface="Arial "/>
            </a:endParaRPr>
          </a:p>
          <a:p>
            <a:pPr marL="685800" lvl="2" indent="0">
              <a:buNone/>
            </a:pPr>
            <a:endParaRPr lang="en-US" sz="1800" dirty="0">
              <a:latin typeface="Arial "/>
            </a:endParaRPr>
          </a:p>
          <a:p>
            <a:pPr marL="685800" lvl="2" indent="0">
              <a:buNone/>
            </a:pPr>
            <a:endParaRPr lang="en-US" sz="1800" dirty="0">
              <a:latin typeface="Arial "/>
            </a:endParaRPr>
          </a:p>
          <a:p>
            <a:pPr marL="685800" lvl="2" indent="0">
              <a:buNone/>
            </a:pPr>
            <a:endParaRPr lang="ar-SA" sz="1800" dirty="0">
              <a:latin typeface="Arial "/>
            </a:endParaRPr>
          </a:p>
          <a:p>
            <a:pPr marL="685800" lvl="2" indent="0">
              <a:buNone/>
            </a:pPr>
            <a:endParaRPr lang="ar-SA" sz="1800" dirty="0">
              <a:latin typeface="Arial "/>
            </a:endParaRPr>
          </a:p>
          <a:p>
            <a:pPr marL="685800" lvl="2" indent="0">
              <a:buNone/>
            </a:pPr>
            <a:endParaRPr lang="ar-SA" sz="1800" dirty="0">
              <a:latin typeface="Arial "/>
            </a:endParaRPr>
          </a:p>
          <a:p>
            <a:pPr marL="685800" lvl="2" indent="0">
              <a:buNone/>
            </a:pPr>
            <a:endParaRPr lang="en-US" sz="1800" dirty="0">
              <a:latin typeface="Arial "/>
            </a:endParaRPr>
          </a:p>
          <a:p>
            <a:pPr marL="685800" lvl="2" indent="0">
              <a:buNone/>
            </a:pPr>
            <a:endParaRPr lang="en-US" sz="1800" dirty="0">
              <a:latin typeface="Arial "/>
            </a:endParaRPr>
          </a:p>
          <a:p>
            <a:pPr marL="685800" lvl="2" indent="0">
              <a:buNone/>
            </a:pPr>
            <a:endParaRPr lang="en-US" sz="1800" dirty="0">
              <a:latin typeface="Arial "/>
            </a:endParaRPr>
          </a:p>
        </p:txBody>
      </p:sp>
      <p:sp>
        <p:nvSpPr>
          <p:cNvPr id="3" name="Title 2"/>
          <p:cNvSpPr>
            <a:spLocks noGrp="1"/>
          </p:cNvSpPr>
          <p:nvPr>
            <p:ph type="ctrTitle"/>
          </p:nvPr>
        </p:nvSpPr>
        <p:spPr>
          <a:xfrm>
            <a:off x="1802398" y="308394"/>
            <a:ext cx="4932822" cy="462224"/>
          </a:xfrm>
        </p:spPr>
        <p:txBody>
          <a:bodyPr/>
          <a:lstStyle/>
          <a:p>
            <a:r>
              <a:rPr lang="en-US" dirty="0"/>
              <a:t>Threat Model</a:t>
            </a:r>
          </a:p>
        </p:txBody>
      </p:sp>
      <p:sp>
        <p:nvSpPr>
          <p:cNvPr id="4" name="Slide Number Placeholder 3"/>
          <p:cNvSpPr>
            <a:spLocks noGrp="1"/>
          </p:cNvSpPr>
          <p:nvPr>
            <p:ph type="sldNum" sz="quarter" idx="4"/>
          </p:nvPr>
        </p:nvSpPr>
        <p:spPr/>
        <p:txBody>
          <a:bodyPr/>
          <a:lstStyle/>
          <a:p>
            <a:fld id="{CAB5F52E-1A2D-AF47-834F-5A302267C843}" type="slidenum">
              <a:rPr lang="en-US" smtClean="0"/>
              <a:t>5</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089" y="2286800"/>
            <a:ext cx="1461330" cy="937157"/>
          </a:xfrm>
          <a:prstGeom prst="rect">
            <a:avLst/>
          </a:prstGeom>
        </p:spPr>
      </p:pic>
      <p:sp>
        <p:nvSpPr>
          <p:cNvPr id="10" name="Date Placeholder 3">
            <a:extLst>
              <a:ext uri="{FF2B5EF4-FFF2-40B4-BE49-F238E27FC236}">
                <a16:creationId xmlns:a16="http://schemas.microsoft.com/office/drawing/2014/main" id="{A1774992-54E7-4B3F-8844-0C8575C29E2F}"/>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11" name="Picture 10">
            <a:extLst>
              <a:ext uri="{FF2B5EF4-FFF2-40B4-BE49-F238E27FC236}">
                <a16:creationId xmlns:a16="http://schemas.microsoft.com/office/drawing/2014/main" id="{EA0AD638-B7B5-4337-94D9-7FC05EA64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2244" y="3906963"/>
            <a:ext cx="3057406" cy="1647177"/>
          </a:xfrm>
          <a:prstGeom prst="rect">
            <a:avLst/>
          </a:prstGeom>
        </p:spPr>
      </p:pic>
      <p:sp>
        <p:nvSpPr>
          <p:cNvPr id="6" name="TextBox 5">
            <a:extLst>
              <a:ext uri="{FF2B5EF4-FFF2-40B4-BE49-F238E27FC236}">
                <a16:creationId xmlns:a16="http://schemas.microsoft.com/office/drawing/2014/main" id="{392A3A7D-94F2-4780-8211-64D50287F88F}"/>
              </a:ext>
            </a:extLst>
          </p:cNvPr>
          <p:cNvSpPr txBox="1"/>
          <p:nvPr/>
        </p:nvSpPr>
        <p:spPr>
          <a:xfrm>
            <a:off x="1150375" y="3236197"/>
            <a:ext cx="799362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 </a:t>
            </a:r>
            <a:r>
              <a:rPr lang="en-US" dirty="0">
                <a:solidFill>
                  <a:schemeClr val="accent1">
                    <a:lumMod val="75000"/>
                  </a:schemeClr>
                </a:solidFill>
                <a:latin typeface="Arial" panose="020B0604020202020204" pitchFamily="34" charset="0"/>
                <a:cs typeface="Arial" panose="020B0604020202020204" pitchFamily="34" charset="0"/>
              </a:rPr>
              <a:t>The household members themselves</a:t>
            </a:r>
            <a:r>
              <a:rPr lang="en-US" dirty="0">
                <a:latin typeface="Arial" panose="020B0604020202020204" pitchFamily="34" charset="0"/>
                <a:cs typeface="Arial" panose="020B0604020202020204" pitchFamily="34" charset="0"/>
              </a:rPr>
              <a:t>. The insiders who have legitimate digital and physical access to the house, such as family members, guests, and workers.</a:t>
            </a:r>
          </a:p>
        </p:txBody>
      </p:sp>
      <p:sp>
        <p:nvSpPr>
          <p:cNvPr id="12" name="Content Placeholder 5">
            <a:extLst>
              <a:ext uri="{FF2B5EF4-FFF2-40B4-BE49-F238E27FC236}">
                <a16:creationId xmlns:a16="http://schemas.microsoft.com/office/drawing/2014/main" id="{202E3C58-C243-4C90-8191-FAF4E9CDD3CD}"/>
              </a:ext>
            </a:extLst>
          </p:cNvPr>
          <p:cNvSpPr txBox="1">
            <a:spLocks/>
          </p:cNvSpPr>
          <p:nvPr/>
        </p:nvSpPr>
        <p:spPr>
          <a:xfrm>
            <a:off x="334350" y="4353811"/>
            <a:ext cx="5610990" cy="1200329"/>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572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 central focus of our work </a:t>
            </a:r>
            <a:r>
              <a:rPr lang="en-US" sz="2000" dirty="0">
                <a:latin typeface="Arial" panose="020B0604020202020204" pitchFamily="34" charset="0"/>
                <a:cs typeface="Arial" panose="020B0604020202020204" pitchFamily="34" charset="0"/>
              </a:rPr>
              <a:t>is making sure that those </a:t>
            </a:r>
            <a:r>
              <a:rPr lang="en-US" sz="2000" dirty="0">
                <a:solidFill>
                  <a:schemeClr val="accent1">
                    <a:lumMod val="75000"/>
                  </a:schemeClr>
                </a:solidFill>
                <a:latin typeface="Arial" panose="020B0604020202020204" pitchFamily="34" charset="0"/>
                <a:cs typeface="Arial" panose="020B0604020202020204" pitchFamily="34" charset="0"/>
              </a:rPr>
              <a:t>legitimate users</a:t>
            </a:r>
            <a:r>
              <a:rPr lang="en-US" sz="2000" dirty="0">
                <a:solidFill>
                  <a:schemeClr val="accent1"/>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get access only to what they are authorized to by the house owner.</a:t>
            </a:r>
          </a:p>
        </p:txBody>
      </p:sp>
      <p:sp>
        <p:nvSpPr>
          <p:cNvPr id="13" name="TextBox 12">
            <a:extLst>
              <a:ext uri="{FF2B5EF4-FFF2-40B4-BE49-F238E27FC236}">
                <a16:creationId xmlns:a16="http://schemas.microsoft.com/office/drawing/2014/main" id="{42265E30-EA08-409F-98B8-0ABC5DCF7C45}"/>
              </a:ext>
            </a:extLst>
          </p:cNvPr>
          <p:cNvSpPr txBox="1"/>
          <p:nvPr/>
        </p:nvSpPr>
        <p:spPr>
          <a:xfrm>
            <a:off x="1150374" y="1828801"/>
            <a:ext cx="7993626" cy="646331"/>
          </a:xfrm>
          <a:prstGeom prst="rect">
            <a:avLst/>
          </a:prstGeom>
          <a:noFill/>
        </p:spPr>
        <p:txBody>
          <a:bodyPr wrap="square" rtlCol="0">
            <a:spAutoFit/>
          </a:bodyPr>
          <a:lstStyle/>
          <a:p>
            <a:pPr indent="-228600"/>
            <a:r>
              <a:rPr lang="en-US" dirty="0">
                <a:latin typeface="Arial "/>
              </a:rPr>
              <a:t>a- </a:t>
            </a:r>
            <a:r>
              <a:rPr lang="en-US" dirty="0">
                <a:solidFill>
                  <a:schemeClr val="accent1">
                    <a:lumMod val="75000"/>
                  </a:schemeClr>
                </a:solidFill>
                <a:latin typeface="Arial "/>
              </a:rPr>
              <a:t>Outsider hacker </a:t>
            </a:r>
            <a:r>
              <a:rPr lang="en-US" dirty="0">
                <a:latin typeface="Arial "/>
              </a:rPr>
              <a:t>who is trying to get digital or physical access to the house by exploiting system vulnerabilities.</a:t>
            </a:r>
          </a:p>
        </p:txBody>
      </p:sp>
    </p:spTree>
    <p:extLst>
      <p:ext uri="{BB962C8B-B14F-4D97-AF65-F5344CB8AC3E}">
        <p14:creationId xmlns:p14="http://schemas.microsoft.com/office/powerpoint/2010/main" val="43547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79C33-7FAC-4B9D-BD76-2E3F860CF2D6}"/>
              </a:ext>
            </a:extLst>
          </p:cNvPr>
          <p:cNvSpPr>
            <a:spLocks noGrp="1"/>
          </p:cNvSpPr>
          <p:nvPr>
            <p:ph idx="1"/>
          </p:nvPr>
        </p:nvSpPr>
        <p:spPr>
          <a:xfrm>
            <a:off x="309880" y="1181100"/>
            <a:ext cx="8524240" cy="4584700"/>
          </a:xfrm>
        </p:spPr>
        <p:txBody>
          <a:bodyPr>
            <a:normAutofit fontScale="92500" lnSpcReduction="20000"/>
          </a:bodyPr>
          <a:lstStyle/>
          <a:p>
            <a:pPr marL="0" indent="0">
              <a:buNone/>
            </a:pPr>
            <a:endParaRPr lang="en-US" sz="1800" dirty="0">
              <a:latin typeface="Arial "/>
              <a:cs typeface="Arial" panose="020B0604020202020204" pitchFamily="34" charset="0"/>
            </a:endParaRPr>
          </a:p>
          <a:p>
            <a:pPr marL="342900" indent="-342900">
              <a:buFont typeface="+mj-lt"/>
              <a:buAutoNum type="arabicPeriod"/>
            </a:pPr>
            <a:r>
              <a:rPr lang="en-US" sz="2200" dirty="0">
                <a:latin typeface="Arial "/>
                <a:cs typeface="Arial" panose="020B0604020202020204" pitchFamily="34" charset="0"/>
              </a:rPr>
              <a:t>Design, formalize ABAC based access control model for smart home IoT (</a:t>
            </a:r>
            <a:r>
              <a:rPr lang="en-US" sz="2200" dirty="0">
                <a:solidFill>
                  <a:srgbClr val="0039A6"/>
                </a:solidFill>
                <a:latin typeface="Arial "/>
              </a:rPr>
              <a:t>HABAC</a:t>
            </a:r>
            <a:r>
              <a:rPr lang="en-US" sz="2200" dirty="0">
                <a:latin typeface="Arial "/>
                <a:cs typeface="Arial" panose="020B0604020202020204" pitchFamily="34" charset="0"/>
              </a:rPr>
              <a:t>). </a:t>
            </a:r>
          </a:p>
          <a:p>
            <a:pPr marL="457200" indent="-457200">
              <a:buFont typeface="+mj-lt"/>
              <a:buAutoNum type="arabicPeriod"/>
            </a:pPr>
            <a:endParaRPr lang="en-US" sz="2200" dirty="0">
              <a:latin typeface="Arial "/>
              <a:cs typeface="Arial" panose="020B0604020202020204" pitchFamily="34" charset="0"/>
            </a:endParaRPr>
          </a:p>
          <a:p>
            <a:pPr marL="457200" indent="-457200">
              <a:buFont typeface="+mj-lt"/>
              <a:buAutoNum type="arabicPeriod"/>
            </a:pPr>
            <a:r>
              <a:rPr lang="en-US" sz="2200" dirty="0">
                <a:latin typeface="Arial "/>
                <a:cs typeface="Arial" panose="020B0604020202020204" pitchFamily="34" charset="0"/>
              </a:rPr>
              <a:t>Analyze </a:t>
            </a:r>
            <a:r>
              <a:rPr lang="en-US" sz="2200" dirty="0">
                <a:solidFill>
                  <a:srgbClr val="0039A6"/>
                </a:solidFill>
                <a:latin typeface="Arial "/>
              </a:rPr>
              <a:t>HABAC</a:t>
            </a:r>
            <a:r>
              <a:rPr lang="en-US" sz="2200" dirty="0">
                <a:latin typeface="Arial "/>
                <a:cs typeface="Arial" panose="020B0604020202020204" pitchFamily="34" charset="0"/>
              </a:rPr>
              <a:t> model relative to the previously published </a:t>
            </a:r>
            <a:r>
              <a:rPr lang="en-US" sz="2200" dirty="0">
                <a:solidFill>
                  <a:schemeClr val="accent2">
                    <a:lumMod val="75000"/>
                  </a:schemeClr>
                </a:solidFill>
                <a:latin typeface="Arial "/>
              </a:rPr>
              <a:t>EGRBAC</a:t>
            </a:r>
            <a:r>
              <a:rPr lang="en-US" sz="2200" dirty="0">
                <a:latin typeface="Arial "/>
                <a:cs typeface="Arial" panose="020B0604020202020204" pitchFamily="34" charset="0"/>
              </a:rPr>
              <a:t> model [4]. Compare the theoretical expressive power of these models by:</a:t>
            </a:r>
          </a:p>
          <a:p>
            <a:pPr marL="457200" indent="-457200">
              <a:buFont typeface="+mj-lt"/>
              <a:buAutoNum type="arabicPeriod"/>
            </a:pPr>
            <a:endParaRPr lang="en-US" sz="2200" dirty="0">
              <a:latin typeface="Arial "/>
              <a:cs typeface="Arial" panose="020B0604020202020204" pitchFamily="34" charset="0"/>
            </a:endParaRPr>
          </a:p>
          <a:p>
            <a:pPr marL="800100" lvl="1" indent="-457200">
              <a:buFont typeface="+mj-lt"/>
              <a:buAutoNum type="alphaLcPeriod"/>
            </a:pPr>
            <a:r>
              <a:rPr lang="en-US" sz="2200" dirty="0">
                <a:latin typeface="Arial "/>
                <a:cs typeface="Arial" panose="020B0604020202020204" pitchFamily="34" charset="0"/>
              </a:rPr>
              <a:t>Introduce </a:t>
            </a:r>
            <a:r>
              <a:rPr lang="en-US" sz="2200" dirty="0">
                <a:solidFill>
                  <a:srgbClr val="0039A6"/>
                </a:solidFill>
                <a:latin typeface="Arial "/>
              </a:rPr>
              <a:t>HABAC</a:t>
            </a:r>
            <a:r>
              <a:rPr lang="en-US" sz="2200" dirty="0">
                <a:latin typeface="Arial "/>
                <a:cs typeface="Arial" panose="020B0604020202020204" pitchFamily="34" charset="0"/>
              </a:rPr>
              <a:t> configuration that translates </a:t>
            </a:r>
            <a:r>
              <a:rPr lang="en-US" sz="2200" dirty="0">
                <a:solidFill>
                  <a:schemeClr val="accent2">
                    <a:lumMod val="75000"/>
                  </a:schemeClr>
                </a:solidFill>
                <a:latin typeface="Arial "/>
              </a:rPr>
              <a:t>EGRBAC</a:t>
            </a:r>
            <a:r>
              <a:rPr lang="en-US" sz="2200" dirty="0">
                <a:latin typeface="Arial "/>
                <a:cs typeface="Arial" panose="020B0604020202020204" pitchFamily="34" charset="0"/>
              </a:rPr>
              <a:t> policies in a manner that they can be implemented by </a:t>
            </a:r>
            <a:r>
              <a:rPr lang="en-US" sz="2200" dirty="0">
                <a:solidFill>
                  <a:srgbClr val="0039A6"/>
                </a:solidFill>
                <a:latin typeface="Arial "/>
              </a:rPr>
              <a:t>HABAC</a:t>
            </a:r>
            <a:r>
              <a:rPr lang="en-US" sz="2200" dirty="0">
                <a:latin typeface="Arial "/>
                <a:cs typeface="Arial" panose="020B0604020202020204" pitchFamily="34" charset="0"/>
              </a:rPr>
              <a:t>.</a:t>
            </a:r>
          </a:p>
          <a:p>
            <a:pPr marL="800100" lvl="1" indent="-457200">
              <a:buFont typeface="+mj-lt"/>
              <a:buAutoNum type="alphaLcPeriod"/>
            </a:pPr>
            <a:endParaRPr lang="en-US" sz="2200" dirty="0">
              <a:latin typeface="Arial "/>
              <a:cs typeface="Arial" panose="020B0604020202020204" pitchFamily="34" charset="0"/>
            </a:endParaRPr>
          </a:p>
          <a:p>
            <a:pPr marL="800100" lvl="1" indent="-457200">
              <a:buFont typeface="+mj-lt"/>
              <a:buAutoNum type="alphaLcPeriod"/>
            </a:pPr>
            <a:r>
              <a:rPr lang="en-US" sz="2200" dirty="0">
                <a:latin typeface="Arial "/>
                <a:cs typeface="Arial" panose="020B0604020202020204" pitchFamily="34" charset="0"/>
              </a:rPr>
              <a:t>Provide an algorithm to convert an </a:t>
            </a:r>
            <a:r>
              <a:rPr lang="en-US" sz="2200" dirty="0">
                <a:solidFill>
                  <a:srgbClr val="0039A6"/>
                </a:solidFill>
                <a:latin typeface="Arial "/>
              </a:rPr>
              <a:t>HABAC</a:t>
            </a:r>
            <a:r>
              <a:rPr lang="en-US" sz="2200" dirty="0">
                <a:latin typeface="Arial "/>
                <a:cs typeface="Arial" panose="020B0604020202020204" pitchFamily="34" charset="0"/>
              </a:rPr>
              <a:t> specification to </a:t>
            </a:r>
            <a:r>
              <a:rPr lang="en-US" sz="2200" dirty="0">
                <a:solidFill>
                  <a:schemeClr val="accent2">
                    <a:lumMod val="75000"/>
                  </a:schemeClr>
                </a:solidFill>
                <a:latin typeface="Arial "/>
              </a:rPr>
              <a:t>EGRBAC</a:t>
            </a:r>
            <a:r>
              <a:rPr lang="en-US" sz="2200" dirty="0">
                <a:latin typeface="Arial "/>
                <a:cs typeface="Arial" panose="020B0604020202020204" pitchFamily="34" charset="0"/>
              </a:rPr>
              <a:t>.</a:t>
            </a:r>
          </a:p>
          <a:p>
            <a:pPr marL="800100" lvl="1" indent="-457200">
              <a:buFont typeface="+mj-lt"/>
              <a:buAutoNum type="alphaLcPeriod"/>
            </a:pPr>
            <a:endParaRPr lang="en-US" sz="2200" dirty="0">
              <a:latin typeface="Arial "/>
              <a:cs typeface="Arial" panose="020B0604020202020204" pitchFamily="34" charset="0"/>
            </a:endParaRPr>
          </a:p>
          <a:p>
            <a:pPr marL="800100" lvl="1" indent="-457200">
              <a:buFont typeface="+mj-lt"/>
              <a:buAutoNum type="alphaLcPeriod"/>
            </a:pPr>
            <a:r>
              <a:rPr lang="en-US" sz="2200" dirty="0">
                <a:latin typeface="Arial "/>
                <a:cs typeface="Arial" panose="020B0604020202020204" pitchFamily="34" charset="0"/>
              </a:rPr>
              <a:t>Discuss the insights for practical deployment of these models resulting from these constructions.</a:t>
            </a:r>
          </a:p>
          <a:p>
            <a:pPr lvl="1"/>
            <a:endParaRPr lang="fr-FR" sz="1700" dirty="0">
              <a:latin typeface="Arial "/>
            </a:endParaRPr>
          </a:p>
          <a:p>
            <a:endParaRPr lang="fr-FR" sz="2000" dirty="0">
              <a:latin typeface="Arial "/>
            </a:endParaRP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6</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9" name="Title 2">
            <a:extLst>
              <a:ext uri="{FF2B5EF4-FFF2-40B4-BE49-F238E27FC236}">
                <a16:creationId xmlns:a16="http://schemas.microsoft.com/office/drawing/2014/main" id="{E5B267C4-7335-4D94-B8B9-5FEC1213EAA2}"/>
              </a:ext>
            </a:extLst>
          </p:cNvPr>
          <p:cNvSpPr>
            <a:spLocks noGrp="1"/>
          </p:cNvSpPr>
          <p:nvPr>
            <p:ph type="ctrTitle"/>
          </p:nvPr>
        </p:nvSpPr>
        <p:spPr>
          <a:xfrm>
            <a:off x="1802398" y="308394"/>
            <a:ext cx="4932822" cy="462224"/>
          </a:xfrm>
        </p:spPr>
        <p:txBody>
          <a:bodyPr/>
          <a:lstStyle/>
          <a:p>
            <a:r>
              <a:rPr lang="en-US" dirty="0"/>
              <a:t>Our Contribution</a:t>
            </a:r>
          </a:p>
        </p:txBody>
      </p:sp>
    </p:spTree>
    <p:extLst>
      <p:ext uri="{BB962C8B-B14F-4D97-AF65-F5344CB8AC3E}">
        <p14:creationId xmlns:p14="http://schemas.microsoft.com/office/powerpoint/2010/main" val="125538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79C33-7FAC-4B9D-BD76-2E3F860CF2D6}"/>
              </a:ext>
            </a:extLst>
          </p:cNvPr>
          <p:cNvSpPr>
            <a:spLocks noGrp="1"/>
          </p:cNvSpPr>
          <p:nvPr>
            <p:ph idx="1"/>
          </p:nvPr>
        </p:nvSpPr>
        <p:spPr>
          <a:xfrm>
            <a:off x="309880" y="1181100"/>
            <a:ext cx="8524240" cy="4584700"/>
          </a:xfrm>
        </p:spPr>
        <p:txBody>
          <a:bodyPr>
            <a:normAutofit fontScale="92500" lnSpcReduction="20000"/>
          </a:bodyPr>
          <a:lstStyle/>
          <a:p>
            <a:pPr marL="0" indent="0">
              <a:buNone/>
            </a:pPr>
            <a:endParaRPr lang="en-US" sz="1800" dirty="0">
              <a:latin typeface="Arial "/>
              <a:cs typeface="Arial" panose="020B0604020202020204" pitchFamily="34" charset="0"/>
            </a:endParaRPr>
          </a:p>
          <a:p>
            <a:pPr marL="342900" indent="-342900">
              <a:buFont typeface="+mj-lt"/>
              <a:buAutoNum type="arabicPeriod"/>
            </a:pPr>
            <a:r>
              <a:rPr lang="en-US" sz="2200" dirty="0">
                <a:latin typeface="Arial "/>
                <a:cs typeface="Arial" panose="020B0604020202020204" pitchFamily="34" charset="0"/>
              </a:rPr>
              <a:t>Design, formalize ABAC based access control model for smart home IoT (</a:t>
            </a:r>
            <a:r>
              <a:rPr lang="en-US" sz="2200" dirty="0">
                <a:solidFill>
                  <a:srgbClr val="0039A6"/>
                </a:solidFill>
                <a:latin typeface="Arial "/>
              </a:rPr>
              <a:t>HABAC</a:t>
            </a:r>
            <a:r>
              <a:rPr lang="en-US" sz="2200" dirty="0">
                <a:latin typeface="Arial "/>
                <a:cs typeface="Arial" panose="020B0604020202020204" pitchFamily="34" charset="0"/>
              </a:rPr>
              <a:t>). </a:t>
            </a:r>
          </a:p>
          <a:p>
            <a:pPr marL="457200" indent="-457200">
              <a:buFont typeface="+mj-lt"/>
              <a:buAutoNum type="arabicPeriod"/>
            </a:pPr>
            <a:endParaRPr lang="en-US" sz="2200" dirty="0">
              <a:latin typeface="Arial "/>
              <a:cs typeface="Arial" panose="020B0604020202020204" pitchFamily="34" charset="0"/>
            </a:endParaRPr>
          </a:p>
          <a:p>
            <a:pPr marL="457200" indent="-457200">
              <a:buFont typeface="+mj-lt"/>
              <a:buAutoNum type="arabicPeriod"/>
            </a:pPr>
            <a:r>
              <a:rPr lang="en-US" sz="2200" dirty="0">
                <a:solidFill>
                  <a:schemeClr val="bg2">
                    <a:lumMod val="75000"/>
                  </a:schemeClr>
                </a:solidFill>
                <a:latin typeface="Arial "/>
                <a:cs typeface="Arial" panose="020B0604020202020204" pitchFamily="34" charset="0"/>
              </a:rPr>
              <a:t>Analyze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model relative to the previously published </a:t>
            </a:r>
            <a:r>
              <a:rPr lang="en-US" sz="2200" dirty="0">
                <a:solidFill>
                  <a:schemeClr val="bg2">
                    <a:lumMod val="75000"/>
                  </a:schemeClr>
                </a:solidFill>
                <a:latin typeface="Arial "/>
              </a:rPr>
              <a:t>EGRBAC</a:t>
            </a:r>
            <a:r>
              <a:rPr lang="en-US" sz="2200" dirty="0">
                <a:solidFill>
                  <a:schemeClr val="bg2">
                    <a:lumMod val="75000"/>
                  </a:schemeClr>
                </a:solidFill>
                <a:latin typeface="Arial "/>
                <a:cs typeface="Arial" panose="020B0604020202020204" pitchFamily="34" charset="0"/>
              </a:rPr>
              <a:t> model [4]. Compare the theoretical expressive power of these models by:</a:t>
            </a:r>
          </a:p>
          <a:p>
            <a:pPr marL="457200" indent="-457200">
              <a:buFont typeface="+mj-lt"/>
              <a:buAutoNum type="arabicPeriod"/>
            </a:pPr>
            <a:endParaRPr lang="en-US" sz="2200" dirty="0">
              <a:solidFill>
                <a:schemeClr val="bg2">
                  <a:lumMod val="75000"/>
                </a:schemeClr>
              </a:solidFill>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Introduce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configuration that translates </a:t>
            </a:r>
            <a:r>
              <a:rPr lang="en-US" sz="2200" dirty="0">
                <a:solidFill>
                  <a:schemeClr val="bg2">
                    <a:lumMod val="75000"/>
                  </a:schemeClr>
                </a:solidFill>
                <a:latin typeface="Arial "/>
              </a:rPr>
              <a:t>EGRBAC</a:t>
            </a:r>
            <a:r>
              <a:rPr lang="en-US" sz="2200" dirty="0">
                <a:solidFill>
                  <a:schemeClr val="bg2">
                    <a:lumMod val="75000"/>
                  </a:schemeClr>
                </a:solidFill>
                <a:latin typeface="Arial "/>
                <a:cs typeface="Arial" panose="020B0604020202020204" pitchFamily="34" charset="0"/>
              </a:rPr>
              <a:t> policies in a manner that they can be implemented by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a:t>
            </a:r>
          </a:p>
          <a:p>
            <a:pPr marL="800100" lvl="1" indent="-457200">
              <a:buFont typeface="+mj-lt"/>
              <a:buAutoNum type="alphaLcPeriod"/>
            </a:pPr>
            <a:endParaRPr lang="en-US" sz="2200" dirty="0">
              <a:solidFill>
                <a:schemeClr val="bg2">
                  <a:lumMod val="75000"/>
                </a:schemeClr>
              </a:solidFill>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Provide an algorithm to convert an </a:t>
            </a:r>
            <a:r>
              <a:rPr lang="en-US" sz="2200" dirty="0">
                <a:solidFill>
                  <a:schemeClr val="bg2">
                    <a:lumMod val="75000"/>
                  </a:schemeClr>
                </a:solidFill>
                <a:latin typeface="Arial "/>
              </a:rPr>
              <a:t>HABAC</a:t>
            </a:r>
            <a:r>
              <a:rPr lang="en-US" sz="2200" dirty="0">
                <a:solidFill>
                  <a:schemeClr val="bg2">
                    <a:lumMod val="75000"/>
                  </a:schemeClr>
                </a:solidFill>
                <a:latin typeface="Arial "/>
                <a:cs typeface="Arial" panose="020B0604020202020204" pitchFamily="34" charset="0"/>
              </a:rPr>
              <a:t> specification to </a:t>
            </a:r>
            <a:r>
              <a:rPr lang="en-US" sz="2200" dirty="0">
                <a:solidFill>
                  <a:schemeClr val="bg2">
                    <a:lumMod val="75000"/>
                  </a:schemeClr>
                </a:solidFill>
                <a:latin typeface="Arial "/>
              </a:rPr>
              <a:t>EGRBAC</a:t>
            </a:r>
            <a:r>
              <a:rPr lang="en-US" sz="2200" dirty="0">
                <a:solidFill>
                  <a:schemeClr val="bg2">
                    <a:lumMod val="75000"/>
                  </a:schemeClr>
                </a:solidFill>
                <a:latin typeface="Arial "/>
                <a:cs typeface="Arial" panose="020B0604020202020204" pitchFamily="34" charset="0"/>
              </a:rPr>
              <a:t>.</a:t>
            </a:r>
          </a:p>
          <a:p>
            <a:pPr marL="800100" lvl="1" indent="-457200">
              <a:buFont typeface="+mj-lt"/>
              <a:buAutoNum type="alphaLcPeriod"/>
            </a:pPr>
            <a:endParaRPr lang="en-US" sz="2200" dirty="0">
              <a:solidFill>
                <a:schemeClr val="bg2">
                  <a:lumMod val="75000"/>
                </a:schemeClr>
              </a:solidFill>
              <a:latin typeface="Arial "/>
              <a:cs typeface="Arial" panose="020B0604020202020204" pitchFamily="34" charset="0"/>
            </a:endParaRPr>
          </a:p>
          <a:p>
            <a:pPr marL="800100" lvl="1" indent="-457200">
              <a:buFont typeface="+mj-lt"/>
              <a:buAutoNum type="alphaLcPeriod"/>
            </a:pPr>
            <a:r>
              <a:rPr lang="en-US" sz="2200" dirty="0">
                <a:solidFill>
                  <a:schemeClr val="bg2">
                    <a:lumMod val="75000"/>
                  </a:schemeClr>
                </a:solidFill>
                <a:latin typeface="Arial "/>
                <a:cs typeface="Arial" panose="020B0604020202020204" pitchFamily="34" charset="0"/>
              </a:rPr>
              <a:t>Discuss the insights for practical deployment of these models resulting from these constructions.</a:t>
            </a:r>
          </a:p>
          <a:p>
            <a:pPr lvl="1"/>
            <a:endParaRPr lang="fr-FR" sz="1700" dirty="0">
              <a:latin typeface="Arial "/>
            </a:endParaRPr>
          </a:p>
          <a:p>
            <a:endParaRPr lang="fr-FR" sz="2000" dirty="0">
              <a:latin typeface="Arial "/>
            </a:endParaRP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7</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
        <p:nvSpPr>
          <p:cNvPr id="9" name="Title 2">
            <a:extLst>
              <a:ext uri="{FF2B5EF4-FFF2-40B4-BE49-F238E27FC236}">
                <a16:creationId xmlns:a16="http://schemas.microsoft.com/office/drawing/2014/main" id="{E5B267C4-7335-4D94-B8B9-5FEC1213EAA2}"/>
              </a:ext>
            </a:extLst>
          </p:cNvPr>
          <p:cNvSpPr>
            <a:spLocks noGrp="1"/>
          </p:cNvSpPr>
          <p:nvPr>
            <p:ph type="ctrTitle"/>
          </p:nvPr>
        </p:nvSpPr>
        <p:spPr>
          <a:xfrm>
            <a:off x="1802398" y="308394"/>
            <a:ext cx="4932822" cy="462224"/>
          </a:xfrm>
        </p:spPr>
        <p:txBody>
          <a:bodyPr/>
          <a:lstStyle/>
          <a:p>
            <a:r>
              <a:rPr lang="en-US" dirty="0"/>
              <a:t>Our Contribution</a:t>
            </a:r>
          </a:p>
        </p:txBody>
      </p:sp>
    </p:spTree>
    <p:extLst>
      <p:ext uri="{BB962C8B-B14F-4D97-AF65-F5344CB8AC3E}">
        <p14:creationId xmlns:p14="http://schemas.microsoft.com/office/powerpoint/2010/main" val="58945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FF8A36-77D9-486D-99F6-0047E614F507}"/>
              </a:ext>
            </a:extLst>
          </p:cNvPr>
          <p:cNvSpPr>
            <a:spLocks noGrp="1"/>
          </p:cNvSpPr>
          <p:nvPr>
            <p:ph type="ctrTitle"/>
          </p:nvPr>
        </p:nvSpPr>
        <p:spPr/>
        <p:txBody>
          <a:bodyPr/>
          <a:lstStyle/>
          <a:p>
            <a:r>
              <a:rPr lang="en-US" dirty="0"/>
              <a:t>The HABAC Model</a:t>
            </a:r>
          </a:p>
        </p:txBody>
      </p:sp>
      <p:sp>
        <p:nvSpPr>
          <p:cNvPr id="4" name="Slide Number Placeholder 3">
            <a:extLst>
              <a:ext uri="{FF2B5EF4-FFF2-40B4-BE49-F238E27FC236}">
                <a16:creationId xmlns:a16="http://schemas.microsoft.com/office/drawing/2014/main" id="{684BBC1E-7AFA-42E8-98E6-55DFF1B7E21A}"/>
              </a:ext>
            </a:extLst>
          </p:cNvPr>
          <p:cNvSpPr>
            <a:spLocks noGrp="1"/>
          </p:cNvSpPr>
          <p:nvPr>
            <p:ph type="sldNum" sz="quarter" idx="4"/>
          </p:nvPr>
        </p:nvSpPr>
        <p:spPr/>
        <p:txBody>
          <a:bodyPr/>
          <a:lstStyle/>
          <a:p>
            <a:fld id="{689318A1-174D-4DEE-8106-03A37B9BCF15}" type="slidenum">
              <a:rPr lang="en-US" sz="1000" smtClean="0"/>
              <a:pPr/>
              <a:t>8</a:t>
            </a:fld>
            <a:endParaRPr lang="en-US" sz="1000" dirty="0"/>
          </a:p>
        </p:txBody>
      </p:sp>
      <p:sp>
        <p:nvSpPr>
          <p:cNvPr id="5" name="Footer Placeholder 4">
            <a:extLst>
              <a:ext uri="{FF2B5EF4-FFF2-40B4-BE49-F238E27FC236}">
                <a16:creationId xmlns:a16="http://schemas.microsoft.com/office/drawing/2014/main" id="{EFCFD768-A9F4-464D-B255-A5A18F6FE7D1}"/>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4344C7F0-2444-4571-AB46-ADED51791843}"/>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7" name="Picture 6" descr="Diagram&#10;&#10;Description automatically generated">
            <a:extLst>
              <a:ext uri="{FF2B5EF4-FFF2-40B4-BE49-F238E27FC236}">
                <a16:creationId xmlns:a16="http://schemas.microsoft.com/office/drawing/2014/main" id="{F5EE5D55-F6DB-48EE-951F-7C37BA0D3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2" y="1889924"/>
            <a:ext cx="8420760" cy="4131435"/>
          </a:xfrm>
          <a:prstGeom prst="rect">
            <a:avLst/>
          </a:prstGeom>
        </p:spPr>
      </p:pic>
    </p:spTree>
    <p:extLst>
      <p:ext uri="{BB962C8B-B14F-4D97-AF65-F5344CB8AC3E}">
        <p14:creationId xmlns:p14="http://schemas.microsoft.com/office/powerpoint/2010/main" val="11116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9</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a:t>Use Case</a:t>
            </a:r>
            <a:endParaRPr lang="en-US" dirty="0"/>
          </a:p>
        </p:txBody>
      </p:sp>
      <p:sp>
        <p:nvSpPr>
          <p:cNvPr id="15" name="Date Placeholder 3">
            <a:extLst>
              <a:ext uri="{FF2B5EF4-FFF2-40B4-BE49-F238E27FC236}">
                <a16:creationId xmlns:a16="http://schemas.microsoft.com/office/drawing/2014/main" id="{2E506FFB-FA14-4BE4-8705-A89AD5291EBB}"/>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Picture 7" descr="Diagram&#10;&#10;Description automatically generated">
            <a:extLst>
              <a:ext uri="{FF2B5EF4-FFF2-40B4-BE49-F238E27FC236}">
                <a16:creationId xmlns:a16="http://schemas.microsoft.com/office/drawing/2014/main" id="{7374C9A9-050F-4CD1-A713-E4E176C9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61" y="1874077"/>
            <a:ext cx="8029361" cy="3953845"/>
          </a:xfrm>
          <a:prstGeom prst="rect">
            <a:avLst/>
          </a:prstGeom>
        </p:spPr>
      </p:pic>
      <p:pic>
        <p:nvPicPr>
          <p:cNvPr id="10" name="Picture 9">
            <a:extLst>
              <a:ext uri="{FF2B5EF4-FFF2-40B4-BE49-F238E27FC236}">
                <a16:creationId xmlns:a16="http://schemas.microsoft.com/office/drawing/2014/main" id="{88B8E8F5-1F96-4532-998F-F4853887FDE7}"/>
              </a:ext>
            </a:extLst>
          </p:cNvPr>
          <p:cNvPicPr>
            <a:picLocks noChangeAspect="1"/>
          </p:cNvPicPr>
          <p:nvPr/>
        </p:nvPicPr>
        <p:blipFill>
          <a:blip r:embed="rId4"/>
          <a:stretch>
            <a:fillRect/>
          </a:stretch>
        </p:blipFill>
        <p:spPr>
          <a:xfrm>
            <a:off x="939132" y="3538396"/>
            <a:ext cx="847961" cy="887011"/>
          </a:xfrm>
          <a:prstGeom prst="rect">
            <a:avLst/>
          </a:prstGeom>
        </p:spPr>
      </p:pic>
      <p:pic>
        <p:nvPicPr>
          <p:cNvPr id="14" name="Picture 13">
            <a:extLst>
              <a:ext uri="{FF2B5EF4-FFF2-40B4-BE49-F238E27FC236}">
                <a16:creationId xmlns:a16="http://schemas.microsoft.com/office/drawing/2014/main" id="{66042CE2-5FF5-459C-B6A7-E7D53BFCA7A3}"/>
              </a:ext>
            </a:extLst>
          </p:cNvPr>
          <p:cNvPicPr>
            <a:picLocks noChangeAspect="1"/>
          </p:cNvPicPr>
          <p:nvPr/>
        </p:nvPicPr>
        <p:blipFill>
          <a:blip r:embed="rId5"/>
          <a:stretch>
            <a:fillRect/>
          </a:stretch>
        </p:blipFill>
        <p:spPr>
          <a:xfrm>
            <a:off x="7905124" y="4307777"/>
            <a:ext cx="789630" cy="757060"/>
          </a:xfrm>
          <a:prstGeom prst="rect">
            <a:avLst/>
          </a:prstGeom>
        </p:spPr>
      </p:pic>
      <p:sp>
        <p:nvSpPr>
          <p:cNvPr id="18" name="TextBox 17">
            <a:extLst>
              <a:ext uri="{FF2B5EF4-FFF2-40B4-BE49-F238E27FC236}">
                <a16:creationId xmlns:a16="http://schemas.microsoft.com/office/drawing/2014/main" id="{EB33BC39-BD0E-462B-B324-1CF41A3981EF}"/>
              </a:ext>
            </a:extLst>
          </p:cNvPr>
          <p:cNvSpPr txBox="1"/>
          <p:nvPr/>
        </p:nvSpPr>
        <p:spPr>
          <a:xfrm>
            <a:off x="231112" y="1084861"/>
            <a:ext cx="8800346" cy="646331"/>
          </a:xfrm>
          <a:prstGeom prst="rect">
            <a:avLst/>
          </a:prstGeom>
          <a:noFill/>
        </p:spPr>
        <p:txBody>
          <a:bodyPr wrap="square">
            <a:spAutoFit/>
          </a:bodyPr>
          <a:lstStyle/>
          <a:p>
            <a:pPr algn="l"/>
            <a:r>
              <a:rPr lang="en-US" sz="1800" b="1" i="0" u="none" strike="noStrike" baseline="0" dirty="0">
                <a:latin typeface="Arial "/>
              </a:rPr>
              <a:t>The goal is to </a:t>
            </a:r>
            <a:r>
              <a:rPr lang="en-US" sz="1800" b="0" i="0" u="none" strike="noStrike" baseline="0" dirty="0">
                <a:latin typeface="Arial "/>
              </a:rPr>
              <a:t>: Authorize teenagers (Anne) to use dangerous kitchen devices (Oven) only when one of the parents is in the kitchen. </a:t>
            </a:r>
            <a:endParaRPr lang="en-US" dirty="0">
              <a:latin typeface="Arial "/>
            </a:endParaRPr>
          </a:p>
        </p:txBody>
      </p:sp>
    </p:spTree>
    <p:extLst>
      <p:ext uri="{BB962C8B-B14F-4D97-AF65-F5344CB8AC3E}">
        <p14:creationId xmlns:p14="http://schemas.microsoft.com/office/powerpoint/2010/main" val="408560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theme/theme1.xml><?xml version="1.0" encoding="utf-8"?>
<a:theme xmlns:a="http://schemas.openxmlformats.org/drawingml/2006/main" name="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03.06" id="{5733BD8E-F99F-4212-A1AD-F4FC5E1A7E9E}" vid="{A7AF9A3A-02CA-46E0-AD92-27A1093FEDA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4785</TotalTime>
  <Words>5673</Words>
  <Application>Microsoft Office PowerPoint</Application>
  <PresentationFormat>On-screen Show (4:3)</PresentationFormat>
  <Paragraphs>623</Paragraphs>
  <Slides>46</Slides>
  <Notes>44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Arial</vt:lpstr>
      <vt:lpstr>Arial </vt:lpstr>
      <vt:lpstr>Calibri</vt:lpstr>
      <vt:lpstr>Calibri Light</vt:lpstr>
      <vt:lpstr>Cambria Math</vt:lpstr>
      <vt:lpstr>ITC Usherwood Std Medium</vt:lpstr>
      <vt:lpstr>LibertineMathMI</vt:lpstr>
      <vt:lpstr>LibertineMathMI7</vt:lpstr>
      <vt:lpstr>LinLibertineT</vt:lpstr>
      <vt:lpstr>NimbusRomNo9L-Regu</vt:lpstr>
      <vt:lpstr>Times New Roman</vt:lpstr>
      <vt:lpstr>txmiaX</vt:lpstr>
      <vt:lpstr>txsys</vt:lpstr>
      <vt:lpstr>Wingdings</vt:lpstr>
      <vt:lpstr>ICS-Theme</vt:lpstr>
      <vt:lpstr>The HABAC Model for Smart Home IoT and Comparison to EGRBAC</vt:lpstr>
      <vt:lpstr>Introduction &amp; Motivation</vt:lpstr>
      <vt:lpstr>Problem Statement</vt:lpstr>
      <vt:lpstr>Problem Statement</vt:lpstr>
      <vt:lpstr>Threat Model</vt:lpstr>
      <vt:lpstr>Our Contribution</vt:lpstr>
      <vt:lpstr>Our Contribution</vt:lpstr>
      <vt:lpstr>The HABAC Model</vt:lpstr>
      <vt:lpstr>Use Case</vt:lpstr>
      <vt:lpstr>Use Case</vt:lpstr>
      <vt:lpstr>Use Case</vt:lpstr>
      <vt:lpstr>Use Case</vt:lpstr>
      <vt:lpstr>Use Case</vt:lpstr>
      <vt:lpstr>Use Case</vt:lpstr>
      <vt:lpstr>The HABAC Model 3- Constraints</vt:lpstr>
      <vt:lpstr>The HABAC Model 3- Constraints</vt:lpstr>
      <vt:lpstr>Our Contribution</vt:lpstr>
      <vt:lpstr>The HABAC Model 3- Constraints</vt:lpstr>
      <vt:lpstr>Our Contribution</vt:lpstr>
      <vt:lpstr>Constructing HABAC From EGRBAC</vt:lpstr>
      <vt:lpstr>Constructing HABAC From EGRBAC</vt:lpstr>
      <vt:lpstr>Constructing HABAC From EGRBAC</vt:lpstr>
      <vt:lpstr>Constructing HABAC From EGRBAC</vt:lpstr>
      <vt:lpstr>Constructing HABAC From EGRBAC</vt:lpstr>
      <vt:lpstr>Our Contribution</vt:lpstr>
      <vt:lpstr>Constructing EGRBAC From HABAC</vt:lpstr>
      <vt:lpstr>Constructing EGRBAC From HABAC</vt:lpstr>
      <vt:lpstr>Constructing EGRBAC From HABAC</vt:lpstr>
      <vt:lpstr>Constructing EGRBAC From HABAC 1. From Authorization Policy to Authorization Array</vt:lpstr>
      <vt:lpstr>Constructing EGRBAC From HABAC 1. From Authorization Policy to Authorization Array</vt:lpstr>
      <vt:lpstr>Constructing EGRBAC From HABAC 1. From Authorization Policy to Authorization Array</vt:lpstr>
      <vt:lpstr>Constructing EGRBAC From HABAC 2. From Authorization Array to EGRBAC Approach </vt:lpstr>
      <vt:lpstr>Constructing EGRBAC From HABAC 2. From Authorization Array to EGRBAC Approach </vt:lpstr>
      <vt:lpstr>Constructing EGRBAC From HABAC 2. From Authorization Array to EGRBAC Approach </vt:lpstr>
      <vt:lpstr>Constructing EGRBAC From HABAC 2. From Authorization Array to EGRBAC Approach </vt:lpstr>
      <vt:lpstr>Constructing EGRBAC From HABAC 2. From Authorization Array to EGRBAC Approach </vt:lpstr>
      <vt:lpstr>Constructing EGRBAC From HABAC 2. From Authorization Array to EGRBAC Approach </vt:lpstr>
      <vt:lpstr>Constructing EGRBAC From HABAC 2. From Authorization Array to EGRBAC Approach </vt:lpstr>
      <vt:lpstr>Constructing EGRBAC From HABAC 2. From Authorization Array to EGRBAC Approach </vt:lpstr>
      <vt:lpstr>Our Contribution</vt:lpstr>
      <vt:lpstr>HABAC Vs EGRBAC</vt:lpstr>
      <vt:lpstr>HABAC Vs EGRBAC</vt:lpstr>
      <vt:lpstr>HABAC Vs EGRBAC</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User-To-Device Access Control Models for Cloud-Enabled IoT With Smart Home Case Study</dc:title>
  <dc:creator>Tareg El-sherif</dc:creator>
  <cp:lastModifiedBy>Ravi Sandhu</cp:lastModifiedBy>
  <cp:revision>102</cp:revision>
  <dcterms:created xsi:type="dcterms:W3CDTF">2021-01-18T16:51:17Z</dcterms:created>
  <dcterms:modified xsi:type="dcterms:W3CDTF">2021-05-18T20:15:17Z</dcterms:modified>
</cp:coreProperties>
</file>