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80" r:id="rId18"/>
    <p:sldId id="273" r:id="rId19"/>
    <p:sldId id="278" r:id="rId20"/>
    <p:sldId id="279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72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6375" y="793750"/>
            <a:ext cx="5227638" cy="3921125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5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818073" y="4966429"/>
            <a:ext cx="6544202" cy="470484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1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10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550034" cy="52242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5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101" name="PlaceHolder 4"/>
          <p:cNvSpPr>
            <a:spLocks noGrp="1"/>
          </p:cNvSpPr>
          <p:nvPr>
            <p:ph type="dt"/>
          </p:nvPr>
        </p:nvSpPr>
        <p:spPr>
          <a:xfrm>
            <a:off x="4630314" y="0"/>
            <a:ext cx="3550034" cy="522427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5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102" name="PlaceHolder 5"/>
          <p:cNvSpPr>
            <a:spLocks noGrp="1"/>
          </p:cNvSpPr>
          <p:nvPr>
            <p:ph type="ftr"/>
          </p:nvPr>
        </p:nvSpPr>
        <p:spPr>
          <a:xfrm>
            <a:off x="0" y="9933232"/>
            <a:ext cx="3550034" cy="522427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5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103" name="PlaceHolder 6"/>
          <p:cNvSpPr>
            <a:spLocks noGrp="1"/>
          </p:cNvSpPr>
          <p:nvPr>
            <p:ph type="sldNum"/>
          </p:nvPr>
        </p:nvSpPr>
        <p:spPr>
          <a:xfrm>
            <a:off x="4630314" y="9933232"/>
            <a:ext cx="3550034" cy="522427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81DEC02-BD1F-453E-97DB-8CBD58755EFF}" type="slidenum">
              <a:rPr lang="en-US" sz="1500" b="0" strike="noStrike" spc="-1">
                <a:latin typeface="Times New Roman"/>
              </a:rPr>
              <a:pPr algn="r"/>
              <a:t>‹#›</a:t>
            </a:fld>
            <a:endParaRPr lang="en-US" sz="15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73174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8600" y="1200150"/>
            <a:ext cx="4318000" cy="3238500"/>
          </a:xfrm>
          <a:prstGeom prst="rect">
            <a:avLst/>
          </a:prstGeom>
        </p:spPr>
      </p:sp>
      <p:sp>
        <p:nvSpPr>
          <p:cNvPr id="270" name="PlaceHolder 2"/>
          <p:cNvSpPr>
            <a:spLocks noGrp="1"/>
          </p:cNvSpPr>
          <p:nvPr>
            <p:ph type="body"/>
          </p:nvPr>
        </p:nvSpPr>
        <p:spPr>
          <a:xfrm>
            <a:off x="731681" y="4620639"/>
            <a:ext cx="5851928" cy="3780114"/>
          </a:xfrm>
          <a:prstGeom prst="rect">
            <a:avLst/>
          </a:prstGeom>
        </p:spPr>
        <p:txBody>
          <a:bodyPr lIns="96693" tIns="48158" rIns="96693" bIns="48158"/>
          <a:lstStyle/>
          <a:p>
            <a:endParaRPr lang="en-US" sz="2100" spc="-1">
              <a:latin typeface="Arial"/>
            </a:endParaRPr>
          </a:p>
        </p:txBody>
      </p:sp>
      <p:sp>
        <p:nvSpPr>
          <p:cNvPr id="271" name="TextShape 3"/>
          <p:cNvSpPr txBox="1"/>
          <p:nvPr/>
        </p:nvSpPr>
        <p:spPr>
          <a:xfrm>
            <a:off x="4143411" y="9119652"/>
            <a:ext cx="3169605" cy="481262"/>
          </a:xfrm>
          <a:prstGeom prst="rect">
            <a:avLst/>
          </a:prstGeom>
          <a:noFill/>
          <a:ln>
            <a:noFill/>
          </a:ln>
        </p:spPr>
        <p:txBody>
          <a:bodyPr lIns="96693" tIns="48158" rIns="96693" bIns="48158" anchor="b"/>
          <a:lstStyle/>
          <a:p>
            <a:pPr algn="r">
              <a:lnSpc>
                <a:spcPct val="100000"/>
              </a:lnSpc>
            </a:pPr>
            <a:fld id="{D4124898-B7EF-4870-B902-82A81DC9EE6C}" type="slidenum">
              <a:rPr lang="en-US" sz="1500" spc="-1">
                <a:latin typeface="Times New Roman"/>
              </a:rPr>
              <a:pPr algn="r">
                <a:lnSpc>
                  <a:spcPct val="100000"/>
                </a:lnSpc>
              </a:pPr>
              <a:t>1</a:t>
            </a:fld>
            <a:endParaRPr lang="en-US" sz="15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804320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8600" y="1200150"/>
            <a:ext cx="4318000" cy="3238500"/>
          </a:xfrm>
          <a:prstGeom prst="rect">
            <a:avLst/>
          </a:prstGeom>
        </p:spPr>
      </p:sp>
      <p:sp>
        <p:nvSpPr>
          <p:cNvPr id="297" name="PlaceHolder 2"/>
          <p:cNvSpPr>
            <a:spLocks noGrp="1"/>
          </p:cNvSpPr>
          <p:nvPr>
            <p:ph type="body"/>
          </p:nvPr>
        </p:nvSpPr>
        <p:spPr>
          <a:xfrm>
            <a:off x="731681" y="4620639"/>
            <a:ext cx="5851928" cy="3780114"/>
          </a:xfrm>
          <a:prstGeom prst="rect">
            <a:avLst/>
          </a:prstGeom>
        </p:spPr>
        <p:txBody>
          <a:bodyPr lIns="96693" tIns="48158" rIns="96693" bIns="48158"/>
          <a:lstStyle/>
          <a:p>
            <a:endParaRPr lang="en-US" sz="2100" spc="-1">
              <a:latin typeface="Arial"/>
            </a:endParaRPr>
          </a:p>
        </p:txBody>
      </p:sp>
      <p:sp>
        <p:nvSpPr>
          <p:cNvPr id="298" name="TextShape 3"/>
          <p:cNvSpPr txBox="1"/>
          <p:nvPr/>
        </p:nvSpPr>
        <p:spPr>
          <a:xfrm>
            <a:off x="4143411" y="9119652"/>
            <a:ext cx="3169605" cy="481262"/>
          </a:xfrm>
          <a:prstGeom prst="rect">
            <a:avLst/>
          </a:prstGeom>
          <a:noFill/>
          <a:ln>
            <a:noFill/>
          </a:ln>
        </p:spPr>
        <p:txBody>
          <a:bodyPr lIns="96693" tIns="48158" rIns="96693" bIns="48158" anchor="b"/>
          <a:lstStyle/>
          <a:p>
            <a:pPr algn="r">
              <a:lnSpc>
                <a:spcPct val="100000"/>
              </a:lnSpc>
            </a:pPr>
            <a:fld id="{83533D2E-BF43-4096-A27F-0C012CE8814E}" type="slidenum">
              <a:rPr lang="en-US" sz="1500" spc="-1">
                <a:latin typeface="Times New Roman"/>
              </a:rPr>
              <a:pPr algn="r">
                <a:lnSpc>
                  <a:spcPct val="100000"/>
                </a:lnSpc>
              </a:pPr>
              <a:t>17</a:t>
            </a:fld>
            <a:endParaRPr lang="en-US" sz="15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81517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8600" y="1200150"/>
            <a:ext cx="4318000" cy="3238500"/>
          </a:xfrm>
          <a:prstGeom prst="rect">
            <a:avLst/>
          </a:prstGeom>
        </p:spPr>
      </p:sp>
      <p:sp>
        <p:nvSpPr>
          <p:cNvPr id="309" name="PlaceHolder 2"/>
          <p:cNvSpPr>
            <a:spLocks noGrp="1"/>
          </p:cNvSpPr>
          <p:nvPr>
            <p:ph type="body"/>
          </p:nvPr>
        </p:nvSpPr>
        <p:spPr>
          <a:xfrm>
            <a:off x="731681" y="4620639"/>
            <a:ext cx="5851928" cy="3780114"/>
          </a:xfrm>
          <a:prstGeom prst="rect">
            <a:avLst/>
          </a:prstGeom>
        </p:spPr>
        <p:txBody>
          <a:bodyPr lIns="96693" tIns="48158" rIns="96693" bIns="48158"/>
          <a:lstStyle/>
          <a:p>
            <a:endParaRPr lang="en-US" sz="2100" spc="-1">
              <a:latin typeface="Arial"/>
            </a:endParaRPr>
          </a:p>
        </p:txBody>
      </p:sp>
      <p:sp>
        <p:nvSpPr>
          <p:cNvPr id="310" name="TextShape 3"/>
          <p:cNvSpPr txBox="1"/>
          <p:nvPr/>
        </p:nvSpPr>
        <p:spPr>
          <a:xfrm>
            <a:off x="4143411" y="9119652"/>
            <a:ext cx="3169605" cy="481262"/>
          </a:xfrm>
          <a:prstGeom prst="rect">
            <a:avLst/>
          </a:prstGeom>
          <a:noFill/>
          <a:ln>
            <a:noFill/>
          </a:ln>
        </p:spPr>
        <p:txBody>
          <a:bodyPr lIns="96693" tIns="48158" rIns="96693" bIns="48158" anchor="b"/>
          <a:lstStyle/>
          <a:p>
            <a:pPr algn="r">
              <a:lnSpc>
                <a:spcPct val="100000"/>
              </a:lnSpc>
            </a:pPr>
            <a:fld id="{171A3EE2-4C4F-445E-AA7A-E3521027D150}" type="slidenum">
              <a:rPr lang="en-US" sz="1500" spc="-1">
                <a:latin typeface="Times New Roman"/>
              </a:rPr>
              <a:pPr algn="r">
                <a:lnSpc>
                  <a:spcPct val="100000"/>
                </a:lnSpc>
              </a:pPr>
              <a:t>18</a:t>
            </a:fld>
            <a:endParaRPr lang="en-US" sz="15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944826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8600" y="1200150"/>
            <a:ext cx="4318000" cy="3238500"/>
          </a:xfrm>
          <a:prstGeom prst="rect">
            <a:avLst/>
          </a:prstGeom>
        </p:spPr>
      </p:sp>
      <p:sp>
        <p:nvSpPr>
          <p:cNvPr id="312" name="PlaceHolder 2"/>
          <p:cNvSpPr>
            <a:spLocks noGrp="1"/>
          </p:cNvSpPr>
          <p:nvPr>
            <p:ph type="body"/>
          </p:nvPr>
        </p:nvSpPr>
        <p:spPr>
          <a:xfrm>
            <a:off x="731681" y="4620639"/>
            <a:ext cx="5851928" cy="3780114"/>
          </a:xfrm>
          <a:prstGeom prst="rect">
            <a:avLst/>
          </a:prstGeom>
        </p:spPr>
        <p:txBody>
          <a:bodyPr lIns="96693" tIns="48158" rIns="96693" bIns="48158"/>
          <a:lstStyle/>
          <a:p>
            <a:endParaRPr lang="en-US" sz="2100" spc="-1">
              <a:latin typeface="Arial"/>
            </a:endParaRPr>
          </a:p>
        </p:txBody>
      </p:sp>
      <p:sp>
        <p:nvSpPr>
          <p:cNvPr id="313" name="TextShape 3"/>
          <p:cNvSpPr txBox="1"/>
          <p:nvPr/>
        </p:nvSpPr>
        <p:spPr>
          <a:xfrm>
            <a:off x="4143411" y="9119652"/>
            <a:ext cx="3169605" cy="481262"/>
          </a:xfrm>
          <a:prstGeom prst="rect">
            <a:avLst/>
          </a:prstGeom>
          <a:noFill/>
          <a:ln>
            <a:noFill/>
          </a:ln>
        </p:spPr>
        <p:txBody>
          <a:bodyPr lIns="96693" tIns="48158" rIns="96693" bIns="48158" anchor="b"/>
          <a:lstStyle/>
          <a:p>
            <a:pPr algn="r">
              <a:lnSpc>
                <a:spcPct val="100000"/>
              </a:lnSpc>
            </a:pPr>
            <a:fld id="{B50A78C9-8541-428A-B667-84334E46E2AA}" type="slidenum">
              <a:rPr lang="en-US" sz="1500" spc="-1">
                <a:latin typeface="Times New Roman"/>
              </a:rPr>
              <a:pPr algn="r">
                <a:lnSpc>
                  <a:spcPct val="100000"/>
                </a:lnSpc>
              </a:pPr>
              <a:t>19</a:t>
            </a:fld>
            <a:endParaRPr lang="en-US" sz="15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1863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8600" y="1200150"/>
            <a:ext cx="4318000" cy="3238500"/>
          </a:xfrm>
          <a:prstGeom prst="rect">
            <a:avLst/>
          </a:prstGeom>
        </p:spPr>
      </p:sp>
      <p:sp>
        <p:nvSpPr>
          <p:cNvPr id="273" name="PlaceHolder 2"/>
          <p:cNvSpPr>
            <a:spLocks noGrp="1"/>
          </p:cNvSpPr>
          <p:nvPr>
            <p:ph type="body"/>
          </p:nvPr>
        </p:nvSpPr>
        <p:spPr>
          <a:xfrm>
            <a:off x="731681" y="4620639"/>
            <a:ext cx="5851928" cy="3780114"/>
          </a:xfrm>
          <a:prstGeom prst="rect">
            <a:avLst/>
          </a:prstGeom>
        </p:spPr>
        <p:txBody>
          <a:bodyPr lIns="96693" tIns="48158" rIns="96693" bIns="48158"/>
          <a:lstStyle/>
          <a:p>
            <a:endParaRPr lang="en-US" sz="2100" spc="-1">
              <a:latin typeface="Arial"/>
            </a:endParaRPr>
          </a:p>
        </p:txBody>
      </p:sp>
      <p:sp>
        <p:nvSpPr>
          <p:cNvPr id="274" name="TextShape 3"/>
          <p:cNvSpPr txBox="1"/>
          <p:nvPr/>
        </p:nvSpPr>
        <p:spPr>
          <a:xfrm>
            <a:off x="4143411" y="9119652"/>
            <a:ext cx="3169605" cy="481636"/>
          </a:xfrm>
          <a:prstGeom prst="rect">
            <a:avLst/>
          </a:prstGeom>
          <a:noFill/>
          <a:ln>
            <a:noFill/>
          </a:ln>
        </p:spPr>
        <p:txBody>
          <a:bodyPr lIns="96693" tIns="48158" rIns="96693" bIns="48158" anchor="b"/>
          <a:lstStyle/>
          <a:p>
            <a:pPr algn="r">
              <a:lnSpc>
                <a:spcPct val="100000"/>
              </a:lnSpc>
            </a:pPr>
            <a:fld id="{8C53D483-35A0-4EBF-ADF9-0E26B48A712C}" type="slidenum">
              <a:rPr lang="en-US" sz="1500" spc="-1">
                <a:latin typeface="Times New Roman"/>
              </a:rPr>
              <a:pPr algn="r">
                <a:lnSpc>
                  <a:spcPct val="100000"/>
                </a:lnSpc>
              </a:pPr>
              <a:t>4</a:t>
            </a:fld>
            <a:endParaRPr lang="en-US" sz="15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65530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8600" y="1200150"/>
            <a:ext cx="4318000" cy="3238500"/>
          </a:xfrm>
          <a:prstGeom prst="rect">
            <a:avLst/>
          </a:prstGeom>
        </p:spPr>
      </p:sp>
      <p:sp>
        <p:nvSpPr>
          <p:cNvPr id="276" name="PlaceHolder 2"/>
          <p:cNvSpPr>
            <a:spLocks noGrp="1"/>
          </p:cNvSpPr>
          <p:nvPr>
            <p:ph type="body"/>
          </p:nvPr>
        </p:nvSpPr>
        <p:spPr>
          <a:xfrm>
            <a:off x="731681" y="4620639"/>
            <a:ext cx="5851928" cy="3780114"/>
          </a:xfrm>
          <a:prstGeom prst="rect">
            <a:avLst/>
          </a:prstGeom>
        </p:spPr>
        <p:txBody>
          <a:bodyPr lIns="96693" tIns="48158" rIns="96693" bIns="48158"/>
          <a:lstStyle/>
          <a:p>
            <a:endParaRPr lang="en-US" sz="2100" spc="-1">
              <a:latin typeface="Arial"/>
            </a:endParaRPr>
          </a:p>
        </p:txBody>
      </p:sp>
      <p:sp>
        <p:nvSpPr>
          <p:cNvPr id="277" name="TextShape 3"/>
          <p:cNvSpPr txBox="1"/>
          <p:nvPr/>
        </p:nvSpPr>
        <p:spPr>
          <a:xfrm>
            <a:off x="4143411" y="9119652"/>
            <a:ext cx="3169605" cy="481636"/>
          </a:xfrm>
          <a:prstGeom prst="rect">
            <a:avLst/>
          </a:prstGeom>
          <a:noFill/>
          <a:ln>
            <a:noFill/>
          </a:ln>
        </p:spPr>
        <p:txBody>
          <a:bodyPr lIns="96693" tIns="48158" rIns="96693" bIns="48158" anchor="b"/>
          <a:lstStyle/>
          <a:p>
            <a:pPr algn="r">
              <a:lnSpc>
                <a:spcPct val="100000"/>
              </a:lnSpc>
            </a:pPr>
            <a:fld id="{E0CE8433-6320-40A0-83A3-06D99ECDA0D6}" type="slidenum">
              <a:rPr lang="en-US" sz="1500" spc="-1">
                <a:latin typeface="Times New Roman"/>
              </a:rPr>
              <a:pPr algn="r">
                <a:lnSpc>
                  <a:spcPct val="100000"/>
                </a:lnSpc>
              </a:pPr>
              <a:t>5</a:t>
            </a:fld>
            <a:endParaRPr lang="en-US" sz="15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5892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8600" y="1200150"/>
            <a:ext cx="4318000" cy="3238500"/>
          </a:xfrm>
          <a:prstGeom prst="rect">
            <a:avLst/>
          </a:prstGeom>
        </p:spPr>
      </p:sp>
      <p:sp>
        <p:nvSpPr>
          <p:cNvPr id="279" name="PlaceHolder 2"/>
          <p:cNvSpPr>
            <a:spLocks noGrp="1"/>
          </p:cNvSpPr>
          <p:nvPr>
            <p:ph type="body"/>
          </p:nvPr>
        </p:nvSpPr>
        <p:spPr>
          <a:xfrm>
            <a:off x="731681" y="4620639"/>
            <a:ext cx="5851928" cy="3780114"/>
          </a:xfrm>
          <a:prstGeom prst="rect">
            <a:avLst/>
          </a:prstGeom>
        </p:spPr>
        <p:txBody>
          <a:bodyPr lIns="96693" tIns="48158" rIns="96693" bIns="48158"/>
          <a:lstStyle/>
          <a:p>
            <a:endParaRPr lang="en-US" sz="2100" spc="-1">
              <a:latin typeface="Arial"/>
            </a:endParaRPr>
          </a:p>
        </p:txBody>
      </p:sp>
      <p:sp>
        <p:nvSpPr>
          <p:cNvPr id="280" name="TextShape 3"/>
          <p:cNvSpPr txBox="1"/>
          <p:nvPr/>
        </p:nvSpPr>
        <p:spPr>
          <a:xfrm>
            <a:off x="4143411" y="9119652"/>
            <a:ext cx="3169605" cy="481262"/>
          </a:xfrm>
          <a:prstGeom prst="rect">
            <a:avLst/>
          </a:prstGeom>
          <a:noFill/>
          <a:ln>
            <a:noFill/>
          </a:ln>
        </p:spPr>
        <p:txBody>
          <a:bodyPr lIns="96693" tIns="48158" rIns="96693" bIns="48158" anchor="b"/>
          <a:lstStyle/>
          <a:p>
            <a:pPr algn="r">
              <a:lnSpc>
                <a:spcPct val="100000"/>
              </a:lnSpc>
            </a:pPr>
            <a:fld id="{DC08C1A9-4A0C-4E3D-AB8B-664A71413E42}" type="slidenum">
              <a:rPr lang="en-US" sz="1500" spc="-1">
                <a:latin typeface="Times New Roman"/>
              </a:rPr>
              <a:pPr algn="r">
                <a:lnSpc>
                  <a:spcPct val="100000"/>
                </a:lnSpc>
              </a:pPr>
              <a:t>8</a:t>
            </a:fld>
            <a:endParaRPr lang="en-US" sz="15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023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8600" y="1200150"/>
            <a:ext cx="4318000" cy="3238500"/>
          </a:xfrm>
          <a:prstGeom prst="rect">
            <a:avLst/>
          </a:prstGeom>
        </p:spPr>
      </p:sp>
      <p:sp>
        <p:nvSpPr>
          <p:cNvPr id="282" name="PlaceHolder 2"/>
          <p:cNvSpPr>
            <a:spLocks noGrp="1"/>
          </p:cNvSpPr>
          <p:nvPr>
            <p:ph type="body"/>
          </p:nvPr>
        </p:nvSpPr>
        <p:spPr>
          <a:xfrm>
            <a:off x="731681" y="4620639"/>
            <a:ext cx="5851928" cy="3780114"/>
          </a:xfrm>
          <a:prstGeom prst="rect">
            <a:avLst/>
          </a:prstGeom>
        </p:spPr>
        <p:txBody>
          <a:bodyPr lIns="96693" tIns="48158" rIns="96693" bIns="48158"/>
          <a:lstStyle/>
          <a:p>
            <a:endParaRPr lang="en-US" sz="2100" spc="-1">
              <a:latin typeface="Arial"/>
            </a:endParaRPr>
          </a:p>
        </p:txBody>
      </p:sp>
      <p:sp>
        <p:nvSpPr>
          <p:cNvPr id="283" name="TextShape 3"/>
          <p:cNvSpPr txBox="1"/>
          <p:nvPr/>
        </p:nvSpPr>
        <p:spPr>
          <a:xfrm>
            <a:off x="4143411" y="9119652"/>
            <a:ext cx="3169605" cy="481262"/>
          </a:xfrm>
          <a:prstGeom prst="rect">
            <a:avLst/>
          </a:prstGeom>
          <a:noFill/>
          <a:ln>
            <a:noFill/>
          </a:ln>
        </p:spPr>
        <p:txBody>
          <a:bodyPr lIns="96693" tIns="48158" rIns="96693" bIns="48158" anchor="b"/>
          <a:lstStyle/>
          <a:p>
            <a:pPr algn="r">
              <a:lnSpc>
                <a:spcPct val="100000"/>
              </a:lnSpc>
            </a:pPr>
            <a:fld id="{EBCB2E56-BFA6-4A0A-ACB8-3980DE3876DA}" type="slidenum">
              <a:rPr lang="en-US" sz="1500" spc="-1">
                <a:latin typeface="Times New Roman"/>
              </a:rPr>
              <a:pPr algn="r">
                <a:lnSpc>
                  <a:spcPct val="100000"/>
                </a:lnSpc>
              </a:pPr>
              <a:t>11</a:t>
            </a:fld>
            <a:endParaRPr lang="en-US" sz="15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30796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8600" y="1200150"/>
            <a:ext cx="4318000" cy="3238500"/>
          </a:xfrm>
          <a:prstGeom prst="rect">
            <a:avLst/>
          </a:prstGeom>
        </p:spPr>
      </p:sp>
      <p:sp>
        <p:nvSpPr>
          <p:cNvPr id="285" name="PlaceHolder 2"/>
          <p:cNvSpPr>
            <a:spLocks noGrp="1"/>
          </p:cNvSpPr>
          <p:nvPr>
            <p:ph type="body"/>
          </p:nvPr>
        </p:nvSpPr>
        <p:spPr>
          <a:xfrm>
            <a:off x="731681" y="4620639"/>
            <a:ext cx="5851928" cy="3780114"/>
          </a:xfrm>
          <a:prstGeom prst="rect">
            <a:avLst/>
          </a:prstGeom>
        </p:spPr>
        <p:txBody>
          <a:bodyPr lIns="96693" tIns="48158" rIns="96693" bIns="48158"/>
          <a:lstStyle/>
          <a:p>
            <a:endParaRPr lang="en-US" sz="2100" spc="-1">
              <a:latin typeface="Arial"/>
            </a:endParaRPr>
          </a:p>
        </p:txBody>
      </p:sp>
      <p:sp>
        <p:nvSpPr>
          <p:cNvPr id="286" name="TextShape 3"/>
          <p:cNvSpPr txBox="1"/>
          <p:nvPr/>
        </p:nvSpPr>
        <p:spPr>
          <a:xfrm>
            <a:off x="4143411" y="9119652"/>
            <a:ext cx="3169605" cy="481262"/>
          </a:xfrm>
          <a:prstGeom prst="rect">
            <a:avLst/>
          </a:prstGeom>
          <a:noFill/>
          <a:ln>
            <a:noFill/>
          </a:ln>
        </p:spPr>
        <p:txBody>
          <a:bodyPr lIns="96693" tIns="48158" rIns="96693" bIns="48158" anchor="b"/>
          <a:lstStyle/>
          <a:p>
            <a:pPr algn="r">
              <a:lnSpc>
                <a:spcPct val="100000"/>
              </a:lnSpc>
            </a:pPr>
            <a:fld id="{6338E1FC-54A4-4342-9B3C-F5DC8E9368F0}" type="slidenum">
              <a:rPr lang="en-US" sz="1500" spc="-1">
                <a:latin typeface="Times New Roman"/>
              </a:rPr>
              <a:pPr algn="r">
                <a:lnSpc>
                  <a:spcPct val="100000"/>
                </a:lnSpc>
              </a:pPr>
              <a:t>12</a:t>
            </a:fld>
            <a:endParaRPr lang="en-US" sz="15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333434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8600" y="1200150"/>
            <a:ext cx="4318000" cy="3238500"/>
          </a:xfrm>
          <a:prstGeom prst="rect">
            <a:avLst/>
          </a:prstGeom>
        </p:spPr>
      </p:sp>
      <p:sp>
        <p:nvSpPr>
          <p:cNvPr id="291" name="PlaceHolder 2"/>
          <p:cNvSpPr>
            <a:spLocks noGrp="1"/>
          </p:cNvSpPr>
          <p:nvPr>
            <p:ph type="body"/>
          </p:nvPr>
        </p:nvSpPr>
        <p:spPr>
          <a:xfrm>
            <a:off x="731681" y="4620639"/>
            <a:ext cx="5851928" cy="3780114"/>
          </a:xfrm>
          <a:prstGeom prst="rect">
            <a:avLst/>
          </a:prstGeom>
        </p:spPr>
        <p:txBody>
          <a:bodyPr lIns="96693" tIns="48158" rIns="96693" bIns="48158"/>
          <a:lstStyle/>
          <a:p>
            <a:endParaRPr lang="en-US" sz="2100" spc="-1">
              <a:latin typeface="Arial"/>
            </a:endParaRPr>
          </a:p>
        </p:txBody>
      </p:sp>
      <p:sp>
        <p:nvSpPr>
          <p:cNvPr id="292" name="TextShape 3"/>
          <p:cNvSpPr txBox="1"/>
          <p:nvPr/>
        </p:nvSpPr>
        <p:spPr>
          <a:xfrm>
            <a:off x="4143411" y="9119652"/>
            <a:ext cx="3169605" cy="481262"/>
          </a:xfrm>
          <a:prstGeom prst="rect">
            <a:avLst/>
          </a:prstGeom>
          <a:noFill/>
          <a:ln>
            <a:noFill/>
          </a:ln>
        </p:spPr>
        <p:txBody>
          <a:bodyPr lIns="96693" tIns="48158" rIns="96693" bIns="48158" anchor="b"/>
          <a:lstStyle/>
          <a:p>
            <a:pPr algn="r">
              <a:lnSpc>
                <a:spcPct val="100000"/>
              </a:lnSpc>
            </a:pPr>
            <a:fld id="{A0F225DE-E771-4EBA-A683-ED0B5563A00C}" type="slidenum">
              <a:rPr lang="en-US" sz="1500" spc="-1">
                <a:latin typeface="Times New Roman"/>
              </a:rPr>
              <a:pPr algn="r">
                <a:lnSpc>
                  <a:spcPct val="100000"/>
                </a:lnSpc>
              </a:pPr>
              <a:t>14</a:t>
            </a:fld>
            <a:endParaRPr lang="en-US" sz="15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34811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8600" y="1200150"/>
            <a:ext cx="4318000" cy="3238500"/>
          </a:xfrm>
          <a:prstGeom prst="rect">
            <a:avLst/>
          </a:prstGeom>
        </p:spPr>
      </p:sp>
      <p:sp>
        <p:nvSpPr>
          <p:cNvPr id="294" name="PlaceHolder 2"/>
          <p:cNvSpPr>
            <a:spLocks noGrp="1"/>
          </p:cNvSpPr>
          <p:nvPr>
            <p:ph type="body"/>
          </p:nvPr>
        </p:nvSpPr>
        <p:spPr>
          <a:xfrm>
            <a:off x="731681" y="4620639"/>
            <a:ext cx="5851928" cy="3780114"/>
          </a:xfrm>
          <a:prstGeom prst="rect">
            <a:avLst/>
          </a:prstGeom>
        </p:spPr>
        <p:txBody>
          <a:bodyPr lIns="96693" tIns="48158" rIns="96693" bIns="48158"/>
          <a:lstStyle/>
          <a:p>
            <a:endParaRPr lang="en-US" sz="2100" spc="-1">
              <a:latin typeface="Arial"/>
            </a:endParaRPr>
          </a:p>
        </p:txBody>
      </p:sp>
      <p:sp>
        <p:nvSpPr>
          <p:cNvPr id="295" name="TextShape 3"/>
          <p:cNvSpPr txBox="1"/>
          <p:nvPr/>
        </p:nvSpPr>
        <p:spPr>
          <a:xfrm>
            <a:off x="4143411" y="9119652"/>
            <a:ext cx="3169605" cy="481262"/>
          </a:xfrm>
          <a:prstGeom prst="rect">
            <a:avLst/>
          </a:prstGeom>
          <a:noFill/>
          <a:ln>
            <a:noFill/>
          </a:ln>
        </p:spPr>
        <p:txBody>
          <a:bodyPr lIns="96693" tIns="48158" rIns="96693" bIns="48158" anchor="b"/>
          <a:lstStyle/>
          <a:p>
            <a:pPr algn="r">
              <a:lnSpc>
                <a:spcPct val="100000"/>
              </a:lnSpc>
            </a:pPr>
            <a:fld id="{7BF7BAA1-5A65-4E7A-9455-E34ABAA625BC}" type="slidenum">
              <a:rPr lang="en-US" sz="1500" spc="-1">
                <a:latin typeface="Times New Roman"/>
              </a:rPr>
              <a:pPr algn="r">
                <a:lnSpc>
                  <a:spcPct val="100000"/>
                </a:lnSpc>
              </a:pPr>
              <a:t>15</a:t>
            </a:fld>
            <a:endParaRPr lang="en-US" sz="15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39305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8600" y="1200150"/>
            <a:ext cx="4318000" cy="3238500"/>
          </a:xfrm>
          <a:prstGeom prst="rect">
            <a:avLst/>
          </a:prstGeom>
        </p:spPr>
      </p:sp>
      <p:sp>
        <p:nvSpPr>
          <p:cNvPr id="303" name="PlaceHolder 2"/>
          <p:cNvSpPr>
            <a:spLocks noGrp="1"/>
          </p:cNvSpPr>
          <p:nvPr>
            <p:ph type="body"/>
          </p:nvPr>
        </p:nvSpPr>
        <p:spPr>
          <a:xfrm>
            <a:off x="731681" y="4620639"/>
            <a:ext cx="5851928" cy="3780114"/>
          </a:xfrm>
          <a:prstGeom prst="rect">
            <a:avLst/>
          </a:prstGeom>
        </p:spPr>
        <p:txBody>
          <a:bodyPr lIns="96693" tIns="48158" rIns="96693" bIns="48158"/>
          <a:lstStyle/>
          <a:p>
            <a:endParaRPr lang="en-US" sz="2100" spc="-1">
              <a:latin typeface="Arial"/>
            </a:endParaRPr>
          </a:p>
        </p:txBody>
      </p:sp>
      <p:sp>
        <p:nvSpPr>
          <p:cNvPr id="304" name="TextShape 3"/>
          <p:cNvSpPr txBox="1"/>
          <p:nvPr/>
        </p:nvSpPr>
        <p:spPr>
          <a:xfrm>
            <a:off x="4143411" y="9119652"/>
            <a:ext cx="3169605" cy="481262"/>
          </a:xfrm>
          <a:prstGeom prst="rect">
            <a:avLst/>
          </a:prstGeom>
          <a:noFill/>
          <a:ln>
            <a:noFill/>
          </a:ln>
        </p:spPr>
        <p:txBody>
          <a:bodyPr lIns="96693" tIns="48158" rIns="96693" bIns="48158" anchor="b"/>
          <a:lstStyle/>
          <a:p>
            <a:pPr algn="r">
              <a:lnSpc>
                <a:spcPct val="100000"/>
              </a:lnSpc>
            </a:pPr>
            <a:fld id="{2753D374-0B5D-49FC-90D3-BC15AE7D81FE}" type="slidenum">
              <a:rPr lang="en-US" sz="1500" spc="-1">
                <a:latin typeface="Times New Roman"/>
              </a:rPr>
              <a:pPr algn="r">
                <a:lnSpc>
                  <a:spcPct val="100000"/>
                </a:lnSpc>
              </a:pPr>
              <a:t>16</a:t>
            </a:fld>
            <a:endParaRPr lang="en-US" sz="15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2693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788652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28560" y="3730320"/>
            <a:ext cx="788652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66992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28560" y="373032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669920" y="373032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3295080" y="105516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5961240" y="105516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body"/>
          </p:nvPr>
        </p:nvSpPr>
        <p:spPr>
          <a:xfrm>
            <a:off x="628560" y="373032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>
          <a:xfrm>
            <a:off x="3295080" y="373032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7"/>
          <p:cNvSpPr>
            <a:spLocks noGrp="1"/>
          </p:cNvSpPr>
          <p:nvPr>
            <p:ph type="body"/>
          </p:nvPr>
        </p:nvSpPr>
        <p:spPr>
          <a:xfrm>
            <a:off x="5961240" y="373032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subTitle"/>
          </p:nvPr>
        </p:nvSpPr>
        <p:spPr>
          <a:xfrm>
            <a:off x="628560" y="1055160"/>
            <a:ext cx="7886520" cy="5121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7886520" cy="5121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3848400" cy="5121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69920" y="1055160"/>
            <a:ext cx="3848400" cy="5121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subTitle"/>
          </p:nvPr>
        </p:nvSpPr>
        <p:spPr>
          <a:xfrm>
            <a:off x="1818720" y="311400"/>
            <a:ext cx="4932360" cy="2142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69920" y="1055160"/>
            <a:ext cx="3848400" cy="5121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28560" y="373032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subTitle"/>
          </p:nvPr>
        </p:nvSpPr>
        <p:spPr>
          <a:xfrm>
            <a:off x="628560" y="1055160"/>
            <a:ext cx="7886520" cy="5121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3848400" cy="5121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6992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4669920" y="373032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66992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628560" y="3730320"/>
            <a:ext cx="788652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788652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628560" y="3730320"/>
            <a:ext cx="788652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466992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628560" y="373032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 type="body"/>
          </p:nvPr>
        </p:nvSpPr>
        <p:spPr>
          <a:xfrm>
            <a:off x="4669920" y="373032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3295080" y="105516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961240" y="105516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5"/>
          <p:cNvSpPr>
            <a:spLocks noGrp="1"/>
          </p:cNvSpPr>
          <p:nvPr>
            <p:ph type="body"/>
          </p:nvPr>
        </p:nvSpPr>
        <p:spPr>
          <a:xfrm>
            <a:off x="628560" y="373032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6"/>
          <p:cNvSpPr>
            <a:spLocks noGrp="1"/>
          </p:cNvSpPr>
          <p:nvPr>
            <p:ph type="body"/>
          </p:nvPr>
        </p:nvSpPr>
        <p:spPr>
          <a:xfrm>
            <a:off x="3295080" y="373032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7"/>
          <p:cNvSpPr>
            <a:spLocks noGrp="1"/>
          </p:cNvSpPr>
          <p:nvPr>
            <p:ph type="body"/>
          </p:nvPr>
        </p:nvSpPr>
        <p:spPr>
          <a:xfrm>
            <a:off x="5961240" y="373032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7886520" cy="5121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3848400" cy="5121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69920" y="1055160"/>
            <a:ext cx="3848400" cy="5121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subTitle"/>
          </p:nvPr>
        </p:nvSpPr>
        <p:spPr>
          <a:xfrm>
            <a:off x="1818720" y="311400"/>
            <a:ext cx="4932360" cy="2142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9920" y="1055160"/>
            <a:ext cx="3848400" cy="5121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8560" y="373032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3848400" cy="5121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6992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69920" y="373032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6992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28560" y="3730320"/>
            <a:ext cx="788652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2;p1"/>
          <p:cNvPicPr/>
          <p:nvPr/>
        </p:nvPicPr>
        <p:blipFill>
          <a:blip r:embed="rId14"/>
          <a:stretch/>
        </p:blipFill>
        <p:spPr>
          <a:xfrm>
            <a:off x="7706880" y="6235200"/>
            <a:ext cx="1269360" cy="456840"/>
          </a:xfrm>
          <a:prstGeom prst="rect">
            <a:avLst/>
          </a:prstGeom>
          <a:ln>
            <a:noFill/>
          </a:ln>
        </p:spPr>
      </p:pic>
      <p:pic>
        <p:nvPicPr>
          <p:cNvPr id="14" name="Google Shape;13;p1"/>
          <p:cNvPicPr/>
          <p:nvPr/>
        </p:nvPicPr>
        <p:blipFill>
          <a:blip r:embed="rId15"/>
          <a:stretch/>
        </p:blipFill>
        <p:spPr>
          <a:xfrm>
            <a:off x="6969240" y="246240"/>
            <a:ext cx="1886760" cy="758880"/>
          </a:xfrm>
          <a:prstGeom prst="rect">
            <a:avLst/>
          </a:prstGeom>
          <a:ln>
            <a:noFill/>
          </a:ln>
        </p:spPr>
      </p:pic>
      <p:pic>
        <p:nvPicPr>
          <p:cNvPr id="2" name="Google Shape;14;p1"/>
          <p:cNvPicPr/>
          <p:nvPr/>
        </p:nvPicPr>
        <p:blipFill>
          <a:blip r:embed="rId16"/>
          <a:stretch/>
        </p:blipFill>
        <p:spPr>
          <a:xfrm>
            <a:off x="281880" y="179280"/>
            <a:ext cx="1470960" cy="795600"/>
          </a:xfrm>
          <a:prstGeom prst="rect">
            <a:avLst/>
          </a:prstGeom>
          <a:ln>
            <a:noFill/>
          </a:ln>
        </p:spPr>
      </p:pic>
      <p:sp>
        <p:nvSpPr>
          <p:cNvPr id="3" name="CustomShape 1"/>
          <p:cNvSpPr/>
          <p:nvPr/>
        </p:nvSpPr>
        <p:spPr>
          <a:xfrm>
            <a:off x="1850040" y="980640"/>
            <a:ext cx="50288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0760">
            <a:solidFill>
              <a:srgbClr val="FF950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ustomShape 2"/>
          <p:cNvSpPr/>
          <p:nvPr/>
        </p:nvSpPr>
        <p:spPr>
          <a:xfrm>
            <a:off x="479160" y="6206040"/>
            <a:ext cx="84128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0760">
            <a:solidFill>
              <a:srgbClr val="FF950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3"/>
          <p:cNvSpPr/>
          <p:nvPr/>
        </p:nvSpPr>
        <p:spPr>
          <a:xfrm>
            <a:off x="395280" y="6237360"/>
            <a:ext cx="1714680" cy="33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CustomShape 4"/>
          <p:cNvSpPr/>
          <p:nvPr/>
        </p:nvSpPr>
        <p:spPr>
          <a:xfrm>
            <a:off x="2362320" y="6297480"/>
            <a:ext cx="4419360" cy="33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1600" b="0" i="1" strike="noStrike" spc="-1">
                <a:solidFill>
                  <a:srgbClr val="888888"/>
                </a:solidFill>
                <a:latin typeface="Calibri"/>
                <a:ea typeface="Calibri"/>
              </a:rPr>
              <a:t>World-Leading Research with Real-World Impact!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7" name="CustomShape 5"/>
          <p:cNvSpPr/>
          <p:nvPr/>
        </p:nvSpPr>
        <p:spPr>
          <a:xfrm>
            <a:off x="3714480" y="6554880"/>
            <a:ext cx="1714680" cy="33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900" b="0" strike="noStrike" spc="-1">
                <a:solidFill>
                  <a:srgbClr val="888888"/>
                </a:solidFill>
                <a:latin typeface="Calibri"/>
                <a:ea typeface="Calibri"/>
              </a:rPr>
              <a:t>Page:  </a:t>
            </a:r>
            <a:fld id="{965A2952-B373-466A-8CB9-1B16517C2CF8}" type="slidenum">
              <a:rPr lang="en-US" sz="900" b="0" strike="noStrike" spc="-1">
                <a:solidFill>
                  <a:srgbClr val="888888"/>
                </a:solidFill>
                <a:latin typeface="Calibri"/>
                <a:ea typeface="Calibri"/>
              </a:rPr>
              <a:pPr algn="ctr">
                <a:lnSpc>
                  <a:spcPct val="100000"/>
                </a:lnSpc>
              </a:pPr>
              <a:t>‹#›</a:t>
            </a:fld>
            <a:endParaRPr lang="en-US" sz="900" b="0" strike="noStrike" spc="-1">
              <a:latin typeface="Arial"/>
            </a:endParaRPr>
          </a:p>
        </p:txBody>
      </p:sp>
      <p:sp>
        <p:nvSpPr>
          <p:cNvPr id="8" name="PlaceHolder 6"/>
          <p:cNvSpPr>
            <a:spLocks noGrp="1"/>
          </p:cNvSpPr>
          <p:nvPr>
            <p:ph type="body"/>
          </p:nvPr>
        </p:nvSpPr>
        <p:spPr>
          <a:xfrm>
            <a:off x="628560" y="1055160"/>
            <a:ext cx="7886520" cy="5121360"/>
          </a:xfrm>
          <a:prstGeom prst="rect">
            <a:avLst/>
          </a:prstGeom>
        </p:spPr>
        <p:txBody>
          <a:bodyPr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1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1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9" name="PlaceHolder 7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anchor="b"/>
          <a:lstStyle/>
          <a:p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0" name="PlaceHolder 8"/>
          <p:cNvSpPr>
            <a:spLocks noGrp="1"/>
          </p:cNvSpPr>
          <p:nvPr>
            <p:ph type="sldNum"/>
          </p:nvPr>
        </p:nvSpPr>
        <p:spPr>
          <a:xfrm>
            <a:off x="4388400" y="6492960"/>
            <a:ext cx="366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B8E637B-124B-4E2B-B313-A7FFC60304A7}" type="slidenum">
              <a:rPr lang="en-US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US" sz="1000" b="0" strike="noStrike" spc="-1">
              <a:latin typeface="Times New Roman"/>
            </a:endParaRPr>
          </a:p>
        </p:txBody>
      </p:sp>
      <p:sp>
        <p:nvSpPr>
          <p:cNvPr id="11" name="PlaceHolder 9"/>
          <p:cNvSpPr>
            <a:spLocks noGrp="1"/>
          </p:cNvSpPr>
          <p:nvPr>
            <p:ph type="ftr"/>
          </p:nvPr>
        </p:nvSpPr>
        <p:spPr>
          <a:xfrm>
            <a:off x="2743200" y="6237360"/>
            <a:ext cx="399168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12" name="PlaceHolder 10"/>
          <p:cNvSpPr>
            <a:spLocks noGrp="1"/>
          </p:cNvSpPr>
          <p:nvPr>
            <p:ph type="dt"/>
          </p:nvPr>
        </p:nvSpPr>
        <p:spPr>
          <a:xfrm>
            <a:off x="443520" y="6231240"/>
            <a:ext cx="2511720" cy="3322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12;p1"/>
          <p:cNvPicPr/>
          <p:nvPr/>
        </p:nvPicPr>
        <p:blipFill>
          <a:blip r:embed="rId14"/>
          <a:stretch/>
        </p:blipFill>
        <p:spPr>
          <a:xfrm>
            <a:off x="7706880" y="6235200"/>
            <a:ext cx="1269360" cy="456840"/>
          </a:xfrm>
          <a:prstGeom prst="rect">
            <a:avLst/>
          </a:prstGeom>
          <a:ln>
            <a:noFill/>
          </a:ln>
        </p:spPr>
      </p:pic>
      <p:pic>
        <p:nvPicPr>
          <p:cNvPr id="50" name="Google Shape;13;p1"/>
          <p:cNvPicPr/>
          <p:nvPr/>
        </p:nvPicPr>
        <p:blipFill>
          <a:blip r:embed="rId15"/>
          <a:stretch/>
        </p:blipFill>
        <p:spPr>
          <a:xfrm>
            <a:off x="6969240" y="246240"/>
            <a:ext cx="1886760" cy="758880"/>
          </a:xfrm>
          <a:prstGeom prst="rect">
            <a:avLst/>
          </a:prstGeom>
          <a:ln>
            <a:noFill/>
          </a:ln>
        </p:spPr>
      </p:pic>
      <p:pic>
        <p:nvPicPr>
          <p:cNvPr id="51" name="Google Shape;14;p1"/>
          <p:cNvPicPr/>
          <p:nvPr/>
        </p:nvPicPr>
        <p:blipFill>
          <a:blip r:embed="rId16"/>
          <a:stretch/>
        </p:blipFill>
        <p:spPr>
          <a:xfrm>
            <a:off x="281880" y="179280"/>
            <a:ext cx="1470960" cy="79560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1850040" y="980640"/>
            <a:ext cx="50288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0760">
            <a:solidFill>
              <a:srgbClr val="FF950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479160" y="6206040"/>
            <a:ext cx="84128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0760">
            <a:solidFill>
              <a:srgbClr val="FF950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" name="CustomShape 3"/>
          <p:cNvSpPr/>
          <p:nvPr/>
        </p:nvSpPr>
        <p:spPr>
          <a:xfrm>
            <a:off x="395280" y="6237360"/>
            <a:ext cx="1714680" cy="33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4"/>
          <p:cNvSpPr/>
          <p:nvPr/>
        </p:nvSpPr>
        <p:spPr>
          <a:xfrm>
            <a:off x="2362320" y="6297480"/>
            <a:ext cx="4419360" cy="33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1600" b="0" i="1" strike="noStrike" spc="-1">
                <a:solidFill>
                  <a:srgbClr val="888888"/>
                </a:solidFill>
                <a:latin typeface="Calibri"/>
                <a:ea typeface="Calibri"/>
              </a:rPr>
              <a:t>World-Leading Research with Real-World Impact!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56" name="CustomShape 5"/>
          <p:cNvSpPr/>
          <p:nvPr/>
        </p:nvSpPr>
        <p:spPr>
          <a:xfrm>
            <a:off x="3714480" y="6554880"/>
            <a:ext cx="1714680" cy="33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900" b="0" strike="noStrike" spc="-1">
                <a:solidFill>
                  <a:srgbClr val="888888"/>
                </a:solidFill>
                <a:latin typeface="Calibri"/>
                <a:ea typeface="Calibri"/>
              </a:rPr>
              <a:t>Page:  </a:t>
            </a:r>
            <a:fld id="{88DC492A-3D71-4CD0-80D7-9BB378D81A26}" type="slidenum">
              <a:rPr lang="en-US" sz="900" b="0" strike="noStrike" spc="-1">
                <a:solidFill>
                  <a:srgbClr val="888888"/>
                </a:solidFill>
                <a:latin typeface="Calibri"/>
                <a:ea typeface="Calibri"/>
              </a:rPr>
              <a:pPr algn="ctr">
                <a:lnSpc>
                  <a:spcPct val="100000"/>
                </a:lnSpc>
              </a:pPr>
              <a:t>‹#›</a:t>
            </a:fld>
            <a:endParaRPr lang="en-US" sz="900" b="0" strike="noStrike" spc="-1">
              <a:latin typeface="Arial"/>
            </a:endParaRPr>
          </a:p>
        </p:txBody>
      </p:sp>
      <p:sp>
        <p:nvSpPr>
          <p:cNvPr id="57" name="PlaceHolder 6"/>
          <p:cNvSpPr>
            <a:spLocks noGrp="1"/>
          </p:cNvSpPr>
          <p:nvPr>
            <p:ph type="title"/>
          </p:nvPr>
        </p:nvSpPr>
        <p:spPr>
          <a:xfrm>
            <a:off x="1143000" y="994680"/>
            <a:ext cx="6857640" cy="1928880"/>
          </a:xfrm>
          <a:prstGeom prst="rect">
            <a:avLst/>
          </a:prstGeom>
        </p:spPr>
        <p:txBody>
          <a:bodyPr anchor="b"/>
          <a:lstStyle/>
          <a:p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8" name="PlaceHolder 7"/>
          <p:cNvSpPr>
            <a:spLocks noGrp="1"/>
          </p:cNvSpPr>
          <p:nvPr>
            <p:ph type="sldNum"/>
          </p:nvPr>
        </p:nvSpPr>
        <p:spPr>
          <a:xfrm>
            <a:off x="4388400" y="6492960"/>
            <a:ext cx="366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F2B7AAB-D9C4-48A8-A5BA-C17E9675B535}" type="slidenum">
              <a:rPr lang="en-US" sz="900" b="0" strike="noStrike" spc="-1">
                <a:solidFill>
                  <a:srgbClr val="888888"/>
                </a:solidFill>
                <a:latin typeface="Calibri"/>
                <a:ea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US" sz="900" b="0" strike="noStrike" spc="-1">
              <a:latin typeface="Times New Roman"/>
            </a:endParaRPr>
          </a:p>
        </p:txBody>
      </p:sp>
      <p:sp>
        <p:nvSpPr>
          <p:cNvPr id="59" name="PlaceHolder 8"/>
          <p:cNvSpPr>
            <a:spLocks noGrp="1"/>
          </p:cNvSpPr>
          <p:nvPr>
            <p:ph type="ftr"/>
          </p:nvPr>
        </p:nvSpPr>
        <p:spPr>
          <a:xfrm>
            <a:off x="2743200" y="6237360"/>
            <a:ext cx="399168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60" name="PlaceHolder 9"/>
          <p:cNvSpPr>
            <a:spLocks noGrp="1"/>
          </p:cNvSpPr>
          <p:nvPr>
            <p:ph type="dt"/>
          </p:nvPr>
        </p:nvSpPr>
        <p:spPr>
          <a:xfrm>
            <a:off x="231120" y="6206040"/>
            <a:ext cx="2511720" cy="3322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61" name="PlaceHolder 10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209520" y="1304280"/>
            <a:ext cx="8751960" cy="146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400" b="0" strike="noStrike" spc="-1" dirty="0">
                <a:solidFill>
                  <a:srgbClr val="131F49"/>
                </a:solidFill>
                <a:latin typeface="Calibri"/>
                <a:ea typeface="Calibri"/>
              </a:rPr>
              <a:t>On the Feasibility of RBAC to ABAC Policy Mining: A Formal Analysis</a:t>
            </a:r>
            <a:endParaRPr lang="en-US" sz="3400" b="0" strike="noStrike" spc="-1" dirty="0"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0" y="2801160"/>
            <a:ext cx="9045720" cy="318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marL="108000" algn="ctr"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  <a:p>
            <a:pPr marL="108000" algn="ctr">
              <a:lnSpc>
                <a:spcPct val="100000"/>
              </a:lnSpc>
            </a:pPr>
            <a:r>
              <a:rPr lang="en-US" sz="2400" b="0" strike="noStrike" spc="-1">
                <a:solidFill>
                  <a:srgbClr val="1F497D"/>
                </a:solidFill>
                <a:latin typeface="Calibri"/>
                <a:ea typeface="Calibri"/>
              </a:rPr>
              <a:t>Shuvra Chakraborty</a:t>
            </a:r>
            <a:r>
              <a:rPr lang="en-US" sz="2400" b="0" strike="noStrike" spc="-1" baseline="30000">
                <a:solidFill>
                  <a:srgbClr val="1F497D"/>
                </a:solidFill>
                <a:latin typeface="Calibri"/>
                <a:ea typeface="Calibri"/>
              </a:rPr>
              <a:t>1</a:t>
            </a:r>
            <a:r>
              <a:rPr lang="en-US" sz="2400" b="0" strike="noStrike" spc="-1">
                <a:solidFill>
                  <a:srgbClr val="1F497D"/>
                </a:solidFill>
                <a:latin typeface="Calibri"/>
                <a:ea typeface="Calibri"/>
              </a:rPr>
              <a:t>, Ravi Sandhu</a:t>
            </a:r>
            <a:r>
              <a:rPr lang="en-US" sz="2400" b="0" strike="noStrike" spc="-1" baseline="30000">
                <a:solidFill>
                  <a:srgbClr val="1F497D"/>
                </a:solidFill>
                <a:latin typeface="Calibri"/>
                <a:ea typeface="Calibri"/>
              </a:rPr>
              <a:t>1</a:t>
            </a:r>
            <a:r>
              <a:rPr lang="en-US" sz="2400" b="0" strike="noStrike" spc="-1">
                <a:solidFill>
                  <a:srgbClr val="1F497D"/>
                </a:solidFill>
                <a:latin typeface="Calibri"/>
                <a:ea typeface="Calibri"/>
              </a:rPr>
              <a:t> and Ram Krishnan</a:t>
            </a:r>
            <a:r>
              <a:rPr lang="en-US" sz="2400" b="0" strike="noStrike" spc="-1" baseline="30000">
                <a:solidFill>
                  <a:srgbClr val="1F497D"/>
                </a:solidFill>
                <a:latin typeface="Calibri"/>
                <a:ea typeface="Calibri"/>
              </a:rPr>
              <a:t>2</a:t>
            </a:r>
            <a:endParaRPr lang="en-US" sz="2400" b="0" strike="noStrike" spc="-1">
              <a:latin typeface="Arial"/>
            </a:endParaRPr>
          </a:p>
          <a:p>
            <a:pPr marL="108000" algn="ctr">
              <a:lnSpc>
                <a:spcPct val="100000"/>
              </a:lnSpc>
            </a:pPr>
            <a:endParaRPr lang="en-US" sz="2400" b="0" strike="noStrike" spc="-1">
              <a:latin typeface="Arial"/>
            </a:endParaRPr>
          </a:p>
          <a:p>
            <a:pPr marL="108000" algn="ctr">
              <a:lnSpc>
                <a:spcPct val="100000"/>
              </a:lnSpc>
            </a:pPr>
            <a:r>
              <a:rPr lang="en-US" sz="2000" b="1" strike="noStrike" spc="-1" baseline="30000">
                <a:solidFill>
                  <a:srgbClr val="1F497D"/>
                </a:solidFill>
                <a:latin typeface="Calibri"/>
                <a:ea typeface="Calibri"/>
              </a:rPr>
              <a:t>1</a:t>
            </a:r>
            <a:r>
              <a:rPr lang="en-US" sz="2000" b="1" strike="noStrike" spc="-1">
                <a:solidFill>
                  <a:srgbClr val="1F497D"/>
                </a:solidFill>
                <a:latin typeface="Calibri"/>
                <a:ea typeface="Calibri"/>
              </a:rPr>
              <a:t>Dept. of Computer Science, </a:t>
            </a:r>
            <a:r>
              <a:rPr lang="en-US" sz="2000" b="1" strike="noStrike" spc="-1" baseline="30000">
                <a:solidFill>
                  <a:srgbClr val="1F497D"/>
                </a:solidFill>
                <a:latin typeface="Calibri"/>
                <a:ea typeface="Calibri"/>
              </a:rPr>
              <a:t>2</a:t>
            </a:r>
            <a:r>
              <a:rPr lang="en-US" sz="2000" b="1" strike="noStrike" spc="-1">
                <a:solidFill>
                  <a:srgbClr val="1F497D"/>
                </a:solidFill>
                <a:latin typeface="Calibri"/>
                <a:ea typeface="Calibri"/>
              </a:rPr>
              <a:t>Dept. of Electrical and Computer Engineering </a:t>
            </a:r>
            <a:endParaRPr lang="en-US" sz="2000" b="0" strike="noStrike" spc="-1">
              <a:latin typeface="Arial"/>
            </a:endParaRPr>
          </a:p>
          <a:p>
            <a:pPr marL="108000" algn="ctr">
              <a:lnSpc>
                <a:spcPct val="100000"/>
              </a:lnSpc>
            </a:pPr>
            <a:r>
              <a:rPr lang="en-US" sz="2000" b="1" strike="noStrike" spc="-1" baseline="30000">
                <a:solidFill>
                  <a:srgbClr val="1F497D"/>
                </a:solidFill>
                <a:latin typeface="Calibri"/>
                <a:ea typeface="Calibri"/>
              </a:rPr>
              <a:t>1,2</a:t>
            </a:r>
            <a:r>
              <a:rPr lang="en-US" sz="2000" b="1" strike="noStrike" spc="-1">
                <a:solidFill>
                  <a:srgbClr val="1F497D"/>
                </a:solidFill>
                <a:latin typeface="Calibri"/>
                <a:ea typeface="Calibri"/>
              </a:rPr>
              <a:t>Institute for Cyber Security </a:t>
            </a:r>
            <a:endParaRPr lang="en-US" sz="2000" b="0" strike="noStrike" spc="-1">
              <a:latin typeface="Arial"/>
            </a:endParaRPr>
          </a:p>
          <a:p>
            <a:pPr marL="108000" algn="ctr">
              <a:lnSpc>
                <a:spcPct val="100000"/>
              </a:lnSpc>
            </a:pPr>
            <a:r>
              <a:rPr lang="en-US" sz="2000" b="1" strike="noStrike" spc="-1">
                <a:solidFill>
                  <a:srgbClr val="1F497D"/>
                </a:solidFill>
                <a:latin typeface="Calibri"/>
                <a:ea typeface="Calibri"/>
              </a:rPr>
              <a:t>University of Texas at San Antonio, TX 78249, USA</a:t>
            </a:r>
            <a:endParaRPr lang="en-US" sz="2000" b="0" strike="noStrike" spc="-1">
              <a:latin typeface="Arial"/>
            </a:endParaRPr>
          </a:p>
          <a:p>
            <a:pPr marL="108000" algn="ctr">
              <a:lnSpc>
                <a:spcPct val="100000"/>
              </a:lnSpc>
            </a:pPr>
            <a:endParaRPr lang="en-US" sz="2000" b="0" strike="noStrike" spc="-1">
              <a:latin typeface="Arial"/>
            </a:endParaRPr>
          </a:p>
          <a:p>
            <a:pPr marL="108000" algn="ctr">
              <a:lnSpc>
                <a:spcPct val="100000"/>
              </a:lnSpc>
            </a:pPr>
            <a:r>
              <a:rPr lang="en-US" sz="1800" b="1" strike="noStrike" spc="-1">
                <a:solidFill>
                  <a:srgbClr val="ED7D31"/>
                </a:solidFill>
                <a:latin typeface="Calibri"/>
                <a:ea typeface="Calibri"/>
              </a:rPr>
              <a:t>7th International Conference on Secure Knowledge Management in Artificial Intelligence Era (SKM ‘19)</a:t>
            </a:r>
            <a:endParaRPr lang="en-US" sz="1800" b="0" strike="noStrike" spc="-1">
              <a:latin typeface="Arial"/>
            </a:endParaRPr>
          </a:p>
          <a:p>
            <a:pPr marL="108000" algn="ctr">
              <a:lnSpc>
                <a:spcPct val="100000"/>
              </a:lnSpc>
            </a:pPr>
            <a:r>
              <a:rPr lang="en-US" sz="1800" b="1" strike="noStrike" spc="-1">
                <a:solidFill>
                  <a:srgbClr val="ED7D31"/>
                </a:solidFill>
                <a:latin typeface="Calibri"/>
                <a:ea typeface="Calibri"/>
              </a:rPr>
              <a:t>Goa, India, December 21-22, 2019</a:t>
            </a:r>
            <a:endParaRPr lang="en-US" sz="1800" b="0" strike="noStrike" spc="-1">
              <a:latin typeface="Arial"/>
            </a:endParaRPr>
          </a:p>
          <a:p>
            <a:pPr marL="108000" algn="ctr"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  <a:p>
            <a:pPr marL="108000" algn="ctr"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  <a:p>
            <a:pPr marL="108000" algn="ctr"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  <a:p>
            <a:pPr marL="108000" algn="ctr"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2235240" y="280440"/>
            <a:ext cx="4429440" cy="5832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2800" b="0" strike="noStrike" spc="-1" dirty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</a:rPr>
              <a:t>(a) RBAC only</a:t>
            </a:r>
            <a:endParaRPr lang="en-US" sz="2800" b="0" strike="noStrike" spc="-1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149" name="TextShape 2"/>
          <p:cNvSpPr txBox="1"/>
          <p:nvPr/>
        </p:nvSpPr>
        <p:spPr>
          <a:xfrm>
            <a:off x="402840" y="1175760"/>
            <a:ext cx="8392680" cy="48110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3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Step 1. Generate role-based attribute set</a:t>
            </a:r>
            <a:endParaRPr lang="en-US" sz="2300" b="0" strike="noStrike" spc="-1" dirty="0">
              <a:latin typeface="Arial"/>
            </a:endParaRPr>
          </a:p>
          <a:p>
            <a:pPr marL="800280" lvl="1" indent="-342720" algn="just">
              <a:lnSpc>
                <a:spcPct val="9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lang="en-US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For a user u, role-based user attribute denotes the set of roles possessed by u</a:t>
            </a:r>
            <a:endParaRPr lang="en-US" sz="2000" b="0" strike="noStrike" spc="-1" dirty="0">
              <a:latin typeface="Arial"/>
            </a:endParaRPr>
          </a:p>
          <a:p>
            <a:pPr marL="800280" lvl="1" indent="-342720" algn="just">
              <a:lnSpc>
                <a:spcPct val="9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lang="en-US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For a object-operation pair 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(</a:t>
            </a:r>
            <a:r>
              <a:rPr lang="en-US" sz="2000" b="0" strike="noStrike" spc="-1" dirty="0" err="1" smtClean="0">
                <a:solidFill>
                  <a:srgbClr val="000000"/>
                </a:solidFill>
                <a:latin typeface="Calibri"/>
                <a:ea typeface="Calibri"/>
              </a:rPr>
              <a:t>obj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, op),</a:t>
            </a:r>
            <a:r>
              <a:rPr lang="en-US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  role-based object attribute denotes the set of roles where each role contains permission (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obj</a:t>
            </a:r>
            <a:r>
              <a:rPr lang="en-US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, op)</a:t>
            </a:r>
            <a:endParaRPr lang="en-US" sz="20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</a:pPr>
            <a:endParaRPr lang="en-US" sz="20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</a:pPr>
            <a:endParaRPr lang="en-US" sz="20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751"/>
              </a:spcBef>
            </a:pPr>
            <a:endParaRPr lang="en-US" sz="20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751"/>
              </a:spcBef>
            </a:pPr>
            <a:endParaRPr lang="en-US" sz="2000" b="0" strike="noStrike" spc="-1" dirty="0">
              <a:latin typeface="Arial"/>
            </a:endParaRPr>
          </a:p>
        </p:txBody>
      </p:sp>
      <p:graphicFrame>
        <p:nvGraphicFramePr>
          <p:cNvPr id="150" name="Table 3"/>
          <p:cNvGraphicFramePr/>
          <p:nvPr/>
        </p:nvGraphicFramePr>
        <p:xfrm>
          <a:off x="1292040" y="2865600"/>
          <a:ext cx="2739960" cy="2021760"/>
        </p:xfrm>
        <a:graphic>
          <a:graphicData uri="http://schemas.openxmlformats.org/drawingml/2006/table">
            <a:tbl>
              <a:tblPr/>
              <a:tblGrid>
                <a:gridCol w="1335600"/>
                <a:gridCol w="1404360"/>
              </a:tblGrid>
              <a:tr h="3502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b="1" strike="noStrike" spc="-1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</a:rPr>
                        <a:t>UAValue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</a:tr>
              <a:tr h="326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User(U)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uroleAtt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  <a:tr h="336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John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{R1, R2, R3}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</a:tr>
              <a:tr h="336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Lina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{R2}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  <a:tr h="336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Ray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{R3}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</a:tr>
              <a:tr h="336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Tom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{R3}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1" name="Table 4"/>
          <p:cNvGraphicFramePr/>
          <p:nvPr/>
        </p:nvGraphicFramePr>
        <p:xfrm>
          <a:off x="4303320" y="2936040"/>
          <a:ext cx="3926280" cy="1591920"/>
        </p:xfrm>
        <a:graphic>
          <a:graphicData uri="http://schemas.openxmlformats.org/drawingml/2006/table">
            <a:tbl>
              <a:tblPr/>
              <a:tblGrid>
                <a:gridCol w="1027784"/>
                <a:gridCol w="1501000"/>
                <a:gridCol w="1397496"/>
              </a:tblGrid>
              <a:tr h="29844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b="1" strike="noStrike" spc="-1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</a:rPr>
                        <a:t>OAValue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</a:tr>
              <a:tr h="440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1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Object(O)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1" strike="noStrike" spc="-1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oroleAtt</a:t>
                      </a:r>
                      <a:r>
                        <a:rPr lang="en-US" sz="1500" b="1" strike="noStrike" spc="-1" baseline="-2500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write</a:t>
                      </a:r>
                      <a:r>
                        <a:rPr lang="en-US" sz="1500" b="1" strike="noStrike" spc="-1" baseline="-25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 </a:t>
                      </a:r>
                      <a:r>
                        <a:rPr lang="en-US" sz="1500" b="1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 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1" strike="noStrike" spc="-1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oroleAtt</a:t>
                      </a:r>
                      <a:r>
                        <a:rPr lang="en-US" sz="1500" b="1" strike="noStrike" spc="-1" baseline="-2500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read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  <a:tr h="336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Obj1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{R1}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{R1, R3}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</a:tr>
              <a:tr h="494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Obj2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{R1, R2}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{}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</a:tbl>
          </a:graphicData>
        </a:graphic>
      </p:graphicFrame>
      <p:sp>
        <p:nvSpPr>
          <p:cNvPr id="152" name="CustomShape 5"/>
          <p:cNvSpPr/>
          <p:nvPr/>
        </p:nvSpPr>
        <p:spPr>
          <a:xfrm>
            <a:off x="410400" y="5340600"/>
            <a:ext cx="8503200" cy="820800"/>
          </a:xfrm>
          <a:prstGeom prst="rect">
            <a:avLst/>
          </a:prstGeom>
          <a:noFill/>
          <a:ln w="28440">
            <a:solidFill>
              <a:schemeClr val="bg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just">
              <a:lnSpc>
                <a:spcPct val="100000"/>
              </a:lnSpc>
            </a:pPr>
            <a:r>
              <a:rPr lang="en-US" sz="2000" b="0" strike="noStrike" spc="-1" dirty="0">
                <a:solidFill>
                  <a:srgbClr val="7030A0"/>
                </a:solidFill>
                <a:latin typeface="Arial"/>
                <a:ea typeface="Arial"/>
              </a:rPr>
              <a:t>Next step: partition set is generated on set UXO based on similarity in attribute value assignment</a:t>
            </a:r>
            <a:endParaRPr lang="en-US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n-US" sz="20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1818720" y="311400"/>
            <a:ext cx="4932360" cy="46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2600" b="0" strike="noStrike" spc="-1" dirty="0" smtClean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</a:rPr>
              <a:t>Concept: Conflict-free </a:t>
            </a:r>
            <a:r>
              <a:rPr lang="en-US" sz="2600" b="0" strike="noStrike" spc="-1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</a:rPr>
              <a:t>partition</a:t>
            </a:r>
            <a:endParaRPr lang="en-US" sz="2600" b="0" strike="noStrike" spc="-1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457200" y="5255280"/>
            <a:ext cx="8526840" cy="685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just">
              <a:lnSpc>
                <a:spcPct val="100000"/>
              </a:lnSpc>
            </a:pPr>
            <a:r>
              <a:rPr lang="en-US" sz="2200" b="0" strike="noStrike" spc="-1" dirty="0" smtClean="0">
                <a:solidFill>
                  <a:srgbClr val="7030A0"/>
                </a:solidFill>
                <a:latin typeface="Calibri"/>
                <a:ea typeface="Arial"/>
              </a:rPr>
              <a:t>***A </a:t>
            </a:r>
            <a:r>
              <a:rPr lang="en-US" sz="2200" b="0" strike="noStrike" spc="-1" dirty="0">
                <a:solidFill>
                  <a:srgbClr val="7030A0"/>
                </a:solidFill>
                <a:latin typeface="Calibri"/>
                <a:ea typeface="Arial"/>
              </a:rPr>
              <a:t>partition </a:t>
            </a:r>
            <a:r>
              <a:rPr lang="en-US" sz="2200" b="0" strike="noStrike" spc="-1" dirty="0" smtClean="0">
                <a:solidFill>
                  <a:srgbClr val="7030A0"/>
                </a:solidFill>
                <a:latin typeface="Calibri"/>
                <a:ea typeface="Arial"/>
              </a:rPr>
              <a:t>set is </a:t>
            </a:r>
            <a:r>
              <a:rPr lang="en-US" sz="2200" b="0" strike="noStrike" spc="-1" dirty="0">
                <a:solidFill>
                  <a:srgbClr val="7030A0"/>
                </a:solidFill>
                <a:latin typeface="Calibri"/>
                <a:ea typeface="Arial"/>
              </a:rPr>
              <a:t>conflict-free </a:t>
            </a:r>
            <a:r>
              <a:rPr lang="en-US" sz="2200" b="0" strike="noStrike" spc="-1" dirty="0" err="1">
                <a:solidFill>
                  <a:srgbClr val="7030A0"/>
                </a:solidFill>
                <a:latin typeface="Calibri"/>
                <a:ea typeface="Arial"/>
              </a:rPr>
              <a:t>w.r.t</a:t>
            </a:r>
            <a:r>
              <a:rPr lang="en-US" sz="2200" b="0" strike="noStrike" spc="-1" dirty="0">
                <a:solidFill>
                  <a:srgbClr val="7030A0"/>
                </a:solidFill>
                <a:latin typeface="Calibri"/>
                <a:ea typeface="Arial"/>
              </a:rPr>
              <a:t>. an operation </a:t>
            </a:r>
            <a:r>
              <a:rPr lang="en-US" sz="2200" b="0" strike="noStrike" spc="-1" dirty="0" err="1">
                <a:solidFill>
                  <a:srgbClr val="7030A0"/>
                </a:solidFill>
                <a:latin typeface="Calibri"/>
                <a:ea typeface="Arial"/>
              </a:rPr>
              <a:t>iff</a:t>
            </a:r>
            <a:r>
              <a:rPr lang="en-US" sz="2200" b="0" strike="noStrike" spc="-1" dirty="0">
                <a:solidFill>
                  <a:srgbClr val="7030A0"/>
                </a:solidFill>
                <a:latin typeface="Calibri"/>
                <a:ea typeface="Arial"/>
              </a:rPr>
              <a:t> </a:t>
            </a:r>
            <a:r>
              <a:rPr lang="en-US" sz="2200" b="0" strike="noStrike" spc="-1" dirty="0" smtClean="0">
                <a:solidFill>
                  <a:srgbClr val="7030A0"/>
                </a:solidFill>
                <a:latin typeface="Calibri"/>
                <a:ea typeface="Arial"/>
              </a:rPr>
              <a:t>all partitions are conflict-free for </a:t>
            </a:r>
            <a:r>
              <a:rPr lang="en-US" sz="2200" b="0" strike="noStrike" spc="-1" dirty="0">
                <a:solidFill>
                  <a:srgbClr val="7030A0"/>
                </a:solidFill>
                <a:latin typeface="Calibri"/>
                <a:ea typeface="Arial"/>
              </a:rPr>
              <a:t>that </a:t>
            </a:r>
            <a:r>
              <a:rPr lang="en-US" sz="2200" b="0" strike="noStrike" spc="-1" dirty="0" smtClean="0">
                <a:solidFill>
                  <a:srgbClr val="7030A0"/>
                </a:solidFill>
                <a:latin typeface="Calibri"/>
                <a:ea typeface="Arial"/>
              </a:rPr>
              <a:t>operation.</a:t>
            </a:r>
            <a:endParaRPr lang="en-US" sz="2200" b="0" strike="noStrike" spc="-1" dirty="0">
              <a:latin typeface="Arial"/>
            </a:endParaRPr>
          </a:p>
        </p:txBody>
      </p:sp>
      <p:graphicFrame>
        <p:nvGraphicFramePr>
          <p:cNvPr id="156" name="Table 4"/>
          <p:cNvGraphicFramePr/>
          <p:nvPr/>
        </p:nvGraphicFramePr>
        <p:xfrm>
          <a:off x="3276600" y="4340880"/>
          <a:ext cx="1524000" cy="792480"/>
        </p:xfrm>
        <a:graphic>
          <a:graphicData uri="http://schemas.openxmlformats.org/drawingml/2006/table">
            <a:tbl>
              <a:tblPr/>
              <a:tblGrid>
                <a:gridCol w="1524000"/>
              </a:tblGrid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strike="noStrike" spc="-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en-US" sz="2000" b="0" strike="noStrike" spc="-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1" strike="noStrike" spc="-1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Arial"/>
                          <a:cs typeface="Calibri" pitchFamily="34" charset="0"/>
                        </a:rPr>
                        <a:t>Lina</a:t>
                      </a:r>
                      <a:r>
                        <a:rPr lang="en-US" sz="2000" b="1" strike="noStrike" spc="-1" dirty="0">
                          <a:solidFill>
                            <a:schemeClr val="tx1"/>
                          </a:solidFill>
                          <a:latin typeface="Calibri" pitchFamily="34" charset="0"/>
                          <a:ea typeface="Arial"/>
                          <a:cs typeface="Calibri" pitchFamily="34" charset="0"/>
                        </a:rPr>
                        <a:t>, Obj1</a:t>
                      </a:r>
                      <a:endParaRPr lang="en-US" sz="2000" b="1" strike="noStrike" spc="-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57" name="Table 5"/>
          <p:cNvGraphicFramePr/>
          <p:nvPr/>
        </p:nvGraphicFramePr>
        <p:xfrm>
          <a:off x="762000" y="4417080"/>
          <a:ext cx="1828800" cy="792480"/>
        </p:xfrm>
        <a:graphic>
          <a:graphicData uri="http://schemas.openxmlformats.org/drawingml/2006/table">
            <a:tbl>
              <a:tblPr/>
              <a:tblGrid>
                <a:gridCol w="1828800"/>
              </a:tblGrid>
              <a:tr h="364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strike="noStrike" spc="-1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en-US" sz="2000" b="0" strike="noStrike" spc="-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64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strike="noStrike" spc="-1" dirty="0" err="1">
                          <a:solidFill>
                            <a:srgbClr val="FF0000"/>
                          </a:solidFill>
                          <a:latin typeface="Calibri" pitchFamily="34" charset="0"/>
                          <a:ea typeface="Arial"/>
                          <a:cs typeface="Calibri" pitchFamily="34" charset="0"/>
                        </a:rPr>
                        <a:t>Lina</a:t>
                      </a:r>
                      <a:r>
                        <a:rPr lang="en-US" sz="2000" b="0" strike="noStrike" spc="-1" dirty="0">
                          <a:solidFill>
                            <a:srgbClr val="FF0000"/>
                          </a:solidFill>
                          <a:latin typeface="Calibri" pitchFamily="34" charset="0"/>
                          <a:ea typeface="Arial"/>
                          <a:cs typeface="Calibri" pitchFamily="34" charset="0"/>
                        </a:rPr>
                        <a:t>, Obj2</a:t>
                      </a:r>
                      <a:endParaRPr lang="en-US" sz="2000" b="0" strike="noStrike" spc="-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59" name="CustomShape 7"/>
          <p:cNvSpPr/>
          <p:nvPr/>
        </p:nvSpPr>
        <p:spPr>
          <a:xfrm>
            <a:off x="597600" y="2969280"/>
            <a:ext cx="4747680" cy="1321440"/>
          </a:xfrm>
          <a:prstGeom prst="irregularSeal2">
            <a:avLst/>
          </a:prstGeom>
          <a:solidFill>
            <a:schemeClr val="lt1"/>
          </a:solidFill>
          <a:ln w="12600">
            <a:solidFill>
              <a:schemeClr val="accent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Partition Set </a:t>
            </a:r>
            <a:endParaRPr lang="en-US" sz="2400" b="0" strike="noStrike" spc="-1" dirty="0">
              <a:latin typeface="Arial"/>
            </a:endParaRPr>
          </a:p>
        </p:txBody>
      </p:sp>
      <p:graphicFrame>
        <p:nvGraphicFramePr>
          <p:cNvPr id="160" name="Table 8"/>
          <p:cNvGraphicFramePr/>
          <p:nvPr/>
        </p:nvGraphicFramePr>
        <p:xfrm>
          <a:off x="974160" y="1143000"/>
          <a:ext cx="1812240" cy="1738080"/>
        </p:xfrm>
        <a:graphic>
          <a:graphicData uri="http://schemas.openxmlformats.org/drawingml/2006/table">
            <a:tbl>
              <a:tblPr/>
              <a:tblGrid>
                <a:gridCol w="1812240"/>
              </a:tblGrid>
              <a:tr h="434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strike="noStrike" spc="-1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en-US" sz="2000" b="0" strike="noStrike" spc="-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34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1" strike="noStrike" spc="-1" dirty="0">
                          <a:solidFill>
                            <a:srgbClr val="000000"/>
                          </a:solidFill>
                          <a:latin typeface="Calibri" pitchFamily="34" charset="0"/>
                          <a:ea typeface="Arial"/>
                          <a:cs typeface="Calibri" pitchFamily="34" charset="0"/>
                        </a:rPr>
                        <a:t>Ray, Obj1</a:t>
                      </a:r>
                      <a:endParaRPr lang="en-US" sz="2000" b="0" strike="noStrike" spc="-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34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strike="noStrike" spc="-1" dirty="0">
                          <a:solidFill>
                            <a:srgbClr val="FF0000"/>
                          </a:solidFill>
                          <a:latin typeface="Calibri" pitchFamily="34" charset="0"/>
                          <a:ea typeface="Arial"/>
                          <a:cs typeface="Calibri" pitchFamily="34" charset="0"/>
                        </a:rPr>
                        <a:t>Tom, Obj1</a:t>
                      </a:r>
                      <a:endParaRPr lang="en-US" sz="2000" b="0" strike="noStrike" spc="-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452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strike="noStrike" spc="-1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Arial"/>
                          <a:cs typeface="Calibri" pitchFamily="34" charset="0"/>
                        </a:rPr>
                        <a:t>John, Obj1</a:t>
                      </a:r>
                      <a:endParaRPr lang="en-US" sz="2000" b="0" strike="noStrike" spc="-1" dirty="0" smtClean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1" name="Table 9"/>
          <p:cNvGraphicFramePr/>
          <p:nvPr/>
        </p:nvGraphicFramePr>
        <p:xfrm>
          <a:off x="3200400" y="1216680"/>
          <a:ext cx="1876320" cy="1625600"/>
        </p:xfrm>
        <a:graphic>
          <a:graphicData uri="http://schemas.openxmlformats.org/drawingml/2006/table">
            <a:tbl>
              <a:tblPr/>
              <a:tblGrid>
                <a:gridCol w="1876320"/>
              </a:tblGrid>
              <a:tr h="40640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strike="noStrike" spc="-1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strike="noStrike" spc="-1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Arial"/>
                          <a:cs typeface="Calibri" pitchFamily="34" charset="0"/>
                        </a:rPr>
                        <a:t>John, Obj2</a:t>
                      </a:r>
                      <a:endParaRPr lang="en-US" sz="2000" b="0" strike="noStrike" spc="-1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strike="noStrike" spc="-1" dirty="0">
                          <a:solidFill>
                            <a:srgbClr val="FF0000"/>
                          </a:solidFill>
                          <a:latin typeface="Calibri" pitchFamily="34" charset="0"/>
                          <a:ea typeface="Arial"/>
                          <a:cs typeface="Calibri" pitchFamily="34" charset="0"/>
                        </a:rPr>
                        <a:t>Ray, Obj2</a:t>
                      </a:r>
                      <a:endParaRPr lang="en-US" sz="2000" b="0" strike="noStrike" spc="-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strike="noStrike" spc="-1" dirty="0">
                          <a:solidFill>
                            <a:srgbClr val="FF0000"/>
                          </a:solidFill>
                          <a:latin typeface="Calibri" pitchFamily="34" charset="0"/>
                          <a:ea typeface="Arial"/>
                          <a:cs typeface="Calibri" pitchFamily="34" charset="0"/>
                        </a:rPr>
                        <a:t>Tom, Obj2</a:t>
                      </a:r>
                      <a:endParaRPr lang="en-US" sz="2000" b="0" strike="noStrike" spc="-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867400" y="1447800"/>
            <a:ext cx="3048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Partition set </a:t>
            </a:r>
            <a:r>
              <a:rPr lang="en-US" u="sng" dirty="0" err="1" smtClean="0"/>
              <a:t>w.r.t</a:t>
            </a:r>
            <a:r>
              <a:rPr lang="en-US" u="sng" dirty="0" smtClean="0"/>
              <a:t>. op</a:t>
            </a:r>
            <a:r>
              <a:rPr lang="el-GR" u="sng" dirty="0" smtClean="0"/>
              <a:t>ϵ</a:t>
            </a:r>
            <a:r>
              <a:rPr lang="en-US" u="sng" dirty="0" smtClean="0"/>
              <a:t>OP</a:t>
            </a:r>
          </a:p>
          <a:p>
            <a:r>
              <a:rPr lang="en-US" dirty="0" smtClean="0"/>
              <a:t>Bold Black: Allowed</a:t>
            </a:r>
          </a:p>
          <a:p>
            <a:r>
              <a:rPr lang="en-US" dirty="0" smtClean="0"/>
              <a:t>Red: Not allowed</a:t>
            </a:r>
          </a:p>
          <a:p>
            <a:endParaRPr lang="en-US" dirty="0"/>
          </a:p>
          <a:p>
            <a:r>
              <a:rPr lang="en-US" dirty="0" smtClean="0"/>
              <a:t>1: Conflict</a:t>
            </a:r>
          </a:p>
          <a:p>
            <a:r>
              <a:rPr lang="en-US" dirty="0" smtClean="0"/>
              <a:t>2, 3: conflict-free but not included in rule</a:t>
            </a:r>
          </a:p>
          <a:p>
            <a:r>
              <a:rPr lang="en-US" dirty="0" smtClean="0"/>
              <a:t>4: conflict-free and included in rule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2" name="Table 1"/>
          <p:cNvGraphicFramePr/>
          <p:nvPr/>
        </p:nvGraphicFramePr>
        <p:xfrm>
          <a:off x="510480" y="3860640"/>
          <a:ext cx="1546560" cy="385560"/>
        </p:xfrm>
        <a:graphic>
          <a:graphicData uri="http://schemas.openxmlformats.org/drawingml/2006/table">
            <a:tbl>
              <a:tblPr/>
              <a:tblGrid>
                <a:gridCol w="1546560"/>
              </a:tblGrid>
              <a:tr h="385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700" b="1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John, Obj1</a:t>
                      </a:r>
                      <a:endParaRPr lang="en-US" sz="17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3" name="Table 2"/>
          <p:cNvGraphicFramePr/>
          <p:nvPr/>
        </p:nvGraphicFramePr>
        <p:xfrm>
          <a:off x="2369160" y="3468600"/>
          <a:ext cx="1353240" cy="417240"/>
        </p:xfrm>
        <a:graphic>
          <a:graphicData uri="http://schemas.openxmlformats.org/drawingml/2006/table">
            <a:tbl>
              <a:tblPr/>
              <a:tblGrid>
                <a:gridCol w="1353240"/>
              </a:tblGrid>
              <a:tr h="417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700" b="1" strike="noStrike" spc="-1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Lina</a:t>
                      </a:r>
                      <a:r>
                        <a:rPr lang="en-US" sz="1700" b="1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, Obj1</a:t>
                      </a:r>
                      <a:endParaRPr lang="en-US" sz="17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4" name="Table 3"/>
          <p:cNvGraphicFramePr/>
          <p:nvPr/>
        </p:nvGraphicFramePr>
        <p:xfrm>
          <a:off x="2124360" y="4530960"/>
          <a:ext cx="1685640" cy="402840"/>
        </p:xfrm>
        <a:graphic>
          <a:graphicData uri="http://schemas.openxmlformats.org/drawingml/2006/table">
            <a:tbl>
              <a:tblPr/>
              <a:tblGrid>
                <a:gridCol w="1685640"/>
              </a:tblGrid>
              <a:tr h="40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700" b="0" strike="noStrike" spc="-1" dirty="0" err="1">
                          <a:solidFill>
                            <a:srgbClr val="FF0000"/>
                          </a:solidFill>
                          <a:latin typeface="Arial"/>
                          <a:ea typeface="Arial"/>
                        </a:rPr>
                        <a:t>Lina</a:t>
                      </a:r>
                      <a:r>
                        <a:rPr lang="en-US" sz="1700" b="0" strike="noStrike" spc="-1" dirty="0">
                          <a:solidFill>
                            <a:srgbClr val="FF0000"/>
                          </a:solidFill>
                          <a:latin typeface="Arial"/>
                          <a:ea typeface="Arial"/>
                        </a:rPr>
                        <a:t>, Obj2</a:t>
                      </a:r>
                      <a:endParaRPr lang="en-US" sz="17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5" name="Table 4"/>
          <p:cNvGraphicFramePr/>
          <p:nvPr/>
        </p:nvGraphicFramePr>
        <p:xfrm>
          <a:off x="645480" y="2980800"/>
          <a:ext cx="1499400" cy="335280"/>
        </p:xfrm>
        <a:graphic>
          <a:graphicData uri="http://schemas.openxmlformats.org/drawingml/2006/table">
            <a:tbl>
              <a:tblPr/>
              <a:tblGrid>
                <a:gridCol w="1499400"/>
              </a:tblGrid>
              <a:tr h="331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John, Obj2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6" name="CustomShape 5"/>
          <p:cNvSpPr/>
          <p:nvPr/>
        </p:nvSpPr>
        <p:spPr>
          <a:xfrm>
            <a:off x="1780560" y="311400"/>
            <a:ext cx="4932360" cy="46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2600" b="0" strike="noStrike" spc="-1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</a:rPr>
              <a:t>Step 2</a:t>
            </a:r>
            <a:endParaRPr lang="en-US" sz="2600" b="0" strike="noStrike" spc="-1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167" name="CustomShape 6"/>
          <p:cNvSpPr/>
          <p:nvPr/>
        </p:nvSpPr>
        <p:spPr>
          <a:xfrm>
            <a:off x="533400" y="5638800"/>
            <a:ext cx="8382000" cy="457200"/>
          </a:xfrm>
          <a:prstGeom prst="rect">
            <a:avLst/>
          </a:prstGeom>
          <a:noFill/>
          <a:ln w="28440">
            <a:solidFill>
              <a:srgbClr val="2F549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200" b="0" strike="noStrike" spc="-1" dirty="0">
                <a:solidFill>
                  <a:srgbClr val="4472C4"/>
                </a:solidFill>
                <a:latin typeface="Calibri"/>
                <a:ea typeface="Calibri"/>
              </a:rPr>
              <a:t>Partition set is conflict-free </a:t>
            </a:r>
            <a:r>
              <a:rPr lang="en-US" sz="2200" b="0" strike="noStrike" spc="-1" dirty="0" err="1">
                <a:solidFill>
                  <a:srgbClr val="4472C4"/>
                </a:solidFill>
                <a:latin typeface="Calibri"/>
                <a:ea typeface="Calibri"/>
              </a:rPr>
              <a:t>w.r.t</a:t>
            </a:r>
            <a:r>
              <a:rPr lang="en-US" sz="2200" b="0" strike="noStrike" spc="-1" dirty="0">
                <a:solidFill>
                  <a:srgbClr val="4472C4"/>
                </a:solidFill>
                <a:latin typeface="Calibri"/>
                <a:ea typeface="Calibri"/>
              </a:rPr>
              <a:t>. read and write → YES</a:t>
            </a:r>
            <a:endParaRPr lang="en-US" sz="2200" b="0" strike="noStrike" spc="-1" dirty="0">
              <a:latin typeface="Arial"/>
            </a:endParaRPr>
          </a:p>
        </p:txBody>
      </p:sp>
      <p:graphicFrame>
        <p:nvGraphicFramePr>
          <p:cNvPr id="168" name="Table 7"/>
          <p:cNvGraphicFramePr/>
          <p:nvPr/>
        </p:nvGraphicFramePr>
        <p:xfrm>
          <a:off x="916920" y="1823760"/>
          <a:ext cx="1256760" cy="720840"/>
        </p:xfrm>
        <a:graphic>
          <a:graphicData uri="http://schemas.openxmlformats.org/drawingml/2006/table">
            <a:tbl>
              <a:tblPr/>
              <a:tblGrid>
                <a:gridCol w="1256760"/>
              </a:tblGrid>
              <a:tr h="3247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FF0000"/>
                          </a:solidFill>
                          <a:latin typeface="Arial"/>
                          <a:ea typeface="Arial"/>
                        </a:rPr>
                        <a:t>Ray, Obj1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85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FF0000"/>
                          </a:solidFill>
                          <a:latin typeface="Arial"/>
                          <a:ea typeface="Arial"/>
                        </a:rPr>
                        <a:t>Tom, Obj1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9" name="Table 8"/>
          <p:cNvGraphicFramePr/>
          <p:nvPr/>
        </p:nvGraphicFramePr>
        <p:xfrm>
          <a:off x="2438400" y="2209800"/>
          <a:ext cx="1371600" cy="762000"/>
        </p:xfrm>
        <a:graphic>
          <a:graphicData uri="http://schemas.openxmlformats.org/drawingml/2006/table">
            <a:tbl>
              <a:tblPr/>
              <a:tblGrid>
                <a:gridCol w="1371600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FF0000"/>
                          </a:solidFill>
                          <a:latin typeface="Arial"/>
                          <a:ea typeface="Arial"/>
                        </a:rPr>
                        <a:t>Ray, Obj2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FF0000"/>
                          </a:solidFill>
                          <a:latin typeface="Arial"/>
                          <a:ea typeface="Arial"/>
                        </a:rPr>
                        <a:t>Tom, Obj2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70" name="Picture 4"/>
          <p:cNvPicPr/>
          <p:nvPr/>
        </p:nvPicPr>
        <p:blipFill>
          <a:blip r:embed="rId3"/>
          <a:stretch/>
        </p:blipFill>
        <p:spPr>
          <a:xfrm>
            <a:off x="5191200" y="1752480"/>
            <a:ext cx="3524040" cy="3352320"/>
          </a:xfrm>
          <a:prstGeom prst="rect">
            <a:avLst/>
          </a:prstGeom>
          <a:ln>
            <a:noFill/>
          </a:ln>
        </p:spPr>
      </p:pic>
      <p:sp>
        <p:nvSpPr>
          <p:cNvPr id="171" name="CustomShape 9"/>
          <p:cNvSpPr/>
          <p:nvPr/>
        </p:nvSpPr>
        <p:spPr>
          <a:xfrm>
            <a:off x="5448240" y="1257480"/>
            <a:ext cx="32806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u="sng" strike="noStrike" spc="-1" dirty="0">
                <a:solidFill>
                  <a:srgbClr val="000000"/>
                </a:solidFill>
                <a:uFillTx/>
                <a:latin typeface="Arial"/>
                <a:ea typeface="Arial"/>
              </a:rPr>
              <a:t>Partition set </a:t>
            </a:r>
            <a:r>
              <a:rPr lang="en-US" sz="1800" b="0" u="sng" strike="noStrike" spc="-1" dirty="0" err="1">
                <a:solidFill>
                  <a:srgbClr val="000000"/>
                </a:solidFill>
                <a:uFillTx/>
                <a:latin typeface="Arial"/>
                <a:ea typeface="Arial"/>
              </a:rPr>
              <a:t>w.r.t</a:t>
            </a:r>
            <a:r>
              <a:rPr lang="en-US" sz="1800" b="0" u="sng" strike="noStrike" spc="-1" dirty="0">
                <a:solidFill>
                  <a:srgbClr val="000000"/>
                </a:solidFill>
                <a:uFillTx/>
                <a:latin typeface="Arial"/>
                <a:ea typeface="Arial"/>
              </a:rPr>
              <a:t>. </a:t>
            </a:r>
            <a:r>
              <a:rPr lang="en-US" sz="1800" b="0" u="sng" strike="noStrike" spc="-1" dirty="0" smtClean="0">
                <a:solidFill>
                  <a:srgbClr val="000000"/>
                </a:solidFill>
                <a:uFillTx/>
                <a:latin typeface="Arial"/>
                <a:ea typeface="Arial"/>
              </a:rPr>
              <a:t>read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172" name="CustomShape 10"/>
          <p:cNvSpPr/>
          <p:nvPr/>
        </p:nvSpPr>
        <p:spPr>
          <a:xfrm>
            <a:off x="609480" y="1257480"/>
            <a:ext cx="27619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u="sng" strike="noStrike" spc="-1" dirty="0">
                <a:solidFill>
                  <a:srgbClr val="000000"/>
                </a:solidFill>
                <a:uFillTx/>
                <a:latin typeface="Arial"/>
                <a:ea typeface="Arial"/>
              </a:rPr>
              <a:t>Partition set  </a:t>
            </a:r>
            <a:r>
              <a:rPr lang="en-US" sz="1800" b="0" u="sng" strike="noStrike" spc="-1" dirty="0" err="1" smtClean="0">
                <a:solidFill>
                  <a:srgbClr val="000000"/>
                </a:solidFill>
                <a:uFillTx/>
                <a:latin typeface="Arial"/>
                <a:ea typeface="Arial"/>
              </a:rPr>
              <a:t>w.r.t</a:t>
            </a:r>
            <a:r>
              <a:rPr lang="en-US" sz="1800" b="0" u="sng" strike="noStrike" spc="-1" dirty="0" smtClean="0">
                <a:solidFill>
                  <a:srgbClr val="000000"/>
                </a:solidFill>
                <a:uFillTx/>
                <a:latin typeface="Arial"/>
                <a:ea typeface="Arial"/>
              </a:rPr>
              <a:t>. write</a:t>
            </a:r>
            <a:endParaRPr lang="en-US" sz="1800" b="0" strike="noStrike" spc="-1" dirty="0">
              <a:latin typeface="Arial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2514997" y="3353197"/>
            <a:ext cx="4114006" cy="1588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1818720" y="311400"/>
            <a:ext cx="4932360" cy="4618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2600" b="0" strike="noStrike" spc="-1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</a:rPr>
              <a:t>Step 3</a:t>
            </a:r>
            <a:endParaRPr lang="en-US" sz="2600" b="0" strike="noStrike" spc="-1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294480" y="1360800"/>
            <a:ext cx="8574840" cy="4154760"/>
          </a:xfrm>
          <a:prstGeom prst="rect">
            <a:avLst/>
          </a:prstGeom>
          <a:noFill/>
          <a:ln w="9360">
            <a:solidFill>
              <a:srgbClr val="F5F7FC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Given an operation op, if partition set is 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conflict-free 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and each partition is uniquely identified by the set of (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attribute 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name, value) pair then </a:t>
            </a:r>
            <a:r>
              <a:rPr lang="en-US" sz="2100" b="0" strike="noStrike" spc="-1" dirty="0" err="1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RuleSet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 can be generated [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Proved]</a:t>
            </a:r>
            <a:endParaRPr lang="en-US" sz="2100" b="0" strike="noStrike" spc="-1" dirty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A conjunction 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of (attribute 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name, value) pair is made for each conflict-free bold black partition and </a:t>
            </a:r>
            <a:r>
              <a:rPr lang="en-US" sz="2100" b="0" strike="noStrike" spc="-1" dirty="0" err="1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OR’ed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 </a:t>
            </a:r>
            <a:r>
              <a:rPr lang="en-US" sz="2100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to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 </a:t>
            </a:r>
            <a:r>
              <a:rPr lang="en-US" sz="2100" b="0" strike="noStrike" spc="-1" dirty="0" err="1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Rule</a:t>
            </a:r>
            <a:r>
              <a:rPr lang="en-US" sz="2100" b="0" strike="noStrike" spc="-1" baseline="-25000" dirty="0" err="1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op</a:t>
            </a:r>
            <a:endParaRPr lang="en-US" sz="2100" b="0" strike="noStrike" spc="-1" dirty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 </a:t>
            </a:r>
            <a:endParaRPr lang="en-US" sz="2100" b="0" strike="noStrike" spc="-1" dirty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e.g., </a:t>
            </a:r>
            <a:r>
              <a:rPr lang="en-US" sz="2100" b="0" strike="noStrike" spc="-1" dirty="0" err="1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Rule</a:t>
            </a:r>
            <a:r>
              <a:rPr lang="en-US" sz="2100" b="0" strike="noStrike" spc="-1" baseline="-25000" dirty="0" err="1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read</a:t>
            </a:r>
            <a:r>
              <a:rPr lang="en-US" sz="2100" b="0" strike="noStrike" spc="-1" baseline="-25000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 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≡ </a:t>
            </a:r>
            <a:r>
              <a:rPr lang="en-US" sz="2100" b="1" strike="noStrike" spc="-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&lt;</a:t>
            </a:r>
            <a:r>
              <a:rPr lang="en-US" sz="2100" b="1" strike="noStrike" spc="-1" dirty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(</a:t>
            </a:r>
            <a:r>
              <a:rPr lang="en-US" sz="2100" b="1" strike="noStrike" spc="-1" dirty="0" err="1" smtClean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uroleAtt</a:t>
            </a:r>
            <a:r>
              <a:rPr lang="en-US" sz="2100" b="1" strike="noStrike" spc="-1" dirty="0" smtClean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(u) </a:t>
            </a:r>
            <a:r>
              <a:rPr lang="en-US" sz="2100" b="1" strike="noStrike" spc="-1" dirty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= {R3} </a:t>
            </a:r>
            <a:r>
              <a:rPr lang="el-GR" sz="2100" b="1" strike="noStrike" spc="-1" dirty="0" smtClean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Λ</a:t>
            </a:r>
            <a:r>
              <a:rPr lang="en-US" sz="2100" b="1" strike="noStrike" spc="-1" dirty="0" smtClean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 </a:t>
            </a:r>
            <a:r>
              <a:rPr lang="en-US" sz="2100" b="1" strike="noStrike" spc="-1" dirty="0" err="1" smtClean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oroleAtt</a:t>
            </a:r>
            <a:r>
              <a:rPr lang="en-US" sz="2100" b="1" strike="noStrike" spc="-1" baseline="-25000" dirty="0" err="1" smtClean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write</a:t>
            </a:r>
            <a:r>
              <a:rPr lang="en-US" sz="2100" b="1" strike="noStrike" spc="-1" baseline="-25000" dirty="0" smtClean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 </a:t>
            </a:r>
            <a:r>
              <a:rPr lang="en-US" sz="2100" b="1" strike="noStrike" spc="-1" dirty="0" smtClean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(o)={</a:t>
            </a:r>
            <a:r>
              <a:rPr lang="en-US" sz="2100" b="1" strike="noStrike" spc="-1" dirty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R1} </a:t>
            </a:r>
            <a:r>
              <a:rPr lang="el-GR" sz="2100" b="1" strike="noStrike" spc="-1" dirty="0" smtClean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Λ</a:t>
            </a:r>
            <a:r>
              <a:rPr lang="en-US" sz="2100" b="1" strike="noStrike" spc="-1" dirty="0" smtClean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 </a:t>
            </a:r>
            <a:r>
              <a:rPr lang="en-US" sz="2100" b="1" strike="noStrike" spc="-1" dirty="0" err="1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oroleAtt</a:t>
            </a:r>
            <a:r>
              <a:rPr lang="en-US" sz="2100" b="1" strike="noStrike" spc="-1" baseline="-25000" dirty="0" err="1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read</a:t>
            </a:r>
            <a:r>
              <a:rPr lang="en-US" sz="2100" b="1" strike="noStrike" spc="-1" baseline="-25000" dirty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 </a:t>
            </a:r>
            <a:r>
              <a:rPr lang="en-US" sz="2100" b="1" strike="noStrike" spc="-1" dirty="0" smtClean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(o) = </a:t>
            </a:r>
            <a:r>
              <a:rPr lang="en-US" sz="2100" b="1" strike="noStrike" spc="-1" dirty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{R1, R3})</a:t>
            </a:r>
            <a:r>
              <a:rPr lang="en-US" sz="2100" b="1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 </a:t>
            </a:r>
            <a:r>
              <a:rPr lang="en-US" sz="2100" b="1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V</a:t>
            </a:r>
            <a:r>
              <a:rPr lang="en-US" sz="2100" b="1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 </a:t>
            </a:r>
            <a:r>
              <a:rPr lang="en-US" sz="2100" b="1" strike="noStrike" spc="-1" dirty="0" smtClean="0">
                <a:solidFill>
                  <a:schemeClr val="accent6"/>
                </a:solidFill>
                <a:latin typeface="Calibri" pitchFamily="34" charset="0"/>
                <a:ea typeface="Calibri"/>
                <a:cs typeface="Calibri" pitchFamily="34" charset="0"/>
              </a:rPr>
              <a:t>(</a:t>
            </a:r>
            <a:r>
              <a:rPr lang="en-US" sz="2100" b="1" strike="noStrike" spc="-1" dirty="0" err="1" smtClean="0">
                <a:solidFill>
                  <a:schemeClr val="accent6"/>
                </a:solidFill>
                <a:latin typeface="Calibri" pitchFamily="34" charset="0"/>
                <a:ea typeface="Calibri"/>
                <a:cs typeface="Calibri" pitchFamily="34" charset="0"/>
              </a:rPr>
              <a:t>uroleAtt</a:t>
            </a:r>
            <a:r>
              <a:rPr lang="en-US" sz="2100" b="1" strike="noStrike" spc="-1" dirty="0" smtClean="0">
                <a:solidFill>
                  <a:schemeClr val="accent6"/>
                </a:solidFill>
                <a:latin typeface="Calibri" pitchFamily="34" charset="0"/>
                <a:ea typeface="Calibri"/>
                <a:cs typeface="Calibri" pitchFamily="34" charset="0"/>
              </a:rPr>
              <a:t>(u) </a:t>
            </a:r>
            <a:r>
              <a:rPr lang="en-US" sz="2100" b="1" strike="noStrike" spc="-1" dirty="0">
                <a:solidFill>
                  <a:schemeClr val="accent6"/>
                </a:solidFill>
                <a:latin typeface="Calibri" pitchFamily="34" charset="0"/>
                <a:ea typeface="Calibri"/>
                <a:cs typeface="Calibri" pitchFamily="34" charset="0"/>
              </a:rPr>
              <a:t>= {R1, R2, R3} </a:t>
            </a:r>
            <a:r>
              <a:rPr lang="el-GR" sz="2100" b="1" strike="noStrike" spc="-1" dirty="0" smtClean="0">
                <a:solidFill>
                  <a:schemeClr val="accent6"/>
                </a:solidFill>
                <a:latin typeface="Calibri" pitchFamily="34" charset="0"/>
                <a:ea typeface="Calibri"/>
                <a:cs typeface="Calibri" pitchFamily="34" charset="0"/>
              </a:rPr>
              <a:t>Λ</a:t>
            </a:r>
            <a:r>
              <a:rPr lang="en-US" sz="2100" b="1" strike="noStrike" spc="-1" dirty="0" smtClean="0">
                <a:solidFill>
                  <a:schemeClr val="accent6"/>
                </a:solidFill>
                <a:latin typeface="Calibri" pitchFamily="34" charset="0"/>
                <a:ea typeface="Calibri"/>
                <a:cs typeface="Calibri" pitchFamily="34" charset="0"/>
              </a:rPr>
              <a:t> </a:t>
            </a:r>
            <a:r>
              <a:rPr lang="en-US" sz="2100" b="1" strike="noStrike" spc="-1" dirty="0" err="1" smtClean="0">
                <a:solidFill>
                  <a:schemeClr val="accent6"/>
                </a:solidFill>
                <a:latin typeface="Calibri" pitchFamily="34" charset="0"/>
                <a:ea typeface="Calibri"/>
                <a:cs typeface="Calibri" pitchFamily="34" charset="0"/>
              </a:rPr>
              <a:t>oroleAtt</a:t>
            </a:r>
            <a:r>
              <a:rPr lang="en-US" sz="2100" b="1" strike="noStrike" spc="-1" baseline="-25000" dirty="0" err="1" smtClean="0">
                <a:solidFill>
                  <a:schemeClr val="accent6"/>
                </a:solidFill>
                <a:latin typeface="Calibri" pitchFamily="34" charset="0"/>
                <a:ea typeface="Calibri"/>
                <a:cs typeface="Calibri" pitchFamily="34" charset="0"/>
              </a:rPr>
              <a:t>write</a:t>
            </a:r>
            <a:r>
              <a:rPr lang="en-US" sz="2100" b="1" strike="noStrike" spc="-1" dirty="0" smtClean="0">
                <a:solidFill>
                  <a:schemeClr val="accent6"/>
                </a:solidFill>
                <a:latin typeface="Calibri" pitchFamily="34" charset="0"/>
                <a:ea typeface="Calibri"/>
                <a:cs typeface="Calibri" pitchFamily="34" charset="0"/>
              </a:rPr>
              <a:t>(o)= </a:t>
            </a:r>
            <a:r>
              <a:rPr lang="en-US" sz="2100" b="1" strike="noStrike" spc="-1" dirty="0">
                <a:solidFill>
                  <a:schemeClr val="accent6"/>
                </a:solidFill>
                <a:latin typeface="Calibri" pitchFamily="34" charset="0"/>
                <a:ea typeface="Calibri"/>
                <a:cs typeface="Calibri" pitchFamily="34" charset="0"/>
              </a:rPr>
              <a:t>{R1} </a:t>
            </a:r>
            <a:r>
              <a:rPr lang="el-GR" sz="2100" b="1" strike="noStrike" spc="-1" dirty="0" smtClean="0">
                <a:solidFill>
                  <a:schemeClr val="accent6"/>
                </a:solidFill>
                <a:latin typeface="Calibri" pitchFamily="34" charset="0"/>
                <a:ea typeface="Calibri"/>
                <a:cs typeface="Calibri" pitchFamily="34" charset="0"/>
              </a:rPr>
              <a:t>Λ</a:t>
            </a:r>
            <a:r>
              <a:rPr lang="en-US" sz="2100" b="1" strike="noStrike" spc="-1" dirty="0" smtClean="0">
                <a:solidFill>
                  <a:schemeClr val="accent6"/>
                </a:solidFill>
                <a:latin typeface="Calibri" pitchFamily="34" charset="0"/>
                <a:ea typeface="Calibri"/>
                <a:cs typeface="Calibri" pitchFamily="34" charset="0"/>
              </a:rPr>
              <a:t> </a:t>
            </a:r>
            <a:r>
              <a:rPr lang="en-US" sz="2100" b="1" strike="noStrike" spc="-1" dirty="0" err="1" smtClean="0">
                <a:solidFill>
                  <a:schemeClr val="accent6"/>
                </a:solidFill>
                <a:latin typeface="Calibri" pitchFamily="34" charset="0"/>
                <a:ea typeface="Calibri"/>
                <a:cs typeface="Calibri" pitchFamily="34" charset="0"/>
              </a:rPr>
              <a:t>oroleAtt</a:t>
            </a:r>
            <a:r>
              <a:rPr lang="en-US" sz="2100" b="1" strike="noStrike" spc="-1" baseline="-25000" dirty="0" err="1" smtClean="0">
                <a:solidFill>
                  <a:schemeClr val="accent6"/>
                </a:solidFill>
                <a:latin typeface="Calibri" pitchFamily="34" charset="0"/>
                <a:ea typeface="Calibri"/>
                <a:cs typeface="Calibri" pitchFamily="34" charset="0"/>
              </a:rPr>
              <a:t>read</a:t>
            </a:r>
            <a:r>
              <a:rPr lang="en-US" sz="2100" b="1" strike="noStrike" spc="-1" baseline="-25000" dirty="0" smtClean="0">
                <a:solidFill>
                  <a:schemeClr val="accent6"/>
                </a:solidFill>
                <a:latin typeface="Calibri" pitchFamily="34" charset="0"/>
                <a:ea typeface="Calibri"/>
                <a:cs typeface="Calibri" pitchFamily="34" charset="0"/>
              </a:rPr>
              <a:t> </a:t>
            </a:r>
            <a:r>
              <a:rPr lang="en-US" sz="2100" b="1" strike="noStrike" spc="-1" dirty="0" smtClean="0">
                <a:solidFill>
                  <a:schemeClr val="accent6"/>
                </a:solidFill>
                <a:latin typeface="Calibri" pitchFamily="34" charset="0"/>
                <a:ea typeface="Calibri"/>
                <a:cs typeface="Calibri" pitchFamily="34" charset="0"/>
              </a:rPr>
              <a:t>(o)= </a:t>
            </a:r>
            <a:r>
              <a:rPr lang="en-US" sz="2100" b="1" strike="noStrike" spc="-1" dirty="0">
                <a:solidFill>
                  <a:schemeClr val="accent6"/>
                </a:solidFill>
                <a:latin typeface="Calibri" pitchFamily="34" charset="0"/>
                <a:ea typeface="Calibri"/>
                <a:cs typeface="Calibri" pitchFamily="34" charset="0"/>
              </a:rPr>
              <a:t>{R1, R3} )</a:t>
            </a:r>
            <a:r>
              <a:rPr lang="en-US" sz="2100" b="1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&gt;</a:t>
            </a:r>
            <a:endParaRPr lang="en-US" sz="2100" b="1" strike="noStrike" spc="-1" dirty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00000"/>
              </a:lnSpc>
            </a:pPr>
            <a:endParaRPr lang="en-US" sz="2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n-US" sz="2200" b="0" strike="noStrike" spc="-1" dirty="0">
              <a:latin typeface="Arial"/>
            </a:endParaRPr>
          </a:p>
        </p:txBody>
      </p:sp>
      <p:sp>
        <p:nvSpPr>
          <p:cNvPr id="175" name="CustomShape 3"/>
          <p:cNvSpPr/>
          <p:nvPr/>
        </p:nvSpPr>
        <p:spPr>
          <a:xfrm>
            <a:off x="457200" y="4876800"/>
            <a:ext cx="8458200" cy="1189920"/>
          </a:xfrm>
          <a:prstGeom prst="rect">
            <a:avLst/>
          </a:prstGeom>
          <a:noFill/>
          <a:ln w="28440">
            <a:solidFill>
              <a:schemeClr val="accen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100" b="1" strike="noStrike" spc="-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***</a:t>
            </a:r>
            <a:r>
              <a:rPr lang="en-US" sz="2100" b="1" strike="noStrike" spc="-1" dirty="0" err="1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Rule</a:t>
            </a:r>
            <a:r>
              <a:rPr lang="en-US" sz="2100" b="1" strike="noStrike" spc="-1" baseline="-25000" dirty="0" err="1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write</a:t>
            </a:r>
            <a:r>
              <a:rPr lang="en-US" sz="2100" b="1" strike="noStrike" spc="-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 can be constructed same way</a:t>
            </a:r>
          </a:p>
          <a:p>
            <a:pPr algn="ctr">
              <a:lnSpc>
                <a:spcPct val="100000"/>
              </a:lnSpc>
            </a:pPr>
            <a:r>
              <a:rPr lang="en-US" sz="2100" b="1" spc="-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*</a:t>
            </a:r>
            <a:r>
              <a:rPr lang="en-US" sz="2100" b="1" spc="-1" dirty="0" err="1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RuleSet</a:t>
            </a:r>
            <a:r>
              <a:rPr lang="en-US" sz="2100" b="1" spc="-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 = {</a:t>
            </a:r>
            <a:r>
              <a:rPr lang="en-US" sz="2100" b="1" strike="noStrike" spc="-1" dirty="0" err="1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Rule</a:t>
            </a:r>
            <a:r>
              <a:rPr lang="en-US" sz="2100" b="1" strike="noStrike" spc="-1" baseline="-25000" dirty="0" err="1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write</a:t>
            </a:r>
            <a:r>
              <a:rPr lang="en-US" sz="2100" b="1" spc="-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, </a:t>
            </a:r>
            <a:r>
              <a:rPr lang="en-US" sz="2100" b="1" strike="noStrike" spc="-1" dirty="0" err="1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Rule</a:t>
            </a:r>
            <a:r>
              <a:rPr lang="en-US" sz="2100" b="1" strike="noStrike" spc="-1" baseline="-25000" dirty="0" err="1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read</a:t>
            </a:r>
            <a:r>
              <a:rPr lang="en-US" sz="2100" b="1" strike="noStrike" spc="-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}</a:t>
            </a:r>
          </a:p>
          <a:p>
            <a:pPr algn="ctr">
              <a:lnSpc>
                <a:spcPct val="100000"/>
              </a:lnSpc>
            </a:pPr>
            <a:r>
              <a:rPr lang="en-US" sz="2100" b="1" strike="noStrike" spc="-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***Equivalent </a:t>
            </a:r>
            <a:r>
              <a:rPr lang="en-US" sz="2100" b="1" strike="noStrike" spc="-1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ABAC system generation is always possible!</a:t>
            </a:r>
            <a:endParaRPr lang="en-US" sz="2100" b="1" strike="noStrike" spc="-1" dirty="0">
              <a:solidFill>
                <a:schemeClr val="tx2">
                  <a:lumMod val="75000"/>
                </a:schemeClr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Shape 1"/>
          <p:cNvSpPr txBox="1"/>
          <p:nvPr/>
        </p:nvSpPr>
        <p:spPr>
          <a:xfrm>
            <a:off x="3817080" y="1101960"/>
            <a:ext cx="5017680" cy="3884400"/>
          </a:xfrm>
          <a:prstGeom prst="rect">
            <a:avLst/>
          </a:prstGeom>
          <a:solidFill>
            <a:srgbClr val="FFFFFF"/>
          </a:solidFill>
          <a:ln w="28440">
            <a:solidFill>
              <a:srgbClr val="70AD47"/>
            </a:solidFill>
            <a:miter/>
          </a:ln>
        </p:spPr>
        <p:txBody>
          <a:bodyPr anchor="ctr"/>
          <a:lstStyle/>
          <a:p>
            <a:pPr>
              <a:lnSpc>
                <a:spcPct val="90000"/>
              </a:lnSpc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751"/>
              </a:spcBef>
            </a:pPr>
            <a:r>
              <a:rPr lang="en-US" sz="2400" b="0" strike="noStrike" spc="-1">
                <a:solidFill>
                  <a:srgbClr val="548135"/>
                </a:solidFill>
                <a:latin typeface="Calibri"/>
                <a:ea typeface="Calibri"/>
              </a:rPr>
              <a:t> 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751"/>
              </a:spcBef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7" name="Table 2"/>
          <p:cNvGraphicFramePr/>
          <p:nvPr/>
        </p:nvGraphicFramePr>
        <p:xfrm>
          <a:off x="4593240" y="3505680"/>
          <a:ext cx="4188240" cy="1371240"/>
        </p:xfrm>
        <a:graphic>
          <a:graphicData uri="http://schemas.openxmlformats.org/drawingml/2006/table">
            <a:tbl>
              <a:tblPr/>
              <a:tblGrid>
                <a:gridCol w="1531800"/>
                <a:gridCol w="2656440"/>
              </a:tblGrid>
              <a:tr h="36612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b="1" strike="noStrike" spc="-1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</a:rPr>
                        <a:t>RangeSet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</a:tr>
              <a:tr h="36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Position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{Officer, Student, Faculty}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  <a:tr h="32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Dept.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{CS, EE}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</a:tr>
              <a:tr h="32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Type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{File, Printer, Scanner}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8" name="Table 3"/>
          <p:cNvGraphicFramePr/>
          <p:nvPr/>
        </p:nvGraphicFramePr>
        <p:xfrm>
          <a:off x="4591080" y="1191600"/>
          <a:ext cx="2420640" cy="2233440"/>
        </p:xfrm>
        <a:graphic>
          <a:graphicData uri="http://schemas.openxmlformats.org/drawingml/2006/table">
            <a:tbl>
              <a:tblPr/>
              <a:tblGrid>
                <a:gridCol w="640800"/>
                <a:gridCol w="975240"/>
                <a:gridCol w="804600"/>
              </a:tblGrid>
              <a:tr h="34848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b="1" strike="noStrike" spc="-1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</a:rPr>
                        <a:t>UAValue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</a:tr>
              <a:tr h="492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User</a:t>
                      </a:r>
                      <a:endParaRPr lang="en-US" sz="15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(U)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Position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Dept.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  <a:tr h="334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John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Officer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CS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</a:tr>
              <a:tr h="334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Lina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Student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CS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  <a:tr h="334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Ray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Officer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CS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</a:tr>
              <a:tr h="333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Tom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Officer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CS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9" name="Table 4"/>
          <p:cNvGraphicFramePr/>
          <p:nvPr/>
        </p:nvGraphicFramePr>
        <p:xfrm>
          <a:off x="7137000" y="1214280"/>
          <a:ext cx="1645560" cy="1508760"/>
        </p:xfrm>
        <a:graphic>
          <a:graphicData uri="http://schemas.openxmlformats.org/drawingml/2006/table">
            <a:tbl>
              <a:tblPr/>
              <a:tblGrid>
                <a:gridCol w="931320"/>
                <a:gridCol w="714240"/>
              </a:tblGrid>
              <a:tr h="3074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b="1" strike="noStrike" spc="-1">
                          <a:solidFill>
                            <a:srgbClr val="FFFFFF"/>
                          </a:solidFill>
                          <a:latin typeface="Arial"/>
                          <a:ea typeface="Arial"/>
                        </a:rPr>
                        <a:t>OAValue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</a:tr>
              <a:tr h="492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Object</a:t>
                      </a:r>
                      <a:endParaRPr lang="en-US" sz="15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(O)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Type 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  <a:tr h="30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Obj1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File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</a:tr>
              <a:tr h="30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Obj2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Printer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</a:tbl>
          </a:graphicData>
        </a:graphic>
      </p:graphicFrame>
      <p:sp>
        <p:nvSpPr>
          <p:cNvPr id="190" name="CustomShape 5"/>
          <p:cNvSpPr/>
          <p:nvPr/>
        </p:nvSpPr>
        <p:spPr>
          <a:xfrm rot="16200000">
            <a:off x="2272680" y="2751120"/>
            <a:ext cx="3775320" cy="476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500" b="1" i="1" strike="noStrike" spc="-1">
                <a:solidFill>
                  <a:srgbClr val="1E4E79"/>
                </a:solidFill>
                <a:latin typeface="Calibri"/>
                <a:ea typeface="Calibri"/>
              </a:rPr>
              <a:t>Supporting Data</a:t>
            </a:r>
            <a:endParaRPr lang="en-US" sz="2500" b="0" strike="noStrike" spc="-1">
              <a:latin typeface="Arial"/>
            </a:endParaRPr>
          </a:p>
        </p:txBody>
      </p:sp>
      <p:sp>
        <p:nvSpPr>
          <p:cNvPr id="191" name="CustomShape 6"/>
          <p:cNvSpPr/>
          <p:nvPr/>
        </p:nvSpPr>
        <p:spPr>
          <a:xfrm rot="10800000">
            <a:off x="2878680" y="4160520"/>
            <a:ext cx="9313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accent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2" name="CustomShape 7"/>
          <p:cNvSpPr/>
          <p:nvPr/>
        </p:nvSpPr>
        <p:spPr>
          <a:xfrm>
            <a:off x="317880" y="3801240"/>
            <a:ext cx="2562840" cy="718200"/>
          </a:xfrm>
          <a:prstGeom prst="rect">
            <a:avLst/>
          </a:prstGeom>
          <a:solidFill>
            <a:schemeClr val="lt1"/>
          </a:solidFill>
          <a:ln w="28440">
            <a:solidFill>
              <a:schemeClr val="accent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Equivalent ABAC system</a:t>
            </a:r>
            <a:endParaRPr lang="en-US" sz="2200" b="0" strike="noStrike" spc="-1" dirty="0">
              <a:latin typeface="Arial"/>
            </a:endParaRPr>
          </a:p>
        </p:txBody>
      </p:sp>
      <p:sp>
        <p:nvSpPr>
          <p:cNvPr id="193" name="CustomShape 8"/>
          <p:cNvSpPr/>
          <p:nvPr/>
        </p:nvSpPr>
        <p:spPr>
          <a:xfrm>
            <a:off x="393480" y="5257800"/>
            <a:ext cx="8388000" cy="793800"/>
          </a:xfrm>
          <a:prstGeom prst="rect">
            <a:avLst/>
          </a:prstGeom>
          <a:noFill/>
          <a:ln w="28440">
            <a:solidFill>
              <a:schemeClr val="accen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just">
              <a:lnSpc>
                <a:spcPct val="100000"/>
              </a:lnSpc>
            </a:pPr>
            <a:r>
              <a:rPr lang="en-US" sz="2200" b="1" strike="noStrike" spc="-1" dirty="0" smtClean="0">
                <a:solidFill>
                  <a:srgbClr val="2F5496"/>
                </a:solidFill>
                <a:latin typeface="Calibri"/>
                <a:ea typeface="Calibri"/>
              </a:rPr>
              <a:t>Step 1: Generate partition set based on similarity in attribute value assignment. Partition </a:t>
            </a:r>
            <a:r>
              <a:rPr lang="en-US" sz="2200" b="1" strike="noStrike" spc="-1" dirty="0">
                <a:solidFill>
                  <a:srgbClr val="2F5496"/>
                </a:solidFill>
                <a:latin typeface="Calibri"/>
                <a:ea typeface="Calibri"/>
              </a:rPr>
              <a:t>set might have conflicts!</a:t>
            </a:r>
            <a:endParaRPr lang="en-US" sz="2200" b="0" strike="noStrike" spc="-1" dirty="0">
              <a:latin typeface="Arial"/>
            </a:endParaRPr>
          </a:p>
        </p:txBody>
      </p:sp>
      <p:sp>
        <p:nvSpPr>
          <p:cNvPr id="194" name="CustomShape 9"/>
          <p:cNvSpPr/>
          <p:nvPr/>
        </p:nvSpPr>
        <p:spPr>
          <a:xfrm>
            <a:off x="317880" y="1191600"/>
            <a:ext cx="3158280" cy="1052640"/>
          </a:xfrm>
          <a:prstGeom prst="rect">
            <a:avLst/>
          </a:prstGeom>
          <a:solidFill>
            <a:schemeClr val="lt1"/>
          </a:solidFill>
          <a:ln w="28440">
            <a:solidFill>
              <a:schemeClr val="accent6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5" name="CustomShape 10"/>
          <p:cNvSpPr/>
          <p:nvPr/>
        </p:nvSpPr>
        <p:spPr>
          <a:xfrm>
            <a:off x="1560240" y="2244600"/>
            <a:ext cx="360" cy="1571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accent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6" name="CustomShape 11"/>
          <p:cNvSpPr/>
          <p:nvPr/>
        </p:nvSpPr>
        <p:spPr>
          <a:xfrm>
            <a:off x="393480" y="1364640"/>
            <a:ext cx="3008520" cy="76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200" b="1" strike="noStrike" spc="-1" dirty="0">
                <a:solidFill>
                  <a:srgbClr val="1E4E79"/>
                </a:solidFill>
                <a:latin typeface="Calibri"/>
                <a:ea typeface="Calibri"/>
              </a:rPr>
              <a:t>Role Based Access Control </a:t>
            </a:r>
            <a:r>
              <a:rPr lang="en-US" sz="2200" b="1" strike="noStrike" spc="-1" dirty="0" smtClean="0">
                <a:solidFill>
                  <a:srgbClr val="1E4E79"/>
                </a:solidFill>
                <a:latin typeface="Calibri"/>
                <a:ea typeface="Calibri"/>
              </a:rPr>
              <a:t>System</a:t>
            </a:r>
            <a:endParaRPr lang="en-US" sz="2200" b="0" strike="noStrike" spc="-1" dirty="0">
              <a:latin typeface="Arial"/>
            </a:endParaRPr>
          </a:p>
        </p:txBody>
      </p:sp>
      <p:sp>
        <p:nvSpPr>
          <p:cNvPr id="197" name="TextShape 12"/>
          <p:cNvSpPr txBox="1"/>
          <p:nvPr/>
        </p:nvSpPr>
        <p:spPr>
          <a:xfrm>
            <a:off x="1819440" y="311040"/>
            <a:ext cx="4932000" cy="46152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2600" b="0" strike="noStrike" spc="-1" dirty="0" smtClean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</a:rPr>
              <a:t>(</a:t>
            </a:r>
            <a:r>
              <a:rPr lang="en-US" sz="2600" spc="-1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</a:rPr>
              <a:t>b</a:t>
            </a:r>
            <a:r>
              <a:rPr lang="en-US" sz="2600" b="0" strike="noStrike" spc="-1" dirty="0" smtClean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</a:rPr>
              <a:t>) </a:t>
            </a:r>
            <a:r>
              <a:rPr lang="en-US" sz="2600" b="0" strike="noStrike" spc="-1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</a:rPr>
              <a:t>With supporting data</a:t>
            </a:r>
            <a:endParaRPr lang="en-US" sz="2600" b="0" strike="noStrike" spc="-1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8" name="Table 1"/>
          <p:cNvGraphicFramePr/>
          <p:nvPr/>
        </p:nvGraphicFramePr>
        <p:xfrm>
          <a:off x="1371600" y="1707840"/>
          <a:ext cx="1631520" cy="1340160"/>
        </p:xfrm>
        <a:graphic>
          <a:graphicData uri="http://schemas.openxmlformats.org/drawingml/2006/table">
            <a:tbl>
              <a:tblPr/>
              <a:tblGrid>
                <a:gridCol w="1631520"/>
              </a:tblGrid>
              <a:tr h="4467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1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John, Obj1</a:t>
                      </a:r>
                      <a:endParaRPr lang="en-US" sz="20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467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strike="noStrike" spc="-1" dirty="0">
                          <a:solidFill>
                            <a:srgbClr val="FF0000"/>
                          </a:solidFill>
                          <a:latin typeface="Arial"/>
                          <a:ea typeface="Arial"/>
                        </a:rPr>
                        <a:t>Ray, Obj1</a:t>
                      </a:r>
                      <a:endParaRPr lang="en-US" sz="20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467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strike="noStrike" spc="-1" dirty="0">
                          <a:solidFill>
                            <a:srgbClr val="FF0000"/>
                          </a:solidFill>
                          <a:latin typeface="Arial"/>
                          <a:ea typeface="Arial"/>
                        </a:rPr>
                        <a:t>Tom, Obj1</a:t>
                      </a:r>
                      <a:endParaRPr lang="en-US" sz="20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99" name="Table 2"/>
          <p:cNvGraphicFramePr/>
          <p:nvPr/>
        </p:nvGraphicFramePr>
        <p:xfrm>
          <a:off x="5334000" y="3581400"/>
          <a:ext cx="1679760" cy="457200"/>
        </p:xfrm>
        <a:graphic>
          <a:graphicData uri="http://schemas.openxmlformats.org/drawingml/2006/table">
            <a:tbl>
              <a:tblPr/>
              <a:tblGrid>
                <a:gridCol w="1679760"/>
              </a:tblGrid>
              <a:tr h="404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strike="noStrike" spc="-1" dirty="0" err="1">
                          <a:solidFill>
                            <a:srgbClr val="FF0000"/>
                          </a:solidFill>
                          <a:latin typeface="Arial"/>
                          <a:ea typeface="Arial"/>
                        </a:rPr>
                        <a:t>Lina</a:t>
                      </a:r>
                      <a:r>
                        <a:rPr lang="en-US" sz="2000" b="0" strike="noStrike" spc="-1" dirty="0">
                          <a:solidFill>
                            <a:srgbClr val="FF0000"/>
                          </a:solidFill>
                          <a:latin typeface="Arial"/>
                          <a:ea typeface="Arial"/>
                        </a:rPr>
                        <a:t>, Ob</a:t>
                      </a:r>
                      <a:r>
                        <a:rPr lang="en-US" sz="2400" b="0" strike="noStrike" spc="-1" dirty="0">
                          <a:solidFill>
                            <a:srgbClr val="FF0000"/>
                          </a:solidFill>
                          <a:latin typeface="Arial"/>
                          <a:ea typeface="Arial"/>
                        </a:rPr>
                        <a:t>j1</a:t>
                      </a:r>
                      <a:endParaRPr lang="en-US" sz="24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00" name="Table 3"/>
          <p:cNvGraphicFramePr/>
          <p:nvPr/>
        </p:nvGraphicFramePr>
        <p:xfrm>
          <a:off x="2209800" y="3733800"/>
          <a:ext cx="2351880" cy="396240"/>
        </p:xfrm>
        <a:graphic>
          <a:graphicData uri="http://schemas.openxmlformats.org/drawingml/2006/table">
            <a:tbl>
              <a:tblPr/>
              <a:tblGrid>
                <a:gridCol w="2351880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1" strike="noStrike" spc="-1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Lina</a:t>
                      </a:r>
                      <a:r>
                        <a:rPr lang="en-US" sz="2000" b="1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, Obj2</a:t>
                      </a:r>
                      <a:endParaRPr lang="en-US" sz="20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01" name="Table 4"/>
          <p:cNvGraphicFramePr/>
          <p:nvPr/>
        </p:nvGraphicFramePr>
        <p:xfrm>
          <a:off x="4953000" y="1148760"/>
          <a:ext cx="1946400" cy="1188720"/>
        </p:xfrm>
        <a:graphic>
          <a:graphicData uri="http://schemas.openxmlformats.org/drawingml/2006/table">
            <a:tbl>
              <a:tblPr/>
              <a:tblGrid>
                <a:gridCol w="1946400"/>
              </a:tblGrid>
              <a:tr h="3247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1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John, Obj2</a:t>
                      </a:r>
                      <a:endParaRPr lang="en-US" sz="20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300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strike="noStrike" spc="-1" dirty="0">
                          <a:solidFill>
                            <a:srgbClr val="FF0000"/>
                          </a:solidFill>
                          <a:latin typeface="Arial"/>
                          <a:ea typeface="Arial"/>
                        </a:rPr>
                        <a:t>Ray, Obj2</a:t>
                      </a:r>
                      <a:endParaRPr lang="en-US" sz="20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300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strike="noStrike" spc="-1" dirty="0">
                          <a:solidFill>
                            <a:srgbClr val="FF0000"/>
                          </a:solidFill>
                          <a:latin typeface="Arial"/>
                          <a:ea typeface="Arial"/>
                        </a:rPr>
                        <a:t>Tom, Obj2</a:t>
                      </a:r>
                      <a:endParaRPr lang="en-US" sz="20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2" name="CustomShape 5"/>
          <p:cNvSpPr/>
          <p:nvPr/>
        </p:nvSpPr>
        <p:spPr>
          <a:xfrm>
            <a:off x="1752600" y="2590800"/>
            <a:ext cx="6081480" cy="1016400"/>
          </a:xfrm>
          <a:prstGeom prst="irregularSeal2">
            <a:avLst/>
          </a:prstGeom>
          <a:solidFill>
            <a:schemeClr val="lt1"/>
          </a:solidFill>
          <a:ln w="12600">
            <a:solidFill>
              <a:schemeClr val="accent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Partition Set 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203" name="CustomShape 6"/>
          <p:cNvSpPr/>
          <p:nvPr/>
        </p:nvSpPr>
        <p:spPr>
          <a:xfrm>
            <a:off x="435960" y="5105400"/>
            <a:ext cx="8469720" cy="1018560"/>
          </a:xfrm>
          <a:prstGeom prst="rect">
            <a:avLst/>
          </a:prstGeom>
          <a:noFill/>
          <a:ln w="28440">
            <a:solidFill>
              <a:srgbClr val="2F549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600" strike="noStrike" spc="-1" dirty="0" smtClean="0">
                <a:solidFill>
                  <a:srgbClr val="4472C4"/>
                </a:solidFill>
                <a:latin typeface="Calibri"/>
                <a:ea typeface="Calibri"/>
              </a:rPr>
              <a:t>*Partition </a:t>
            </a:r>
            <a:r>
              <a:rPr lang="en-US" sz="2600" strike="noStrike" spc="-1" dirty="0">
                <a:solidFill>
                  <a:srgbClr val="4472C4"/>
                </a:solidFill>
                <a:latin typeface="Calibri"/>
                <a:ea typeface="Calibri"/>
              </a:rPr>
              <a:t>set has conflict </a:t>
            </a:r>
            <a:r>
              <a:rPr lang="en-US" sz="2600" strike="noStrike" spc="-1" dirty="0" err="1">
                <a:solidFill>
                  <a:srgbClr val="4472C4"/>
                </a:solidFill>
                <a:latin typeface="Calibri"/>
                <a:ea typeface="Calibri"/>
              </a:rPr>
              <a:t>w.r.t</a:t>
            </a:r>
            <a:r>
              <a:rPr lang="en-US" sz="2600" strike="noStrike" spc="-1" dirty="0">
                <a:solidFill>
                  <a:srgbClr val="4472C4"/>
                </a:solidFill>
                <a:latin typeface="Calibri"/>
                <a:ea typeface="Calibri"/>
              </a:rPr>
              <a:t>. write → </a:t>
            </a:r>
            <a:r>
              <a:rPr lang="en-US" sz="2600" strike="noStrike" spc="-1" dirty="0" smtClean="0">
                <a:solidFill>
                  <a:srgbClr val="4472C4"/>
                </a:solidFill>
                <a:latin typeface="Calibri"/>
                <a:ea typeface="Calibri"/>
              </a:rPr>
              <a:t>YES</a:t>
            </a:r>
          </a:p>
          <a:p>
            <a:pPr algn="ctr">
              <a:lnSpc>
                <a:spcPct val="100000"/>
              </a:lnSpc>
            </a:pPr>
            <a:r>
              <a:rPr lang="en-US" sz="2600" spc="-1" dirty="0" smtClean="0">
                <a:latin typeface="Calibri"/>
              </a:rPr>
              <a:t>Next step: Apply infeasibility correction</a:t>
            </a:r>
            <a:endParaRPr lang="en-US" sz="2600" strike="noStrike" spc="-1" dirty="0">
              <a:latin typeface="Arial"/>
            </a:endParaRPr>
          </a:p>
        </p:txBody>
      </p:sp>
      <p:sp>
        <p:nvSpPr>
          <p:cNvPr id="204" name="CustomShape 7"/>
          <p:cNvSpPr/>
          <p:nvPr/>
        </p:nvSpPr>
        <p:spPr>
          <a:xfrm>
            <a:off x="1818720" y="311400"/>
            <a:ext cx="4932360" cy="46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2800" b="0" strike="noStrike" spc="-1" dirty="0" smtClean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</a:rPr>
              <a:t>Step 1</a:t>
            </a:r>
            <a:endParaRPr lang="en-US" sz="2800" b="0" strike="noStrike" spc="-1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205" name="CustomShape 8"/>
          <p:cNvSpPr/>
          <p:nvPr/>
        </p:nvSpPr>
        <p:spPr>
          <a:xfrm>
            <a:off x="249120" y="974520"/>
            <a:ext cx="1359720" cy="522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en-US" sz="2800" b="1" strike="noStrike" spc="-1">
                <a:solidFill>
                  <a:srgbClr val="FF0000"/>
                </a:solidFill>
                <a:latin typeface="Calibri"/>
                <a:ea typeface="Calibri"/>
              </a:rPr>
              <a:t>Conflict</a:t>
            </a:r>
            <a:endParaRPr lang="en-US" sz="2800" b="0" strike="noStrike" spc="-1">
              <a:latin typeface="Arial"/>
            </a:endParaRPr>
          </a:p>
        </p:txBody>
      </p:sp>
      <p:sp>
        <p:nvSpPr>
          <p:cNvPr id="206" name="CustomShape 9"/>
          <p:cNvSpPr/>
          <p:nvPr/>
        </p:nvSpPr>
        <p:spPr>
          <a:xfrm rot="2343600">
            <a:off x="1479960" y="1225800"/>
            <a:ext cx="693720" cy="27936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noFill/>
          <a:ln w="12600">
            <a:solidFill>
              <a:srgbClr val="3153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7" name="CustomShape 10"/>
          <p:cNvSpPr/>
          <p:nvPr/>
        </p:nvSpPr>
        <p:spPr>
          <a:xfrm>
            <a:off x="6995160" y="1421640"/>
            <a:ext cx="1359720" cy="522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en-US" sz="2800" b="1" strike="noStrike" spc="-1">
                <a:solidFill>
                  <a:srgbClr val="FF0000"/>
                </a:solidFill>
                <a:latin typeface="Calibri"/>
                <a:ea typeface="Calibri"/>
              </a:rPr>
              <a:t>Conflict</a:t>
            </a:r>
            <a:endParaRPr lang="en-US" sz="2800" b="0" strike="noStrike" spc="-1">
              <a:latin typeface="Arial"/>
            </a:endParaRPr>
          </a:p>
        </p:txBody>
      </p:sp>
      <p:sp>
        <p:nvSpPr>
          <p:cNvPr id="208" name="CustomShape 11"/>
          <p:cNvSpPr/>
          <p:nvPr/>
        </p:nvSpPr>
        <p:spPr>
          <a:xfrm rot="8017200">
            <a:off x="6803640" y="2008440"/>
            <a:ext cx="693720" cy="27936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noFill/>
          <a:ln w="12600">
            <a:solidFill>
              <a:srgbClr val="3153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>
            <a:off x="333000" y="1222560"/>
            <a:ext cx="2485440" cy="584280"/>
          </a:xfrm>
          <a:prstGeom prst="rect">
            <a:avLst/>
          </a:prstGeom>
          <a:noFill/>
          <a:ln w="19080">
            <a:solidFill>
              <a:schemeClr val="dk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2800" b="0" strike="noStrike" spc="-1">
                <a:solidFill>
                  <a:srgbClr val="131F49"/>
                </a:solidFill>
                <a:latin typeface="Calibri"/>
                <a:ea typeface="Calibri"/>
              </a:rPr>
              <a:t>Partition</a:t>
            </a:r>
            <a:endParaRPr lang="en-US" sz="2800" b="0" strike="noStrike" spc="-1">
              <a:latin typeface="Arial"/>
            </a:endParaRPr>
          </a:p>
        </p:txBody>
      </p:sp>
      <p:sp>
        <p:nvSpPr>
          <p:cNvPr id="234" name="CustomShape 2"/>
          <p:cNvSpPr/>
          <p:nvPr/>
        </p:nvSpPr>
        <p:spPr>
          <a:xfrm>
            <a:off x="5140440" y="1206000"/>
            <a:ext cx="3715560" cy="1323000"/>
          </a:xfrm>
          <a:prstGeom prst="rect">
            <a:avLst/>
          </a:prstGeom>
          <a:noFill/>
          <a:ln w="19080">
            <a:solidFill>
              <a:schemeClr val="dk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just">
              <a:lnSpc>
                <a:spcPct val="100000"/>
              </a:lnSpc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  <a:ea typeface="Calibri"/>
              </a:rPr>
              <a:t>Partition the sets of users and objects present </a:t>
            </a:r>
            <a:endParaRPr lang="en-US" sz="22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e.g., {John, Ray, Tom} is partitioned as {John} and {Ray, Tom}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235" name="CustomShape 3"/>
          <p:cNvSpPr/>
          <p:nvPr/>
        </p:nvSpPr>
        <p:spPr>
          <a:xfrm>
            <a:off x="337680" y="2611080"/>
            <a:ext cx="3915000" cy="461160"/>
          </a:xfrm>
          <a:prstGeom prst="rect">
            <a:avLst/>
          </a:prstGeom>
          <a:solidFill>
            <a:srgbClr val="E1EFD8"/>
          </a:solidFill>
          <a:ln w="9360">
            <a:solidFill>
              <a:srgbClr val="00206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400" b="0" strike="noStrike" spc="-1">
                <a:solidFill>
                  <a:srgbClr val="122A5E"/>
                </a:solidFill>
                <a:latin typeface="Calibri"/>
                <a:ea typeface="Calibri"/>
              </a:rPr>
              <a:t>Generate a conjunctive clause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236" name="CustomShape 4"/>
          <p:cNvSpPr/>
          <p:nvPr/>
        </p:nvSpPr>
        <p:spPr>
          <a:xfrm>
            <a:off x="958680" y="1786320"/>
            <a:ext cx="360" cy="824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4920">
            <a:solidFill>
              <a:schemeClr val="accent1">
                <a:lumMod val="75000"/>
              </a:schemeClr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7" name="CustomShape 5"/>
          <p:cNvSpPr/>
          <p:nvPr/>
        </p:nvSpPr>
        <p:spPr>
          <a:xfrm>
            <a:off x="6998400" y="2529720"/>
            <a:ext cx="360" cy="329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4920">
            <a:solidFill>
              <a:schemeClr val="accent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8" name="TextShape 6"/>
          <p:cNvSpPr txBox="1"/>
          <p:nvPr/>
        </p:nvSpPr>
        <p:spPr>
          <a:xfrm>
            <a:off x="1861200" y="278640"/>
            <a:ext cx="4932360" cy="4618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2800" b="0" strike="noStrike" spc="-1" dirty="0" smtClean="0">
                <a:solidFill>
                  <a:schemeClr val="accent1">
                    <a:lumMod val="75000"/>
                  </a:schemeClr>
                </a:solidFill>
                <a:latin typeface="Arial"/>
              </a:rPr>
              <a:t>Step 2 and 3</a:t>
            </a:r>
            <a:endParaRPr lang="en-US" sz="2800" b="0" strike="noStrike" spc="-1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239" name="CustomShape 7"/>
          <p:cNvSpPr/>
          <p:nvPr/>
        </p:nvSpPr>
        <p:spPr>
          <a:xfrm>
            <a:off x="467640" y="5677920"/>
            <a:ext cx="8388000" cy="461160"/>
          </a:xfrm>
          <a:prstGeom prst="rect">
            <a:avLst/>
          </a:prstGeom>
          <a:noFill/>
          <a:ln w="28440">
            <a:solidFill>
              <a:schemeClr val="accen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200" b="1" spc="-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Arial"/>
              </a:rPr>
              <a:t>Infeasibility </a:t>
            </a:r>
            <a:r>
              <a:rPr lang="en-US" sz="2200" b="1" spc="-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Arial"/>
              </a:rPr>
              <a:t>correction:</a:t>
            </a:r>
            <a:r>
              <a:rPr lang="en-US" sz="2200" spc="-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Arial"/>
              </a:rPr>
              <a:t> </a:t>
            </a:r>
            <a:r>
              <a:rPr lang="en-US" sz="2200" b="1" spc="-1" dirty="0">
                <a:solidFill>
                  <a:srgbClr val="2F5496"/>
                </a:solidFill>
                <a:latin typeface="Calibri"/>
                <a:ea typeface="Arial"/>
              </a:rPr>
              <a:t>e</a:t>
            </a:r>
            <a:r>
              <a:rPr lang="en-US" sz="2200" b="1" strike="noStrike" spc="-1" dirty="0" smtClean="0">
                <a:solidFill>
                  <a:srgbClr val="2F5496"/>
                </a:solidFill>
                <a:latin typeface="Calibri"/>
                <a:ea typeface="Calibri"/>
              </a:rPr>
              <a:t>xact </a:t>
            </a:r>
            <a:r>
              <a:rPr lang="en-US" sz="2200" b="1" spc="-1" dirty="0">
                <a:solidFill>
                  <a:srgbClr val="2F5496"/>
                </a:solidFill>
                <a:latin typeface="Calibri"/>
                <a:ea typeface="Calibri"/>
              </a:rPr>
              <a:t>s</a:t>
            </a:r>
            <a:r>
              <a:rPr lang="en-US" sz="2200" b="1" strike="noStrike" spc="-1" dirty="0" smtClean="0">
                <a:solidFill>
                  <a:srgbClr val="2F5496"/>
                </a:solidFill>
                <a:latin typeface="Calibri"/>
                <a:ea typeface="Calibri"/>
              </a:rPr>
              <a:t>olution </a:t>
            </a:r>
            <a:r>
              <a:rPr lang="en-US" sz="2200" b="1" strike="noStrike" spc="-1" dirty="0">
                <a:solidFill>
                  <a:srgbClr val="2F5496"/>
                </a:solidFill>
                <a:latin typeface="Calibri"/>
                <a:ea typeface="Calibri"/>
              </a:rPr>
              <a:t>can be achieved many ways</a:t>
            </a:r>
            <a:endParaRPr lang="en-US" sz="2200" b="0" strike="noStrike" spc="-1" dirty="0">
              <a:latin typeface="Arial"/>
            </a:endParaRPr>
          </a:p>
        </p:txBody>
      </p:sp>
      <p:sp>
        <p:nvSpPr>
          <p:cNvPr id="240" name="CustomShape 8"/>
          <p:cNvSpPr/>
          <p:nvPr/>
        </p:nvSpPr>
        <p:spPr>
          <a:xfrm>
            <a:off x="2929680" y="1207440"/>
            <a:ext cx="294588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400" b="0" strike="noStrike" spc="-1">
                <a:solidFill>
                  <a:srgbClr val="122A5E"/>
                </a:solidFill>
                <a:latin typeface="Calibri"/>
                <a:ea typeface="Calibri"/>
              </a:rPr>
              <a:t>conflict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241" name="CustomShape 9"/>
          <p:cNvSpPr/>
          <p:nvPr/>
        </p:nvSpPr>
        <p:spPr>
          <a:xfrm>
            <a:off x="679680" y="2004120"/>
            <a:ext cx="2945880" cy="39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000" b="0" strike="noStrike" spc="-1">
                <a:solidFill>
                  <a:srgbClr val="122A5E"/>
                </a:solidFill>
                <a:latin typeface="Calibri"/>
                <a:ea typeface="Calibri"/>
              </a:rPr>
              <a:t>conflict-free, (UA, OA)</a:t>
            </a:r>
            <a:endParaRPr lang="en-US" sz="2000" b="0" strike="noStrike" spc="-1">
              <a:latin typeface="Arial"/>
            </a:endParaRPr>
          </a:p>
        </p:txBody>
      </p:sp>
      <p:sp>
        <p:nvSpPr>
          <p:cNvPr id="242" name="CustomShape 10"/>
          <p:cNvSpPr/>
          <p:nvPr/>
        </p:nvSpPr>
        <p:spPr>
          <a:xfrm>
            <a:off x="4412520" y="2859480"/>
            <a:ext cx="4412880" cy="1076760"/>
          </a:xfrm>
          <a:prstGeom prst="rect">
            <a:avLst/>
          </a:prstGeom>
          <a:noFill/>
          <a:ln w="19080">
            <a:solidFill>
              <a:schemeClr val="dk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just">
              <a:lnSpc>
                <a:spcPct val="100000"/>
              </a:lnSpc>
            </a:pPr>
            <a:r>
              <a:rPr lang="en-US" sz="2200" b="0" u="sng" strike="noStrike" spc="-1">
                <a:solidFill>
                  <a:srgbClr val="000000"/>
                </a:solidFill>
                <a:uFillTx/>
                <a:latin typeface="Calibri"/>
                <a:ea typeface="Calibri"/>
              </a:rPr>
              <a:t>if needed</a:t>
            </a:r>
            <a:endParaRPr lang="en-US" sz="22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  <a:ea typeface="Calibri"/>
              </a:rPr>
              <a:t>a. </a:t>
            </a:r>
            <a:r>
              <a:rPr lang="en-US" sz="2100" b="0" strike="noStrike" spc="-1">
                <a:solidFill>
                  <a:srgbClr val="000000"/>
                </a:solidFill>
                <a:latin typeface="Calibri"/>
                <a:ea typeface="Calibri"/>
              </a:rPr>
              <a:t>Add role-based user attribute to UA </a:t>
            </a:r>
            <a:endParaRPr lang="en-US" sz="21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2100" b="0" strike="noStrike" spc="-1">
                <a:solidFill>
                  <a:srgbClr val="000000"/>
                </a:solidFill>
                <a:latin typeface="Calibri"/>
                <a:ea typeface="Calibri"/>
              </a:rPr>
              <a:t>b. Add role-based obj attributes to OA</a:t>
            </a:r>
            <a:endParaRPr lang="en-US" sz="2100" b="0" strike="noStrike" spc="-1">
              <a:latin typeface="Arial"/>
            </a:endParaRPr>
          </a:p>
        </p:txBody>
      </p:sp>
      <p:sp>
        <p:nvSpPr>
          <p:cNvPr id="243" name="CustomShape 11"/>
          <p:cNvSpPr/>
          <p:nvPr/>
        </p:nvSpPr>
        <p:spPr>
          <a:xfrm>
            <a:off x="3912840" y="4506120"/>
            <a:ext cx="4986360" cy="984600"/>
          </a:xfrm>
          <a:prstGeom prst="rect">
            <a:avLst/>
          </a:prstGeom>
          <a:noFill/>
          <a:ln w="19080">
            <a:solidFill>
              <a:schemeClr val="dk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just">
              <a:lnSpc>
                <a:spcPct val="100000"/>
              </a:lnSpc>
            </a:pPr>
            <a:r>
              <a:rPr lang="en-US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Use role-based attribute values to identify  </a:t>
            </a:r>
            <a:endParaRPr lang="en-US" sz="2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e.g., {John} and {Ray, Tom} are assigned different role-based attribute </a:t>
            </a:r>
            <a:r>
              <a:rPr lang="en-US" sz="18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values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244" name="CustomShape 12"/>
          <p:cNvSpPr/>
          <p:nvPr/>
        </p:nvSpPr>
        <p:spPr>
          <a:xfrm>
            <a:off x="2818800" y="1605600"/>
            <a:ext cx="23212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chemeClr val="accent1">
                <a:lumMod val="75000"/>
              </a:schemeClr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5" name="CustomShape 13"/>
          <p:cNvSpPr/>
          <p:nvPr/>
        </p:nvSpPr>
        <p:spPr>
          <a:xfrm>
            <a:off x="6998400" y="3957480"/>
            <a:ext cx="360" cy="548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4920">
            <a:solidFill>
              <a:schemeClr val="accent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7" name="CustomShape 15"/>
          <p:cNvSpPr/>
          <p:nvPr/>
        </p:nvSpPr>
        <p:spPr>
          <a:xfrm>
            <a:off x="1371600" y="3429000"/>
            <a:ext cx="2945880" cy="101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r">
              <a:lnSpc>
                <a:spcPct val="100000"/>
              </a:lnSpc>
            </a:pPr>
            <a:r>
              <a:rPr lang="en-US" sz="2000" b="0" strike="noStrike" spc="-1" dirty="0">
                <a:solidFill>
                  <a:srgbClr val="122A5E"/>
                </a:solidFill>
                <a:latin typeface="Calibri"/>
                <a:ea typeface="Calibri"/>
              </a:rPr>
              <a:t>conflict-free</a:t>
            </a:r>
            <a:endParaRPr lang="en-US" sz="20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2000" b="0" strike="noStrike" spc="-1" dirty="0">
                <a:solidFill>
                  <a:srgbClr val="122A5E"/>
                </a:solidFill>
                <a:latin typeface="Calibri"/>
                <a:ea typeface="Calibri"/>
              </a:rPr>
              <a:t>(</a:t>
            </a:r>
            <a:r>
              <a:rPr lang="en-US" sz="2000" b="0" strike="noStrike" spc="-1">
                <a:solidFill>
                  <a:srgbClr val="122A5E"/>
                </a:solidFill>
                <a:latin typeface="Calibri"/>
                <a:ea typeface="Calibri"/>
              </a:rPr>
              <a:t>UA </a:t>
            </a:r>
            <a:r>
              <a:rPr lang="en-US" sz="2000" b="0" strike="noStrike" spc="-1" smtClean="0">
                <a:solidFill>
                  <a:srgbClr val="122A5E"/>
                </a:solidFill>
                <a:latin typeface="Calibri"/>
                <a:ea typeface="Calibri"/>
              </a:rPr>
              <a:t>U </a:t>
            </a:r>
            <a:r>
              <a:rPr lang="en-US" sz="2000" b="0" strike="noStrike" spc="-1" dirty="0" err="1">
                <a:solidFill>
                  <a:srgbClr val="122A5E"/>
                </a:solidFill>
                <a:latin typeface="Calibri"/>
                <a:ea typeface="Calibri"/>
              </a:rPr>
              <a:t>uroleAtt</a:t>
            </a:r>
            <a:r>
              <a:rPr lang="en-US" sz="2000" b="0" strike="noStrike" spc="-1" dirty="0">
                <a:solidFill>
                  <a:srgbClr val="122A5E"/>
                </a:solidFill>
                <a:latin typeface="Calibri"/>
                <a:ea typeface="Calibri"/>
              </a:rPr>
              <a:t>), </a:t>
            </a:r>
            <a:endParaRPr lang="en-US" sz="20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2000" b="0" strike="noStrike" spc="-1" dirty="0">
                <a:solidFill>
                  <a:srgbClr val="122A5E"/>
                </a:solidFill>
                <a:latin typeface="Calibri"/>
                <a:ea typeface="Calibri"/>
              </a:rPr>
              <a:t>(OA U </a:t>
            </a:r>
            <a:r>
              <a:rPr lang="en-US" sz="2000" b="0" strike="noStrike" spc="-1" dirty="0" err="1">
                <a:solidFill>
                  <a:srgbClr val="122A5E"/>
                </a:solidFill>
                <a:latin typeface="Calibri"/>
                <a:ea typeface="Calibri"/>
              </a:rPr>
              <a:t>oroleAtt</a:t>
            </a:r>
            <a:r>
              <a:rPr lang="en-US" sz="2000" b="0" strike="noStrike" spc="-1" baseline="-25000" dirty="0" err="1">
                <a:solidFill>
                  <a:srgbClr val="122A5E"/>
                </a:solidFill>
                <a:latin typeface="Calibri"/>
                <a:ea typeface="Calibri"/>
              </a:rPr>
              <a:t>op</a:t>
            </a:r>
            <a:r>
              <a:rPr lang="en-US" sz="2000" b="0" strike="noStrike" spc="-1" dirty="0">
                <a:solidFill>
                  <a:srgbClr val="122A5E"/>
                </a:solidFill>
                <a:latin typeface="Calibri"/>
                <a:ea typeface="Calibri"/>
              </a:rPr>
              <a:t>, </a:t>
            </a:r>
            <a:r>
              <a:rPr lang="en-US" sz="2000" b="0" strike="noStrike" spc="-1" dirty="0" err="1">
                <a:solidFill>
                  <a:srgbClr val="122A5E"/>
                </a:solidFill>
                <a:latin typeface="Calibri"/>
                <a:ea typeface="Calibri"/>
              </a:rPr>
              <a:t>opϵOP</a:t>
            </a:r>
            <a:r>
              <a:rPr lang="en-US" sz="2000" b="0" strike="noStrike" spc="-1" dirty="0">
                <a:solidFill>
                  <a:srgbClr val="122A5E"/>
                </a:solidFill>
                <a:latin typeface="Calibri"/>
                <a:ea typeface="Calibri"/>
              </a:rPr>
              <a:t>)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248" name="CustomShape 16"/>
          <p:cNvSpPr/>
          <p:nvPr/>
        </p:nvSpPr>
        <p:spPr>
          <a:xfrm>
            <a:off x="337680" y="4806000"/>
            <a:ext cx="2480400" cy="461160"/>
          </a:xfrm>
          <a:prstGeom prst="rect">
            <a:avLst/>
          </a:prstGeom>
          <a:solidFill>
            <a:srgbClr val="E1EFD8"/>
          </a:solidFill>
          <a:ln w="9360">
            <a:solidFill>
              <a:srgbClr val="00206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400" b="0" strike="noStrike" spc="-1">
                <a:solidFill>
                  <a:srgbClr val="122A5E"/>
                </a:solidFill>
                <a:latin typeface="Calibri"/>
                <a:ea typeface="Calibri"/>
              </a:rPr>
              <a:t>OR to Rule</a:t>
            </a:r>
            <a:r>
              <a:rPr lang="en-US" sz="2400" b="0" strike="noStrike" spc="-1" baseline="-25000">
                <a:solidFill>
                  <a:srgbClr val="122A5E"/>
                </a:solidFill>
                <a:latin typeface="Calibri"/>
                <a:ea typeface="Calibri"/>
              </a:rPr>
              <a:t>op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249" name="CustomShape 17"/>
          <p:cNvSpPr/>
          <p:nvPr/>
        </p:nvSpPr>
        <p:spPr>
          <a:xfrm>
            <a:off x="951480" y="3054960"/>
            <a:ext cx="360" cy="1771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4920">
            <a:solidFill>
              <a:schemeClr val="accent1">
                <a:lumMod val="75000"/>
              </a:schemeClr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" name="CustomShape 13"/>
          <p:cNvSpPr/>
          <p:nvPr/>
        </p:nvSpPr>
        <p:spPr>
          <a:xfrm flipH="1">
            <a:off x="2819400" y="4648201"/>
            <a:ext cx="1066800" cy="304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4920">
            <a:solidFill>
              <a:schemeClr val="accent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4" name="Table 1"/>
          <p:cNvGraphicFramePr/>
          <p:nvPr/>
        </p:nvGraphicFramePr>
        <p:xfrm>
          <a:off x="381000" y="3276600"/>
          <a:ext cx="1661160" cy="365760"/>
        </p:xfrm>
        <a:graphic>
          <a:graphicData uri="http://schemas.openxmlformats.org/drawingml/2006/table">
            <a:tbl>
              <a:tblPr/>
              <a:tblGrid>
                <a:gridCol w="1661160"/>
              </a:tblGrid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John, Obj1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15" name="Table 2"/>
          <p:cNvGraphicFramePr/>
          <p:nvPr/>
        </p:nvGraphicFramePr>
        <p:xfrm>
          <a:off x="1752600" y="1524000"/>
          <a:ext cx="1527360" cy="365760"/>
        </p:xfrm>
        <a:graphic>
          <a:graphicData uri="http://schemas.openxmlformats.org/drawingml/2006/table">
            <a:tbl>
              <a:tblPr/>
              <a:tblGrid>
                <a:gridCol w="1527360"/>
              </a:tblGrid>
              <a:tr h="328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 err="1">
                          <a:solidFill>
                            <a:srgbClr val="FF0000"/>
                          </a:solidFill>
                          <a:latin typeface="Arial"/>
                          <a:ea typeface="Arial"/>
                        </a:rPr>
                        <a:t>Lina</a:t>
                      </a:r>
                      <a:r>
                        <a:rPr lang="en-US" sz="1800" b="0" strike="noStrike" spc="-1" dirty="0">
                          <a:solidFill>
                            <a:srgbClr val="FF0000"/>
                          </a:solidFill>
                          <a:latin typeface="Arial"/>
                          <a:ea typeface="Arial"/>
                        </a:rPr>
                        <a:t>, Obj1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16" name="Table 3"/>
          <p:cNvGraphicFramePr/>
          <p:nvPr/>
        </p:nvGraphicFramePr>
        <p:xfrm>
          <a:off x="2286000" y="3352800"/>
          <a:ext cx="1447440" cy="376200"/>
        </p:xfrm>
        <a:graphic>
          <a:graphicData uri="http://schemas.openxmlformats.org/drawingml/2006/table">
            <a:tbl>
              <a:tblPr/>
              <a:tblGrid>
                <a:gridCol w="1447440"/>
              </a:tblGrid>
              <a:tr h="376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Lina</a:t>
                      </a:r>
                      <a:r>
                        <a:rPr lang="en-US" sz="1800" b="1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, Obj2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17" name="Table 4"/>
          <p:cNvGraphicFramePr/>
          <p:nvPr/>
        </p:nvGraphicFramePr>
        <p:xfrm>
          <a:off x="3695040" y="1447800"/>
          <a:ext cx="1562760" cy="381000"/>
        </p:xfrm>
        <a:graphic>
          <a:graphicData uri="http://schemas.openxmlformats.org/drawingml/2006/table">
            <a:tbl>
              <a:tblPr/>
              <a:tblGrid>
                <a:gridCol w="1562760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John, Obj2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18" name="CustomShape 5"/>
          <p:cNvSpPr/>
          <p:nvPr/>
        </p:nvSpPr>
        <p:spPr>
          <a:xfrm>
            <a:off x="762000" y="1981200"/>
            <a:ext cx="4267200" cy="1219200"/>
          </a:xfrm>
          <a:prstGeom prst="irregularSeal2">
            <a:avLst/>
          </a:prstGeom>
          <a:solidFill>
            <a:schemeClr val="lt1"/>
          </a:solidFill>
          <a:ln w="12600">
            <a:solidFill>
              <a:schemeClr val="accent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Partition Set 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219" name="CustomShape 6"/>
          <p:cNvSpPr/>
          <p:nvPr/>
        </p:nvSpPr>
        <p:spPr>
          <a:xfrm>
            <a:off x="1818720" y="311400"/>
            <a:ext cx="4932360" cy="46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2800" b="0" strike="noStrike" spc="-1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</a:rPr>
              <a:t>Partition set: corrected</a:t>
            </a:r>
            <a:endParaRPr lang="en-US" sz="2800" b="0" strike="noStrike" spc="-1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220" name="CustomShape 7"/>
          <p:cNvSpPr/>
          <p:nvPr/>
        </p:nvSpPr>
        <p:spPr>
          <a:xfrm>
            <a:off x="533400" y="4038600"/>
            <a:ext cx="5029200" cy="2057400"/>
          </a:xfrm>
          <a:prstGeom prst="rect">
            <a:avLst/>
          </a:prstGeom>
          <a:noFill/>
          <a:ln w="28440">
            <a:noFill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r>
              <a:rPr lang="en-US" b="0" strike="noStrike" spc="-1" dirty="0" err="1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Rule</a:t>
            </a:r>
            <a:r>
              <a:rPr lang="en-US" b="0" strike="noStrike" spc="-1" baseline="-25000" dirty="0" err="1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write</a:t>
            </a:r>
            <a:r>
              <a:rPr lang="en-US" b="0" strike="noStrike" spc="-1" baseline="-25000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 </a:t>
            </a:r>
            <a:r>
              <a:rPr lang="en-US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≡ &lt;</a:t>
            </a:r>
            <a:r>
              <a:rPr lang="en-US" b="0" strike="noStrike" spc="-1" dirty="0" smtClean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(Position(u) = officer </a:t>
            </a:r>
            <a:r>
              <a:rPr lang="el-GR" b="0" strike="noStrike" spc="-1" dirty="0" smtClean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Λ </a:t>
            </a:r>
            <a:r>
              <a:rPr lang="en-US" b="0" strike="noStrike" spc="-1" dirty="0" smtClean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Dept(u) = CS </a:t>
            </a:r>
            <a:r>
              <a:rPr lang="el-GR" b="0" strike="noStrike" spc="-1" dirty="0" smtClean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Λ </a:t>
            </a:r>
            <a:r>
              <a:rPr lang="en-US" b="0" strike="noStrike" spc="-1" dirty="0" err="1" smtClean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uroleAtt</a:t>
            </a:r>
            <a:r>
              <a:rPr lang="en-US" b="0" strike="noStrike" spc="-1" dirty="0" smtClean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(u)={R1, R2, R3} </a:t>
            </a:r>
            <a:r>
              <a:rPr lang="el-GR" b="0" strike="noStrike" spc="-1" dirty="0" smtClean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Λ </a:t>
            </a:r>
            <a:r>
              <a:rPr lang="en-US" b="0" strike="noStrike" spc="-1" dirty="0" smtClean="0">
                <a:solidFill>
                  <a:schemeClr val="accent2"/>
                </a:solidFill>
                <a:latin typeface="Calibri" pitchFamily="34" charset="0"/>
                <a:ea typeface="Calibri"/>
                <a:cs typeface="Calibri" pitchFamily="34" charset="0"/>
              </a:rPr>
              <a:t>Type(o) = File)</a:t>
            </a:r>
            <a:r>
              <a:rPr lang="en-US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 V </a:t>
            </a:r>
            <a:r>
              <a:rPr lang="en-US" b="0" strike="noStrike" spc="-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(Position(u) = officer </a:t>
            </a:r>
            <a:r>
              <a:rPr lang="el-GR" b="0" strike="noStrike" spc="-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Λ </a:t>
            </a:r>
            <a:r>
              <a:rPr lang="en-US" b="0" strike="noStrike" spc="-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Dept(u) = CS </a:t>
            </a:r>
            <a:r>
              <a:rPr lang="el-GR" b="0" strike="noStrike" spc="-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Λ </a:t>
            </a:r>
            <a:r>
              <a:rPr lang="en-US" b="0" strike="noStrike" spc="-1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uroleAtt</a:t>
            </a:r>
            <a:r>
              <a:rPr lang="en-US" b="0" strike="noStrike" spc="-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(u)={R1, R2, R3} </a:t>
            </a:r>
            <a:r>
              <a:rPr lang="el-GR" b="0" strike="noStrike" spc="-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Λ </a:t>
            </a:r>
            <a:r>
              <a:rPr lang="en-US" b="0" strike="noStrike" spc="-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 Type(o) = Printer) </a:t>
            </a:r>
            <a:r>
              <a:rPr lang="en-US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V </a:t>
            </a:r>
            <a:r>
              <a:rPr lang="en-US" b="0" strike="noStrike" spc="-1" dirty="0" smtClean="0">
                <a:solidFill>
                  <a:srgbClr val="00B0F0"/>
                </a:solidFill>
                <a:latin typeface="Calibri" pitchFamily="34" charset="0"/>
                <a:ea typeface="Calibri"/>
                <a:cs typeface="Calibri" pitchFamily="34" charset="0"/>
              </a:rPr>
              <a:t>(Position(u) = student </a:t>
            </a:r>
            <a:r>
              <a:rPr lang="el-GR" b="0" strike="noStrike" spc="-1" dirty="0" smtClean="0">
                <a:solidFill>
                  <a:srgbClr val="00B0F0"/>
                </a:solidFill>
                <a:latin typeface="Calibri" pitchFamily="34" charset="0"/>
                <a:ea typeface="Calibri"/>
                <a:cs typeface="Calibri" pitchFamily="34" charset="0"/>
              </a:rPr>
              <a:t>Λ </a:t>
            </a:r>
            <a:r>
              <a:rPr lang="en-US" b="0" strike="noStrike" spc="-1" dirty="0" smtClean="0">
                <a:solidFill>
                  <a:srgbClr val="00B0F0"/>
                </a:solidFill>
                <a:latin typeface="Calibri" pitchFamily="34" charset="0"/>
                <a:ea typeface="Calibri"/>
                <a:cs typeface="Calibri" pitchFamily="34" charset="0"/>
              </a:rPr>
              <a:t>Dept(u) = CS </a:t>
            </a:r>
            <a:r>
              <a:rPr lang="el-GR" b="0" strike="noStrike" spc="-1" dirty="0" smtClean="0">
                <a:solidFill>
                  <a:srgbClr val="00B0F0"/>
                </a:solidFill>
                <a:latin typeface="Calibri" pitchFamily="34" charset="0"/>
                <a:ea typeface="Calibri"/>
                <a:cs typeface="Calibri" pitchFamily="34" charset="0"/>
              </a:rPr>
              <a:t>Λ</a:t>
            </a:r>
            <a:r>
              <a:rPr lang="en-US" b="0" strike="noStrike" spc="-1" dirty="0" smtClean="0">
                <a:solidFill>
                  <a:srgbClr val="00B0F0"/>
                </a:solidFill>
                <a:latin typeface="Calibri" pitchFamily="34" charset="0"/>
                <a:ea typeface="Calibri"/>
                <a:cs typeface="Calibri" pitchFamily="34" charset="0"/>
              </a:rPr>
              <a:t> Type(o) = Printer)</a:t>
            </a:r>
            <a:r>
              <a:rPr lang="en-US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&gt; </a:t>
            </a:r>
          </a:p>
          <a:p>
            <a:pPr algn="ctr"/>
            <a:r>
              <a:rPr lang="en-US" b="1" spc="-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*</a:t>
            </a:r>
            <a:r>
              <a:rPr lang="en-US" b="1" spc="-1" dirty="0" err="1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RuleSet</a:t>
            </a:r>
            <a:r>
              <a:rPr lang="en-US" b="1" spc="-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 = {</a:t>
            </a:r>
            <a:r>
              <a:rPr lang="en-US" b="1" strike="noStrike" spc="-1" dirty="0" err="1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Rule</a:t>
            </a:r>
            <a:r>
              <a:rPr lang="en-US" b="1" strike="noStrike" spc="-1" baseline="-25000" dirty="0" err="1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write</a:t>
            </a:r>
            <a:r>
              <a:rPr lang="en-US" b="1" spc="-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, </a:t>
            </a:r>
            <a:r>
              <a:rPr lang="en-US" b="1" strike="noStrike" spc="-1" dirty="0" err="1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Rule</a:t>
            </a:r>
            <a:r>
              <a:rPr lang="en-US" b="1" strike="noStrike" spc="-1" baseline="-25000" dirty="0" err="1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read</a:t>
            </a:r>
            <a:r>
              <a:rPr lang="en-US" b="1" strike="noStrike" spc="-1" dirty="0" smtClean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</a:rPr>
              <a:t>}</a:t>
            </a:r>
            <a:endParaRPr lang="en-US" b="0" strike="noStrike" spc="-1" dirty="0" smtClean="0">
              <a:solidFill>
                <a:srgbClr val="000000"/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algn="ctr"/>
            <a:endParaRPr lang="en-US" spc="-1" dirty="0"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00000"/>
              </a:lnSpc>
            </a:pPr>
            <a:endParaRPr lang="en-US" sz="2000" b="0" strike="noStrike" spc="-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21" name="Table 8"/>
          <p:cNvGraphicFramePr/>
          <p:nvPr/>
        </p:nvGraphicFramePr>
        <p:xfrm>
          <a:off x="228600" y="1447800"/>
          <a:ext cx="1371600" cy="731520"/>
        </p:xfrm>
        <a:graphic>
          <a:graphicData uri="http://schemas.openxmlformats.org/drawingml/2006/table">
            <a:tbl>
              <a:tblPr/>
              <a:tblGrid>
                <a:gridCol w="1371600"/>
              </a:tblGrid>
              <a:tr h="2954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0000"/>
                          </a:solidFill>
                          <a:latin typeface="Arial"/>
                          <a:ea typeface="Arial"/>
                        </a:rPr>
                        <a:t>Ray, Obj1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141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0000"/>
                          </a:solidFill>
                          <a:latin typeface="Arial"/>
                          <a:ea typeface="Arial"/>
                        </a:rPr>
                        <a:t>Tom, Obj1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22" name="Table 9"/>
          <p:cNvGraphicFramePr/>
          <p:nvPr/>
        </p:nvGraphicFramePr>
        <p:xfrm>
          <a:off x="3962400" y="2971800"/>
          <a:ext cx="1532160" cy="762000"/>
        </p:xfrm>
        <a:graphic>
          <a:graphicData uri="http://schemas.openxmlformats.org/drawingml/2006/table">
            <a:tbl>
              <a:tblPr/>
              <a:tblGrid>
                <a:gridCol w="1532160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0000"/>
                          </a:solidFill>
                          <a:latin typeface="Arial"/>
                          <a:ea typeface="Arial"/>
                        </a:rPr>
                        <a:t>Ray, Obj2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0000"/>
                          </a:solidFill>
                          <a:latin typeface="Arial"/>
                          <a:ea typeface="Arial"/>
                        </a:rPr>
                        <a:t>Tom, Obj2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3"/>
          <p:cNvGraphicFramePr/>
          <p:nvPr/>
        </p:nvGraphicFramePr>
        <p:xfrm>
          <a:off x="6781800" y="1297146"/>
          <a:ext cx="1825560" cy="2199732"/>
        </p:xfrm>
        <a:graphic>
          <a:graphicData uri="http://schemas.openxmlformats.org/drawingml/2006/table">
            <a:tbl>
              <a:tblPr/>
              <a:tblGrid>
                <a:gridCol w="889874"/>
                <a:gridCol w="935686"/>
              </a:tblGrid>
              <a:tr h="269743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b="1" strike="noStrike" spc="-1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</a:rPr>
                        <a:t>UAValue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</a:tr>
              <a:tr h="3709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User(U)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uroleAtt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  <a:tr h="2589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John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{R1, R2, R3}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</a:tr>
              <a:tr h="2589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Lina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{R2}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  <a:tr h="2589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Ray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{R3}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</a:tr>
              <a:tr h="2589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Tom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{R3}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4"/>
          <p:cNvGraphicFramePr/>
          <p:nvPr/>
        </p:nvGraphicFramePr>
        <p:xfrm>
          <a:off x="5715000" y="3811746"/>
          <a:ext cx="3124201" cy="1764957"/>
        </p:xfrm>
        <a:graphic>
          <a:graphicData uri="http://schemas.openxmlformats.org/drawingml/2006/table">
            <a:tbl>
              <a:tblPr/>
              <a:tblGrid>
                <a:gridCol w="694267"/>
                <a:gridCol w="1110827"/>
                <a:gridCol w="1319107"/>
              </a:tblGrid>
              <a:tr h="152763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b="1" strike="noStrike" spc="-1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</a:rPr>
                        <a:t>OAValue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</a:tr>
              <a:tr h="610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Object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(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O)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oroleAtt</a:t>
                      </a:r>
                      <a:r>
                        <a:rPr lang="en-US" sz="1500" b="0" strike="noStrike" spc="-1" baseline="-2500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write</a:t>
                      </a:r>
                      <a:r>
                        <a:rPr lang="en-US" sz="1500" b="0" strike="noStrike" spc="-1" baseline="-25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 </a:t>
                      </a: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 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oroleAtt</a:t>
                      </a:r>
                      <a:r>
                        <a:rPr lang="en-US" sz="1500" b="0" strike="noStrike" spc="-1" baseline="-2500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read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  <a:tr h="3632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Obj1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{R1}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{R1, R3}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</a:tr>
              <a:tr h="4713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Obj2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{R1, R2}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{}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extShape 1"/>
          <p:cNvSpPr txBox="1"/>
          <p:nvPr/>
        </p:nvSpPr>
        <p:spPr>
          <a:xfrm>
            <a:off x="329760" y="1121760"/>
            <a:ext cx="8559000" cy="51152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260" indent="-342900">
              <a:lnSpc>
                <a:spcPct val="70000"/>
              </a:lnSpc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trike="noStrike" spc="-1" dirty="0" smtClean="0">
                <a:solidFill>
                  <a:srgbClr val="1E4E79"/>
                </a:solidFill>
                <a:latin typeface="Calibri"/>
                <a:ea typeface="Calibri"/>
              </a:rPr>
              <a:t>Formalized </a:t>
            </a:r>
            <a:r>
              <a:rPr lang="en-US" sz="2000" strike="noStrike" spc="-1" dirty="0">
                <a:solidFill>
                  <a:srgbClr val="1E4E79"/>
                </a:solidFill>
                <a:latin typeface="Calibri"/>
                <a:ea typeface="Calibri"/>
              </a:rPr>
              <a:t>notion of feasibility on RBAC to ABAC policy mining: first </a:t>
            </a:r>
            <a:r>
              <a:rPr lang="en-US" sz="2000" strike="noStrike" spc="-1" dirty="0" smtClean="0">
                <a:solidFill>
                  <a:srgbClr val="1E4E79"/>
                </a:solidFill>
                <a:latin typeface="Calibri"/>
                <a:ea typeface="Calibri"/>
              </a:rPr>
              <a:t>time</a:t>
            </a:r>
          </a:p>
          <a:p>
            <a:pPr marL="343260" indent="-342900">
              <a:lnSpc>
                <a:spcPct val="70000"/>
              </a:lnSpc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1E4E79"/>
                </a:solidFill>
                <a:latin typeface="Calibri"/>
                <a:ea typeface="Calibri"/>
              </a:rPr>
              <a:t>The overall asymptotic complexity of ABAC </a:t>
            </a:r>
            <a:r>
              <a:rPr lang="en-US" sz="2000" spc="-1" dirty="0" err="1" smtClean="0">
                <a:solidFill>
                  <a:srgbClr val="1E4E79"/>
                </a:solidFill>
                <a:latin typeface="Calibri"/>
                <a:ea typeface="Calibri"/>
              </a:rPr>
              <a:t>RuleSet</a:t>
            </a:r>
            <a:r>
              <a:rPr lang="en-US" sz="2000" spc="-1" dirty="0" smtClean="0">
                <a:solidFill>
                  <a:srgbClr val="1E4E79"/>
                </a:solidFill>
                <a:latin typeface="Calibri"/>
                <a:ea typeface="Calibri"/>
              </a:rPr>
              <a:t> Existence problem is O(|OP| × (|U| × |O|))</a:t>
            </a:r>
          </a:p>
          <a:p>
            <a:pPr marL="343260" indent="-342900">
              <a:lnSpc>
                <a:spcPct val="70000"/>
              </a:lnSpc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00" spc="-1" dirty="0" smtClean="0">
                <a:solidFill>
                  <a:srgbClr val="1E4E79"/>
                </a:solidFill>
                <a:latin typeface="Calibri"/>
                <a:ea typeface="Calibri"/>
              </a:rPr>
              <a:t>The overall asymptotic complexity of ABAC </a:t>
            </a:r>
            <a:r>
              <a:rPr lang="en-US" sz="2000" spc="-1" dirty="0" err="1" smtClean="0">
                <a:solidFill>
                  <a:srgbClr val="1E4E79"/>
                </a:solidFill>
                <a:latin typeface="Calibri"/>
                <a:ea typeface="Calibri"/>
              </a:rPr>
              <a:t>RuleSet</a:t>
            </a:r>
            <a:r>
              <a:rPr lang="en-US" sz="2000" spc="-1" dirty="0" smtClean="0">
                <a:solidFill>
                  <a:srgbClr val="1E4E79"/>
                </a:solidFill>
                <a:latin typeface="Calibri"/>
                <a:ea typeface="Calibri"/>
              </a:rPr>
              <a:t> Infeasibility Correction in RBAC context is O(|OP| × (|U| × |O|) </a:t>
            </a:r>
            <a:r>
              <a:rPr lang="en-US" sz="2000" spc="-1" baseline="30000" dirty="0" smtClean="0">
                <a:solidFill>
                  <a:srgbClr val="1E4E79"/>
                </a:solidFill>
                <a:latin typeface="Calibri"/>
                <a:ea typeface="Calibri"/>
              </a:rPr>
              <a:t>3</a:t>
            </a:r>
            <a:r>
              <a:rPr lang="en-US" sz="2000" spc="-1" dirty="0" smtClean="0">
                <a:solidFill>
                  <a:srgbClr val="1E4E79"/>
                </a:solidFill>
                <a:latin typeface="Calibri"/>
                <a:ea typeface="Calibri"/>
              </a:rPr>
              <a:t> )</a:t>
            </a:r>
          </a:p>
          <a:p>
            <a:pPr marL="171360" indent="-95760">
              <a:lnSpc>
                <a:spcPct val="70000"/>
              </a:lnSpc>
              <a:spcBef>
                <a:spcPts val="751"/>
              </a:spcBef>
            </a:pPr>
            <a:endParaRPr lang="en-US" sz="700" b="0" strike="noStrike" spc="-1" dirty="0">
              <a:solidFill>
                <a:srgbClr val="000000"/>
              </a:solidFill>
              <a:latin typeface="Arial"/>
            </a:endParaRPr>
          </a:p>
          <a:p>
            <a:pPr marL="360">
              <a:lnSpc>
                <a:spcPct val="70000"/>
              </a:lnSpc>
              <a:spcBef>
                <a:spcPts val="751"/>
              </a:spcBef>
              <a:buClr>
                <a:srgbClr val="000000"/>
              </a:buClr>
            </a:pPr>
            <a:r>
              <a:rPr lang="en-US" sz="2090" b="1" u="sng" strike="noStrike" spc="-1" dirty="0">
                <a:solidFill>
                  <a:srgbClr val="000000"/>
                </a:solidFill>
                <a:uFillTx/>
                <a:latin typeface="Calibri" pitchFamily="34" charset="0"/>
                <a:ea typeface="Calibri"/>
                <a:cs typeface="Calibri" pitchFamily="34" charset="0"/>
              </a:rPr>
              <a:t>Challenges</a:t>
            </a:r>
            <a:endParaRPr lang="en-US" sz="209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3260" indent="-342900">
              <a:lnSpc>
                <a:spcPct val="70000"/>
              </a:lnSpc>
              <a:spcBef>
                <a:spcPts val="75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9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Can you ensure partition split always equals 2?</a:t>
            </a:r>
            <a:endParaRPr lang="en-US" sz="209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3260" indent="-342900">
              <a:lnSpc>
                <a:spcPct val="70000"/>
              </a:lnSpc>
              <a:spcBef>
                <a:spcPts val="75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9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More compact set of rule generation</a:t>
            </a:r>
            <a:endParaRPr lang="en-US" sz="209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3260" indent="-342900">
              <a:lnSpc>
                <a:spcPct val="70000"/>
              </a:lnSpc>
              <a:spcBef>
                <a:spcPts val="75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9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Negative rules?</a:t>
            </a:r>
            <a:endParaRPr lang="en-US" sz="209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3260" indent="-342900">
              <a:lnSpc>
                <a:spcPct val="70000"/>
              </a:lnSpc>
              <a:spcBef>
                <a:spcPts val="75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9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Exact solution: </a:t>
            </a:r>
            <a:endParaRPr lang="en-US" sz="209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514440" lvl="1" indent="-171000">
              <a:lnSpc>
                <a:spcPct val="70000"/>
              </a:lnSpc>
              <a:spcBef>
                <a:spcPts val="374"/>
              </a:spcBef>
              <a:buClr>
                <a:srgbClr val="000000"/>
              </a:buClr>
              <a:buFont typeface="Noto Sans Symbols"/>
              <a:buChar char="❖"/>
            </a:pPr>
            <a:r>
              <a:rPr lang="en-US" sz="209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Reduce number of split partitions</a:t>
            </a:r>
            <a:endParaRPr lang="en-US" sz="209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514440" lvl="1" indent="-171000">
              <a:lnSpc>
                <a:spcPct val="70000"/>
              </a:lnSpc>
              <a:spcBef>
                <a:spcPts val="374"/>
              </a:spcBef>
              <a:buClr>
                <a:srgbClr val="000000"/>
              </a:buClr>
              <a:buFont typeface="Noto Sans Symbols"/>
              <a:buChar char="❖"/>
            </a:pPr>
            <a:r>
              <a:rPr lang="en-US" sz="209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Change number of attributes required</a:t>
            </a:r>
            <a:endParaRPr lang="en-US" sz="209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514440" lvl="1" indent="-171000">
              <a:lnSpc>
                <a:spcPct val="70000"/>
              </a:lnSpc>
              <a:spcBef>
                <a:spcPts val="374"/>
              </a:spcBef>
              <a:buClr>
                <a:srgbClr val="000000"/>
              </a:buClr>
              <a:buFont typeface="Noto Sans Symbols"/>
              <a:buChar char="❖"/>
            </a:pPr>
            <a:r>
              <a:rPr lang="en-US" sz="209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Changing existing attribute set, possible?</a:t>
            </a:r>
            <a:endParaRPr lang="en-US" sz="209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3260" indent="-342900">
              <a:lnSpc>
                <a:spcPct val="100000"/>
              </a:lnSpc>
              <a:spcBef>
                <a:spcPts val="75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09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 Approximate Solution </a:t>
            </a:r>
            <a:endParaRPr lang="en-US" sz="209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514440" lvl="1" indent="-171000">
              <a:lnSpc>
                <a:spcPct val="100000"/>
              </a:lnSpc>
              <a:spcBef>
                <a:spcPts val="374"/>
              </a:spcBef>
              <a:buClr>
                <a:srgbClr val="000000"/>
              </a:buClr>
              <a:buFont typeface="Noto Sans Symbols"/>
              <a:buChar char="❖"/>
            </a:pPr>
            <a:r>
              <a:rPr lang="en-US" sz="209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Change RBAC system/authorization</a:t>
            </a:r>
            <a:endParaRPr lang="en-US" sz="209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514440" lvl="1" indent="-171000">
              <a:lnSpc>
                <a:spcPct val="100000"/>
              </a:lnSpc>
              <a:spcBef>
                <a:spcPts val="374"/>
              </a:spcBef>
              <a:buClr>
                <a:srgbClr val="000000"/>
              </a:buClr>
              <a:buFont typeface="Noto Sans Symbols"/>
              <a:buChar char="❖"/>
            </a:pPr>
            <a:r>
              <a:rPr lang="en-US" sz="209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Change existing attribute value assignment</a:t>
            </a:r>
            <a:endParaRPr lang="en-US" sz="209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6" name="CustomShape 2"/>
          <p:cNvSpPr/>
          <p:nvPr/>
        </p:nvSpPr>
        <p:spPr>
          <a:xfrm>
            <a:off x="1645200" y="217080"/>
            <a:ext cx="5486040" cy="62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2800" b="0" strike="noStrike" spc="-1" dirty="0" smtClean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</a:rPr>
              <a:t>Conclusion</a:t>
            </a:r>
            <a:endParaRPr lang="en-US" sz="2800" b="0" strike="noStrike" spc="-1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7" name="Google Shape;369;p31"/>
          <p:cNvPicPr/>
          <p:nvPr/>
        </p:nvPicPr>
        <p:blipFill>
          <a:blip r:embed="rId3"/>
          <a:stretch/>
        </p:blipFill>
        <p:spPr>
          <a:xfrm>
            <a:off x="1587600" y="1626840"/>
            <a:ext cx="6056640" cy="4018680"/>
          </a:xfrm>
          <a:prstGeom prst="rect">
            <a:avLst/>
          </a:prstGeom>
          <a:ln>
            <a:noFill/>
          </a:ln>
        </p:spPr>
      </p:pic>
      <p:sp>
        <p:nvSpPr>
          <p:cNvPr id="268" name="TextShape 1"/>
          <p:cNvSpPr txBox="1"/>
          <p:nvPr/>
        </p:nvSpPr>
        <p:spPr>
          <a:xfrm>
            <a:off x="1818720" y="311400"/>
            <a:ext cx="4932360" cy="4618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27320" y="1055160"/>
            <a:ext cx="8461440" cy="5121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342720" algn="just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1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RBAC (Role-Based Access Control) is widely used but has notable limitations (e.g., role explosion)</a:t>
            </a: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indent="-342720" algn="just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1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Using ABAC (Attribute-Based Access Control), access control policies can be written in more flexible and higher level way</a:t>
            </a: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indent="-342720" algn="just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1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Automated migration of 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an existing 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RBAC system to ABAC system (defined as ABAC policy 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mining problem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) cuts the cost and human efforts  needed </a:t>
            </a: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indent="-342720" algn="just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100" b="0" strike="noStrike" spc="-1" dirty="0" err="1" smtClean="0">
                <a:solidFill>
                  <a:srgbClr val="000000"/>
                </a:solidFill>
                <a:latin typeface="Calibri"/>
                <a:ea typeface="Calibri"/>
              </a:rPr>
              <a:t>Stoller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et. al. 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use 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explicit unique IDs in attribute set 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to resolve ABAC policy mining problem which 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is somehow conflicting with basic principle of ABAC</a:t>
            </a: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 marL="114480" algn="just">
              <a:lnSpc>
                <a:spcPct val="90000"/>
              </a:lnSpc>
              <a:spcBef>
                <a:spcPts val="751"/>
              </a:spcBef>
            </a:pP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indent="-342720" algn="just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Wingdings" pitchFamily="2" charset="2"/>
              <a:buChar char="v"/>
            </a:pPr>
            <a:r>
              <a:rPr lang="en-US" sz="2100" b="0" i="1" strike="noStrike" spc="-1" dirty="0">
                <a:solidFill>
                  <a:srgbClr val="7030A0"/>
                </a:solidFill>
                <a:latin typeface="Calibri"/>
                <a:ea typeface="Calibri"/>
              </a:rPr>
              <a:t>We introduce ABAC </a:t>
            </a:r>
            <a:r>
              <a:rPr lang="en-US" sz="2100" b="0" i="1" strike="noStrike" spc="-1" dirty="0" err="1">
                <a:solidFill>
                  <a:srgbClr val="7030A0"/>
                </a:solidFill>
                <a:latin typeface="Calibri"/>
                <a:ea typeface="Calibri"/>
              </a:rPr>
              <a:t>RuleSet</a:t>
            </a:r>
            <a:r>
              <a:rPr lang="en-US" sz="2100" b="0" i="1" strike="noStrike" spc="-1" dirty="0">
                <a:solidFill>
                  <a:srgbClr val="7030A0"/>
                </a:solidFill>
                <a:latin typeface="Calibri"/>
                <a:ea typeface="Calibri"/>
              </a:rPr>
              <a:t> Existence problem: questions the feasibility of ABAC policy mining problem </a:t>
            </a:r>
            <a:r>
              <a:rPr lang="en-US" sz="2100" b="0" i="1" strike="noStrike" spc="-1" dirty="0" smtClean="0">
                <a:solidFill>
                  <a:srgbClr val="7030A0"/>
                </a:solidFill>
                <a:latin typeface="Calibri"/>
                <a:ea typeface="Calibri"/>
              </a:rPr>
              <a:t>in RBAC context</a:t>
            </a:r>
            <a:endParaRPr lang="en-US" sz="2100" b="0" i="1" strike="noStrike" spc="-1" dirty="0">
              <a:solidFill>
                <a:srgbClr val="000000"/>
              </a:solidFill>
              <a:latin typeface="Arial"/>
            </a:endParaRPr>
          </a:p>
          <a:p>
            <a:pPr marL="914400" lvl="1" indent="-342720" algn="just">
              <a:lnSpc>
                <a:spcPct val="90000"/>
              </a:lnSpc>
              <a:spcBef>
                <a:spcPts val="374"/>
              </a:spcBef>
              <a:buClr>
                <a:srgbClr val="000000"/>
              </a:buClr>
              <a:buFont typeface="Wingdings" pitchFamily="2" charset="2"/>
              <a:buChar char="v"/>
            </a:pPr>
            <a:r>
              <a:rPr lang="en-US" sz="2100" b="0" i="1" strike="noStrike" spc="-1" dirty="0" smtClean="0">
                <a:solidFill>
                  <a:srgbClr val="7030A0"/>
                </a:solidFill>
                <a:latin typeface="Calibri"/>
                <a:ea typeface="Calibri"/>
              </a:rPr>
              <a:t>If not feasible without ID, infeasibility correction technique is applied</a:t>
            </a:r>
          </a:p>
          <a:p>
            <a:pPr marL="914400" lvl="1" indent="-342720" algn="just">
              <a:lnSpc>
                <a:spcPct val="90000"/>
              </a:lnSpc>
              <a:spcBef>
                <a:spcPts val="374"/>
              </a:spcBef>
              <a:buClr>
                <a:srgbClr val="000000"/>
              </a:buClr>
              <a:buFont typeface="Wingdings" pitchFamily="2" charset="2"/>
              <a:buChar char="v"/>
            </a:pPr>
            <a:r>
              <a:rPr lang="en-US" sz="2100" b="0" i="1" strike="noStrike" spc="-1" dirty="0" smtClean="0">
                <a:solidFill>
                  <a:srgbClr val="7030A0"/>
                </a:solidFill>
                <a:latin typeface="Calibri"/>
                <a:ea typeface="Calibri"/>
              </a:rPr>
              <a:t>Eliminates use of explicit  ID in ABAC policy mining </a:t>
            </a:r>
          </a:p>
          <a:p>
            <a:pPr marL="914400" lvl="1" indent="-342720" algn="just">
              <a:lnSpc>
                <a:spcPct val="90000"/>
              </a:lnSpc>
              <a:spcBef>
                <a:spcPts val="374"/>
              </a:spcBef>
              <a:buClr>
                <a:srgbClr val="000000"/>
              </a:buClr>
            </a:pPr>
            <a:endParaRPr lang="en-US" sz="2100" b="0" i="1" strike="noStrike" spc="-1" dirty="0">
              <a:solidFill>
                <a:srgbClr val="000000"/>
              </a:solidFill>
              <a:latin typeface="Arial"/>
            </a:endParaRPr>
          </a:p>
          <a:p>
            <a:pPr marL="571680">
              <a:lnSpc>
                <a:spcPct val="90000"/>
              </a:lnSpc>
              <a:spcBef>
                <a:spcPts val="374"/>
              </a:spcBef>
            </a:pPr>
            <a:r>
              <a:rPr lang="en-US" sz="18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  </a:t>
            </a:r>
            <a:endParaRPr lang="en-US" sz="1800" b="0" i="1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751"/>
              </a:spcBef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1818720" y="311400"/>
            <a:ext cx="4932360" cy="4618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2600" b="0" strike="noStrike" spc="-1" dirty="0">
                <a:solidFill>
                  <a:srgbClr val="2F5597"/>
                </a:solidFill>
                <a:latin typeface="Arial"/>
                <a:ea typeface="Arial"/>
              </a:rPr>
              <a:t>Problem Motivation</a:t>
            </a:r>
            <a:endParaRPr lang="en-US" sz="26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381000" y="1127040"/>
            <a:ext cx="8475840" cy="5121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Policy 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mining 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(e.g., ABAC policy mining, Role mining problem, etc. )</a:t>
            </a:r>
            <a:endParaRPr lang="en-US" sz="210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914400" lvl="1" indent="-342720" algn="just">
              <a:lnSpc>
                <a:spcPct val="90000"/>
              </a:lnSpc>
              <a:spcBef>
                <a:spcPts val="374"/>
              </a:spcBef>
              <a:buClr>
                <a:srgbClr val="000000"/>
              </a:buClr>
              <a:buFont typeface="Wingdings" charset="2"/>
              <a:buChar char=""/>
            </a:pP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helps to reduce the cost of migrating from an existing access control system to another</a:t>
            </a:r>
            <a:endParaRPr lang="en-US" sz="210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10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ABAC 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policy </a:t>
            </a:r>
            <a:r>
              <a:rPr lang="en-US" sz="2100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m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ining</a:t>
            </a:r>
            <a:endParaRPr lang="en-US" sz="210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914400" lvl="1" indent="-342720" algn="just">
              <a:lnSpc>
                <a:spcPct val="90000"/>
              </a:lnSpc>
              <a:spcBef>
                <a:spcPts val="374"/>
              </a:spcBef>
              <a:buClr>
                <a:srgbClr val="000000"/>
              </a:buClr>
              <a:buFont typeface="Wingdings" charset="2"/>
              <a:buChar char=""/>
            </a:pP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finding an equivalent ABAC system while an existing access control system and supporting data (e.g</a:t>
            </a:r>
            <a:r>
              <a:rPr lang="en-US" sz="2100" b="0" strike="noStrike" spc="-1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., </a:t>
            </a:r>
            <a:r>
              <a:rPr lang="en-US" sz="2100" b="0" strike="noStrike" spc="-1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attribute 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names, value assignment) are given (Introduced by </a:t>
            </a:r>
            <a:r>
              <a:rPr lang="en-US" sz="2100" b="0" strike="noStrike" spc="-1" dirty="0" err="1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Stoller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 et. al. 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in 2014)</a:t>
            </a:r>
            <a:endParaRPr lang="en-US" sz="210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914400" lvl="1" indent="-342720" algn="just">
              <a:lnSpc>
                <a:spcPct val="90000"/>
              </a:lnSpc>
              <a:spcBef>
                <a:spcPts val="374"/>
              </a:spcBef>
              <a:buClr>
                <a:srgbClr val="000000"/>
              </a:buClr>
              <a:buFont typeface="Wingdings" charset="2"/>
              <a:buChar char=""/>
            </a:pP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works are available 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(migrate from ACL, 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RBAC, log data, sparse log, etc.)</a:t>
            </a:r>
            <a:endParaRPr lang="en-US" sz="210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857680">
              <a:lnSpc>
                <a:spcPct val="90000"/>
              </a:lnSpc>
              <a:spcBef>
                <a:spcPts val="374"/>
              </a:spcBef>
            </a:pPr>
            <a:endParaRPr lang="en-US" sz="10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Role mining 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problem</a:t>
            </a:r>
            <a:endParaRPr lang="en-US" sz="210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914400" lvl="1" indent="-342720" algn="just">
              <a:lnSpc>
                <a:spcPct val="90000"/>
              </a:lnSpc>
              <a:spcBef>
                <a:spcPts val="374"/>
              </a:spcBef>
              <a:buClr>
                <a:srgbClr val="000000"/>
              </a:buClr>
              <a:buFont typeface="Wingdings" charset="2"/>
              <a:buChar char=""/>
            </a:pP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finding set of 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roles / 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user-role 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assignment / 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role-permission assignment when optimization criteria and/or supporting data are </a:t>
            </a:r>
            <a:r>
              <a:rPr lang="en-US" sz="2100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provided</a:t>
            </a:r>
            <a:endParaRPr lang="en-US" sz="210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914400" lvl="1" indent="-342720" algn="just">
              <a:lnSpc>
                <a:spcPct val="90000"/>
              </a:lnSpc>
              <a:spcBef>
                <a:spcPts val="374"/>
              </a:spcBef>
              <a:buClr>
                <a:srgbClr val="000000"/>
              </a:buClr>
              <a:buFont typeface="Wingdings" charset="2"/>
              <a:buChar char=""/>
            </a:pP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heavily explored (Survey of Role Mining by </a:t>
            </a:r>
            <a:r>
              <a:rPr lang="en-US" sz="2100" b="0" strike="noStrike" spc="-1" dirty="0" err="1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Mitra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 et. 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al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. 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in 2016)</a:t>
            </a:r>
            <a:endParaRPr lang="en-US" sz="210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ts val="751"/>
              </a:spcBef>
            </a:pP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1818720" y="311400"/>
            <a:ext cx="4932360" cy="4618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2600" b="0" strike="noStrike" spc="-1" dirty="0">
                <a:solidFill>
                  <a:srgbClr val="2F5597"/>
                </a:solidFill>
                <a:latin typeface="Arial"/>
                <a:ea typeface="Arial"/>
              </a:rPr>
              <a:t>Problem Background</a:t>
            </a:r>
            <a:endParaRPr lang="en-US" sz="26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628560" y="1055160"/>
            <a:ext cx="8363040" cy="51217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914400" indent="-380520">
              <a:lnSpc>
                <a:spcPct val="90000"/>
              </a:lnSpc>
              <a:spcBef>
                <a:spcPts val="751"/>
              </a:spcBef>
              <a:spcAft>
                <a:spcPts val="1200"/>
              </a:spcAft>
              <a:buClr>
                <a:srgbClr val="000000"/>
              </a:buClr>
              <a:buFont typeface="Arial"/>
              <a:buAutoNum type="arabicPeriod"/>
            </a:pPr>
            <a:r>
              <a:rPr lang="en-US" sz="22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Access control </a:t>
            </a:r>
            <a:endParaRPr lang="en-US" sz="2200" b="0" strike="noStrike" spc="-1" dirty="0" smtClean="0">
              <a:solidFill>
                <a:srgbClr val="000000"/>
              </a:solidFill>
              <a:latin typeface="Arial"/>
            </a:endParaRPr>
          </a:p>
          <a:p>
            <a:pPr marL="990720" indent="-456840">
              <a:lnSpc>
                <a:spcPct val="90000"/>
              </a:lnSpc>
              <a:spcBef>
                <a:spcPts val="751"/>
              </a:spcBef>
              <a:spcAft>
                <a:spcPts val="1200"/>
              </a:spcAft>
              <a:buClr>
                <a:srgbClr val="000000"/>
              </a:buClr>
              <a:buFont typeface="Arial"/>
              <a:buAutoNum type="arabicPeriod" startAt="2"/>
            </a:pPr>
            <a:r>
              <a:rPr lang="en-US" sz="22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An </a:t>
            </a:r>
            <a:r>
              <a:rPr lang="en-US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Access control system must have a </a:t>
            </a:r>
            <a:r>
              <a:rPr lang="en-US" sz="2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checkAccess</a:t>
            </a:r>
            <a:r>
              <a:rPr lang="en-US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function which evaluates an access request (user, object, operation)  to </a:t>
            </a:r>
            <a:r>
              <a:rPr lang="en-US" sz="22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true/false</a:t>
            </a:r>
            <a:endParaRPr lang="en-US" sz="2200" spc="-1" dirty="0">
              <a:solidFill>
                <a:srgbClr val="000000"/>
              </a:solidFill>
              <a:latin typeface="Calibri"/>
              <a:ea typeface="Calibri"/>
            </a:endParaRPr>
          </a:p>
          <a:p>
            <a:pPr marL="990720" indent="-456840">
              <a:lnSpc>
                <a:spcPct val="90000"/>
              </a:lnSpc>
              <a:spcBef>
                <a:spcPts val="751"/>
              </a:spcBef>
              <a:spcAft>
                <a:spcPts val="1200"/>
              </a:spcAft>
              <a:buClr>
                <a:srgbClr val="000000"/>
              </a:buClr>
              <a:buFont typeface="Arial"/>
              <a:buAutoNum type="arabicPeriod" startAt="2"/>
            </a:pPr>
            <a:r>
              <a:rPr lang="en-US" sz="22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Two </a:t>
            </a:r>
            <a:r>
              <a:rPr lang="en-US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access control systems are equivalent </a:t>
            </a:r>
            <a:r>
              <a:rPr lang="en-US" sz="2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iff</a:t>
            </a:r>
            <a:r>
              <a:rPr lang="en-US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  </a:t>
            </a:r>
            <a:r>
              <a:rPr lang="en-US" sz="2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</a:t>
            </a:r>
            <a:r>
              <a:rPr lang="en-US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) set of users (U), objects (O), and operations (OP) are identical ii) for any </a:t>
            </a:r>
            <a:r>
              <a:rPr lang="en-US" sz="2200" b="0" strike="noStrike" spc="-1">
                <a:solidFill>
                  <a:srgbClr val="000000"/>
                </a:solidFill>
                <a:latin typeface="Calibri"/>
                <a:ea typeface="Calibri"/>
              </a:rPr>
              <a:t>access </a:t>
            </a:r>
            <a:r>
              <a:rPr lang="en-US" sz="2200" b="0" strike="noStrike" spc="-1" smtClean="0">
                <a:solidFill>
                  <a:srgbClr val="000000"/>
                </a:solidFill>
                <a:latin typeface="Calibri"/>
                <a:ea typeface="Calibri"/>
              </a:rPr>
              <a:t>request, </a:t>
            </a:r>
            <a:r>
              <a:rPr lang="en-US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checkAccess</a:t>
            </a:r>
            <a:r>
              <a:rPr lang="en-US" sz="2200" b="0" strike="noStrike" spc="-1" baseline="-25000" dirty="0">
                <a:solidFill>
                  <a:srgbClr val="000000"/>
                </a:solidFill>
                <a:latin typeface="Calibri"/>
                <a:ea typeface="Calibri"/>
              </a:rPr>
              <a:t>system1 </a:t>
            </a:r>
            <a:r>
              <a:rPr lang="en-US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and </a:t>
            </a:r>
            <a:r>
              <a:rPr lang="en-US" sz="22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checkAccess</a:t>
            </a:r>
            <a:r>
              <a:rPr lang="en-US" sz="2200" b="0" strike="noStrike" spc="-1" baseline="-25000" dirty="0" smtClean="0">
                <a:solidFill>
                  <a:srgbClr val="000000"/>
                </a:solidFill>
                <a:latin typeface="Calibri"/>
                <a:ea typeface="Calibri"/>
              </a:rPr>
              <a:t>system2</a:t>
            </a:r>
            <a:r>
              <a:rPr lang="en-US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  evaluates the </a:t>
            </a:r>
            <a:r>
              <a:rPr lang="en-US" sz="22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same</a:t>
            </a:r>
            <a:r>
              <a:rPr lang="en-US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 </a:t>
            </a:r>
            <a:endParaRPr lang="en-US" sz="2200" spc="-1" dirty="0">
              <a:solidFill>
                <a:srgbClr val="000000"/>
              </a:solidFill>
              <a:latin typeface="Calibri"/>
              <a:ea typeface="Calibri"/>
            </a:endParaRPr>
          </a:p>
          <a:p>
            <a:pPr marL="990720" indent="-45684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AutoNum type="arabicPeriod" startAt="2"/>
            </a:pPr>
            <a:r>
              <a:rPr lang="en-US" sz="22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Our study includes 3 types of Access Control System</a:t>
            </a:r>
            <a:endParaRPr lang="en-US" sz="2200" spc="-1" dirty="0">
              <a:solidFill>
                <a:srgbClr val="000000"/>
              </a:solidFill>
            </a:endParaRPr>
          </a:p>
          <a:p>
            <a:pPr marL="1371600" lvl="1" indent="-380520">
              <a:lnSpc>
                <a:spcPct val="90000"/>
              </a:lnSpc>
              <a:buClr>
                <a:srgbClr val="000000"/>
              </a:buClr>
              <a:buFont typeface="Arial"/>
              <a:buAutoNum type="alphaLcPeriod"/>
            </a:pPr>
            <a:r>
              <a:rPr lang="en-US" sz="22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Enumerated Authorization System (EAS)</a:t>
            </a:r>
            <a:endParaRPr lang="en-US" sz="2200" spc="-1" dirty="0">
              <a:solidFill>
                <a:srgbClr val="000000"/>
              </a:solidFill>
            </a:endParaRPr>
          </a:p>
          <a:p>
            <a:pPr marL="1371600" lvl="1" indent="-380520">
              <a:lnSpc>
                <a:spcPct val="90000"/>
              </a:lnSpc>
              <a:buClr>
                <a:srgbClr val="000000"/>
              </a:buClr>
              <a:buFont typeface="Arial"/>
              <a:buAutoNum type="alphaLcPeriod"/>
            </a:pPr>
            <a:r>
              <a:rPr lang="en-US" sz="22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RBAC System</a:t>
            </a:r>
            <a:endParaRPr lang="en-US" sz="2200" spc="-1" dirty="0">
              <a:solidFill>
                <a:srgbClr val="000000"/>
              </a:solidFill>
            </a:endParaRPr>
          </a:p>
          <a:p>
            <a:pPr marL="1371600" lvl="1" indent="-380520">
              <a:lnSpc>
                <a:spcPct val="90000"/>
              </a:lnSpc>
              <a:buClr>
                <a:srgbClr val="000000"/>
              </a:buClr>
              <a:buFont typeface="Arial"/>
              <a:buAutoNum type="alphaLcPeriod"/>
            </a:pPr>
            <a:r>
              <a:rPr lang="en-US" sz="22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ABAC System</a:t>
            </a:r>
            <a:endParaRPr lang="en-US" sz="2200" spc="-1" dirty="0">
              <a:solidFill>
                <a:srgbClr val="000000"/>
              </a:solidFill>
            </a:endParaRPr>
          </a:p>
          <a:p>
            <a:pPr marL="990720" indent="-45684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AutoNum type="arabicPeriod" startAt="2"/>
            </a:pPr>
            <a:endParaRPr lang="en-US" sz="2200" b="0" strike="noStrike" spc="-1" dirty="0">
              <a:solidFill>
                <a:srgbClr val="000000"/>
              </a:solidFill>
              <a:latin typeface="Arial"/>
            </a:endParaRPr>
          </a:p>
          <a:p>
            <a:endParaRPr lang="en-US" sz="22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90000"/>
              </a:lnSpc>
              <a:spcBef>
                <a:spcPts val="751"/>
              </a:spcBef>
            </a:pPr>
            <a:endParaRPr lang="en-US" sz="2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751"/>
              </a:spcBef>
            </a:pPr>
            <a:endParaRPr lang="en-US" sz="2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751"/>
              </a:spcBef>
            </a:pPr>
            <a:endParaRPr lang="en-US" sz="2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1818720" y="297000"/>
            <a:ext cx="4932720" cy="4618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2600" b="0" strike="noStrike" spc="-1" dirty="0" smtClean="0">
                <a:solidFill>
                  <a:srgbClr val="2F5597"/>
                </a:solidFill>
                <a:latin typeface="Arial"/>
                <a:ea typeface="Arial"/>
              </a:rPr>
              <a:t>Terminologies (1/4)</a:t>
            </a:r>
            <a:endParaRPr lang="en-US" sz="26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352440" y="1055160"/>
            <a:ext cx="8455320" cy="51217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EAS is 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a tuple &lt;U, O, OP, AUTH, </a:t>
            </a:r>
            <a:r>
              <a:rPr lang="en-US" sz="2100" b="0" strike="noStrike" spc="-1" dirty="0" err="1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checkAccess</a:t>
            </a:r>
            <a:r>
              <a:rPr lang="en-US" sz="2100" b="0" strike="noStrike" spc="-1" baseline="-25000" dirty="0" err="1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EAS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&gt;</a:t>
            </a:r>
            <a:endParaRPr lang="en-US" sz="210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308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U, O, and OP are finite sets of users, objects and operations, respectively</a:t>
            </a:r>
            <a:endParaRPr lang="en-US" sz="210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308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AUTH 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 </a:t>
            </a:r>
            <a:r>
              <a:rPr lang="en-US" sz="2000" b="1" dirty="0"/>
              <a:t>⊆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 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U</a:t>
            </a:r>
            <a:r>
              <a:rPr lang="en-US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X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O</a:t>
            </a:r>
            <a:r>
              <a:rPr lang="en-US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X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OP</a:t>
            </a:r>
            <a:endParaRPr lang="en-US" sz="210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308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100" b="0" i="1" u="sng" strike="noStrike" spc="-1" dirty="0">
                <a:solidFill>
                  <a:srgbClr val="000000"/>
                </a:solidFill>
                <a:uFillTx/>
                <a:latin typeface="Calibri" pitchFamily="34" charset="0"/>
                <a:ea typeface="Calibri"/>
                <a:cs typeface="Calibri" pitchFamily="34" charset="0"/>
              </a:rPr>
              <a:t>Example 1:</a:t>
            </a:r>
            <a:r>
              <a:rPr lang="en-US" sz="2100" b="0" i="1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 </a:t>
            </a:r>
            <a:endParaRPr lang="en-US" sz="210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308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U = {John, </a:t>
            </a:r>
            <a:r>
              <a:rPr lang="en-US" sz="2100" b="0" strike="noStrike" spc="-1" dirty="0" err="1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Lina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, Ray, Tom}, OP = {read, write}, O = {Obj1, Obj2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}</a:t>
            </a:r>
          </a:p>
          <a:p>
            <a:pPr marL="34308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endParaRPr lang="en-US" sz="2100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308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endParaRPr lang="en-US" sz="2100" b="0" strike="noStrike" spc="-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308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endParaRPr lang="en-US" sz="2100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308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endParaRPr lang="en-US" sz="2100" b="0" strike="noStrike" spc="-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308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endParaRPr lang="en-US" sz="2100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308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endParaRPr lang="en-US" sz="2100" b="0" strike="noStrike" spc="-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308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endParaRPr lang="en-US" sz="2100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3080" indent="-342720" algn="ctr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</a:pP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***Our previous work: Feasibility of EAS to ABAC policy mining</a:t>
            </a:r>
            <a:endParaRPr lang="en-US" sz="210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ts val="751"/>
              </a:spcBef>
            </a:pP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751"/>
              </a:spcBef>
            </a:pP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751"/>
              </a:spcBef>
            </a:pP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751"/>
              </a:spcBef>
            </a:pP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751"/>
              </a:spcBef>
            </a:pP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751"/>
              </a:spcBef>
            </a:pP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751"/>
              </a:spcBef>
            </a:pP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TextShape 3"/>
          <p:cNvSpPr txBox="1"/>
          <p:nvPr/>
        </p:nvSpPr>
        <p:spPr>
          <a:xfrm>
            <a:off x="1818720" y="297000"/>
            <a:ext cx="4932720" cy="4618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2600" spc="-1" dirty="0">
                <a:solidFill>
                  <a:srgbClr val="2F5597"/>
                </a:solidFill>
                <a:ea typeface="Arial"/>
              </a:rPr>
              <a:t>Terminologies </a:t>
            </a:r>
            <a:r>
              <a:rPr lang="en-US" sz="2600" spc="-1" dirty="0" smtClean="0">
                <a:solidFill>
                  <a:srgbClr val="2F5597"/>
                </a:solidFill>
                <a:ea typeface="Arial"/>
              </a:rPr>
              <a:t>(2/4)</a:t>
            </a:r>
            <a:endParaRPr lang="en-US" sz="2600" spc="-1" dirty="0">
              <a:solidFill>
                <a:srgbClr val="000000"/>
              </a:solidFill>
            </a:endParaRPr>
          </a:p>
        </p:txBody>
      </p:sp>
      <p:graphicFrame>
        <p:nvGraphicFramePr>
          <p:cNvPr id="115" name="Table 4"/>
          <p:cNvGraphicFramePr/>
          <p:nvPr>
            <p:extLst>
              <p:ext uri="{D42A27DB-BD31-4B8C-83A1-F6EECF244321}">
                <p14:modId xmlns:p14="http://schemas.microsoft.com/office/powerpoint/2010/main" val="404440998"/>
              </p:ext>
            </p:extLst>
          </p:nvPr>
        </p:nvGraphicFramePr>
        <p:xfrm>
          <a:off x="1853640" y="3093720"/>
          <a:ext cx="5535360" cy="2316480"/>
        </p:xfrm>
        <a:graphic>
          <a:graphicData uri="http://schemas.openxmlformats.org/drawingml/2006/table">
            <a:tbl>
              <a:tblPr/>
              <a:tblGrid>
                <a:gridCol w="2767680"/>
                <a:gridCol w="2767680"/>
              </a:tblGrid>
              <a:tr h="375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AUTH</a:t>
                      </a:r>
                      <a:endParaRPr lang="en-US" sz="20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Explanation</a:t>
                      </a:r>
                      <a:endParaRPr lang="en-US" sz="20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8651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Arial"/>
                        </a:rPr>
                        <a:t>(John, Obj1, write)</a:t>
                      </a:r>
                      <a:endParaRPr lang="en-US" sz="20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Arial"/>
                        </a:rPr>
                        <a:t>(John, Obj2, write)</a:t>
                      </a:r>
                      <a:endParaRPr lang="en-US" sz="20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Arial"/>
                        </a:rPr>
                        <a:t>(John, Obj1, read)</a:t>
                      </a:r>
                      <a:endParaRPr lang="en-US" sz="20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Arial"/>
                        </a:rPr>
                        <a:t>(</a:t>
                      </a:r>
                      <a:r>
                        <a:rPr lang="en-US" sz="2000" b="0" strike="noStrike" spc="-1" dirty="0" err="1">
                          <a:solidFill>
                            <a:srgbClr val="000000"/>
                          </a:solidFill>
                          <a:latin typeface="Calibri"/>
                          <a:ea typeface="Arial"/>
                        </a:rPr>
                        <a:t>Lina</a:t>
                      </a:r>
                      <a:r>
                        <a:rPr lang="en-US" sz="20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Arial"/>
                        </a:rPr>
                        <a:t>, Obj2, write)</a:t>
                      </a:r>
                      <a:endParaRPr lang="en-US" sz="20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Arial"/>
                        </a:rPr>
                        <a:t>(Tom, Obj1, read)</a:t>
                      </a:r>
                      <a:endParaRPr lang="en-US" sz="20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Arial"/>
                        </a:rPr>
                        <a:t>(Ray, Obj1, read)</a:t>
                      </a:r>
                      <a:endParaRPr lang="en-US" sz="20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240" algn="just">
                        <a:lnSpc>
                          <a:spcPct val="90000"/>
                        </a:lnSpc>
                        <a:spcBef>
                          <a:spcPts val="751"/>
                        </a:spcBef>
                      </a:pPr>
                      <a:r>
                        <a:rPr lang="en-US" sz="2000" b="0" strike="noStrike" spc="-1" dirty="0" smtClean="0">
                          <a:solidFill>
                            <a:srgbClr val="000000"/>
                          </a:solidFill>
                          <a:latin typeface="Calibri"/>
                          <a:ea typeface="Arial"/>
                        </a:rPr>
                        <a:t>e.g., John </a:t>
                      </a:r>
                      <a:r>
                        <a:rPr lang="en-US" sz="20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Arial"/>
                        </a:rPr>
                        <a:t>is allowed to do read operation on </a:t>
                      </a:r>
                      <a:r>
                        <a:rPr lang="en-US" sz="2000" b="0" strike="noStrike" spc="-1" dirty="0" smtClean="0">
                          <a:solidFill>
                            <a:srgbClr val="000000"/>
                          </a:solidFill>
                          <a:latin typeface="Calibri"/>
                          <a:ea typeface="Arial"/>
                        </a:rPr>
                        <a:t>Obj1 </a:t>
                      </a:r>
                      <a:r>
                        <a:rPr lang="en-US" sz="20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Arial"/>
                        </a:rPr>
                        <a:t>but not allowed </a:t>
                      </a:r>
                      <a:r>
                        <a:rPr lang="en-US" sz="2000" b="0" strike="noStrike" spc="-1" dirty="0" smtClean="0">
                          <a:solidFill>
                            <a:srgbClr val="000000"/>
                          </a:solidFill>
                          <a:latin typeface="Calibri"/>
                          <a:ea typeface="Arial"/>
                        </a:rPr>
                        <a:t>to do write </a:t>
                      </a:r>
                      <a:r>
                        <a:rPr lang="en-US" sz="20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Arial"/>
                        </a:rPr>
                        <a:t>operation on </a:t>
                      </a:r>
                      <a:r>
                        <a:rPr lang="en-US" sz="2000" b="0" strike="noStrike" spc="-1" dirty="0" smtClean="0">
                          <a:solidFill>
                            <a:srgbClr val="000000"/>
                          </a:solidFill>
                          <a:latin typeface="Calibri"/>
                          <a:ea typeface="Arial"/>
                        </a:rPr>
                        <a:t>Obj1</a:t>
                      </a:r>
                      <a:endParaRPr lang="en-US" sz="2000" b="0" strike="noStrike" spc="-1" dirty="0">
                        <a:latin typeface="Arial"/>
                      </a:endParaRPr>
                    </a:p>
                    <a:p>
                      <a:pPr marL="57240" algn="ctr">
                        <a:lnSpc>
                          <a:spcPct val="100000"/>
                        </a:lnSpc>
                      </a:pPr>
                      <a:endParaRPr lang="en-US" sz="20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1900080" y="344160"/>
            <a:ext cx="4932360" cy="46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2600" spc="-1" dirty="0">
                <a:solidFill>
                  <a:srgbClr val="2F5597"/>
                </a:solidFill>
                <a:ea typeface="Arial"/>
              </a:rPr>
              <a:t>Terminologies </a:t>
            </a:r>
            <a:r>
              <a:rPr lang="en-US" sz="2600" spc="-1" dirty="0" smtClean="0">
                <a:solidFill>
                  <a:srgbClr val="2F5597"/>
                </a:solidFill>
                <a:ea typeface="Arial"/>
              </a:rPr>
              <a:t>(3/4)</a:t>
            </a:r>
            <a:r>
              <a:rPr lang="en-US" sz="2600" b="0" strike="noStrike" spc="-1" dirty="0" smtClean="0">
                <a:solidFill>
                  <a:srgbClr val="2F5597"/>
                </a:solidFill>
                <a:ea typeface="Arial"/>
              </a:rPr>
              <a:t> </a:t>
            </a:r>
            <a:endParaRPr lang="en-US" sz="2600" b="0" strike="noStrike" spc="-1" dirty="0"/>
          </a:p>
        </p:txBody>
      </p:sp>
      <p:sp>
        <p:nvSpPr>
          <p:cNvPr id="117" name="CustomShape 2"/>
          <p:cNvSpPr/>
          <p:nvPr/>
        </p:nvSpPr>
        <p:spPr>
          <a:xfrm>
            <a:off x="454320" y="1115640"/>
            <a:ext cx="8537280" cy="549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Arial"/>
                <a:cs typeface="Calibri" pitchFamily="34" charset="0"/>
              </a:rPr>
              <a:t>RBAC system is 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Arial"/>
                <a:cs typeface="Calibri" pitchFamily="34" charset="0"/>
              </a:rPr>
              <a:t>a tuple &lt;U, O, OP, Roles, RPA, RUA, RH, </a:t>
            </a:r>
            <a:r>
              <a:rPr lang="en-US" sz="2100" b="0" strike="noStrike" spc="-1" dirty="0" err="1" smtClean="0">
                <a:solidFill>
                  <a:srgbClr val="000000"/>
                </a:solidFill>
                <a:latin typeface="Calibri" pitchFamily="34" charset="0"/>
                <a:ea typeface="Arial"/>
                <a:cs typeface="Calibri" pitchFamily="34" charset="0"/>
              </a:rPr>
              <a:t>checkAccess</a:t>
            </a:r>
            <a:r>
              <a:rPr lang="en-US" sz="2100" b="0" strike="noStrike" spc="-1" baseline="-25000" dirty="0" err="1" smtClean="0">
                <a:solidFill>
                  <a:srgbClr val="000000"/>
                </a:solidFill>
                <a:latin typeface="Calibri" pitchFamily="34" charset="0"/>
                <a:ea typeface="Arial"/>
                <a:cs typeface="Calibri" pitchFamily="34" charset="0"/>
              </a:rPr>
              <a:t>RBAC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Arial"/>
                <a:cs typeface="Calibri" pitchFamily="34" charset="0"/>
              </a:rPr>
              <a:t>&gt;</a:t>
            </a:r>
          </a:p>
          <a:p>
            <a:pPr marL="800280" lvl="1" indent="-342720">
              <a:buClr>
                <a:srgbClr val="000000"/>
              </a:buClr>
              <a:buFont typeface="Wingdings" pitchFamily="2" charset="2"/>
              <a:buChar char="v"/>
            </a:pPr>
            <a:r>
              <a:rPr lang="en-US" b="0" strike="noStrike" spc="-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RPA : Role Permission Assignment </a:t>
            </a:r>
          </a:p>
          <a:p>
            <a:pPr marL="800280" lvl="1" indent="-342720">
              <a:buClr>
                <a:srgbClr val="000000"/>
              </a:buClr>
              <a:buFont typeface="Wingdings" pitchFamily="2" charset="2"/>
              <a:buChar char="v"/>
            </a:pPr>
            <a:r>
              <a:rPr lang="en-US" b="0" strike="noStrike" spc="-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RUA: Role User Assignment</a:t>
            </a:r>
          </a:p>
          <a:p>
            <a:pPr marL="800280" lvl="1" indent="-342720">
              <a:buClr>
                <a:srgbClr val="000000"/>
              </a:buClr>
              <a:buFont typeface="Wingdings" pitchFamily="2" charset="2"/>
              <a:buChar char="v"/>
            </a:pPr>
            <a:r>
              <a:rPr lang="en-US" spc="-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Permission is an object-operation pair</a:t>
            </a:r>
          </a:p>
          <a:p>
            <a:pPr marL="800280" lvl="1" indent="-342720">
              <a:buClr>
                <a:srgbClr val="000000"/>
              </a:buClr>
              <a:buFont typeface="Wingdings" pitchFamily="2" charset="2"/>
              <a:buChar char="v"/>
            </a:pPr>
            <a:r>
              <a:rPr lang="en-US" b="0" strike="noStrike" spc="-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RH is the role hierarchy relation</a:t>
            </a:r>
            <a:endParaRPr lang="en-US" b="0" strike="noStrike" spc="-1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</a:pPr>
            <a:endParaRPr lang="en-US" sz="2200" b="0" strike="noStrike" spc="-1" dirty="0">
              <a:latin typeface="Calibri" pitchFamily="34" charset="0"/>
              <a:cs typeface="Calibri" pitchFamily="34" charset="0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</a:pPr>
            <a:r>
              <a:rPr lang="en-US" sz="2100" b="0" i="1" u="sng" strike="noStrike" spc="-1" dirty="0">
                <a:solidFill>
                  <a:srgbClr val="000000"/>
                </a:solidFill>
                <a:uFillTx/>
                <a:latin typeface="Calibri" pitchFamily="34" charset="0"/>
                <a:ea typeface="Arial"/>
                <a:cs typeface="Calibri" pitchFamily="34" charset="0"/>
              </a:rPr>
              <a:t>Example 2:</a:t>
            </a:r>
            <a:r>
              <a:rPr lang="en-US" sz="2100" b="0" i="1" strike="noStrike" spc="-1" dirty="0">
                <a:solidFill>
                  <a:srgbClr val="000000"/>
                </a:solidFill>
                <a:latin typeface="Calibri" pitchFamily="34" charset="0"/>
                <a:ea typeface="Arial"/>
                <a:cs typeface="Calibri" pitchFamily="34" charset="0"/>
              </a:rPr>
              <a:t> </a:t>
            </a:r>
            <a:endParaRPr lang="en-US" sz="2100" b="0" strike="noStrike" spc="-1" dirty="0">
              <a:latin typeface="Calibri" pitchFamily="34" charset="0"/>
              <a:cs typeface="Calibri" pitchFamily="34" charset="0"/>
            </a:endParaRPr>
          </a:p>
          <a:p>
            <a:pPr marL="343080" indent="-342720">
              <a:buClr>
                <a:srgbClr val="000000"/>
              </a:buClr>
              <a:buFont typeface="Arial"/>
              <a:buChar char="•"/>
            </a:pP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U = {John, </a:t>
            </a:r>
            <a:r>
              <a:rPr lang="en-US" sz="2100" b="0" strike="noStrike" spc="-1" dirty="0" err="1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Lina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, Ray, Tom}, OP = {read, write}, O = {Obj1, Obj2}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</a:pP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Arial"/>
                <a:cs typeface="Calibri" pitchFamily="34" charset="0"/>
              </a:rPr>
              <a:t>	[same as Example 1]</a:t>
            </a:r>
            <a:endParaRPr lang="en-US" sz="2100" b="0" strike="noStrike" spc="-1" dirty="0" smtClean="0">
              <a:latin typeface="Calibri" pitchFamily="34" charset="0"/>
              <a:cs typeface="Calibri" pitchFamily="34" charset="0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Arial"/>
                <a:cs typeface="Calibri" pitchFamily="34" charset="0"/>
              </a:rPr>
              <a:t>Roles 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Arial"/>
                <a:cs typeface="Calibri" pitchFamily="34" charset="0"/>
              </a:rPr>
              <a:t>= {R1, R2, R3}</a:t>
            </a:r>
            <a:endParaRPr lang="en-US" sz="2100" b="0" strike="noStrike" spc="-1" dirty="0">
              <a:latin typeface="Calibri" pitchFamily="34" charset="0"/>
              <a:cs typeface="Calibri" pitchFamily="34" charset="0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Calibri" pitchFamily="34" charset="0"/>
                <a:ea typeface="Arial"/>
                <a:cs typeface="Calibri" pitchFamily="34" charset="0"/>
              </a:rPr>
              <a:t>RPA(R1) = {(Obj1, write)}, RPA(R2) = {(Obj2, write)}, RPA(R3) = {(Obj1, read)}</a:t>
            </a:r>
            <a:endParaRPr lang="en-US" sz="2000" b="0" strike="noStrike" spc="-1" dirty="0">
              <a:latin typeface="Calibri" pitchFamily="34" charset="0"/>
              <a:cs typeface="Calibri" pitchFamily="34" charset="0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Calibri" pitchFamily="34" charset="0"/>
                <a:ea typeface="Arial"/>
                <a:cs typeface="Calibri" pitchFamily="34" charset="0"/>
              </a:rPr>
              <a:t>RUA(R1) = {John}, RUA(R2) = {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Calibri" pitchFamily="34" charset="0"/>
                <a:ea typeface="Arial"/>
                <a:cs typeface="Calibri" pitchFamily="34" charset="0"/>
              </a:rPr>
              <a:t>Lina</a:t>
            </a:r>
            <a:r>
              <a:rPr lang="en-US" sz="2000" b="0" strike="noStrike" spc="-1" dirty="0">
                <a:solidFill>
                  <a:srgbClr val="000000"/>
                </a:solidFill>
                <a:latin typeface="Calibri" pitchFamily="34" charset="0"/>
                <a:ea typeface="Arial"/>
                <a:cs typeface="Calibri" pitchFamily="34" charset="0"/>
              </a:rPr>
              <a:t>}, RPA(R3) = {Ray, Tom}</a:t>
            </a:r>
            <a:endParaRPr lang="en-US" sz="2000" b="0" strike="noStrike" spc="-1" dirty="0">
              <a:latin typeface="Calibri" pitchFamily="34" charset="0"/>
              <a:cs typeface="Calibri" pitchFamily="34" charset="0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Calibri" pitchFamily="34" charset="0"/>
                <a:ea typeface="Arial"/>
                <a:cs typeface="Calibri" pitchFamily="34" charset="0"/>
              </a:rPr>
              <a:t>RH={(R1,R2), (R1, R3)}   [R1 is a senior role than R2, R3]</a:t>
            </a:r>
            <a:endParaRPr lang="en-US" sz="2000" b="0" strike="noStrike" spc="-1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</a:pPr>
            <a:endParaRPr lang="en-US" sz="2000" b="0" strike="noStrike" spc="-1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</a:pPr>
            <a:endParaRPr lang="en-US" sz="2100" b="0" strike="noStrike" spc="-1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</a:pPr>
            <a:endParaRPr lang="en-US" sz="2100" b="0" strike="noStrike" spc="-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8" name="CustomShape 3"/>
          <p:cNvSpPr/>
          <p:nvPr/>
        </p:nvSpPr>
        <p:spPr>
          <a:xfrm>
            <a:off x="526320" y="5630040"/>
            <a:ext cx="8263800" cy="76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  <a:ea typeface="Arial"/>
              </a:rPr>
              <a:t>***EAS and RBAC system defined in example 1 and 2 are equivalent  ​​</a:t>
            </a:r>
            <a:endParaRPr lang="en-US" sz="2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254880" y="1055160"/>
            <a:ext cx="8889120" cy="5121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ABAC </a:t>
            </a:r>
            <a:r>
              <a:rPr lang="en-US" sz="2100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system 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is 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a tuple &lt;U, O, OP, UA, OA, </a:t>
            </a:r>
            <a:r>
              <a:rPr lang="en-US" sz="2100" b="0" strike="noStrike" spc="-1" dirty="0" err="1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UAValue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, </a:t>
            </a:r>
            <a:r>
              <a:rPr lang="en-US" sz="2100" b="0" strike="noStrike" spc="-1" dirty="0" err="1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OAValue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, </a:t>
            </a:r>
            <a:r>
              <a:rPr lang="en-US" sz="2100" b="0" strike="noStrike" spc="-1" dirty="0" err="1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RangeSet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, </a:t>
            </a:r>
            <a:r>
              <a:rPr lang="en-US" sz="2100" b="0" strike="noStrike" spc="-1" dirty="0" err="1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RuleSet</a:t>
            </a:r>
            <a:r>
              <a:rPr lang="en-US" sz="2100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,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 </a:t>
            </a:r>
            <a:r>
              <a:rPr lang="en-US" sz="2100" b="0" strike="noStrike" spc="-1" dirty="0" err="1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checkAccess</a:t>
            </a:r>
            <a:r>
              <a:rPr lang="en-US" sz="2100" b="0" strike="noStrike" spc="-1" baseline="-25000" dirty="0" err="1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ABAC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 </a:t>
            </a: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&gt;</a:t>
            </a:r>
            <a:endParaRPr lang="en-US" sz="210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100" b="0" i="1" u="sng" strike="noStrike" spc="-1" dirty="0">
                <a:solidFill>
                  <a:srgbClr val="000000"/>
                </a:solidFill>
                <a:uFillTx/>
                <a:latin typeface="Calibri" pitchFamily="34" charset="0"/>
                <a:ea typeface="Calibri"/>
                <a:cs typeface="Calibri" pitchFamily="34" charset="0"/>
              </a:rPr>
              <a:t>Example 3: </a:t>
            </a:r>
            <a:endParaRPr lang="en-US" sz="210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U, O, OP are same as Example 1</a:t>
            </a:r>
            <a:endParaRPr lang="en-US" sz="210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100" b="0" strike="noStrike" spc="-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UA ={Position, Dept.}, OA =  {Type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}</a:t>
            </a:r>
          </a:p>
          <a:p>
            <a:pPr marL="45720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endParaRPr lang="en-US" sz="2100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endParaRPr lang="en-US" sz="2100" b="0" strike="noStrike" spc="-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endParaRPr lang="en-US" sz="2100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endParaRPr lang="en-US" sz="2100" b="0" strike="noStrike" spc="-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endParaRPr lang="en-US" sz="2100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endParaRPr lang="en-US" sz="2100" b="0" strike="noStrike" spc="-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endParaRPr lang="en-US" sz="2100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34272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100" b="0" strike="noStrike" spc="-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RuleSet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contains of one separate rule for each operation, {</a:t>
            </a:r>
            <a:r>
              <a:rPr lang="en-US" sz="2100" b="0" strike="noStrike" spc="-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Rule</a:t>
            </a:r>
            <a:r>
              <a:rPr lang="en-US" sz="2100" b="0" strike="noStrike" spc="-1" baseline="-2500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read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100" b="0" strike="noStrike" spc="-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Rule</a:t>
            </a:r>
            <a:r>
              <a:rPr lang="en-US" sz="2100" b="0" strike="noStrike" spc="-1" baseline="-2500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write</a:t>
            </a:r>
            <a:r>
              <a:rPr lang="en-US" sz="2100" b="0" strike="noStrike" spc="-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en-US" sz="2100" b="0" strike="noStrike" spc="-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0" name="TextShape 2"/>
          <p:cNvSpPr txBox="1"/>
          <p:nvPr/>
        </p:nvSpPr>
        <p:spPr>
          <a:xfrm>
            <a:off x="1818720" y="311400"/>
            <a:ext cx="4932360" cy="4618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2600" spc="-1" dirty="0">
                <a:solidFill>
                  <a:srgbClr val="2F5597"/>
                </a:solidFill>
                <a:ea typeface="Arial"/>
              </a:rPr>
              <a:t>Terminologies </a:t>
            </a:r>
            <a:r>
              <a:rPr lang="en-US" sz="2600" spc="-1" dirty="0" smtClean="0">
                <a:solidFill>
                  <a:srgbClr val="2F5597"/>
                </a:solidFill>
                <a:ea typeface="Arial"/>
              </a:rPr>
              <a:t>(4/4)</a:t>
            </a:r>
            <a:endParaRPr lang="en-US" sz="2600" spc="-1" dirty="0">
              <a:solidFill>
                <a:srgbClr val="000000"/>
              </a:solidFill>
            </a:endParaRPr>
          </a:p>
        </p:txBody>
      </p:sp>
      <p:graphicFrame>
        <p:nvGraphicFramePr>
          <p:cNvPr id="121" name="Table 3"/>
          <p:cNvGraphicFramePr/>
          <p:nvPr/>
        </p:nvGraphicFramePr>
        <p:xfrm>
          <a:off x="3368040" y="3052800"/>
          <a:ext cx="3244320" cy="1371240"/>
        </p:xfrm>
        <a:graphic>
          <a:graphicData uri="http://schemas.openxmlformats.org/drawingml/2006/table">
            <a:tbl>
              <a:tblPr/>
              <a:tblGrid>
                <a:gridCol w="914400"/>
                <a:gridCol w="2329920"/>
              </a:tblGrid>
              <a:tr h="36612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b="1" strike="noStrike" spc="-1">
                          <a:solidFill>
                            <a:srgbClr val="FFFFFF"/>
                          </a:solidFill>
                          <a:latin typeface="Arial"/>
                          <a:ea typeface="Arial"/>
                        </a:rPr>
                        <a:t>RangeSet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</a:tr>
              <a:tr h="36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Position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{Officer, Student, Faculty}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  <a:tr h="32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Dept.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{CS, EE}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</a:tr>
              <a:tr h="32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Type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{File, Printer, Scanner}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2" name="Table 4"/>
          <p:cNvGraphicFramePr/>
          <p:nvPr/>
        </p:nvGraphicFramePr>
        <p:xfrm>
          <a:off x="533400" y="3024360"/>
          <a:ext cx="2420640" cy="2233440"/>
        </p:xfrm>
        <a:graphic>
          <a:graphicData uri="http://schemas.openxmlformats.org/drawingml/2006/table">
            <a:tbl>
              <a:tblPr/>
              <a:tblGrid>
                <a:gridCol w="640800"/>
                <a:gridCol w="975240"/>
                <a:gridCol w="804600"/>
              </a:tblGrid>
              <a:tr h="34848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b="1" strike="noStrike" spc="-1">
                          <a:solidFill>
                            <a:srgbClr val="FFFFFF"/>
                          </a:solidFill>
                          <a:latin typeface="Arial"/>
                          <a:ea typeface="Arial"/>
                        </a:rPr>
                        <a:t>UAValue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</a:tr>
              <a:tr h="492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1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User</a:t>
                      </a:r>
                      <a:endParaRPr lang="en-US" sz="15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1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(U)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Position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Dept.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  <a:tr h="334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John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Officer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CS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</a:tr>
              <a:tr h="334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Lina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Student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CS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  <a:tr h="334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Ray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Officer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CS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</a:tr>
              <a:tr h="333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Tom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Officer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CS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3" name="Table 5"/>
          <p:cNvGraphicFramePr/>
          <p:nvPr/>
        </p:nvGraphicFramePr>
        <p:xfrm>
          <a:off x="7090800" y="3047400"/>
          <a:ext cx="1645560" cy="1508760"/>
        </p:xfrm>
        <a:graphic>
          <a:graphicData uri="http://schemas.openxmlformats.org/drawingml/2006/table">
            <a:tbl>
              <a:tblPr/>
              <a:tblGrid>
                <a:gridCol w="931320"/>
                <a:gridCol w="714240"/>
              </a:tblGrid>
              <a:tr h="3074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500" b="1" strike="noStrike" spc="-1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</a:rPr>
                        <a:t>OAValue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29FCF"/>
                    </a:solidFill>
                  </a:tcPr>
                </a:tc>
              </a:tr>
              <a:tr h="492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Object</a:t>
                      </a:r>
                      <a:endParaRPr lang="en-US" sz="15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(O)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Type 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  <a:tr h="30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Obj1</a:t>
                      </a:r>
                      <a:endParaRPr lang="en-US" sz="15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File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8EBF5"/>
                    </a:solidFill>
                  </a:tcPr>
                </a:tc>
              </a:tr>
              <a:tr h="30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Obj2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Printer</a:t>
                      </a:r>
                      <a:endParaRPr lang="en-US" sz="15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D4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1828800" y="228600"/>
            <a:ext cx="5133600" cy="5626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2600" b="0" strike="noStrike" spc="-1" dirty="0">
                <a:solidFill>
                  <a:srgbClr val="2F5496"/>
                </a:solidFill>
                <a:latin typeface="Arial"/>
                <a:ea typeface="Arial"/>
              </a:rPr>
              <a:t>ABAC </a:t>
            </a:r>
            <a:r>
              <a:rPr lang="en-US" sz="2600" b="0" strike="noStrike" spc="-1" dirty="0" err="1">
                <a:solidFill>
                  <a:srgbClr val="2F5496"/>
                </a:solidFill>
                <a:latin typeface="Arial"/>
                <a:ea typeface="Arial"/>
              </a:rPr>
              <a:t>RuleSet</a:t>
            </a:r>
            <a:r>
              <a:rPr lang="en-US" sz="2600" b="0" strike="noStrike" spc="-1" dirty="0">
                <a:solidFill>
                  <a:srgbClr val="2F5496"/>
                </a:solidFill>
                <a:latin typeface="Arial"/>
                <a:ea typeface="Arial"/>
              </a:rPr>
              <a:t> Existence</a:t>
            </a:r>
            <a:endParaRPr lang="en-US" sz="2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317880" y="1191600"/>
            <a:ext cx="3158280" cy="1052640"/>
          </a:xfrm>
          <a:prstGeom prst="rect">
            <a:avLst/>
          </a:prstGeom>
          <a:solidFill>
            <a:schemeClr val="lt1"/>
          </a:solidFill>
          <a:ln w="28440">
            <a:solidFill>
              <a:schemeClr val="accent6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6" name="CustomShape 3"/>
          <p:cNvSpPr/>
          <p:nvPr/>
        </p:nvSpPr>
        <p:spPr>
          <a:xfrm>
            <a:off x="389880" y="4705920"/>
            <a:ext cx="8439480" cy="1377000"/>
          </a:xfrm>
          <a:prstGeom prst="rect">
            <a:avLst/>
          </a:prstGeom>
          <a:noFill/>
          <a:ln w="38160">
            <a:solidFill>
              <a:schemeClr val="accen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just">
              <a:lnSpc>
                <a:spcPct val="100000"/>
              </a:lnSpc>
            </a:pPr>
            <a:r>
              <a:rPr lang="en-US" sz="2000" b="1" strike="noStrike" spc="-1" dirty="0">
                <a:solidFill>
                  <a:srgbClr val="2F5496"/>
                </a:solidFill>
                <a:latin typeface="Calibri"/>
                <a:ea typeface="Calibri"/>
              </a:rPr>
              <a:t>Does an equivalent ABAC system exist for the given RBAC system and supporting </a:t>
            </a:r>
            <a:r>
              <a:rPr lang="en-US" sz="2000" b="1" strike="noStrike" spc="-1" dirty="0" smtClean="0">
                <a:solidFill>
                  <a:srgbClr val="2F5496"/>
                </a:solidFill>
                <a:latin typeface="Calibri"/>
                <a:ea typeface="Calibri"/>
              </a:rPr>
              <a:t>data?</a:t>
            </a:r>
            <a:r>
              <a:rPr lang="en-US" sz="2000" b="1" strike="noStrike" spc="-1" dirty="0">
                <a:solidFill>
                  <a:srgbClr val="2F5496"/>
                </a:solidFill>
                <a:latin typeface="Calibri"/>
                <a:ea typeface="Calibri"/>
              </a:rPr>
              <a:t> </a:t>
            </a:r>
            <a:endParaRPr lang="en-US" sz="2000" b="1" strike="noStrike" spc="-1" dirty="0" smtClean="0">
              <a:solidFill>
                <a:srgbClr val="2F5496"/>
              </a:solidFill>
              <a:latin typeface="Calibri"/>
              <a:ea typeface="Calibri"/>
            </a:endParaRPr>
          </a:p>
          <a:p>
            <a:pPr algn="just">
              <a:lnSpc>
                <a:spcPct val="100000"/>
              </a:lnSpc>
            </a:pPr>
            <a:r>
              <a:rPr lang="en-US" sz="2000" b="1" spc="-1" dirty="0" smtClean="0">
                <a:solidFill>
                  <a:srgbClr val="2F5496"/>
                </a:solidFill>
                <a:latin typeface="Calibri"/>
                <a:ea typeface="Calibri"/>
              </a:rPr>
              <a:t>Find the </a:t>
            </a:r>
            <a:r>
              <a:rPr lang="en-US" sz="2000" b="1" spc="-1" dirty="0" err="1" smtClean="0">
                <a:solidFill>
                  <a:srgbClr val="2F5496"/>
                </a:solidFill>
                <a:latin typeface="Calibri"/>
                <a:ea typeface="Calibri"/>
              </a:rPr>
              <a:t>RuleSet</a:t>
            </a:r>
            <a:r>
              <a:rPr lang="en-US" sz="2000" b="1" spc="-1" dirty="0" smtClean="0">
                <a:solidFill>
                  <a:srgbClr val="2F5496"/>
                </a:solidFill>
                <a:latin typeface="Calibri"/>
                <a:ea typeface="Calibri"/>
              </a:rPr>
              <a:t> -&gt; </a:t>
            </a:r>
            <a:r>
              <a:rPr lang="en-US" sz="2000" b="1" strike="noStrike" spc="-1" dirty="0" smtClean="0">
                <a:solidFill>
                  <a:srgbClr val="2F5496"/>
                </a:solidFill>
                <a:latin typeface="Calibri"/>
                <a:ea typeface="Calibri"/>
              </a:rPr>
              <a:t>*</a:t>
            </a:r>
            <a:r>
              <a:rPr lang="en-US" sz="2000" b="1" strike="noStrike" spc="-1" dirty="0">
                <a:solidFill>
                  <a:srgbClr val="2F5496"/>
                </a:solidFill>
                <a:latin typeface="Calibri"/>
                <a:ea typeface="Calibri"/>
              </a:rPr>
              <a:t>With ID, always </a:t>
            </a:r>
            <a:r>
              <a:rPr lang="en-US" sz="2000" b="1" strike="noStrike" spc="-1" dirty="0" smtClean="0">
                <a:solidFill>
                  <a:srgbClr val="2F5496"/>
                </a:solidFill>
                <a:latin typeface="Calibri"/>
                <a:ea typeface="Calibri"/>
              </a:rPr>
              <a:t>possible, </a:t>
            </a:r>
            <a:r>
              <a:rPr lang="en-US" sz="2000" b="1" strike="noStrike" spc="-1" dirty="0">
                <a:solidFill>
                  <a:srgbClr val="2F5496"/>
                </a:solidFill>
                <a:latin typeface="Calibri"/>
                <a:ea typeface="Calibri"/>
              </a:rPr>
              <a:t>*No IDs → Not </a:t>
            </a:r>
            <a:r>
              <a:rPr lang="en-US" sz="2000" b="1" strike="noStrike" spc="-1" dirty="0" smtClean="0">
                <a:solidFill>
                  <a:srgbClr val="2F5496"/>
                </a:solidFill>
                <a:latin typeface="Calibri"/>
                <a:ea typeface="Calibri"/>
              </a:rPr>
              <a:t>possible</a:t>
            </a:r>
            <a:r>
              <a:rPr lang="en-US" sz="2000" b="1" strike="noStrike" spc="-1" dirty="0">
                <a:solidFill>
                  <a:srgbClr val="2F5496"/>
                </a:solidFill>
                <a:latin typeface="Calibri"/>
                <a:ea typeface="Calibri"/>
              </a:rPr>
              <a:t> 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000" b="1" strike="noStrike" spc="-1" dirty="0">
                <a:solidFill>
                  <a:srgbClr val="2F5496"/>
                </a:solidFill>
                <a:latin typeface="Calibri"/>
                <a:ea typeface="Calibri"/>
              </a:rPr>
              <a:t>e.g., cannot separate John from Ray and Tom in Example 3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127" name="CustomShape 4"/>
          <p:cNvSpPr/>
          <p:nvPr/>
        </p:nvSpPr>
        <p:spPr>
          <a:xfrm>
            <a:off x="466560" y="1129680"/>
            <a:ext cx="3008520" cy="76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200" b="1" strike="noStrike" spc="-1" dirty="0">
                <a:solidFill>
                  <a:srgbClr val="1E4E79"/>
                </a:solidFill>
                <a:latin typeface="Calibri"/>
                <a:ea typeface="Calibri"/>
              </a:rPr>
              <a:t>Role Based Access Control System </a:t>
            </a:r>
            <a:endParaRPr lang="en-US" sz="2200" b="1" strike="noStrike" spc="-1" dirty="0" smtClean="0">
              <a:solidFill>
                <a:srgbClr val="1E4E79"/>
              </a:solidFill>
              <a:latin typeface="Calibri"/>
              <a:ea typeface="Calibri"/>
            </a:endParaRPr>
          </a:p>
          <a:p>
            <a:pPr algn="ctr">
              <a:lnSpc>
                <a:spcPct val="100000"/>
              </a:lnSpc>
            </a:pPr>
            <a:r>
              <a:rPr lang="en-US" b="1" strike="noStrike" spc="-1" dirty="0" smtClean="0">
                <a:solidFill>
                  <a:srgbClr val="1E4E79"/>
                </a:solidFill>
                <a:latin typeface="Calibri"/>
                <a:ea typeface="Calibri"/>
              </a:rPr>
              <a:t>(</a:t>
            </a:r>
            <a:r>
              <a:rPr lang="en-US" b="1" strike="noStrike" spc="-1" dirty="0">
                <a:solidFill>
                  <a:srgbClr val="1E4E79"/>
                </a:solidFill>
                <a:latin typeface="Calibri"/>
                <a:ea typeface="Calibri"/>
              </a:rPr>
              <a:t>Example 2)</a:t>
            </a:r>
            <a:endParaRPr lang="en-US" b="0" strike="noStrike" spc="-1" dirty="0">
              <a:latin typeface="Arial"/>
            </a:endParaRPr>
          </a:p>
        </p:txBody>
      </p:sp>
      <p:sp>
        <p:nvSpPr>
          <p:cNvPr id="128" name="CustomShape 5"/>
          <p:cNvSpPr/>
          <p:nvPr/>
        </p:nvSpPr>
        <p:spPr>
          <a:xfrm>
            <a:off x="4570560" y="1132920"/>
            <a:ext cx="3775320" cy="1153080"/>
          </a:xfrm>
          <a:prstGeom prst="rect">
            <a:avLst/>
          </a:prstGeom>
          <a:ln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200" b="1" strike="noStrike" spc="-1" dirty="0">
                <a:solidFill>
                  <a:srgbClr val="1E4E79"/>
                </a:solidFill>
                <a:latin typeface="Calibri" pitchFamily="34" charset="0"/>
                <a:ea typeface="Calibri"/>
                <a:cs typeface="Calibri" pitchFamily="34" charset="0"/>
              </a:rPr>
              <a:t>Supporting Data</a:t>
            </a:r>
            <a:endParaRPr lang="en-US" sz="2200" b="0" strike="noStrike" spc="-1" dirty="0"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1800" b="1" strike="noStrike" spc="-1" dirty="0" smtClean="0">
                <a:solidFill>
                  <a:srgbClr val="1E4E79"/>
                </a:solidFill>
                <a:latin typeface="Calibri"/>
                <a:ea typeface="Arial"/>
              </a:rPr>
              <a:t>(Incomplete ABAC system without </a:t>
            </a:r>
            <a:r>
              <a:rPr lang="en-US" sz="1800" b="1" strike="noStrike" spc="-1" dirty="0" err="1" smtClean="0">
                <a:solidFill>
                  <a:srgbClr val="1E4E79"/>
                </a:solidFill>
                <a:latin typeface="Calibri"/>
                <a:ea typeface="Arial"/>
              </a:rPr>
              <a:t>RuleSet</a:t>
            </a:r>
            <a:r>
              <a:rPr lang="en-US" sz="1800" b="1" strike="noStrike" spc="-1" dirty="0" smtClean="0">
                <a:solidFill>
                  <a:srgbClr val="1E4E79"/>
                </a:solidFill>
                <a:latin typeface="Calibri"/>
                <a:ea typeface="Arial"/>
              </a:rPr>
              <a:t> in Example 3)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129" name="CustomShape 6"/>
          <p:cNvSpPr/>
          <p:nvPr/>
        </p:nvSpPr>
        <p:spPr>
          <a:xfrm>
            <a:off x="1560240" y="2244600"/>
            <a:ext cx="360" cy="1571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accent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0" name="CustomShape 7"/>
          <p:cNvSpPr/>
          <p:nvPr/>
        </p:nvSpPr>
        <p:spPr>
          <a:xfrm flipH="1">
            <a:off x="2795040" y="4160520"/>
            <a:ext cx="20527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accent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1" name="CustomShape 8"/>
          <p:cNvSpPr/>
          <p:nvPr/>
        </p:nvSpPr>
        <p:spPr>
          <a:xfrm>
            <a:off x="372960" y="3764520"/>
            <a:ext cx="2562840" cy="718200"/>
          </a:xfrm>
          <a:prstGeom prst="rect">
            <a:avLst/>
          </a:prstGeom>
          <a:solidFill>
            <a:schemeClr val="lt1"/>
          </a:solidFill>
          <a:ln w="28440">
            <a:solidFill>
              <a:schemeClr val="accent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sz="2400" b="1" strike="noStrike" spc="-1" dirty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</a:rPr>
              <a:t>Equivalent ABAC system</a:t>
            </a:r>
            <a:endParaRPr lang="en-US" sz="2400" b="0" strike="noStrike" spc="-1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132" name="CustomShape 9"/>
          <p:cNvSpPr/>
          <p:nvPr/>
        </p:nvSpPr>
        <p:spPr>
          <a:xfrm flipH="1">
            <a:off x="4800595" y="2286000"/>
            <a:ext cx="45719" cy="1905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accent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628560" y="1055160"/>
            <a:ext cx="7886520" cy="5121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TextShape 2"/>
          <p:cNvSpPr txBox="1"/>
          <p:nvPr/>
        </p:nvSpPr>
        <p:spPr>
          <a:xfrm>
            <a:off x="1818720" y="311400"/>
            <a:ext cx="4932360" cy="4618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2800" b="0" strike="noStrike" spc="-1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</a:rPr>
              <a:t>Contribution: </a:t>
            </a:r>
            <a:r>
              <a:rPr lang="en-US" sz="2800" b="0" strike="noStrike" spc="-1" dirty="0" smtClean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</a:rPr>
              <a:t>at </a:t>
            </a:r>
            <a:r>
              <a:rPr lang="en-US" sz="2800" b="0" strike="noStrike" spc="-1" dirty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</a:rPr>
              <a:t>a glance</a:t>
            </a:r>
            <a:endParaRPr lang="en-US" sz="2800" b="0" strike="noStrike" spc="-1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135" name="CustomShape 3"/>
          <p:cNvSpPr/>
          <p:nvPr/>
        </p:nvSpPr>
        <p:spPr>
          <a:xfrm>
            <a:off x="1180800" y="2442240"/>
            <a:ext cx="7529040" cy="463320"/>
          </a:xfrm>
          <a:prstGeom prst="rect">
            <a:avLst/>
          </a:prstGeom>
          <a:solidFill>
            <a:schemeClr val="lt1"/>
          </a:solidFill>
          <a:ln w="28440">
            <a:solidFill>
              <a:schemeClr val="accent6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4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Check 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ABAC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RuleSet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24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Existence (partition-based 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approach)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136" name="CustomShape 4"/>
          <p:cNvSpPr/>
          <p:nvPr/>
        </p:nvSpPr>
        <p:spPr>
          <a:xfrm>
            <a:off x="634320" y="5475960"/>
            <a:ext cx="2583360" cy="520560"/>
          </a:xfrm>
          <a:prstGeom prst="rect">
            <a:avLst/>
          </a:prstGeom>
          <a:solidFill>
            <a:schemeClr val="lt1"/>
          </a:solidFill>
          <a:ln w="28440">
            <a:solidFill>
              <a:schemeClr val="accent6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Rule Generation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137" name="CustomShape 5"/>
          <p:cNvSpPr/>
          <p:nvPr/>
        </p:nvSpPr>
        <p:spPr>
          <a:xfrm>
            <a:off x="2043360" y="3506400"/>
            <a:ext cx="6608880" cy="534960"/>
          </a:xfrm>
          <a:prstGeom prst="rect">
            <a:avLst/>
          </a:prstGeom>
          <a:solidFill>
            <a:schemeClr val="lt1"/>
          </a:solidFill>
          <a:ln w="28440">
            <a:solidFill>
              <a:schemeClr val="accent6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Infeasibility correction </a:t>
            </a:r>
            <a:r>
              <a:rPr lang="en-US" sz="24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(partition-based 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approach)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138" name="CustomShape 6"/>
          <p:cNvSpPr/>
          <p:nvPr/>
        </p:nvSpPr>
        <p:spPr>
          <a:xfrm>
            <a:off x="4990680" y="1062000"/>
            <a:ext cx="3158280" cy="822600"/>
          </a:xfrm>
          <a:prstGeom prst="rect">
            <a:avLst/>
          </a:prstGeom>
          <a:solidFill>
            <a:schemeClr val="lt1"/>
          </a:solidFill>
          <a:ln w="28440">
            <a:solidFill>
              <a:schemeClr val="accent6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(b) Given RBAC system with supporting data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139" name="CustomShape 7"/>
          <p:cNvSpPr/>
          <p:nvPr/>
        </p:nvSpPr>
        <p:spPr>
          <a:xfrm>
            <a:off x="1899720" y="1134000"/>
            <a:ext cx="2324520" cy="750600"/>
          </a:xfrm>
          <a:prstGeom prst="rect">
            <a:avLst/>
          </a:prstGeom>
          <a:solidFill>
            <a:schemeClr val="lt1"/>
          </a:solidFill>
          <a:ln w="28440">
            <a:solidFill>
              <a:schemeClr val="accent6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(a) Given RBAC system </a:t>
            </a:r>
            <a:r>
              <a:rPr lang="en-US" sz="24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only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140" name="CustomShape 8"/>
          <p:cNvSpPr/>
          <p:nvPr/>
        </p:nvSpPr>
        <p:spPr>
          <a:xfrm>
            <a:off x="1517040" y="2891520"/>
            <a:ext cx="14040" cy="2592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accent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1" name="CustomShape 9"/>
          <p:cNvSpPr/>
          <p:nvPr/>
        </p:nvSpPr>
        <p:spPr>
          <a:xfrm>
            <a:off x="777960" y="3923280"/>
            <a:ext cx="656640" cy="376920"/>
          </a:xfrm>
          <a:prstGeom prst="rect">
            <a:avLst/>
          </a:prstGeom>
          <a:solidFill>
            <a:schemeClr val="lt1"/>
          </a:solidFill>
          <a:ln w="2844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yes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142" name="CustomShape 10"/>
          <p:cNvSpPr/>
          <p:nvPr/>
        </p:nvSpPr>
        <p:spPr>
          <a:xfrm>
            <a:off x="4875840" y="2959920"/>
            <a:ext cx="556200" cy="420120"/>
          </a:xfrm>
          <a:prstGeom prst="rect">
            <a:avLst/>
          </a:prstGeom>
          <a:solidFill>
            <a:schemeClr val="lt1"/>
          </a:solidFill>
          <a:ln w="2844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No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143" name="CustomShape 11"/>
          <p:cNvSpPr/>
          <p:nvPr/>
        </p:nvSpPr>
        <p:spPr>
          <a:xfrm flipH="1">
            <a:off x="4751280" y="2891520"/>
            <a:ext cx="360" cy="622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accent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4" name="CustomShape 12"/>
          <p:cNvSpPr/>
          <p:nvPr/>
        </p:nvSpPr>
        <p:spPr>
          <a:xfrm flipH="1">
            <a:off x="2695320" y="4041720"/>
            <a:ext cx="14040" cy="1442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accent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6" name="CustomShape 14"/>
          <p:cNvSpPr/>
          <p:nvPr/>
        </p:nvSpPr>
        <p:spPr>
          <a:xfrm>
            <a:off x="6549120" y="1884960"/>
            <a:ext cx="14040" cy="550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accent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7" name="CustomShape 15"/>
          <p:cNvSpPr/>
          <p:nvPr/>
        </p:nvSpPr>
        <p:spPr>
          <a:xfrm>
            <a:off x="4228560" y="4771440"/>
            <a:ext cx="4423680" cy="1110240"/>
          </a:xfrm>
          <a:prstGeom prst="rect">
            <a:avLst/>
          </a:prstGeom>
          <a:solidFill>
            <a:schemeClr val="lt1"/>
          </a:solidFill>
          <a:ln w="28440">
            <a:noFill/>
            <a:custDash>
              <a:ds d="300000" sp="1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400" b="0" strike="noStrike" spc="-1" dirty="0" smtClean="0">
                <a:solidFill>
                  <a:srgbClr val="000000"/>
                </a:solidFill>
                <a:latin typeface="Calibri"/>
                <a:ea typeface="Calibri"/>
              </a:rPr>
              <a:t>***Steps 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are demonstrated with RBAC System (Example 2) 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17" name="CustomShape 14"/>
          <p:cNvSpPr/>
          <p:nvPr/>
        </p:nvSpPr>
        <p:spPr>
          <a:xfrm>
            <a:off x="3033960" y="1905000"/>
            <a:ext cx="14040" cy="550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accent1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</TotalTime>
  <Words>1569</Words>
  <Application>Microsoft Office PowerPoint</Application>
  <PresentationFormat>On-screen Show (4:3)</PresentationFormat>
  <Paragraphs>356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DejaVu Sans</vt:lpstr>
      <vt:lpstr>Noto Sans Symbols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tithi</dc:creator>
  <cp:lastModifiedBy>zoa511</cp:lastModifiedBy>
  <cp:revision>1461</cp:revision>
  <dcterms:modified xsi:type="dcterms:W3CDTF">2019-12-18T03:06:55Z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24</vt:i4>
  </property>
</Properties>
</file>