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8"/>
  </p:notesMasterIdLst>
  <p:handoutMasterIdLst>
    <p:handoutMasterId r:id="rId19"/>
  </p:handoutMasterIdLst>
  <p:sldIdLst>
    <p:sldId id="280" r:id="rId6"/>
    <p:sldId id="320" r:id="rId7"/>
    <p:sldId id="323" r:id="rId8"/>
    <p:sldId id="322" r:id="rId9"/>
    <p:sldId id="321" r:id="rId10"/>
    <p:sldId id="317" r:id="rId11"/>
    <p:sldId id="327" r:id="rId12"/>
    <p:sldId id="326" r:id="rId13"/>
    <p:sldId id="316" r:id="rId14"/>
    <p:sldId id="324" r:id="rId15"/>
    <p:sldId id="315" r:id="rId16"/>
    <p:sldId id="307" r:id="rId17"/>
  </p:sldIdLst>
  <p:sldSz cx="10080625" cy="7559675"/>
  <p:notesSz cx="7315200" cy="96012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318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6477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8636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0795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7E9E3"/>
    <a:srgbClr val="F0D3D0"/>
    <a:srgbClr val="EB6F43"/>
    <a:srgbClr val="00660C"/>
    <a:srgbClr val="000066"/>
    <a:srgbClr val="FF6600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6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752" y="-36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7CEDC187-4C92-4D91-9896-F52D72B36121}" type="datetime1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9CAB44FE-946D-429E-B301-76AD8AAAE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07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99E208C-9109-4437-8250-C1BB774BD9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24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B478A093-A27C-4665-A459-9C37EB3EDFFE}" type="slidenum">
              <a:rPr lang="en-GB" smtClean="0">
                <a:solidFill>
                  <a:srgbClr val="000000"/>
                </a:solidFill>
                <a:latin typeface="Times New Roman" pitchFamily="18" charset="0"/>
              </a:rPr>
              <a:pPr algn="r" eaLnBrk="1">
                <a:defRPr/>
              </a:pPr>
              <a:t>1</a:t>
            </a:fld>
            <a:endParaRPr lang="en-GB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5B560-96C7-4C29-A458-6494903DC30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F0AE-A621-4EF1-88A1-3CDE31C7E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127B-D922-45F6-B7B5-B5858EA84DE8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AC887-17F4-49AE-B686-4D9E78412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71C5-F047-48F2-9C5D-CA000B1D51EF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DB939-C9D9-4171-88FD-E2F568171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A30AA-10D1-4848-A797-8177129E19A4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9E77D-D956-4726-8185-54371E45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76330-A312-400E-AB06-7C8FD9233663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B968-B048-448F-A5ED-9BB143C0A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F6643-ACDB-4BF2-8142-877D29399F90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1B01C-5473-4682-878D-124DF7E4A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5445-589F-4DC2-AFF3-88653ABF69C3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83DA-6BCB-4410-A153-D3ABE71B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B20EA-BE12-44B8-9041-0188BAEE056F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7426-A1BC-44E6-8FCD-643AAE713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F30CD-5806-4234-9E0C-22E799AC0743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3962-E3C6-4B28-A0EC-88C66F4FA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9EDC5-9ED0-4710-A6A6-DE66E786782F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14590-3ED0-4B4D-80E7-0F1B091B7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742B-37D8-4F71-A762-5FCD7F9B887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9659-8888-4E88-AC48-D0FD0B8AF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03107-16D6-4CA4-BB5E-AE2968B91C9D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354E3-5551-4822-9A86-653A799F7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081C-FCDA-4642-8CDC-7BE33AD4D61E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AC800-34AB-45F7-8864-C057F0CE9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DCF5-1068-437E-8599-C1354772E1BD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8BF08-6503-409D-92CD-F27621338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BC37-413C-472D-BEFE-0A8F769D188E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F3765-B09C-4F48-BAE2-344FC2C98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16B4C-DD14-407A-993C-BE881B714262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4E995-5328-4A7E-8550-0BAF8F2A9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B2531-7915-4FA3-B876-D468229611E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F88DD-2CAF-4445-BE13-2F6C67964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129EF-8F46-412A-AF82-8B0C1F4E08FB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A71A4-3128-4C9F-908A-1A6A3A156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51814-5B37-4C25-BC41-E88CDB3C461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3B7E-BF37-4A87-97DA-2B5C73DA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AE4E5-8DD0-47A0-9768-5EB5DC87DBCD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D4DE-3189-4D75-9DD3-75DDABE17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3EFE-E521-4436-9C88-430BBC04CFDD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33E0-3FEA-43D6-AC4B-606126694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56F13-2062-4353-A4C1-98AAF996F2C6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92A0F-FE3B-48D8-BADE-A285BB56D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6BBB-34E2-4BA7-8CCA-601B43589662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AB26D-412A-4BC6-80D6-4BDE6B64A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31486-FDA2-4F25-9421-903EDB0D4A76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0D223-5E8F-46AF-BE11-691297079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00E-6C4A-4F05-86C9-B12E053ADFE6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6064-433F-472A-B8C7-5902D4B36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F70DC-995D-437D-BDB5-45AEA684CFB4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F71BA-AFFC-4D9A-AAD6-0369EA085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EC915-B165-4086-82E2-DA3C21DDC284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B67D-076C-4A90-857E-FBFB44758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2F07C2E-461E-400A-91C7-94F121CA9830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FA66F-00EC-4DFF-A4B4-9EE2432D3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FCEA16C-A684-4E23-BCA2-5C17071EC882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48600-5DCA-4A78-94FC-3B3FE9332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F0B6D68-7C68-4793-817C-38098B24038D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6D9C5-5B36-4500-B775-576E95ADE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A15DC10-EAEB-44AD-990E-C25DCD0834EB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1149-A4F6-4239-81E3-B48F99FE1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9888D7D-A7FD-478D-B65F-BA89D7864F91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D12C5-663F-4B88-88D7-CD512D6A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3EE5EF1-F561-4DEB-ABD5-784F454B82DA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4BB1-337A-4B99-B0F2-56A43DA5B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E5E6E-67D7-4BC6-A990-63CCC2DFCDCE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45ED-83A0-4B32-B44C-1007D9DE3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1F6C747-FA34-42B4-8A74-B751B97A4CEC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3812C-3A57-4BB0-91C6-576EF3ACA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7C4A584-8EF3-47BB-A11A-4C7BCFA1F584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7A39-914D-41A8-B63D-111EACFDE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BA2C948-CACF-4093-A662-2184D0A15902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8953-E3AC-40A9-A9C5-B08C1636C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5CFFA78-D9FE-4641-865C-2C97854A5E8F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89BB-8E5C-44B2-A16E-E74161059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B51687A-2FC5-436F-875C-961A6EF3A92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ACA9F-666F-4EE5-A674-2044BFE59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C1D2-D2A5-44FF-BD0F-B28CD62E2800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515DC-1DC7-4626-827A-AC55DBD6C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76F01-3F3F-48C4-9457-3671DE6B33E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E6754-BF2D-4C2E-A723-38B622360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9C575-AC4C-4CB6-82BE-8DEEED30D10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BA36-4758-43D5-95D1-8C52CD1A5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0BC6-BE5D-48D2-B078-1637EE89739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1734-FEAA-45C8-B4DE-A0FC072CF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B04EC-46BE-47ED-BDA7-B64FE561594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9B1EF-B902-45E6-ACF6-BAAE4D89E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ABD2-C4F8-4B36-9CD2-CA775E3D0892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4F010-EFE1-45AA-8B16-874CEEB16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456D4F-7037-4171-895A-868E5C23A2BF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B36EB7B-272E-424B-9F53-12173262C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7" r:id="rId2"/>
    <p:sldLayoutId id="2147484806" r:id="rId3"/>
    <p:sldLayoutId id="2147484805" r:id="rId4"/>
    <p:sldLayoutId id="2147484804" r:id="rId5"/>
    <p:sldLayoutId id="2147484803" r:id="rId6"/>
    <p:sldLayoutId id="2147484802" r:id="rId7"/>
    <p:sldLayoutId id="2147484801" r:id="rId8"/>
    <p:sldLayoutId id="2147484800" r:id="rId9"/>
    <p:sldLayoutId id="2147484799" r:id="rId10"/>
    <p:sldLayoutId id="2147484798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C8881FC-5100-422E-8C92-3172C051B7A0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38D0F9A8-FB06-491D-BA62-0F45263D5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18" r:id="rId2"/>
    <p:sldLayoutId id="2147484817" r:id="rId3"/>
    <p:sldLayoutId id="2147484816" r:id="rId4"/>
    <p:sldLayoutId id="2147484815" r:id="rId5"/>
    <p:sldLayoutId id="2147484814" r:id="rId6"/>
    <p:sldLayoutId id="2147484813" r:id="rId7"/>
    <p:sldLayoutId id="2147484812" r:id="rId8"/>
    <p:sldLayoutId id="2147484811" r:id="rId9"/>
    <p:sldLayoutId id="2147484810" r:id="rId10"/>
    <p:sldLayoutId id="2147484809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FA0333E-142F-4680-AEEB-731A088FF93B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709525E-B30C-446F-AD17-33EDAEB16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9" r:id="rId2"/>
    <p:sldLayoutId id="2147484828" r:id="rId3"/>
    <p:sldLayoutId id="2147484827" r:id="rId4"/>
    <p:sldLayoutId id="2147484826" r:id="rId5"/>
    <p:sldLayoutId id="2147484825" r:id="rId6"/>
    <p:sldLayoutId id="2147484824" r:id="rId7"/>
    <p:sldLayoutId id="2147484823" r:id="rId8"/>
    <p:sldLayoutId id="2147484822" r:id="rId9"/>
    <p:sldLayoutId id="2147484821" r:id="rId10"/>
    <p:sldLayoutId id="2147484820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2400" y="57150"/>
            <a:ext cx="47196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6980238"/>
            <a:ext cx="2351088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4BDB8D0-4178-42F6-B442-129C3B33C42B}" type="datetime1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314700" y="7007225"/>
            <a:ext cx="33210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B7B7A5DC-8918-401A-B472-B5029376A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915988"/>
            <a:ext cx="9067800" cy="5840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4825" y="6886575"/>
            <a:ext cx="2344738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F78CAF5-1DE3-4CD3-BDB1-D392D14C3E89}" type="datetime1">
              <a:rPr lang="en-US"/>
              <a:pPr>
                <a:defRPr/>
              </a:pPr>
              <a:t>1/9/2013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D1FF077A-09D4-45A6-B0A3-62A175C19E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2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2013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E8B23A42-6F37-4818-9DD1-F3AFBC0FD140}" type="slidenum">
              <a:rPr lang="en-GB" smtClean="0">
                <a:solidFill>
                  <a:srgbClr val="000000"/>
                </a:solidFill>
              </a:rPr>
              <a:pPr algn="r" eaLnBrk="1">
                <a:defRPr/>
              </a:pPr>
              <a:t>1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435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931A9AF2-DDF6-4998-9B3C-970B465941CD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8" name="Title 1"/>
          <p:cNvSpPr>
            <a:spLocks/>
          </p:cNvSpPr>
          <p:nvPr/>
        </p:nvSpPr>
        <p:spPr bwMode="auto">
          <a:xfrm>
            <a:off x="1322388" y="13366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dirty="0" smtClean="0">
                <a:solidFill>
                  <a:srgbClr val="000000"/>
                </a:solidFill>
              </a:rPr>
              <a:t>Towards Provenance and Risk-Awareness in Social Computing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8439" name="Subtitle 2"/>
          <p:cNvSpPr>
            <a:spLocks/>
          </p:cNvSpPr>
          <p:nvPr/>
        </p:nvSpPr>
        <p:spPr bwMode="auto">
          <a:xfrm>
            <a:off x="1322388" y="3581400"/>
            <a:ext cx="7772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dirty="0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Yuan Cheng, Dang Nguyen, Khalid </a:t>
            </a:r>
            <a:r>
              <a:rPr lang="en-US" sz="2000" dirty="0" err="1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Bijon</a:t>
            </a:r>
            <a:r>
              <a:rPr lang="en-US" sz="2000" dirty="0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, Ram Krishnan, </a:t>
            </a:r>
            <a:r>
              <a:rPr lang="en-US" sz="2000" dirty="0" err="1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Jaehong</a:t>
            </a:r>
            <a:r>
              <a:rPr lang="en-US" sz="2000" dirty="0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 Park and Ravi </a:t>
            </a:r>
            <a:r>
              <a:rPr lang="en-US" sz="2000" dirty="0" err="1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Sandhu</a:t>
            </a:r>
            <a:endParaRPr lang="en-US" sz="2000" dirty="0">
              <a:solidFill>
                <a:srgbClr val="898989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dirty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Institute for Cyber Security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dirty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University of Texas at San Antonio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000" dirty="0">
              <a:solidFill>
                <a:srgbClr val="898989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000" dirty="0">
              <a:solidFill>
                <a:srgbClr val="898989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000" dirty="0">
              <a:solidFill>
                <a:srgbClr val="898989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dirty="0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September 19, 2012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dirty="0" smtClean="0">
                <a:solidFill>
                  <a:srgbClr val="898989"/>
                </a:solidFill>
                <a:latin typeface="Calibri" pitchFamily="34" charset="0"/>
                <a:cs typeface="Calibri" pitchFamily="34" charset="0"/>
              </a:rPr>
              <a:t>SRAS 2012, Minneapolis, MN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44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131F49"/>
                </a:solidFill>
              </a:rPr>
              <a:t>Institute for Cyber Security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032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Modeling Provenance Data in SC (cont.)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900" y="1409700"/>
            <a:ext cx="8763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Alice requests to join an event: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request(Alice, join, 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accountOf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(Alice), event)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Associated transaction: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(Alice, join, 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accountOf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(Alice), event, 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eventWithAcountOfAliceAdded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The corresponding provenance information: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(join, 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wasControlledBy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, Alice)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(join, used, event)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(join, used, 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accountOf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(Alice))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eventWithAccountOfAliceAdded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i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wasGeneratedBy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, join)</a:t>
            </a:r>
            <a:endParaRPr lang="en-US" sz="2800" i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14217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6900" y="215900"/>
            <a:ext cx="417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CONCLUSION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257300"/>
            <a:ext cx="850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Identify the necessity of incorporating Risk awareness and Provenance awareness in SC.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Demonstrate through an example scenario.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Present an approach for Provenance-based Risk Assessment.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Present the initial effort towards a conceptual model for Risk-based Access Control.</a:t>
            </a:r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Questions or comments?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 algn="ctr">
              <a:buFont typeface="Wingdings" pitchFamily="2" charset="2"/>
              <a:buNone/>
            </a:pP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Thank You </a:t>
            </a:r>
            <a:r>
              <a:rPr lang="en-US" sz="4000" dirty="0" smtClean="0">
                <a:ea typeface="ＭＳ Ｐゴシック" pitchFamily="34" charset="-128"/>
                <a:sym typeface="Wingdings" pitchFamily="2" charset="2"/>
              </a:rPr>
              <a:t>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3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03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Access Control in Social Computing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900" y="1409700"/>
            <a:ext cx="876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Content is almost contributed by users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Access control policies are specified by users rather than the system alone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Policies are expressed in terms of attributes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 terms of relationships in online social networks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BUT, all of them are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pre-defined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static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policies that always give the same outcome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Unfortunately, social computing environment is dynamically changing over time</a:t>
            </a:r>
          </a:p>
          <a:p>
            <a:pPr algn="l"/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96592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03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Motivating Example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900" y="1409700"/>
            <a:ext cx="8763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Calibri" pitchFamily="34" charset="0"/>
                <a:cs typeface="Calibri" pitchFamily="34" charset="0"/>
              </a:rPr>
              <a:t>A user starts an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event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to discuss on the upcoming US election outcome. Anyone registered in the social network can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join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the discussion group. However, joining the group requires to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vote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on an election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poll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In order to vote, one must demonstrate his knowledge of the candidate through an action such as to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like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the candidate’s </a:t>
            </a:r>
            <a:r>
              <a:rPr lang="en-US" sz="24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fan page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Furthermore, each candidate might want users to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share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their page before liking.</a:t>
            </a:r>
          </a:p>
          <a:p>
            <a:pPr algn="l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How to place control on the dependency of these actions?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How to place control on the occurrence and frequency of these actions?</a:t>
            </a:r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3439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03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Risk-Aware Access Control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900" y="1409700"/>
            <a:ext cx="8763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Risk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is </a:t>
            </a:r>
            <a:r>
              <a:rPr lang="en-US" sz="2800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the possibility of future loss or damage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Future needs and user behaviors are essentially unpredictable by static access control policies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Risk-aware Access Control grants or denies an access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dynamically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based on estimated risk instead of some predefined policies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Two key issues to assess risk: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Estimate the cost of permission being misused (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sensitivity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Determine the likelihood of misusing permissions (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trustworthiness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l"/>
            <a:endParaRPr lang="en-US" dirty="0"/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58759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03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Provenance-Aware System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900" y="14097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Provenance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of a digital data object is defined as the documentation of its origin and all the processes that influence and lead to its current state.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 a provenance-aware system, related provenance information of system transactions/events are captured, stored, and maintained.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Provenance potentially provides many enhanced benefits: usage tracking, workflow control, versioning, trustworthiness, repeatability, access control, etc..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Can we use provenance for dynamic risk assessment?</a:t>
            </a:r>
          </a:p>
          <a:p>
            <a:pPr algn="l"/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l"/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42625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0300" y="203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Risk Aware Access Control for SC</a:t>
            </a:r>
            <a:endParaRPr lang="en-US" sz="2400" b="1" dirty="0"/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833" y="1212491"/>
            <a:ext cx="7220958" cy="5134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6900" y="14097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Risk value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represents the level of misuse granting requester access would result in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Risk threshold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denotes the level of sensitivity of performing the permission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Fluctuation of risk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serves as the basis for dynamic access control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User’s risk value may increase or decrease as a result of her activities and behavior in the system.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Similarly, risk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value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of a resource may change depending on the past interactions on the resource.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Requester user and resource owner can specify a risk threshold associated with each permission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00300" y="2032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Risk Aware Access Control for SC (cont.)</a:t>
            </a:r>
            <a:endParaRPr lang="en-US" sz="2000" b="1" dirty="0"/>
          </a:p>
        </p:txBody>
      </p:sp>
      <p:sp>
        <p:nvSpPr>
          <p:cNvPr id="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69612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0300" y="2032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Modeling Provenance Data in SC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900" y="1409700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Open Provenance Model (OPM) as the data model for provenance information</a:t>
            </a:r>
          </a:p>
          <a:p>
            <a:pPr marL="889000" lvl="1" indent="-457200" algn="l"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Captures information associated with a transaction and expresses the relations between them in causality dependencies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2149" y="4131588"/>
            <a:ext cx="2946401" cy="26311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2013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2600" dirty="0" smtClean="0">
                <a:solidFill>
                  <a:srgbClr val="00B050"/>
                </a:solidFill>
              </a:rPr>
              <a:t>3 Nodes</a:t>
            </a:r>
          </a:p>
          <a:p>
            <a:pPr lvl="1"/>
            <a:r>
              <a:rPr lang="en-US" sz="2300" dirty="0" smtClean="0"/>
              <a:t>Artifact (ellipse)</a:t>
            </a:r>
          </a:p>
          <a:p>
            <a:pPr lvl="1"/>
            <a:r>
              <a:rPr lang="en-US" sz="2300" dirty="0" smtClean="0"/>
              <a:t>Process (Rectangle)</a:t>
            </a:r>
          </a:p>
          <a:p>
            <a:pPr lvl="1"/>
            <a:r>
              <a:rPr lang="en-US" sz="2300" dirty="0" smtClean="0"/>
              <a:t>Agent (Octagon)</a:t>
            </a:r>
          </a:p>
          <a:p>
            <a:pPr lvl="1">
              <a:buFont typeface="Symbol" pitchFamily="18" charset="2"/>
              <a:buNone/>
            </a:pPr>
            <a:endParaRPr lang="en-US" dirty="0" smtClean="0"/>
          </a:p>
          <a:p>
            <a:r>
              <a:rPr lang="en-US" sz="2600" dirty="0" smtClean="0">
                <a:solidFill>
                  <a:srgbClr val="00B050"/>
                </a:solidFill>
              </a:rPr>
              <a:t>5 Causality dependency edges </a:t>
            </a:r>
            <a:r>
              <a:rPr lang="en-US" sz="2600" dirty="0" smtClean="0"/>
              <a:t>(not dataflow)</a:t>
            </a: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774" y="3656469"/>
            <a:ext cx="5273675" cy="336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00300" y="203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OPM Scenario</a:t>
            </a:r>
            <a:endParaRPr lang="en-US" sz="2400" b="1" dirty="0"/>
          </a:p>
        </p:txBody>
      </p:sp>
      <p:sp>
        <p:nvSpPr>
          <p:cNvPr id="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097" y="1283939"/>
            <a:ext cx="5944430" cy="4991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11908</TotalTime>
  <Words>710</Words>
  <Application>Microsoft Office PowerPoint</Application>
  <PresentationFormat>Custom</PresentationFormat>
  <Paragraphs>87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908</cp:revision>
  <cp:lastPrinted>2010-01-06T19:17:48Z</cp:lastPrinted>
  <dcterms:created xsi:type="dcterms:W3CDTF">2010-02-19T20:53:39Z</dcterms:created>
  <dcterms:modified xsi:type="dcterms:W3CDTF">2013-01-10T00:40:41Z</dcterms:modified>
</cp:coreProperties>
</file>