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9"/>
  </p:notesMasterIdLst>
  <p:handoutMasterIdLst>
    <p:handoutMasterId r:id="rId30"/>
  </p:handoutMasterIdLst>
  <p:sldIdLst>
    <p:sldId id="468" r:id="rId6"/>
    <p:sldId id="540" r:id="rId7"/>
    <p:sldId id="55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23" r:id="rId17"/>
    <p:sldId id="552" r:id="rId18"/>
    <p:sldId id="557" r:id="rId19"/>
    <p:sldId id="558" r:id="rId20"/>
    <p:sldId id="559" r:id="rId21"/>
    <p:sldId id="554" r:id="rId22"/>
    <p:sldId id="550" r:id="rId23"/>
    <p:sldId id="588" r:id="rId24"/>
    <p:sldId id="592" r:id="rId25"/>
    <p:sldId id="593" r:id="rId26"/>
    <p:sldId id="594" r:id="rId27"/>
    <p:sldId id="595" r:id="rId28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73" autoAdjust="0"/>
  </p:normalViewPr>
  <p:slideViewPr>
    <p:cSldViewPr snapToGrid="0" snapToObjects="1">
      <p:cViewPr varScale="1">
        <p:scale>
          <a:sx n="141" d="100"/>
          <a:sy n="141" d="100"/>
        </p:scale>
        <p:origin x="195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7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2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9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1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83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2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4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Attribute-Based Access Control (ABAC)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>
                <a:solidFill>
                  <a:schemeClr val="tx2"/>
                </a:solidFill>
              </a:rPr>
              <a:t>Lecture 10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ABAC</a:t>
            </a:r>
            <a:r>
              <a:rPr lang="el-GR" sz="5400" dirty="0" smtClean="0"/>
              <a:t>α</a:t>
            </a:r>
            <a:r>
              <a:rPr lang="en-US" sz="5400" dirty="0" smtClean="0"/>
              <a:t> and ABAC</a:t>
            </a:r>
            <a:r>
              <a:rPr lang="el-GR" sz="5400" dirty="0" smtClean="0"/>
              <a:t>β</a:t>
            </a:r>
            <a:r>
              <a:rPr lang="en-US" sz="5400" dirty="0" smtClean="0"/>
              <a:t> Models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7322" y="971551"/>
            <a:ext cx="8673472" cy="4617206"/>
            <a:chOff x="767322" y="971551"/>
            <a:chExt cx="8673472" cy="4617206"/>
          </a:xfrm>
        </p:grpSpPr>
        <p:pic>
          <p:nvPicPr>
            <p:cNvPr id="8" name="内容占位符 6" descr="未命名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322" y="2012014"/>
              <a:ext cx="8673472" cy="3576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23261" y="971551"/>
              <a:ext cx="3211101" cy="369314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Policy Configuration Points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 bwMode="auto">
            <a:xfrm flipH="1">
              <a:off x="3223263" y="1340865"/>
              <a:ext cx="1605549" cy="662003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9" idx="2"/>
            </p:cNvCxnSpPr>
            <p:nvPr/>
          </p:nvCxnSpPr>
          <p:spPr bwMode="auto">
            <a:xfrm>
              <a:off x="4828812" y="1340865"/>
              <a:ext cx="1331958" cy="662003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828830" y="1340882"/>
              <a:ext cx="1605567" cy="2385298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23886" y="5817691"/>
            <a:ext cx="4560345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Just sufficient mechanism to do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</a:t>
            </a:r>
            <a:r>
              <a:rPr lang="en-US" sz="3600" dirty="0" smtClean="0"/>
              <a:t>Authorization Policy</a:t>
            </a:r>
            <a:endParaRPr lang="en-US" sz="36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57200" y="1469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/>
              <a:t>DAC</a:t>
            </a: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noProof="0" dirty="0" smtClean="0">
                <a:latin typeface="+mn-lt"/>
                <a:ea typeface="+mn-ea"/>
              </a:rPr>
              <a:t>MAC</a:t>
            </a: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RBAC0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noProof="0" dirty="0" smtClean="0">
                <a:latin typeface="+mn-lt"/>
                <a:ea typeface="+mn-ea"/>
              </a:rPr>
              <a:t>RBAC1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对象 9"/>
          <p:cNvGraphicFramePr>
            <a:graphicFrameLocks noChangeAspect="1"/>
          </p:cNvGraphicFramePr>
          <p:nvPr/>
        </p:nvGraphicFramePr>
        <p:xfrm>
          <a:off x="3100627" y="1399428"/>
          <a:ext cx="5387975" cy="77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3187440" imgH="457200" progId="">
                  <p:embed/>
                </p:oleObj>
              </mc:Choice>
              <mc:Fallback>
                <p:oleObj name="Equation" r:id="rId4" imgW="318744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627" y="1399428"/>
                        <a:ext cx="5387975" cy="77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0"/>
          <p:cNvGraphicFramePr>
            <a:graphicFrameLocks noChangeAspect="1"/>
          </p:cNvGraphicFramePr>
          <p:nvPr/>
        </p:nvGraphicFramePr>
        <p:xfrm>
          <a:off x="2992438" y="2456938"/>
          <a:ext cx="670401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4216320" imgH="685800" progId="">
                  <p:embed/>
                </p:oleObj>
              </mc:Choice>
              <mc:Fallback>
                <p:oleObj name="Equation" r:id="rId6" imgW="4216320" imgH="68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456938"/>
                        <a:ext cx="6704012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1"/>
          <p:cNvGraphicFramePr>
            <a:graphicFrameLocks noChangeAspect="1"/>
          </p:cNvGraphicFramePr>
          <p:nvPr/>
        </p:nvGraphicFramePr>
        <p:xfrm>
          <a:off x="3002151" y="3814400"/>
          <a:ext cx="5387975" cy="40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8" imgW="3060360" imgH="228600" progId="">
                  <p:embed/>
                </p:oleObj>
              </mc:Choice>
              <mc:Fallback>
                <p:oleObj name="Equation" r:id="rId8" imgW="306036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51" y="3814400"/>
                        <a:ext cx="5387975" cy="403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2"/>
          <p:cNvGraphicFramePr>
            <a:graphicFrameLocks noChangeAspect="1"/>
          </p:cNvGraphicFramePr>
          <p:nvPr/>
        </p:nvGraphicFramePr>
        <p:xfrm>
          <a:off x="3002151" y="4785074"/>
          <a:ext cx="6145215" cy="37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0" imgW="3708360" imgH="228600" progId="">
                  <p:embed/>
                </p:oleObj>
              </mc:Choice>
              <mc:Fallback>
                <p:oleObj name="Equation" r:id="rId10" imgW="370836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51" y="4785074"/>
                        <a:ext cx="6145215" cy="378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Subject  Attribute Constraints</a:t>
            </a:r>
            <a:endParaRPr lang="en-US" sz="28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6392" y="1595811"/>
            <a:ext cx="9803369" cy="3385614"/>
            <a:chOff x="38100" y="1776786"/>
            <a:chExt cx="9803369" cy="3385614"/>
          </a:xfrm>
        </p:grpSpPr>
        <p:sp>
          <p:nvSpPr>
            <p:cNvPr id="22" name="内容占位符 2"/>
            <p:cNvSpPr txBox="1">
              <a:spLocks/>
            </p:cNvSpPr>
            <p:nvPr/>
          </p:nvSpPr>
          <p:spPr>
            <a:xfrm>
              <a:off x="38100" y="1776786"/>
              <a:ext cx="8503920" cy="3385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lvl="1">
                <a:buSzPct val="90000"/>
                <a:defRPr/>
              </a:pPr>
              <a:endParaRPr lang="en-US" dirty="0" smtClean="0"/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800" noProof="0" dirty="0" smtClean="0">
                  <a:latin typeface="+mn-lt"/>
                  <a:ea typeface="+mn-ea"/>
                </a:rPr>
                <a:t>MAC</a:t>
              </a:r>
              <a:r>
                <a:rPr lang="en-US" sz="2800" dirty="0" smtClean="0">
                  <a:latin typeface="+mn-lt"/>
                  <a:ea typeface="+mn-ea"/>
                </a:rPr>
                <a:t> creation</a:t>
              </a:r>
              <a:br>
                <a:rPr lang="en-US" sz="2800" dirty="0" smtClean="0">
                  <a:latin typeface="+mn-lt"/>
                  <a:ea typeface="+mn-ea"/>
                </a:rPr>
              </a:br>
              <a:r>
                <a:rPr lang="en-US" sz="2800" dirty="0" smtClean="0">
                  <a:latin typeface="+mn-lt"/>
                  <a:ea typeface="+mn-ea"/>
                </a:rPr>
                <a:t>              </a:t>
              </a:r>
              <a:br>
                <a:rPr lang="en-US" sz="2800" dirty="0" smtClean="0">
                  <a:latin typeface="+mn-lt"/>
                  <a:ea typeface="+mn-ea"/>
                </a:rPr>
              </a:br>
              <a:r>
                <a:rPr lang="en-US" sz="2800" dirty="0" smtClean="0">
                  <a:latin typeface="+mn-lt"/>
                  <a:ea typeface="+mn-ea"/>
                </a:rPr>
                <a:t>          modification     FALSE</a:t>
              </a: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defRPr/>
              </a:pPr>
              <a:r>
                <a:rPr lang="en-US" noProof="0" dirty="0" smtClean="0">
                  <a:latin typeface="+mn-lt"/>
                  <a:ea typeface="+mn-ea"/>
                </a:rPr>
                <a:t/>
              </a:r>
              <a:br>
                <a:rPr lang="en-US" noProof="0" dirty="0" smtClean="0">
                  <a:latin typeface="+mn-lt"/>
                  <a:ea typeface="+mn-ea"/>
                </a:rPr>
              </a:br>
              <a:r>
                <a:rPr lang="en-US" noProof="0" dirty="0" smtClean="0">
                  <a:latin typeface="+mn-lt"/>
                  <a:ea typeface="+mn-ea"/>
                </a:rPr>
                <a:t/>
              </a:r>
              <a:br>
                <a:rPr lang="en-US" noProof="0" dirty="0" smtClean="0">
                  <a:latin typeface="+mn-lt"/>
                  <a:ea typeface="+mn-ea"/>
                </a:rPr>
              </a:b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kumimoji="0" lang="en-US" sz="28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RBAC0</a:t>
              </a: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800" noProof="0" dirty="0" smtClean="0">
                  <a:latin typeface="+mn-lt"/>
                  <a:ea typeface="+mn-ea"/>
                </a:rPr>
                <a:t>RBAC1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2912031" y="2017703"/>
            <a:ext cx="69294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4" imgW="3822480" imgH="203040" progId="">
                    <p:embed/>
                  </p:oleObj>
                </mc:Choice>
                <mc:Fallback>
                  <p:oleObj name="Equation" r:id="rId4" imgW="3822480" imgH="20304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031" y="2017703"/>
                          <a:ext cx="69294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2903154" y="3770211"/>
            <a:ext cx="5467124" cy="36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6" imgW="3022560" imgH="203040" progId="">
                    <p:embed/>
                  </p:oleObj>
                </mc:Choice>
                <mc:Fallback>
                  <p:oleObj name="Equation" r:id="rId6" imgW="3022560" imgH="2030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154" y="3770211"/>
                          <a:ext cx="5467124" cy="36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2963526" y="4660891"/>
            <a:ext cx="6532171" cy="326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8" imgW="4063680" imgH="203040" progId="">
                    <p:embed/>
                  </p:oleObj>
                </mc:Choice>
                <mc:Fallback>
                  <p:oleObj name="Equation" r:id="rId8" imgW="4063680" imgH="20304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526" y="4660891"/>
                          <a:ext cx="6532171" cy="326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Object Attribute Constraints</a:t>
            </a:r>
            <a:endParaRPr lang="en-US" sz="28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009" y="1505940"/>
            <a:ext cx="9906233" cy="4398484"/>
            <a:chOff x="457199" y="1837524"/>
            <a:chExt cx="9906233" cy="4398484"/>
          </a:xfrm>
        </p:grpSpPr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457199" y="1837524"/>
              <a:ext cx="8743072" cy="43984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1">
                <a:buSzPct val="90000"/>
                <a:defRPr/>
              </a:pPr>
              <a:endParaRPr lang="en-US" sz="1600" dirty="0" smtClean="0"/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400" dirty="0" smtClean="0">
                  <a:latin typeface="+mn-lt"/>
                  <a:ea typeface="+mn-ea"/>
                </a:rPr>
                <a:t>D</a:t>
              </a:r>
              <a:r>
                <a:rPr lang="en-US" sz="2400" noProof="0" dirty="0" smtClean="0">
                  <a:latin typeface="+mn-lt"/>
                  <a:ea typeface="+mn-ea"/>
                </a:rPr>
                <a:t>AC Creation</a:t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/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/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>          Modification</a:t>
              </a: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400" dirty="0" smtClean="0">
                  <a:latin typeface="+mn-lt"/>
                  <a:ea typeface="+mn-ea"/>
                </a:rPr>
                <a:t>M</a:t>
              </a:r>
              <a:r>
                <a:rPr lang="en-US" sz="2400" noProof="0" dirty="0" smtClean="0">
                  <a:latin typeface="+mn-lt"/>
                  <a:ea typeface="+mn-ea"/>
                </a:rPr>
                <a:t>AC</a:t>
              </a:r>
              <a:r>
                <a:rPr lang="en-US" sz="2400" dirty="0" smtClean="0"/>
                <a:t> Creation</a:t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          Modification      FALSE</a:t>
              </a: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507149" y="2163855"/>
            <a:ext cx="66452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4" imgW="4076640" imgH="431640" progId="">
                    <p:embed/>
                  </p:oleObj>
                </mc:Choice>
                <mc:Fallback>
                  <p:oleObj name="Equation" r:id="rId4" imgW="4076640" imgH="4316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7149" y="2163855"/>
                          <a:ext cx="6645275" cy="703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708156" y="3265720"/>
            <a:ext cx="66452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6" imgW="4076640" imgH="431640" progId="">
                    <p:embed/>
                  </p:oleObj>
                </mc:Choice>
                <mc:Fallback>
                  <p:oleObj name="Equation" r:id="rId6" imgW="4076640" imgH="431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156" y="3265720"/>
                          <a:ext cx="6645275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718157" y="4723063"/>
            <a:ext cx="66452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8" imgW="3644640" imgH="203040" progId="">
                    <p:embed/>
                  </p:oleObj>
                </mc:Choice>
                <mc:Fallback>
                  <p:oleObj name="Equation" r:id="rId8" imgW="3644640" imgH="2030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157" y="4723063"/>
                          <a:ext cx="664527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but not all 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Roles and Attributes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Roles and Attributes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200275" y="1198312"/>
            <a:ext cx="565785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199592" y="1198312"/>
            <a:ext cx="683" cy="58239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857442" y="1198312"/>
            <a:ext cx="683" cy="58239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83820" y="182696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Attribute-</a:t>
            </a:r>
          </a:p>
          <a:p>
            <a:pPr algn="ctr"/>
            <a:r>
              <a:rPr lang="en-US" sz="2400" dirty="0" smtClean="0"/>
              <a:t>Centric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Role is just another attribute.  Nothing special about it.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55250" y="684213"/>
            <a:ext cx="683" cy="110822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748700" y="182864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Dynamic</a:t>
            </a:r>
          </a:p>
          <a:p>
            <a:pPr algn="ctr"/>
            <a:r>
              <a:rPr lang="en-US" sz="2400" dirty="0" smtClean="0"/>
              <a:t>Roles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Compute user roles from user attributes</a:t>
            </a:r>
          </a:p>
          <a:p>
            <a:pPr algn="ctr"/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44204" y="183032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Role-</a:t>
            </a:r>
          </a:p>
          <a:p>
            <a:pPr algn="ctr"/>
            <a:r>
              <a:rPr lang="en-US" sz="2400" dirty="0" smtClean="0"/>
              <a:t>Centric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Attributes constrain permissions of roles for each user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0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0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0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User-Role Assignment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Beyond </a:t>
            </a:r>
            <a:r>
              <a:rPr lang="en-US" sz="5400" dirty="0" smtClean="0"/>
              <a:t>Attributes</a:t>
            </a: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8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3" y="347091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Relationship Based Access Control (</a:t>
            </a:r>
            <a:r>
              <a:rPr lang="en-US" b="1" dirty="0" err="1" smtClean="0"/>
              <a:t>ReBAC</a:t>
            </a:r>
            <a:r>
              <a:rPr lang="en-US" b="1" dirty="0" smtClean="0"/>
              <a:t>), 2008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55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7" y="6904041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9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538" algn="l"/>
                <a:tab pos="1447074" algn="l"/>
                <a:tab pos="2170609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538" algn="l"/>
                  <a:tab pos="1447074" algn="l"/>
                  <a:tab pos="2170609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5" y="6904043"/>
            <a:ext cx="4977592" cy="3539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395" tIns="45696" rIns="91395" bIns="45696">
            <a:spAutoFit/>
          </a:bodyPr>
          <a:lstStyle/>
          <a:p>
            <a:r>
              <a:rPr lang="en-US" sz="17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3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3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3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86" y="1127766"/>
            <a:ext cx="851424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04" y="5852164"/>
            <a:ext cx="1043785" cy="646282"/>
          </a:xfrm>
          <a:prstGeom prst="rect">
            <a:avLst/>
          </a:prstGeom>
          <a:noFill/>
        </p:spPr>
        <p:txBody>
          <a:bodyPr wrap="none" lIns="91395" tIns="45696" rIns="91395" bIns="4569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3" y="347091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Relationship Based Access Control (</a:t>
            </a:r>
            <a:r>
              <a:rPr lang="en-US" b="1" dirty="0" err="1" smtClean="0"/>
              <a:t>ReBAC</a:t>
            </a:r>
            <a:r>
              <a:rPr lang="en-US" b="1" dirty="0" smtClean="0"/>
              <a:t>), 2008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08569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7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2017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8548</TotalTime>
  <Words>655</Words>
  <Application>Microsoft Office PowerPoint</Application>
  <PresentationFormat>Custom</PresentationFormat>
  <Paragraphs>276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Bitstream Charter</vt:lpstr>
      <vt:lpstr>Calibri</vt:lpstr>
      <vt:lpstr>Courier New</vt:lpstr>
      <vt:lpstr>ＭＳ Ｐゴシック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1095</cp:revision>
  <cp:lastPrinted>2016-01-28T19:44:52Z</cp:lastPrinted>
  <dcterms:created xsi:type="dcterms:W3CDTF">2010-02-19T20:53:39Z</dcterms:created>
  <dcterms:modified xsi:type="dcterms:W3CDTF">2018-02-12T23:04:13Z</dcterms:modified>
</cp:coreProperties>
</file>