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7"/>
  </p:notesMasterIdLst>
  <p:handoutMasterIdLst>
    <p:handoutMasterId r:id="rId38"/>
  </p:handoutMasterIdLst>
  <p:sldIdLst>
    <p:sldId id="392" r:id="rId6"/>
    <p:sldId id="500" r:id="rId7"/>
    <p:sldId id="421" r:id="rId8"/>
    <p:sldId id="495" r:id="rId9"/>
    <p:sldId id="524" r:id="rId10"/>
    <p:sldId id="496" r:id="rId11"/>
    <p:sldId id="501" r:id="rId12"/>
    <p:sldId id="498" r:id="rId13"/>
    <p:sldId id="502" r:id="rId14"/>
    <p:sldId id="504" r:id="rId15"/>
    <p:sldId id="505" r:id="rId16"/>
    <p:sldId id="506" r:id="rId17"/>
    <p:sldId id="507" r:id="rId18"/>
    <p:sldId id="508" r:id="rId19"/>
    <p:sldId id="509" r:id="rId20"/>
    <p:sldId id="510" r:id="rId21"/>
    <p:sldId id="511" r:id="rId22"/>
    <p:sldId id="512" r:id="rId23"/>
    <p:sldId id="514" r:id="rId24"/>
    <p:sldId id="513" r:id="rId25"/>
    <p:sldId id="515" r:id="rId26"/>
    <p:sldId id="516" r:id="rId27"/>
    <p:sldId id="517" r:id="rId28"/>
    <p:sldId id="518" r:id="rId29"/>
    <p:sldId id="519" r:id="rId30"/>
    <p:sldId id="520" r:id="rId31"/>
    <p:sldId id="521" r:id="rId32"/>
    <p:sldId id="522" r:id="rId33"/>
    <p:sldId id="523" r:id="rId34"/>
    <p:sldId id="525" r:id="rId35"/>
    <p:sldId id="526" r:id="rId36"/>
  </p:sldIdLst>
  <p:sldSz cx="10080625" cy="7559675"/>
  <p:notesSz cx="7010400" cy="9296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1" userDrawn="1">
          <p15:clr>
            <a:srgbClr val="A4A3A4"/>
          </p15:clr>
        </p15:guide>
        <p15:guide id="2" pos="19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1"/>
        <p:guide pos="19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t" anchorCtr="0" compatLnSpc="1">
            <a:prstTxWarp prst="textNoShape">
              <a:avLst/>
            </a:prstTxWarp>
          </a:bodyPr>
          <a:lstStyle>
            <a:lvl1pPr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735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t" anchorCtr="0" compatLnSpc="1">
            <a:prstTxWarp prst="textNoShape">
              <a:avLst/>
            </a:prstTxWarp>
          </a:bodyPr>
          <a:lstStyle>
            <a:lvl1pPr algn="r"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b" anchorCtr="0" compatLnSpc="1">
            <a:prstTxWarp prst="textNoShape">
              <a:avLst/>
            </a:prstTxWarp>
          </a:bodyPr>
          <a:lstStyle>
            <a:lvl1pPr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735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b" anchorCtr="0" compatLnSpc="1">
            <a:prstTxWarp prst="textNoShape">
              <a:avLst/>
            </a:prstTxWarp>
          </a:bodyPr>
          <a:lstStyle>
            <a:lvl1pPr algn="r"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06438"/>
            <a:ext cx="4643437" cy="348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1348" y="4414560"/>
            <a:ext cx="5607712" cy="41824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4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67692" y="4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0662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67692" y="8830662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53">
              <a:tabLst>
                <a:tab pos="656091" algn="l"/>
                <a:tab pos="1319828" algn="l"/>
                <a:tab pos="1980508" algn="l"/>
                <a:tab pos="2642714" algn="l"/>
              </a:tabLst>
            </a:pPr>
            <a:fld id="{0C137A8E-DCD0-4026-8679-7DAC59B2E3EE}" type="slidenum">
              <a:rPr lang="en-GB" smtClean="0"/>
              <a:pPr defTabSz="440453">
                <a:tabLst>
                  <a:tab pos="656091" algn="l"/>
                  <a:tab pos="1319828" algn="l"/>
                  <a:tab pos="1980508" algn="l"/>
                  <a:tab pos="2642714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4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53">
              <a:tabLst>
                <a:tab pos="656091" algn="l"/>
                <a:tab pos="1319828" algn="l"/>
                <a:tab pos="1980508" algn="l"/>
                <a:tab pos="2642714" algn="l"/>
              </a:tabLst>
            </a:pPr>
            <a:fld id="{0C137A8E-DCD0-4026-8679-7DAC59B2E3EE}" type="slidenum">
              <a:rPr lang="en-GB" smtClean="0"/>
              <a:pPr defTabSz="440453">
                <a:tabLst>
                  <a:tab pos="656091" algn="l"/>
                  <a:tab pos="1319828" algn="l"/>
                  <a:tab pos="1980508" algn="l"/>
                  <a:tab pos="2642714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4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53">
              <a:tabLst>
                <a:tab pos="656091" algn="l"/>
                <a:tab pos="1319828" algn="l"/>
                <a:tab pos="1980508" algn="l"/>
                <a:tab pos="2642714" algn="l"/>
              </a:tabLst>
            </a:pPr>
            <a:fld id="{0C137A8E-DCD0-4026-8679-7DAC59B2E3EE}" type="slidenum">
              <a:rPr lang="en-GB" smtClean="0"/>
              <a:pPr defTabSz="440453">
                <a:tabLst>
                  <a:tab pos="656091" algn="l"/>
                  <a:tab pos="1319828" algn="l"/>
                  <a:tab pos="1980508" algn="l"/>
                  <a:tab pos="2642714" algn="l"/>
                </a:tabLst>
              </a:pPr>
              <a:t>9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4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53">
              <a:tabLst>
                <a:tab pos="656091" algn="l"/>
                <a:tab pos="1319828" algn="l"/>
                <a:tab pos="1980508" algn="l"/>
                <a:tab pos="2642714" algn="l"/>
              </a:tabLst>
            </a:pPr>
            <a:fld id="{0C137A8E-DCD0-4026-8679-7DAC59B2E3EE}" type="slidenum">
              <a:rPr lang="en-GB" smtClean="0"/>
              <a:pPr defTabSz="440453">
                <a:tabLst>
                  <a:tab pos="656091" algn="l"/>
                  <a:tab pos="1319828" algn="l"/>
                  <a:tab pos="1980508" algn="l"/>
                  <a:tab pos="2642714" algn="l"/>
                </a:tabLst>
              </a:pPr>
              <a:t>27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4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1/24/2018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Cryptography Basics and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Symmetric Cryptography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2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Symmetric-Key Encryption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860366" y="23713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396647" y="23713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784049" y="28911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048002" y="2891111"/>
            <a:ext cx="226464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8610534" y="28911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12231" y="18289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8832977" y="18289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322768" y="1949387"/>
            <a:ext cx="127914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831783" y="1394064"/>
            <a:ext cx="252307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V="1">
            <a:off x="2938433" y="3356591"/>
            <a:ext cx="0" cy="1291444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7474714" y="3356591"/>
            <a:ext cx="0" cy="1291444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745923" y="4875525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254202" y="4847528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404865" y="4875525"/>
            <a:ext cx="1804934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shared by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A and B</a:t>
            </a: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V="1">
            <a:off x="5360584" y="4989270"/>
            <a:ext cx="1601349" cy="713969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4213647" y="5856436"/>
            <a:ext cx="2292247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SECURE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CHANNEL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Confidentiality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Integrity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 flipH="1" flipV="1">
            <a:off x="3200949" y="5101266"/>
            <a:ext cx="2184135" cy="603725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560035" y="36033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9051562" y="36033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confidentiality depends only on secrecy of the key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size of key is critical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Symmetric key systems do not scale well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with N parties we need to generate and distribute N*(N-1)/2 keys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A and B can be people or computers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Symmetric-Key Encryption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master keys, long lifetime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prolonged use increases exposure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session keys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short-term keys communicated by means of</a:t>
            </a:r>
          </a:p>
          <a:p>
            <a:pPr marL="1485900" lvl="2" indent="-514350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 smtClean="0"/>
              <a:t>master </a:t>
            </a:r>
            <a:r>
              <a:rPr lang="en-US" dirty="0"/>
              <a:t>s</a:t>
            </a:r>
            <a:r>
              <a:rPr lang="en-US" dirty="0" smtClean="0"/>
              <a:t>ymmetric keys</a:t>
            </a:r>
          </a:p>
          <a:p>
            <a:pPr marL="1485900" lvl="2" indent="-514350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 smtClean="0"/>
              <a:t>public key technology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Master Keys and Session Keys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392238" y="1403184"/>
            <a:ext cx="7462838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err="1" smtClean="0"/>
              <a:t>ciphertext</a:t>
            </a:r>
            <a:r>
              <a:rPr lang="en-US" sz="3600" dirty="0" smtClean="0"/>
              <a:t> only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cryptanalyst only knows </a:t>
            </a:r>
            <a:r>
              <a:rPr lang="en-US" sz="3200" dirty="0" err="1" smtClean="0"/>
              <a:t>ciphertext</a:t>
            </a: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known plaintext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cryptanalyst  knows some plaintext-</a:t>
            </a:r>
            <a:r>
              <a:rPr lang="en-US" sz="3200" dirty="0" err="1" smtClean="0"/>
              <a:t>ciphertext</a:t>
            </a:r>
            <a:r>
              <a:rPr lang="en-US" sz="3200" dirty="0" smtClean="0"/>
              <a:t> pairs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chosen plaintext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chosen </a:t>
            </a:r>
            <a:r>
              <a:rPr lang="en-US" sz="3600" dirty="0" err="1" smtClean="0"/>
              <a:t>ciphertext</a:t>
            </a:r>
            <a:endParaRPr lang="en-US" sz="36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Cryptanalysis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990600" y="1136484"/>
            <a:ext cx="8208962" cy="1797216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40 bit key requires 2</a:t>
            </a:r>
            <a:r>
              <a:rPr lang="en-US" sz="3600" baseline="30000" dirty="0" smtClean="0"/>
              <a:t>39 </a:t>
            </a:r>
            <a:r>
              <a:rPr lang="en-US" sz="3600" dirty="0" smtClean="0">
                <a:latin typeface="Symbol" pitchFamily="18" charset="2"/>
              </a:rPr>
              <a:t></a:t>
            </a:r>
            <a:r>
              <a:rPr lang="en-US" sz="3600" dirty="0" smtClean="0"/>
              <a:t> 5 * 10</a:t>
            </a:r>
            <a:r>
              <a:rPr lang="en-US" sz="3600" baseline="30000" dirty="0" smtClean="0"/>
              <a:t>11 </a:t>
            </a:r>
            <a:r>
              <a:rPr lang="en-US" sz="3600" dirty="0" smtClean="0"/>
              <a:t>trials on average (exportable from USA, early 1990’s)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trials/second	time required</a:t>
            </a:r>
          </a:p>
          <a:p>
            <a:pP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None/>
            </a:pPr>
            <a:r>
              <a:rPr lang="en-US" sz="3600" dirty="0" smtClean="0"/>
              <a:t>	1				20,000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			20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			6 days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9</a:t>
            </a:r>
            <a:r>
              <a:rPr lang="en-US" sz="3600" dirty="0" smtClean="0"/>
              <a:t>			9 minutes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12</a:t>
            </a:r>
            <a:r>
              <a:rPr lang="en-US" sz="3600" dirty="0" smtClean="0"/>
              <a:t>			0.5 seconds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Known-Plaintext Attack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990600" y="1136484"/>
            <a:ext cx="8208962" cy="1797216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56 bit key requires 2</a:t>
            </a:r>
            <a:r>
              <a:rPr lang="en-US" sz="3600" baseline="30000" dirty="0" smtClean="0"/>
              <a:t>55 </a:t>
            </a:r>
            <a:r>
              <a:rPr lang="en-US" sz="3600" dirty="0" smtClean="0">
                <a:latin typeface="Symbol" pitchFamily="18" charset="2"/>
              </a:rPr>
              <a:t></a:t>
            </a:r>
            <a:r>
              <a:rPr lang="en-US" sz="3600" dirty="0" smtClean="0"/>
              <a:t> 3.6 * 10</a:t>
            </a:r>
            <a:r>
              <a:rPr lang="en-US" sz="3600" baseline="30000" dirty="0" smtClean="0"/>
              <a:t>^16 </a:t>
            </a:r>
            <a:r>
              <a:rPr lang="en-US" sz="3600" dirty="0" smtClean="0"/>
              <a:t>trials on average (DES, 1977) 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trials/second	time required</a:t>
            </a:r>
          </a:p>
          <a:p>
            <a:pP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None/>
            </a:pPr>
            <a:r>
              <a:rPr lang="en-US" sz="3600" dirty="0" smtClean="0"/>
              <a:t>	1				10</a:t>
            </a:r>
            <a:r>
              <a:rPr lang="en-US" sz="3600" baseline="30000" dirty="0" smtClean="0"/>
              <a:t>9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9</a:t>
            </a:r>
            <a:r>
              <a:rPr lang="en-US" sz="3600" dirty="0" smtClean="0"/>
              <a:t>			1 year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12</a:t>
            </a:r>
            <a:r>
              <a:rPr lang="en-US" sz="3600" dirty="0" smtClean="0"/>
              <a:t>			10 hours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Known-Plaintext Attack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990600" y="1136484"/>
            <a:ext cx="8208962" cy="1797216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80 bit key requires 2</a:t>
            </a:r>
            <a:r>
              <a:rPr lang="en-US" sz="3600" baseline="30000" dirty="0" smtClean="0"/>
              <a:t>79 </a:t>
            </a:r>
            <a:r>
              <a:rPr lang="en-US" sz="3600" dirty="0" smtClean="0">
                <a:latin typeface="Symbol" pitchFamily="18" charset="2"/>
              </a:rPr>
              <a:t></a:t>
            </a:r>
            <a:r>
              <a:rPr lang="en-US" sz="3600" dirty="0" smtClean="0"/>
              <a:t> 6 * 10</a:t>
            </a:r>
            <a:r>
              <a:rPr lang="en-US" sz="3600" baseline="30000" dirty="0" smtClean="0"/>
              <a:t>23 </a:t>
            </a:r>
            <a:r>
              <a:rPr lang="en-US" sz="3600" dirty="0" smtClean="0"/>
              <a:t>trials on average (SKIPJACK, mid-1990s) 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trials/second	time required</a:t>
            </a:r>
          </a:p>
          <a:p>
            <a:pP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None/>
            </a:pPr>
            <a:r>
              <a:rPr lang="en-US" sz="3600" dirty="0" smtClean="0"/>
              <a:t>	 1				10</a:t>
            </a:r>
            <a:r>
              <a:rPr lang="en-US" sz="3600" baseline="30000" dirty="0" smtClean="0"/>
              <a:t>16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13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10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9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7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12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years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Known-Plaintext Attack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990600" y="1136484"/>
            <a:ext cx="8208962" cy="1797216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128 bit key requires 2</a:t>
            </a:r>
            <a:r>
              <a:rPr lang="en-US" sz="3600" baseline="30000" dirty="0" smtClean="0"/>
              <a:t>127 </a:t>
            </a:r>
            <a:r>
              <a:rPr lang="en-US" sz="3600" dirty="0" smtClean="0">
                <a:latin typeface="Symbol" pitchFamily="18" charset="2"/>
              </a:rPr>
              <a:t></a:t>
            </a:r>
            <a:r>
              <a:rPr lang="en-US" sz="3600" dirty="0" smtClean="0"/>
              <a:t> 2 * 10</a:t>
            </a:r>
            <a:r>
              <a:rPr lang="en-US" sz="3600" baseline="30000" dirty="0" smtClean="0"/>
              <a:t>38 </a:t>
            </a:r>
            <a:r>
              <a:rPr lang="en-US" sz="3600" dirty="0" smtClean="0"/>
              <a:t>trials on average (AES-128, 2001) 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trials/second	time required</a:t>
            </a:r>
          </a:p>
          <a:p>
            <a:pP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None/>
            </a:pPr>
            <a:r>
              <a:rPr lang="en-US" sz="3600" dirty="0" smtClean="0"/>
              <a:t>	 1				10</a:t>
            </a:r>
            <a:r>
              <a:rPr lang="en-US" sz="3600" baseline="30000" dirty="0" smtClean="0"/>
              <a:t>30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27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24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9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21</a:t>
            </a:r>
            <a:r>
              <a:rPr lang="en-US" sz="3600" dirty="0" smtClean="0"/>
              <a:t> years</a:t>
            </a:r>
          </a:p>
          <a:p>
            <a:pPr>
              <a:buNone/>
            </a:pPr>
            <a:r>
              <a:rPr lang="en-US" sz="3600" dirty="0" smtClean="0"/>
              <a:t>		10</a:t>
            </a:r>
            <a:r>
              <a:rPr lang="en-US" sz="3600" baseline="30000" dirty="0" smtClean="0"/>
              <a:t>12</a:t>
            </a:r>
            <a:r>
              <a:rPr lang="en-US" sz="3600" dirty="0" smtClean="0"/>
              <a:t>			10</a:t>
            </a:r>
            <a:r>
              <a:rPr lang="en-US" sz="3600" baseline="30000" dirty="0" smtClean="0"/>
              <a:t>18</a:t>
            </a:r>
            <a:r>
              <a:rPr lang="en-US" sz="3600" dirty="0" smtClean="0"/>
              <a:t> years</a:t>
            </a:r>
          </a:p>
          <a:p>
            <a:pPr>
              <a:buNone/>
            </a:pPr>
            <a:endParaRPr lang="en-US" sz="36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Known-Plaintext Attack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Advanced encryption standard, 2001</a:t>
            </a:r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DES, 1977: designed by IBM. Blessed by NSA.</a:t>
            </a:r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SKIPJACK, early 1990s: designed by NSA, declassified 1998</a:t>
            </a:r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AES, 2001: designed by open international competition, winner was a European team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3 key sizes: 128, 192, 256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Block size: 128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Previously most (e.g. DES) used 64 bit block size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128 bit block size is safer due to birthday attack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Symmetric-Key Encryption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860366" y="23713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396647" y="23713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784049" y="28911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048002" y="2891111"/>
            <a:ext cx="226464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8610534" y="28911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12231" y="18289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8832977" y="18289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322768" y="1949387"/>
            <a:ext cx="127914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831783" y="1394064"/>
            <a:ext cx="252307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V="1">
            <a:off x="2938433" y="3356591"/>
            <a:ext cx="0" cy="1291444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7474714" y="3356591"/>
            <a:ext cx="0" cy="1291444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745923" y="4875525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254202" y="4847528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404865" y="4875525"/>
            <a:ext cx="1804934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shared by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A and B</a:t>
            </a: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V="1">
            <a:off x="5360584" y="4989270"/>
            <a:ext cx="1601349" cy="713969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4213647" y="5856436"/>
            <a:ext cx="2292247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SECURE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CHANNEL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Confidentiality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Integrity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 flipH="1" flipV="1">
            <a:off x="3200949" y="5101266"/>
            <a:ext cx="2184135" cy="603725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560035" y="36033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9051562" y="36033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7891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Basic Concepts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Password Derived Keys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860366" y="17617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396647" y="17617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784049" y="22815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048002" y="2281511"/>
            <a:ext cx="226464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8610534" y="22815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12231" y="12193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8832977" y="12193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341818" y="1701737"/>
            <a:ext cx="127914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850833" y="1146414"/>
            <a:ext cx="252307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V="1">
            <a:off x="2938433" y="2766040"/>
            <a:ext cx="0" cy="605809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7474714" y="2766041"/>
            <a:ext cx="0" cy="605808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793548" y="3437250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301827" y="3409253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-23760" y="4189725"/>
            <a:ext cx="1804934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shared by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A and B</a:t>
            </a:r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560035" y="29937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9051562" y="29937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V="1">
            <a:off x="2938433" y="37704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1879416" y="4400209"/>
            <a:ext cx="2128132" cy="656869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Key Derivation</a:t>
            </a:r>
          </a:p>
          <a:p>
            <a:pPr algn="ctr" defTabSz="986842"/>
            <a:r>
              <a:rPr lang="en-US" b="1" dirty="0" smtClean="0">
                <a:solidFill>
                  <a:schemeClr val="tx2"/>
                </a:solidFill>
              </a:rPr>
              <a:t>Function</a:t>
            </a:r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V="1">
            <a:off x="2938433" y="50277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2326823" y="5761350"/>
            <a:ext cx="1227853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Password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(salted)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 flipV="1">
            <a:off x="7453283" y="37704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394266" y="4400209"/>
            <a:ext cx="2128132" cy="656869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Key Derivation</a:t>
            </a:r>
          </a:p>
          <a:p>
            <a:pPr algn="ctr" defTabSz="986842"/>
            <a:r>
              <a:rPr lang="en-US" b="1" dirty="0" smtClean="0">
                <a:solidFill>
                  <a:schemeClr val="tx2"/>
                </a:solidFill>
              </a:rPr>
              <a:t>Function</a:t>
            </a: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 flipV="1">
            <a:off x="7453283" y="50277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6841673" y="5761350"/>
            <a:ext cx="1227853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Password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(salted)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Password Derived Keys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860366" y="17617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396647" y="17617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784049" y="22815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048002" y="2281511"/>
            <a:ext cx="226464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8610534" y="22815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12231" y="12193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8832977" y="12193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341818" y="1701737"/>
            <a:ext cx="127914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850833" y="1146414"/>
            <a:ext cx="252307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V="1">
            <a:off x="2938433" y="2766040"/>
            <a:ext cx="0" cy="605809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7474714" y="2766041"/>
            <a:ext cx="0" cy="605808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793548" y="3437250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301827" y="3409253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-23760" y="4189725"/>
            <a:ext cx="1804934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shared by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A and B</a:t>
            </a:r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560035" y="29937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9051562" y="29937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V="1">
            <a:off x="2938433" y="37704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1879416" y="4400209"/>
            <a:ext cx="2128132" cy="656869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Key Derivation</a:t>
            </a:r>
          </a:p>
          <a:p>
            <a:pPr algn="ctr" defTabSz="986842"/>
            <a:r>
              <a:rPr lang="en-US" b="1" dirty="0" smtClean="0">
                <a:solidFill>
                  <a:schemeClr val="tx2"/>
                </a:solidFill>
              </a:rPr>
              <a:t>Function</a:t>
            </a:r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V="1">
            <a:off x="2938433" y="50277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2326823" y="5761350"/>
            <a:ext cx="1227853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Password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(salted)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 flipV="1">
            <a:off x="7453283" y="37704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394266" y="4400209"/>
            <a:ext cx="2128132" cy="656869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Key Derivation</a:t>
            </a:r>
          </a:p>
          <a:p>
            <a:pPr algn="ctr" defTabSz="986842"/>
            <a:r>
              <a:rPr lang="en-US" b="1" dirty="0" smtClean="0">
                <a:solidFill>
                  <a:schemeClr val="tx2"/>
                </a:solidFill>
              </a:rPr>
              <a:t>Function</a:t>
            </a: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 flipV="1">
            <a:off x="7453283" y="5027770"/>
            <a:ext cx="0" cy="59198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6841673" y="5761350"/>
            <a:ext cx="1227853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Password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(salted)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67224" y="5686365"/>
            <a:ext cx="1600202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Dictionary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attack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Perfect Secrecy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" name="Line 3"/>
          <p:cNvSpPr>
            <a:spLocks noChangeShapeType="1"/>
          </p:cNvSpPr>
          <p:nvPr/>
        </p:nvSpPr>
        <p:spPr bwMode="auto">
          <a:xfrm>
            <a:off x="2187575" y="2352675"/>
            <a:ext cx="1079500" cy="0"/>
          </a:xfrm>
          <a:prstGeom prst="line">
            <a:avLst/>
          </a:prstGeom>
          <a:noFill/>
          <a:ln w="50800">
            <a:solidFill>
              <a:srgbClr val="114FFB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4"/>
          <p:cNvSpPr>
            <a:spLocks noChangeShapeType="1"/>
          </p:cNvSpPr>
          <p:nvPr/>
        </p:nvSpPr>
        <p:spPr bwMode="auto">
          <a:xfrm>
            <a:off x="3910013" y="2378075"/>
            <a:ext cx="2378075" cy="0"/>
          </a:xfrm>
          <a:prstGeom prst="line">
            <a:avLst/>
          </a:prstGeom>
          <a:noFill/>
          <a:ln w="50800">
            <a:solidFill>
              <a:srgbClr val="114FFB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5"/>
          <p:cNvSpPr>
            <a:spLocks noChangeShapeType="1"/>
          </p:cNvSpPr>
          <p:nvPr/>
        </p:nvSpPr>
        <p:spPr bwMode="auto">
          <a:xfrm>
            <a:off x="6904038" y="2378075"/>
            <a:ext cx="1079500" cy="0"/>
          </a:xfrm>
          <a:prstGeom prst="line">
            <a:avLst/>
          </a:prstGeom>
          <a:noFill/>
          <a:ln w="50800">
            <a:solidFill>
              <a:srgbClr val="114FFB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1311275" y="1368425"/>
            <a:ext cx="968375" cy="698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8116888" y="1368425"/>
            <a:ext cx="968375" cy="698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4437063" y="1343025"/>
            <a:ext cx="1647825" cy="381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Ciphertext</a:t>
            </a:r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 flipV="1">
            <a:off x="3575050" y="2555875"/>
            <a:ext cx="0" cy="1371600"/>
          </a:xfrm>
          <a:prstGeom prst="line">
            <a:avLst/>
          </a:prstGeom>
          <a:noFill/>
          <a:ln w="50800">
            <a:solidFill>
              <a:srgbClr val="114FFB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3335338" y="4175125"/>
            <a:ext cx="444500" cy="381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Ki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962025" y="4175125"/>
            <a:ext cx="1795363" cy="29225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</p:txBody>
      </p:sp>
      <p:sp>
        <p:nvSpPr>
          <p:cNvPr id="50" name="Oval 12"/>
          <p:cNvSpPr>
            <a:spLocks noChangeArrowheads="1"/>
          </p:cNvSpPr>
          <p:nvPr/>
        </p:nvSpPr>
        <p:spPr bwMode="auto">
          <a:xfrm>
            <a:off x="3344863" y="2174875"/>
            <a:ext cx="485775" cy="381000"/>
          </a:xfrm>
          <a:prstGeom prst="ellipse">
            <a:avLst/>
          </a:prstGeom>
          <a:noFill/>
          <a:ln w="50800">
            <a:solidFill>
              <a:srgbClr val="114FFB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Arial" charset="0"/>
              </a:rPr>
              <a:t>+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1979613" y="2473325"/>
            <a:ext cx="465137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Mi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5038725" y="1939925"/>
            <a:ext cx="444500" cy="381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3" name="Oval 15"/>
          <p:cNvSpPr>
            <a:spLocks noChangeArrowheads="1"/>
          </p:cNvSpPr>
          <p:nvPr/>
        </p:nvSpPr>
        <p:spPr bwMode="auto">
          <a:xfrm>
            <a:off x="6338888" y="2174875"/>
            <a:ext cx="485775" cy="381000"/>
          </a:xfrm>
          <a:prstGeom prst="ellipse">
            <a:avLst/>
          </a:prstGeom>
          <a:noFill/>
          <a:ln w="50800">
            <a:solidFill>
              <a:srgbClr val="114FFB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Arial" charset="0"/>
              </a:rPr>
              <a:t>+</a:t>
            </a:r>
          </a:p>
        </p:txBody>
      </p:sp>
      <p:sp>
        <p:nvSpPr>
          <p:cNvPr id="54" name="Line 16"/>
          <p:cNvSpPr>
            <a:spLocks noChangeShapeType="1"/>
          </p:cNvSpPr>
          <p:nvPr/>
        </p:nvSpPr>
        <p:spPr bwMode="auto">
          <a:xfrm flipV="1">
            <a:off x="6596063" y="2581275"/>
            <a:ext cx="0" cy="1371600"/>
          </a:xfrm>
          <a:prstGeom prst="line">
            <a:avLst/>
          </a:prstGeom>
          <a:noFill/>
          <a:ln w="50800">
            <a:solidFill>
              <a:srgbClr val="114FFB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6356350" y="4200525"/>
            <a:ext cx="444500" cy="381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Ki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8023225" y="2498725"/>
            <a:ext cx="46513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Mi</a:t>
            </a:r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5314950" y="4727575"/>
            <a:ext cx="1214438" cy="863600"/>
          </a:xfrm>
          <a:prstGeom prst="line">
            <a:avLst/>
          </a:prstGeom>
          <a:noFill/>
          <a:ln w="76200">
            <a:pattFill prst="pct25">
              <a:fgClr>
                <a:srgbClr val="063DE8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3825875" y="5673725"/>
            <a:ext cx="2987675" cy="381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SECURE CHANNEL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H="1" flipV="1">
            <a:off x="3733800" y="4702175"/>
            <a:ext cx="1581150" cy="889000"/>
          </a:xfrm>
          <a:prstGeom prst="line">
            <a:avLst/>
          </a:prstGeom>
          <a:noFill/>
          <a:ln w="76200">
            <a:pattFill prst="pct25">
              <a:fgClr>
                <a:srgbClr val="063DE8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7877175" y="3752850"/>
            <a:ext cx="1206500" cy="1474788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3500" tIns="25400" rIns="63500" bIns="2540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Arial" charset="0"/>
              </a:rPr>
              <a:t>A B A</a:t>
            </a:r>
            <a:r>
              <a:rPr lang="en-US" sz="1800" b="1">
                <a:solidFill>
                  <a:schemeClr val="tx2"/>
                </a:solidFill>
                <a:latin typeface="Symbol" pitchFamily="18" charset="2"/>
              </a:rPr>
              <a:t></a:t>
            </a:r>
            <a:r>
              <a:rPr lang="en-US" sz="1800" b="1">
                <a:solidFill>
                  <a:schemeClr val="tx2"/>
                </a:solidFill>
                <a:latin typeface="Arial" charset="0"/>
              </a:rPr>
              <a:t>B </a:t>
            </a:r>
          </a:p>
          <a:p>
            <a:r>
              <a:rPr lang="en-US" sz="1800" b="1">
                <a:solidFill>
                  <a:schemeClr val="tx2"/>
                </a:solidFill>
                <a:latin typeface="Arial" charset="0"/>
              </a:rPr>
              <a:t>0 0     0</a:t>
            </a:r>
          </a:p>
          <a:p>
            <a:r>
              <a:rPr lang="en-US" sz="1800" b="1">
                <a:solidFill>
                  <a:schemeClr val="tx2"/>
                </a:solidFill>
                <a:latin typeface="Arial" charset="0"/>
              </a:rPr>
              <a:t>0 1     1</a:t>
            </a:r>
          </a:p>
          <a:p>
            <a:r>
              <a:rPr lang="en-US" sz="1800" b="1">
                <a:solidFill>
                  <a:schemeClr val="tx2"/>
                </a:solidFill>
                <a:latin typeface="Arial" charset="0"/>
              </a:rPr>
              <a:t>1 0     1</a:t>
            </a:r>
          </a:p>
          <a:p>
            <a:r>
              <a:rPr lang="en-US" sz="1800" b="1">
                <a:solidFill>
                  <a:schemeClr val="tx2"/>
                </a:solidFill>
                <a:latin typeface="Arial" charset="0"/>
              </a:rPr>
              <a:t>1 1     0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42974" y="5286315"/>
            <a:ext cx="1781176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Vernam</a:t>
            </a:r>
            <a:r>
              <a:rPr lang="en-US" sz="2000" b="1" dirty="0" smtClean="0">
                <a:solidFill>
                  <a:srgbClr val="FF0000"/>
                </a:solidFill>
              </a:rPr>
              <a:t> one-time pad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Double DES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1219200" y="5038725"/>
            <a:ext cx="7772400" cy="990600"/>
          </a:xfrm>
          <a:prstGeom prst="rect">
            <a:avLst/>
          </a:prstGeom>
          <a:noFill/>
          <a:ln/>
        </p:spPr>
        <p:txBody>
          <a:bodyPr/>
          <a:lstStyle/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effective key size is only 57 bits due to meet-in-the-middle attack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997200" y="2244725"/>
            <a:ext cx="1320800" cy="101600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715000" y="2219325"/>
            <a:ext cx="1320800" cy="101600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1754188" y="2752725"/>
            <a:ext cx="11668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370388" y="2752725"/>
            <a:ext cx="13192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7088188" y="2752725"/>
            <a:ext cx="9890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V="1">
            <a:off x="3683000" y="3211513"/>
            <a:ext cx="0" cy="11160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V="1">
            <a:off x="6400800" y="3186113"/>
            <a:ext cx="0" cy="10906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1319213" y="1558925"/>
            <a:ext cx="96837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7727950" y="1508125"/>
            <a:ext cx="12065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Cipher-</a:t>
            </a:r>
          </a:p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4129088" y="1406525"/>
            <a:ext cx="19526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Intermediate</a:t>
            </a:r>
          </a:p>
          <a:p>
            <a:pPr algn="ctr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Ciphertext</a:t>
            </a:r>
          </a:p>
        </p:txBody>
      </p: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3454400" y="4467225"/>
            <a:ext cx="53022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K1</a:t>
            </a:r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6146800" y="4467225"/>
            <a:ext cx="53022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9414" y="3456126"/>
            <a:ext cx="1781176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X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Not covered in lecture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Triple DES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1200150" y="5029200"/>
            <a:ext cx="7772400" cy="990600"/>
          </a:xfrm>
          <a:prstGeom prst="rect">
            <a:avLst/>
          </a:prstGeom>
          <a:noFill/>
          <a:ln/>
        </p:spPr>
        <p:txBody>
          <a:bodyPr/>
          <a:lstStyle/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effective key size is 112 bits due to meet-in-the-middle attack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2025650" y="2127250"/>
            <a:ext cx="1304925" cy="9953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710113" y="2101850"/>
            <a:ext cx="1303337" cy="9953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798513" y="2624138"/>
            <a:ext cx="1150937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3382963" y="2624138"/>
            <a:ext cx="13017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6067425" y="2624138"/>
            <a:ext cx="9747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2703513" y="3071813"/>
            <a:ext cx="0" cy="10953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V="1">
            <a:off x="5387975" y="3048000"/>
            <a:ext cx="0" cy="1071563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715963" y="1449388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8224838" y="1349375"/>
            <a:ext cx="12033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Cipher-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2478088" y="4298950"/>
            <a:ext cx="5270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K1</a:t>
            </a:r>
          </a:p>
        </p:txBody>
      </p:sp>
      <p:sp>
        <p:nvSpPr>
          <p:cNvPr id="43" name="Rectangle 14"/>
          <p:cNvSpPr>
            <a:spLocks noChangeArrowheads="1"/>
          </p:cNvSpPr>
          <p:nvPr/>
        </p:nvSpPr>
        <p:spPr bwMode="auto">
          <a:xfrm>
            <a:off x="5137150" y="4298950"/>
            <a:ext cx="5270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K2</a:t>
            </a:r>
          </a:p>
        </p:txBody>
      </p:sp>
      <p:sp>
        <p:nvSpPr>
          <p:cNvPr id="44" name="Rectangle 15"/>
          <p:cNvSpPr>
            <a:spLocks noChangeArrowheads="1"/>
          </p:cNvSpPr>
          <p:nvPr/>
        </p:nvSpPr>
        <p:spPr bwMode="auto">
          <a:xfrm>
            <a:off x="7143750" y="2078038"/>
            <a:ext cx="1303338" cy="993775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8501063" y="2549525"/>
            <a:ext cx="9747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 flipV="1">
            <a:off x="7820025" y="3022600"/>
            <a:ext cx="0" cy="10699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7570788" y="4275138"/>
            <a:ext cx="5270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9080" y="3456126"/>
            <a:ext cx="1781176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X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Not covered in lecture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Electronic Code Book (ECB) Mode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2716213" y="2430463"/>
            <a:ext cx="1077912" cy="81915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3268663" y="1609725"/>
            <a:ext cx="0" cy="7683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536950" y="1476375"/>
            <a:ext cx="2087109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Data block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1639888" y="2852738"/>
            <a:ext cx="10763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709613" y="2262188"/>
            <a:ext cx="1304843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3848100" y="2527300"/>
            <a:ext cx="1150938" cy="3746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008131" y="2554447"/>
            <a:ext cx="470332" cy="380093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V="1">
            <a:off x="5478463" y="2652713"/>
            <a:ext cx="1401762" cy="2984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6905625" y="2355850"/>
            <a:ext cx="1077913" cy="81915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 flipH="1">
            <a:off x="7935913" y="2778125"/>
            <a:ext cx="1103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8135938" y="2212975"/>
            <a:ext cx="1304843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>
            <a:off x="7458075" y="3228975"/>
            <a:ext cx="0" cy="7175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3808413" y="3341688"/>
            <a:ext cx="3254095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encrypted Data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block</a:t>
            </a:r>
          </a:p>
        </p:txBody>
      </p:sp>
      <p:sp>
        <p:nvSpPr>
          <p:cNvPr id="48" name="Rectangle 16"/>
          <p:cNvSpPr txBox="1">
            <a:spLocks noChangeArrowheads="1"/>
          </p:cNvSpPr>
          <p:nvPr/>
        </p:nvSpPr>
        <p:spPr>
          <a:xfrm>
            <a:off x="1381124" y="4610100"/>
            <a:ext cx="7210425" cy="838200"/>
          </a:xfrm>
          <a:prstGeom prst="rect">
            <a:avLst/>
          </a:prstGeom>
          <a:noFill/>
          <a:ln/>
        </p:spPr>
        <p:txBody>
          <a:bodyPr/>
          <a:lstStyle/>
          <a:p>
            <a:pPr marL="431800" marR="0" lvl="0" indent="-323850" algn="l" defTabSz="4572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OK for small messages</a:t>
            </a:r>
          </a:p>
          <a:p>
            <a:pPr marL="431800" marR="0" lvl="0" indent="-323850" algn="l" defTabSz="4572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identical data blocks will be identically encrypted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7756525" y="3781425"/>
            <a:ext cx="2087109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Data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Cipher Block Chaining (CBC) Mode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890838" y="3159125"/>
            <a:ext cx="1077912" cy="820738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3443288" y="2339975"/>
            <a:ext cx="0" cy="7683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3560763" y="1074738"/>
            <a:ext cx="2087109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Data block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1814513" y="3582988"/>
            <a:ext cx="10763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884238" y="2992438"/>
            <a:ext cx="1304843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4395788" y="3259138"/>
            <a:ext cx="776287" cy="34766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>
            <a:off x="5172075" y="3276065"/>
            <a:ext cx="472116" cy="38153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 flipV="1">
            <a:off x="5653088" y="3506787"/>
            <a:ext cx="874712" cy="1762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7080250" y="3084513"/>
            <a:ext cx="1077913" cy="820737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 flipH="1">
            <a:off x="8110538" y="3506788"/>
            <a:ext cx="1103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310563" y="2941638"/>
            <a:ext cx="1304843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</p:txBody>
      </p:sp>
      <p:sp>
        <p:nvSpPr>
          <p:cNvPr id="45" name="Line 14"/>
          <p:cNvSpPr>
            <a:spLocks noChangeShapeType="1"/>
          </p:cNvSpPr>
          <p:nvPr/>
        </p:nvSpPr>
        <p:spPr bwMode="auto">
          <a:xfrm>
            <a:off x="7632700" y="3957638"/>
            <a:ext cx="0" cy="7191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5367338" y="5630863"/>
            <a:ext cx="2087109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Data block</a:t>
            </a:r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>
            <a:off x="4046538" y="3606800"/>
            <a:ext cx="3492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3267075" y="1914525"/>
            <a:ext cx="350838" cy="347663"/>
          </a:xfrm>
          <a:prstGeom prst="ellips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+</a:t>
            </a:r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 flipV="1">
            <a:off x="4371975" y="2039938"/>
            <a:ext cx="0" cy="161766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flipH="1">
            <a:off x="3594100" y="2089150"/>
            <a:ext cx="82867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 flipH="1">
            <a:off x="3419475" y="1295400"/>
            <a:ext cx="0" cy="56832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6581775" y="3482975"/>
            <a:ext cx="42227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22"/>
          <p:cNvSpPr>
            <a:spLocks noChangeArrowheads="1"/>
          </p:cNvSpPr>
          <p:nvPr/>
        </p:nvSpPr>
        <p:spPr bwMode="auto">
          <a:xfrm>
            <a:off x="7432675" y="4727575"/>
            <a:ext cx="349250" cy="347663"/>
          </a:xfrm>
          <a:prstGeom prst="ellips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+</a:t>
            </a: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>
            <a:off x="7607300" y="5127625"/>
            <a:ext cx="0" cy="693738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25"/>
          <p:cNvSpPr>
            <a:spLocks noChangeShapeType="1"/>
          </p:cNvSpPr>
          <p:nvPr/>
        </p:nvSpPr>
        <p:spPr bwMode="auto">
          <a:xfrm>
            <a:off x="6596063" y="3535363"/>
            <a:ext cx="0" cy="13398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26"/>
          <p:cNvSpPr>
            <a:spLocks noChangeShapeType="1"/>
          </p:cNvSpPr>
          <p:nvPr/>
        </p:nvSpPr>
        <p:spPr bwMode="auto">
          <a:xfrm>
            <a:off x="6581775" y="4926013"/>
            <a:ext cx="77470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27"/>
          <p:cNvSpPr>
            <a:spLocks noChangeArrowheads="1"/>
          </p:cNvSpPr>
          <p:nvPr/>
        </p:nvSpPr>
        <p:spPr bwMode="auto">
          <a:xfrm>
            <a:off x="4422775" y="2020888"/>
            <a:ext cx="2010165" cy="533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 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u="sng" dirty="0">
                <a:solidFill>
                  <a:schemeClr val="tx2"/>
                </a:solidFill>
                <a:latin typeface="Arial" charset="0"/>
              </a:rPr>
              <a:t>previous</a:t>
            </a:r>
          </a:p>
          <a:p>
            <a:pPr defTabSz="895350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 block</a:t>
            </a:r>
          </a:p>
        </p:txBody>
      </p:sp>
      <p:sp>
        <p:nvSpPr>
          <p:cNvPr id="61" name="Rectangle 28"/>
          <p:cNvSpPr>
            <a:spLocks noChangeArrowheads="1"/>
          </p:cNvSpPr>
          <p:nvPr/>
        </p:nvSpPr>
        <p:spPr bwMode="auto">
          <a:xfrm>
            <a:off x="3919538" y="4335463"/>
            <a:ext cx="2010165" cy="533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 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128 bit </a:t>
            </a:r>
            <a:r>
              <a:rPr lang="en-US" b="1" u="sng" dirty="0">
                <a:solidFill>
                  <a:schemeClr val="tx2"/>
                </a:solidFill>
                <a:latin typeface="Arial" charset="0"/>
              </a:rPr>
              <a:t>previous</a:t>
            </a:r>
          </a:p>
          <a:p>
            <a:pPr defTabSz="895350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 block</a:t>
            </a:r>
          </a:p>
        </p:txBody>
      </p:sp>
      <p:sp>
        <p:nvSpPr>
          <p:cNvPr id="62" name="Rectangle 29"/>
          <p:cNvSpPr>
            <a:spLocks noChangeArrowheads="1"/>
          </p:cNvSpPr>
          <p:nvPr/>
        </p:nvSpPr>
        <p:spPr bwMode="auto">
          <a:xfrm>
            <a:off x="1071563" y="4206875"/>
            <a:ext cx="1666875" cy="87402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lIns="61912" tIns="25400" rIns="61912" bIns="25400">
            <a:spAutoFit/>
          </a:bodyPr>
          <a:lstStyle/>
          <a:p>
            <a:pPr defTabSz="895350">
              <a:lnSpc>
                <a:spcPct val="99000"/>
              </a:lnSpc>
              <a:spcBef>
                <a:spcPct val="49000"/>
              </a:spcBef>
            </a:pPr>
            <a:r>
              <a:rPr lang="en-US" b="1">
                <a:solidFill>
                  <a:schemeClr val="tx2"/>
                </a:solidFill>
                <a:latin typeface="Symbol" pitchFamily="18" charset="2"/>
              </a:rPr>
              <a:t>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  is the exclusive OR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27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3795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Symmetric-Key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Message Authentication Code (MAC)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Message Authentication Code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2154238" y="2635250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MAC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M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6269038" y="2635250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Verification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V</a:t>
            </a: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177925" y="3106738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4138613" y="3106738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8277225" y="3106738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068388" y="2155825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8242300" y="2130425"/>
            <a:ext cx="1169988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Yes/No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4240670" y="2057241"/>
            <a:ext cx="1875512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Plaintext + MAC</a:t>
            </a: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3840163" y="1539795"/>
            <a:ext cx="2676526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 flipV="1">
            <a:off x="3132138" y="3529013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 flipV="1">
            <a:off x="7246938" y="3529013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7005638" y="4881563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974725" y="3752850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8677275" y="3752850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2967038" y="4881563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Message Authentication Code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2154238" y="2635250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MAC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M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6269038" y="2635250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Verification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V</a:t>
            </a: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177925" y="3106738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4138613" y="3106738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8277225" y="3106738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068388" y="2155825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8242300" y="2130425"/>
            <a:ext cx="1169988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Yes/No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4240670" y="2057241"/>
            <a:ext cx="1875512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Plaintext + MAC</a:t>
            </a: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3840163" y="1539795"/>
            <a:ext cx="2676526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 flipV="1">
            <a:off x="3132138" y="3529013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 flipV="1">
            <a:off x="7246938" y="3529013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7005638" y="4881563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974725" y="3752850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8677275" y="3752850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2967038" y="4881563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84638" y="5457765"/>
            <a:ext cx="2316162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Does not provide non-repudiation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Technology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981575" y="700088"/>
            <a:ext cx="0" cy="1314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487613" y="2027238"/>
            <a:ext cx="5013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501900" y="2017713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7513638" y="2008188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442050" y="2682875"/>
            <a:ext cx="2108590" cy="125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 </a:t>
            </a:r>
          </a:p>
          <a:p>
            <a:pPr algn="ctr" defTabSz="895350">
              <a:lnSpc>
                <a:spcPct val="87000"/>
              </a:lnSpc>
            </a:pPr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Secret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Single Key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Conventional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386306" y="2682875"/>
            <a:ext cx="2275302" cy="101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ASYMMETRIC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 </a:t>
            </a:r>
          </a:p>
          <a:p>
            <a:pPr algn="ctr" defTabSz="895350">
              <a:lnSpc>
                <a:spcPct val="87000"/>
              </a:lnSpc>
            </a:pPr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Public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Public-Private Key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Message Authentication Code</a:t>
            </a: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981575" y="700088"/>
            <a:ext cx="0" cy="1314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487613" y="2027238"/>
            <a:ext cx="5013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501900" y="2017713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7513638" y="2008188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209138" y="2682875"/>
            <a:ext cx="2574422" cy="533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Encryption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Based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582997" y="2682875"/>
            <a:ext cx="1881924" cy="533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Message-Digest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Based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Message Authentication Code</a:t>
            </a: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981575" y="700088"/>
            <a:ext cx="0" cy="1314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487613" y="2027238"/>
            <a:ext cx="5013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501900" y="2017713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7513638" y="2008188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209138" y="2682875"/>
            <a:ext cx="2574422" cy="533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Encryption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Based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582997" y="2682875"/>
            <a:ext cx="1881924" cy="533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Message-Digest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Based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1256" y="4470940"/>
            <a:ext cx="2316162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Will revisit after discussing message digests</a:t>
            </a:r>
          </a:p>
        </p:txBody>
      </p:sp>
    </p:spTree>
    <p:extLst>
      <p:ext uri="{BB962C8B-B14F-4D97-AF65-F5344CB8AC3E}">
        <p14:creationId xmlns:p14="http://schemas.microsoft.com/office/powerpoint/2010/main" val="37947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Symmetric-key encryption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Symmetric-key </a:t>
            </a:r>
            <a:r>
              <a:rPr lang="en-US" dirty="0"/>
              <a:t>message authentication codes (</a:t>
            </a:r>
            <a:r>
              <a:rPr lang="en-US" dirty="0" smtClean="0"/>
              <a:t>MACs)</a:t>
            </a: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encryption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digital signatures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key agreement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Message digests (hash functions)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certificates 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Challenge-response authentication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</a:t>
            </a: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Technology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Symmetric-key encryption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Symmetric-key </a:t>
            </a:r>
            <a:r>
              <a:rPr lang="en-US" dirty="0"/>
              <a:t>message authentication codes (MAC)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encryption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digital signatures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key agreement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Message digests (hash functions)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certificates 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Challenge-response authentication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</a:t>
            </a: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Technology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24563" y="2906057"/>
            <a:ext cx="2733677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SSL uses all of these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4563" y="3750773"/>
            <a:ext cx="2733677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ATMs run on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en-US" sz="2000" b="1" dirty="0" smtClean="0">
                <a:solidFill>
                  <a:srgbClr val="FF0000"/>
                </a:solidFill>
              </a:rPr>
              <a:t>ymmetric-key technology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162050" y="1403184"/>
            <a:ext cx="7315200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confidentiality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traffic flow confidentiality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integrity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authentication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non-repudiation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</a:t>
            </a: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Services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19849" y="4714815"/>
            <a:ext cx="1600202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Traditional formulation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600075" y="1403184"/>
            <a:ext cx="8972549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confidentiality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crypto keys leak profusely via side channels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integrity + authentication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no point having one without the other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non-repudiation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requires asymmetric cryptography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/>
              <a:t>s</a:t>
            </a:r>
            <a:r>
              <a:rPr lang="en-US" sz="3200" dirty="0" smtClean="0"/>
              <a:t>tronger form of integrity + authentication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replay protection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beyond integrity?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6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</a:t>
            </a: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Services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3299" y="5514915"/>
            <a:ext cx="1428751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Important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insights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162050" y="1403184"/>
            <a:ext cx="7315200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Symmetric-key cryptography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128 bit or higher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Public-key </a:t>
            </a:r>
            <a:r>
              <a:rPr lang="en-US" sz="3600" dirty="0"/>
              <a:t>cryptography</a:t>
            </a:r>
            <a:endParaRPr lang="en-US" sz="3600" dirty="0" smtClean="0"/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2048 bit or higher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Message digests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256 bit or higher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These numbers keep increasing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2800" dirty="0" smtClean="0"/>
              <a:t>https://www.keylength.com/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6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Safe Cryptography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9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7891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Symmetric Encryption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9319</TotalTime>
  <Words>1148</Words>
  <Application>Microsoft Office PowerPoint</Application>
  <PresentationFormat>Custom</PresentationFormat>
  <Paragraphs>610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31</vt:i4>
      </vt:variant>
    </vt:vector>
  </HeadingPairs>
  <TitlesOfParts>
    <vt:vector size="44" baseType="lpstr">
      <vt:lpstr>Arial</vt:lpstr>
      <vt:lpstr>Bitstream Charter</vt:lpstr>
      <vt:lpstr>Calibri</vt:lpstr>
      <vt:lpstr>Courier New</vt:lpstr>
      <vt:lpstr>ＭＳ Ｐゴシック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1118</cp:revision>
  <cp:lastPrinted>2018-01-17T18:46:37Z</cp:lastPrinted>
  <dcterms:created xsi:type="dcterms:W3CDTF">2010-02-19T20:53:39Z</dcterms:created>
  <dcterms:modified xsi:type="dcterms:W3CDTF">2018-01-24T19:11:40Z</dcterms:modified>
</cp:coreProperties>
</file>