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72" r:id="rId1"/>
    <p:sldMasterId id="2147483684" r:id="rId2"/>
    <p:sldMasterId id="2147483696" r:id="rId3"/>
    <p:sldMasterId id="2147483660" r:id="rId4"/>
    <p:sldMasterId id="2147484044" r:id="rId5"/>
  </p:sldMasterIdLst>
  <p:notesMasterIdLst>
    <p:notesMasterId r:id="rId23"/>
  </p:notesMasterIdLst>
  <p:handoutMasterIdLst>
    <p:handoutMasterId r:id="rId24"/>
  </p:handoutMasterIdLst>
  <p:sldIdLst>
    <p:sldId id="392" r:id="rId6"/>
    <p:sldId id="419" r:id="rId7"/>
    <p:sldId id="421" r:id="rId8"/>
    <p:sldId id="422" r:id="rId9"/>
    <p:sldId id="423" r:id="rId10"/>
    <p:sldId id="435" r:id="rId11"/>
    <p:sldId id="424" r:id="rId12"/>
    <p:sldId id="425" r:id="rId13"/>
    <p:sldId id="426" r:id="rId14"/>
    <p:sldId id="427" r:id="rId15"/>
    <p:sldId id="428" r:id="rId16"/>
    <p:sldId id="430" r:id="rId17"/>
    <p:sldId id="431" r:id="rId18"/>
    <p:sldId id="432" r:id="rId19"/>
    <p:sldId id="433" r:id="rId20"/>
    <p:sldId id="434" r:id="rId21"/>
    <p:sldId id="429" r:id="rId22"/>
  </p:sldIdLst>
  <p:sldSz cx="10080625" cy="7559675"/>
  <p:notesSz cx="7010400" cy="9296400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318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6477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8636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0795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661" userDrawn="1">
          <p15:clr>
            <a:srgbClr val="A4A3A4"/>
          </p15:clr>
        </p15:guide>
        <p15:guide id="2" pos="194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CC3300"/>
    <a:srgbClr val="131F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 snapToObjects="1">
      <p:cViewPr varScale="1">
        <p:scale>
          <a:sx n="149" d="100"/>
          <a:sy n="149" d="100"/>
        </p:scale>
        <p:origin x="1686" y="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60" d="100"/>
          <a:sy n="60" d="100"/>
        </p:scale>
        <p:origin x="-2672" y="-104"/>
      </p:cViewPr>
      <p:guideLst>
        <p:guide orient="horz" pos="2661"/>
        <p:guide pos="19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4" y="0"/>
            <a:ext cx="3038145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524" tIns="41762" rIns="83524" bIns="41762" numCol="1" anchor="t" anchorCtr="0" compatLnSpc="1">
            <a:prstTxWarp prst="textNoShape">
              <a:avLst/>
            </a:prstTxWarp>
          </a:bodyPr>
          <a:lstStyle>
            <a:lvl1pPr defTabSz="441016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970735" y="0"/>
            <a:ext cx="3038145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524" tIns="41762" rIns="83524" bIns="41762" numCol="1" anchor="t" anchorCtr="0" compatLnSpc="1">
            <a:prstTxWarp prst="textNoShape">
              <a:avLst/>
            </a:prstTxWarp>
          </a:bodyPr>
          <a:lstStyle>
            <a:lvl1pPr algn="r" defTabSz="441016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9EFA1752-2B6F-40E1-9F93-0C9DB23DB42C}" type="datetime1">
              <a:rPr lang="en-US"/>
              <a:pPr>
                <a:defRPr/>
              </a:pPr>
              <a:t>1/25/2018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4" y="8829121"/>
            <a:ext cx="3038145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524" tIns="41762" rIns="83524" bIns="41762" numCol="1" anchor="b" anchorCtr="0" compatLnSpc="1">
            <a:prstTxWarp prst="textNoShape">
              <a:avLst/>
            </a:prstTxWarp>
          </a:bodyPr>
          <a:lstStyle>
            <a:lvl1pPr defTabSz="441016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970735" y="8829121"/>
            <a:ext cx="3038145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524" tIns="41762" rIns="83524" bIns="41762" numCol="1" anchor="b" anchorCtr="0" compatLnSpc="1">
            <a:prstTxWarp prst="textNoShape">
              <a:avLst/>
            </a:prstTxWarp>
          </a:bodyPr>
          <a:lstStyle>
            <a:lvl1pPr algn="r" defTabSz="441016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5DDCD5CE-D939-433D-9705-3D24953AD6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5607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2688" y="706438"/>
            <a:ext cx="4643437" cy="3482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01348" y="4414560"/>
            <a:ext cx="5607712" cy="418245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4"/>
            <a:ext cx="3041188" cy="464205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441016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9940" algn="l"/>
                <a:tab pos="1323050" algn="l"/>
                <a:tab pos="1982992" algn="l"/>
                <a:tab pos="2646105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3967692" y="4"/>
            <a:ext cx="3041188" cy="464205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1016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9940" algn="l"/>
                <a:tab pos="1323050" algn="l"/>
                <a:tab pos="1982992" algn="l"/>
                <a:tab pos="2646105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8830662"/>
            <a:ext cx="3041188" cy="464205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441016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9940" algn="l"/>
                <a:tab pos="1323050" algn="l"/>
                <a:tab pos="1982992" algn="l"/>
                <a:tab pos="2646105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3967692" y="8830662"/>
            <a:ext cx="3041188" cy="464205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defTabSz="441016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9940" algn="l"/>
                <a:tab pos="1323050" algn="l"/>
                <a:tab pos="1982992" algn="l"/>
                <a:tab pos="2646105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EE6703E5-A21F-4313-BA9E-B2DFCA6C23E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8976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ＭＳ Ｐゴシック" charset="-128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40453">
              <a:tabLst>
                <a:tab pos="656091" algn="l"/>
                <a:tab pos="1319828" algn="l"/>
                <a:tab pos="1980508" algn="l"/>
                <a:tab pos="2642714" algn="l"/>
              </a:tabLst>
            </a:pPr>
            <a:fld id="{0C137A8E-DCD0-4026-8679-7DAC59B2E3EE}" type="slidenum">
              <a:rPr lang="en-GB" smtClean="0"/>
              <a:pPr defTabSz="440453">
                <a:tabLst>
                  <a:tab pos="656091" algn="l"/>
                  <a:tab pos="1319828" algn="l"/>
                  <a:tab pos="1980508" algn="l"/>
                  <a:tab pos="2642714" algn="l"/>
                </a:tabLst>
              </a:pPr>
              <a:t>1</a:t>
            </a:fld>
            <a:endParaRPr lang="en-GB" dirty="0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706438"/>
            <a:ext cx="4645025" cy="3484562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344" y="4414564"/>
            <a:ext cx="5609233" cy="418399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62336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40435">
              <a:tabLst>
                <a:tab pos="656065" algn="l"/>
                <a:tab pos="1319775" algn="l"/>
                <a:tab pos="1980428" algn="l"/>
                <a:tab pos="2642608" algn="l"/>
              </a:tabLst>
            </a:pPr>
            <a:fld id="{0C137A8E-DCD0-4026-8679-7DAC59B2E3EE}" type="slidenum">
              <a:rPr lang="en-GB" smtClean="0"/>
              <a:pPr defTabSz="440435">
                <a:tabLst>
                  <a:tab pos="656065" algn="l"/>
                  <a:tab pos="1319775" algn="l"/>
                  <a:tab pos="1980428" algn="l"/>
                  <a:tab pos="2642608" algn="l"/>
                </a:tabLst>
              </a:pPr>
              <a:t>12</a:t>
            </a:fld>
            <a:endParaRPr lang="en-GB" dirty="0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706438"/>
            <a:ext cx="4645025" cy="3484562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344" y="4414563"/>
            <a:ext cx="5609233" cy="418399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205745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40435">
              <a:tabLst>
                <a:tab pos="656065" algn="l"/>
                <a:tab pos="1319775" algn="l"/>
                <a:tab pos="1980428" algn="l"/>
                <a:tab pos="2642608" algn="l"/>
              </a:tabLst>
            </a:pPr>
            <a:fld id="{0C137A8E-DCD0-4026-8679-7DAC59B2E3EE}" type="slidenum">
              <a:rPr lang="en-GB" smtClean="0"/>
              <a:pPr defTabSz="440435">
                <a:tabLst>
                  <a:tab pos="656065" algn="l"/>
                  <a:tab pos="1319775" algn="l"/>
                  <a:tab pos="1980428" algn="l"/>
                  <a:tab pos="2642608" algn="l"/>
                </a:tabLst>
              </a:pPr>
              <a:t>13</a:t>
            </a:fld>
            <a:endParaRPr lang="en-GB" dirty="0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706438"/>
            <a:ext cx="4645025" cy="3484562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344" y="4414563"/>
            <a:ext cx="5609233" cy="418399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789324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40435">
              <a:tabLst>
                <a:tab pos="656065" algn="l"/>
                <a:tab pos="1319775" algn="l"/>
                <a:tab pos="1980428" algn="l"/>
                <a:tab pos="2642608" algn="l"/>
              </a:tabLst>
            </a:pPr>
            <a:fld id="{0C137A8E-DCD0-4026-8679-7DAC59B2E3EE}" type="slidenum">
              <a:rPr lang="en-GB" smtClean="0"/>
              <a:pPr defTabSz="440435">
                <a:tabLst>
                  <a:tab pos="656065" algn="l"/>
                  <a:tab pos="1319775" algn="l"/>
                  <a:tab pos="1980428" algn="l"/>
                  <a:tab pos="2642608" algn="l"/>
                </a:tabLst>
              </a:pPr>
              <a:t>14</a:t>
            </a:fld>
            <a:endParaRPr lang="en-GB" dirty="0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706438"/>
            <a:ext cx="4645025" cy="3484562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344" y="4414563"/>
            <a:ext cx="5609233" cy="418399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56554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40435">
              <a:tabLst>
                <a:tab pos="656065" algn="l"/>
                <a:tab pos="1319775" algn="l"/>
                <a:tab pos="1980428" algn="l"/>
                <a:tab pos="2642608" algn="l"/>
              </a:tabLst>
            </a:pPr>
            <a:fld id="{0C137A8E-DCD0-4026-8679-7DAC59B2E3EE}" type="slidenum">
              <a:rPr lang="en-GB" smtClean="0"/>
              <a:pPr defTabSz="440435">
                <a:tabLst>
                  <a:tab pos="656065" algn="l"/>
                  <a:tab pos="1319775" algn="l"/>
                  <a:tab pos="1980428" algn="l"/>
                  <a:tab pos="2642608" algn="l"/>
                </a:tabLst>
              </a:pPr>
              <a:t>15</a:t>
            </a:fld>
            <a:endParaRPr lang="en-GB" dirty="0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706438"/>
            <a:ext cx="4645025" cy="3484562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344" y="4414563"/>
            <a:ext cx="5609233" cy="418399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63824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40435">
              <a:tabLst>
                <a:tab pos="656065" algn="l"/>
                <a:tab pos="1319775" algn="l"/>
                <a:tab pos="1980428" algn="l"/>
                <a:tab pos="2642608" algn="l"/>
              </a:tabLst>
            </a:pPr>
            <a:fld id="{0C137A8E-DCD0-4026-8679-7DAC59B2E3EE}" type="slidenum">
              <a:rPr lang="en-GB" smtClean="0"/>
              <a:pPr defTabSz="440435">
                <a:tabLst>
                  <a:tab pos="656065" algn="l"/>
                  <a:tab pos="1319775" algn="l"/>
                  <a:tab pos="1980428" algn="l"/>
                  <a:tab pos="2642608" algn="l"/>
                </a:tabLst>
              </a:pPr>
              <a:t>16</a:t>
            </a:fld>
            <a:endParaRPr lang="en-GB" dirty="0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706438"/>
            <a:ext cx="4645025" cy="3484562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344" y="4414563"/>
            <a:ext cx="5609233" cy="418399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439362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40435">
              <a:tabLst>
                <a:tab pos="656065" algn="l"/>
                <a:tab pos="1319775" algn="l"/>
                <a:tab pos="1980428" algn="l"/>
                <a:tab pos="2642608" algn="l"/>
              </a:tabLst>
            </a:pPr>
            <a:fld id="{0C137A8E-DCD0-4026-8679-7DAC59B2E3EE}" type="slidenum">
              <a:rPr lang="en-GB" smtClean="0"/>
              <a:pPr defTabSz="440435">
                <a:tabLst>
                  <a:tab pos="656065" algn="l"/>
                  <a:tab pos="1319775" algn="l"/>
                  <a:tab pos="1980428" algn="l"/>
                  <a:tab pos="2642608" algn="l"/>
                </a:tabLst>
              </a:pPr>
              <a:t>17</a:t>
            </a:fld>
            <a:endParaRPr lang="en-GB" dirty="0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706438"/>
            <a:ext cx="4645025" cy="3484562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344" y="4414563"/>
            <a:ext cx="5609233" cy="418399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34386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A8533-5538-4759-B24B-7285295CFABD}" type="datetime1">
              <a:rPr lang="en-US"/>
              <a:pPr>
                <a:defRPr/>
              </a:pPr>
              <a:t>1/25/2018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29D39-929B-47D6-9F07-C55381DFF5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FD001-DF5A-49ED-8BC5-7BBFC3FB44F9}" type="datetime1">
              <a:rPr lang="en-US"/>
              <a:pPr>
                <a:defRPr/>
              </a:pPr>
              <a:t>1/25/2018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C882D-BA0E-4156-A3F2-6CCA4F2A59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F0AE7-28DD-4852-BA3E-E7905EE3F562}" type="datetime1">
              <a:rPr lang="en-US"/>
              <a:pPr>
                <a:defRPr/>
              </a:pPr>
              <a:t>1/25/2018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7BA52-FCD2-45E7-A9BF-0C63A4B2FF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042CA-B8CD-41D9-8949-D03C1566A0E3}" type="datetime1">
              <a:rPr lang="en-US"/>
              <a:pPr>
                <a:defRPr/>
              </a:pPr>
              <a:t>1/25/2018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80607-37F1-48F1-8925-DA1C269E8E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0B157-99C1-4433-B83A-B82C44B5479D}" type="datetime1">
              <a:rPr lang="en-US"/>
              <a:pPr>
                <a:defRPr/>
              </a:pPr>
              <a:t>1/25/2018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C474C-46B2-4446-BA07-B1E887D7E7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D56CB-245D-4A10-8A5C-92A415482CCA}" type="datetime1">
              <a:rPr lang="en-US"/>
              <a:pPr>
                <a:defRPr/>
              </a:pPr>
              <a:t>1/25/2018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62919-9C21-4FD6-9997-562236006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DF5EE-C6D4-4B1E-92E0-D20E05AE8C1C}" type="datetime1">
              <a:rPr lang="en-US"/>
              <a:pPr>
                <a:defRPr/>
              </a:pPr>
              <a:t>1/25/2018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5F226-6A3A-4E06-99F4-9A0F29AB9F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AABD7-C966-40EA-9470-64EDB373436E}" type="datetime1">
              <a:rPr lang="en-US"/>
              <a:pPr>
                <a:defRPr/>
              </a:pPr>
              <a:t>1/25/2018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E3DD5-0851-4F4F-8B79-CE1028EA4C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71528-2F75-40B3-83AB-5E0C7F5FFE00}" type="datetime1">
              <a:rPr lang="en-US"/>
              <a:pPr>
                <a:defRPr/>
              </a:pPr>
              <a:t>1/25/2018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7CE04-270F-489C-8609-BD36C52103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8B1DD-2EEB-4C92-A939-6E15ED568C0A}" type="datetime1">
              <a:rPr lang="en-US"/>
              <a:pPr>
                <a:defRPr/>
              </a:pPr>
              <a:t>1/25/2018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53FF5-46BB-4294-AE5B-96801AF981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42173-893D-43B8-953F-46F57DCD2CB1}" type="datetime1">
              <a:rPr lang="en-US"/>
              <a:pPr>
                <a:defRPr/>
              </a:pPr>
              <a:t>1/25/2018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5EA9B-512A-4AF6-A1FD-0DBF8A248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2D772-0122-45E8-9279-27AD1ACB66F5}" type="datetime1">
              <a:rPr lang="en-US"/>
              <a:pPr>
                <a:defRPr/>
              </a:pPr>
              <a:t>1/25/2018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6AEA6-42C7-4650-B746-966DF6EC9B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E7923-3BD9-4E2C-AE2B-C103004F0883}" type="datetime1">
              <a:rPr lang="en-US"/>
              <a:pPr>
                <a:defRPr/>
              </a:pPr>
              <a:t>1/25/2018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B6617-A612-4062-BE23-203378EC98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BDA36-4BE0-4353-AAC4-0131C4D69FDB}" type="datetime1">
              <a:rPr lang="en-US"/>
              <a:pPr>
                <a:defRPr/>
              </a:pPr>
              <a:t>1/25/2018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FA396-2E9F-423F-9BC1-B3A4D9506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CED28-C685-4939-A5D5-27F99889AF6E}" type="datetime1">
              <a:rPr lang="en-US"/>
              <a:pPr>
                <a:defRPr/>
              </a:pPr>
              <a:t>1/25/2018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A231E-3063-4692-B6D4-1D3D91F98C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EE209-7275-4909-97D1-F8A0D95EA75C}" type="datetime1">
              <a:rPr lang="en-US"/>
              <a:pPr>
                <a:defRPr/>
              </a:pPr>
              <a:t>1/25/2018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1E322-F0BB-4838-9F63-EA2CAAE09B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EA9BE-16EF-489E-BF20-57B585EC6CC9}" type="datetime1">
              <a:rPr lang="en-US"/>
              <a:pPr>
                <a:defRPr/>
              </a:pPr>
              <a:t>1/25/2018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539CF-4739-4542-A10F-6B52583B5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990B6-74C3-4125-8F0F-2C933149C71B}" type="datetime1">
              <a:rPr lang="en-US"/>
              <a:pPr>
                <a:defRPr/>
              </a:pPr>
              <a:t>1/25/2018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E3A25-ABD4-406C-921E-0CAE11307A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68C61-A4FA-4602-8348-0356D25F60A7}" type="datetime1">
              <a:rPr lang="en-US"/>
              <a:pPr>
                <a:defRPr/>
              </a:pPr>
              <a:t>1/25/2018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55FCEB-737C-4861-AE0F-6165CC74C6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00D1B-60A9-4757-876A-FFBF061455A1}" type="datetime1">
              <a:rPr lang="en-US"/>
              <a:pPr>
                <a:defRPr/>
              </a:pPr>
              <a:t>1/25/2018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A9942-232C-4926-BADB-CDF670E44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CA543-36D1-482B-A6B0-8C3E0820FA1B}" type="datetime1">
              <a:rPr lang="en-US"/>
              <a:pPr>
                <a:defRPr/>
              </a:pPr>
              <a:t>1/25/2018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76DA8-8693-4B28-B910-D6DD04FCC1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4DB5A-AD82-43C4-97F9-539A7A86B068}" type="datetime1">
              <a:rPr lang="en-US"/>
              <a:pPr>
                <a:defRPr/>
              </a:pPr>
              <a:t>1/25/2018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7F81A-DF60-4D16-865A-3A33A62465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EAB87-838F-438F-A3CF-FC5CD66EB65C}" type="datetime1">
              <a:rPr lang="en-US"/>
              <a:pPr>
                <a:defRPr/>
              </a:pPr>
              <a:t>1/25/2018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9FE96-4C50-4285-9E4E-F42E734AF1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34E17-700E-40E7-83AE-664FDDCCB4AC}" type="datetime1">
              <a:rPr lang="en-US"/>
              <a:pPr>
                <a:defRPr/>
              </a:pPr>
              <a:t>1/25/2018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0C0D1-6E3E-472C-AEE1-64D973207D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B8E3B-C21E-43E0-B284-FCB59AA662D1}" type="datetime1">
              <a:rPr lang="en-US"/>
              <a:pPr>
                <a:defRPr/>
              </a:pPr>
              <a:t>1/25/2018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1AA86-94FB-44EB-82C9-7716D904A8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CE7DA-F81F-4ED0-827C-311EF0D810C4}" type="datetime1">
              <a:rPr lang="en-US"/>
              <a:pPr>
                <a:defRPr/>
              </a:pPr>
              <a:t>1/25/2018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D3A46-114A-4AC1-9A9D-A12BBCC196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D3DC3-E015-46ED-85A6-ABF7C5FE13F1}" type="datetime1">
              <a:rPr lang="en-US"/>
              <a:pPr>
                <a:defRPr/>
              </a:pPr>
              <a:t>1/25/2018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B850B-2489-4CB1-A1EC-995AFD52B9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09B26-E0FC-40AE-902A-28747004F551}" type="datetime1">
              <a:rPr lang="en-US"/>
              <a:pPr>
                <a:defRPr/>
              </a:pPr>
              <a:t>1/25/2018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3E78E-8BD0-4625-9C22-F59FBA683C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D9BA3-C815-46C5-8537-EB5659753393}" type="datetime1">
              <a:rPr lang="en-US"/>
              <a:pPr>
                <a:defRPr/>
              </a:pPr>
              <a:t>1/25/2018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B2595-7489-4763-8ADA-B5EE6F5EAA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5FAA4-AE56-406D-A66B-666E6023E096}" type="datetime1">
              <a:rPr lang="en-US"/>
              <a:pPr>
                <a:defRPr/>
              </a:pPr>
              <a:t>1/25/2018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B87D8-701F-416A-8323-77B07D210D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81480-BFB3-4DDE-90CB-E57E0443E987}" type="datetime1">
              <a:rPr lang="en-US"/>
              <a:pPr>
                <a:defRPr/>
              </a:pPr>
              <a:t>1/25/2018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75CBD-E781-4854-A4A8-CCC5BD2D21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D003F-A569-490B-8E1A-16CC19E2F27E}" type="datetime1">
              <a:rPr lang="en-US"/>
              <a:pPr>
                <a:defRPr/>
              </a:pPr>
              <a:t>1/25/2018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D51AA-89A7-4D93-93B2-B313D917BA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D87FF-43A9-4947-B646-01BBB80BF1A4}" type="datetime1">
              <a:rPr lang="en-US"/>
              <a:pPr>
                <a:defRPr/>
              </a:pPr>
              <a:t>1/25/2018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526D9-F268-4FBB-8041-B6F369E1AB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FC324-FA63-48F7-87F3-755973C2A6EE}" type="datetime1">
              <a:rPr lang="en-US"/>
              <a:pPr>
                <a:defRPr/>
              </a:pPr>
              <a:t>1/25/2018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40098-0EFE-4E55-9AF4-9BECC105AF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EEF30-4D1C-473C-A9C2-E2E15F758D89}" type="datetime1">
              <a:rPr lang="en-US"/>
              <a:pPr>
                <a:defRPr/>
              </a:pPr>
              <a:t>1/25/2018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3CF39-4DA2-41D0-91FF-0E5EE6338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03CE4-0665-4827-A05B-586F539067A6}" type="datetime1">
              <a:rPr lang="en-US"/>
              <a:pPr>
                <a:defRPr/>
              </a:pPr>
              <a:t>1/25/2018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5DA87-D9B2-4A0B-ACAD-A7263E500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34C9D-9DC9-447E-B9D7-AD3799284B23}" type="datetime1">
              <a:rPr lang="en-US"/>
              <a:pPr>
                <a:defRPr/>
              </a:pPr>
              <a:t>1/25/2018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FC467-D2A4-4587-BFD3-35FED9BBF3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9E979-A7A0-4DFD-8016-FAA76B28996F}" type="datetime1">
              <a:rPr lang="en-US"/>
              <a:pPr>
                <a:defRPr/>
              </a:pPr>
              <a:t>1/25/2018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656D5-3B46-4F42-8E53-4A737C0415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72033-AE60-4856-97CF-28E50271BBE1}" type="datetime1">
              <a:rPr lang="en-US"/>
              <a:pPr>
                <a:defRPr/>
              </a:pPr>
              <a:t>1/25/2018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B727F-B332-4C9F-93EC-2F16F7EAC2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2527300" y="687388"/>
            <a:ext cx="5257800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3" name="Line 9"/>
          <p:cNvSpPr>
            <a:spLocks noChangeShapeType="1"/>
          </p:cNvSpPr>
          <p:nvPr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pic>
        <p:nvPicPr>
          <p:cNvPr id="4" name="Picture 9" descr="UTSAGifBlue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47088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ICS_Medium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263" y="0"/>
            <a:ext cx="1479550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0AC0B-A916-4877-ADE0-E50404926DAE}" type="datetime1">
              <a:rPr lang="en-US"/>
              <a:pPr>
                <a:defRPr/>
              </a:pPr>
              <a:t>1/25/2018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D5EB0-CF48-4948-8478-82307DB621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1FEAC-EFBC-4F59-9ED1-883C63297C14}" type="datetime1">
              <a:rPr lang="en-US"/>
              <a:pPr>
                <a:defRPr/>
              </a:pPr>
              <a:t>1/25/2018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4BB1D-2AFD-4006-B095-647BD40C73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BC112-D9B6-4B9C-86C3-4D8E2649AA72}" type="datetime1">
              <a:rPr lang="en-US"/>
              <a:pPr>
                <a:defRPr/>
              </a:pPr>
              <a:t>1/25/2018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5EB1F-37DE-4C51-9E66-337583CBBE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E95961-C4CA-42E6-96F8-89428B0DC235}" type="datetime1">
              <a:rPr lang="en-US"/>
              <a:pPr>
                <a:defRPr/>
              </a:pPr>
              <a:t>1/25/2018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8F701-7412-4176-B81B-535EC073A9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D9104-C032-4CBE-8F37-8867382B493F}" type="datetime1">
              <a:rPr lang="en-US"/>
              <a:pPr>
                <a:defRPr/>
              </a:pPr>
              <a:t>1/25/2018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7894E-BB77-4D63-A5EA-B83339D01D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2EC7E-925E-4441-B13E-B43806856169}" type="datetime1">
              <a:rPr lang="en-US"/>
              <a:pPr>
                <a:defRPr/>
              </a:pPr>
              <a:t>1/25/2018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20E3F-7349-4CB6-9CDC-27BB8E8AD5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jpeg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58642E3D-FE0C-4A26-BB08-3B273E1EEAC9}" type="datetime1">
              <a:rPr lang="en-US"/>
              <a:pPr>
                <a:defRPr/>
              </a:pPr>
              <a:t>1/25/2018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3A962563-6407-4E9B-88F1-1AD04C99F4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42" r:id="rId1"/>
    <p:sldLayoutId id="2147484343" r:id="rId2"/>
    <p:sldLayoutId id="2147484344" r:id="rId3"/>
    <p:sldLayoutId id="2147484345" r:id="rId4"/>
    <p:sldLayoutId id="2147484346" r:id="rId5"/>
    <p:sldLayoutId id="2147484347" r:id="rId6"/>
    <p:sldLayoutId id="2147484348" r:id="rId7"/>
    <p:sldLayoutId id="2147484349" r:id="rId8"/>
    <p:sldLayoutId id="2147484350" r:id="rId9"/>
    <p:sldLayoutId id="2147484351" r:id="rId10"/>
    <p:sldLayoutId id="214748435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474FC442-BB0D-4A0D-884B-021EE3E35A59}" type="datetime1">
              <a:rPr lang="en-US"/>
              <a:pPr>
                <a:defRPr/>
              </a:pPr>
              <a:t>1/25/2018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E32EDE55-3144-4269-9BDB-65928EBB12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3" r:id="rId1"/>
    <p:sldLayoutId id="2147484354" r:id="rId2"/>
    <p:sldLayoutId id="2147484355" r:id="rId3"/>
    <p:sldLayoutId id="2147484356" r:id="rId4"/>
    <p:sldLayoutId id="2147484357" r:id="rId5"/>
    <p:sldLayoutId id="2147484358" r:id="rId6"/>
    <p:sldLayoutId id="2147484359" r:id="rId7"/>
    <p:sldLayoutId id="2147484360" r:id="rId8"/>
    <p:sldLayoutId id="2147484361" r:id="rId9"/>
    <p:sldLayoutId id="2147484362" r:id="rId10"/>
    <p:sldLayoutId id="214748436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D53CCD91-9A9B-449B-AA0D-FBBFCB6024C2}" type="datetime1">
              <a:rPr lang="en-US"/>
              <a:pPr>
                <a:defRPr/>
              </a:pPr>
              <a:t>1/25/2018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BB840911-77F9-430E-9286-9CE0CF8B5D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4" r:id="rId1"/>
    <p:sldLayoutId id="2147484365" r:id="rId2"/>
    <p:sldLayoutId id="2147484366" r:id="rId3"/>
    <p:sldLayoutId id="2147484367" r:id="rId4"/>
    <p:sldLayoutId id="2147484368" r:id="rId5"/>
    <p:sldLayoutId id="2147484369" r:id="rId6"/>
    <p:sldLayoutId id="2147484370" r:id="rId7"/>
    <p:sldLayoutId id="2147484371" r:id="rId8"/>
    <p:sldLayoutId id="2147484372" r:id="rId9"/>
    <p:sldLayoutId id="2147484373" r:id="rId10"/>
    <p:sldLayoutId id="214748437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2690813" y="57150"/>
            <a:ext cx="4721225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204913"/>
            <a:ext cx="9072563" cy="531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levelv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6980238"/>
            <a:ext cx="2351088" cy="401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E6E2357-4B04-4F99-AF83-0C6F0A23AA75}" type="datetime1">
              <a:rPr lang="en-US"/>
              <a:pPr>
                <a:defRPr/>
              </a:pPr>
              <a:t>1/25/2018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14700" y="7007225"/>
            <a:ext cx="3321050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pic>
        <p:nvPicPr>
          <p:cNvPr id="4102" name="Picture 9" descr="UTSAGifBlue.gif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447088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9" descr="2010-02-17 ICS Master Logo.jpg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88925" y="233363"/>
            <a:ext cx="17907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8"/>
          <p:cNvSpPr>
            <a:spLocks noChangeShapeType="1"/>
          </p:cNvSpPr>
          <p:nvPr userDrawn="1"/>
        </p:nvSpPr>
        <p:spPr bwMode="auto">
          <a:xfrm>
            <a:off x="2527300" y="828675"/>
            <a:ext cx="5257800" cy="1588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0" name="Line 9"/>
          <p:cNvSpPr>
            <a:spLocks noChangeShapeType="1"/>
          </p:cNvSpPr>
          <p:nvPr userDrawn="1"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3B8BEDD-5D90-4C8F-A080-7865D9DB29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5" r:id="rId1"/>
    <p:sldLayoutId id="2147484376" r:id="rId2"/>
    <p:sldLayoutId id="2147484377" r:id="rId3"/>
    <p:sldLayoutId id="2147484378" r:id="rId4"/>
    <p:sldLayoutId id="2147484379" r:id="rId5"/>
    <p:sldLayoutId id="2147484380" r:id="rId6"/>
    <p:sldLayoutId id="2147484381" r:id="rId7"/>
    <p:sldLayoutId id="2147484382" r:id="rId8"/>
    <p:sldLayoutId id="2147484383" r:id="rId9"/>
    <p:sldLayoutId id="2147484384" r:id="rId10"/>
    <p:sldLayoutId id="214748438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343400" y="0"/>
            <a:ext cx="5197475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914400"/>
            <a:ext cx="9069387" cy="584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defRPr>
            </a:lvl1pPr>
          </a:lstStyle>
          <a:p>
            <a:pPr>
              <a:defRPr/>
            </a:pPr>
            <a:fld id="{779B0FFF-52D7-4B48-8273-CB03D59A2296}" type="datetime1">
              <a:rPr lang="en-US"/>
              <a:pPr>
                <a:defRPr/>
              </a:pPr>
              <a:t>1/25/2018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13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7226300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7084A2E2-4245-4880-AA04-A3886BD21EE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6" r:id="rId1"/>
  </p:sldLayoutIdLst>
  <p:hf hdr="0" ftr="0" dt="0"/>
  <p:txStyles>
    <p:titleStyle>
      <a:lvl1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2pPr>
      <a:lvl3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3pPr>
      <a:lvl4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4pPr>
      <a:lvl5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5pPr>
      <a:lvl6pPr marL="15367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6pPr>
      <a:lvl7pPr marL="19939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7pPr>
      <a:lvl8pPr marL="24511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8pPr>
      <a:lvl9pPr marL="29083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9pPr>
    </p:titleStyle>
    <p:bodyStyle>
      <a:lvl1pPr marL="431800" indent="-32385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buChar char=""/>
        <a:defRPr sz="28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marL="863600" indent="-287338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75000"/>
        <a:buFont typeface="Symbol" pitchFamily="18" charset="2"/>
        <a:buChar char=""/>
        <a:defRPr sz="2400">
          <a:solidFill>
            <a:srgbClr val="000000"/>
          </a:solidFill>
          <a:latin typeface="Arial" charset="0"/>
          <a:ea typeface="ＭＳ Ｐゴシック" charset="-128"/>
        </a:defRPr>
      </a:lvl2pPr>
      <a:lvl3pPr marL="1295400" indent="-215900" algn="l" defTabSz="457200" rtl="0" eaLnBrk="0" fontAlgn="base" hangingPunct="0">
        <a:spcBef>
          <a:spcPct val="0"/>
        </a:spcBef>
        <a:spcAft>
          <a:spcPts val="850"/>
        </a:spcAft>
        <a:buClr>
          <a:srgbClr val="000000"/>
        </a:buClr>
        <a:buSzPct val="45000"/>
        <a:buFont typeface="Wingdings" pitchFamily="2" charset="2"/>
        <a:buChar char=""/>
        <a:defRPr sz="2400">
          <a:solidFill>
            <a:srgbClr val="000000"/>
          </a:solidFill>
          <a:latin typeface="Arial" charset="0"/>
          <a:ea typeface="ＭＳ Ｐゴシック" charset="-128"/>
        </a:defRPr>
      </a:lvl3pPr>
      <a:lvl4pPr marL="1727200" indent="-215900" algn="l" defTabSz="457200" rtl="0" eaLnBrk="0" fontAlgn="base" hangingPunct="0">
        <a:spcBef>
          <a:spcPct val="0"/>
        </a:spcBef>
        <a:spcAft>
          <a:spcPts val="575"/>
        </a:spcAft>
        <a:buClr>
          <a:srgbClr val="000000"/>
        </a:buClr>
        <a:buSzPct val="75000"/>
        <a:buFont typeface="Symbol" pitchFamily="18" charset="2"/>
        <a:buChar char=""/>
        <a:defRPr sz="2000">
          <a:solidFill>
            <a:srgbClr val="000000"/>
          </a:solidFill>
          <a:latin typeface="Arial" charset="0"/>
          <a:ea typeface="ＭＳ Ｐゴシック" charset="-128"/>
        </a:defRPr>
      </a:lvl4pPr>
      <a:lvl5pPr marL="2159000" indent="-215900" algn="l" defTabSz="457200" rtl="0" eaLnBrk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pitchFamily="2" charset="2"/>
        <a:buChar char=""/>
        <a:defRPr sz="2000">
          <a:solidFill>
            <a:srgbClr val="000000"/>
          </a:solidFill>
          <a:latin typeface="Arial" charset="0"/>
          <a:ea typeface="ＭＳ Ｐゴシック" charset="-128"/>
        </a:defRPr>
      </a:lvl5pPr>
      <a:lvl6pPr marL="26162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6pPr>
      <a:lvl7pPr marL="30734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7pPr>
      <a:lvl8pPr marL="35306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8pPr>
      <a:lvl9pPr marL="39878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AD3DE2-BC5C-4E6B-AED0-00F882A9EDD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1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392113" y="1112838"/>
            <a:ext cx="9144000" cy="1828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200" dirty="0" smtClean="0"/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200" dirty="0" smtClean="0"/>
              <a:t>Public-Key Certificates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200" dirty="0" smtClean="0"/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 smtClean="0">
                <a:solidFill>
                  <a:schemeClr val="tx2"/>
                </a:solidFill>
              </a:rPr>
              <a:t>Prof</a:t>
            </a:r>
            <a:r>
              <a:rPr lang="en-US" sz="2400" dirty="0">
                <a:solidFill>
                  <a:schemeClr val="tx2"/>
                </a:solidFill>
              </a:rPr>
              <a:t>. Ravi Sandhu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>
                <a:solidFill>
                  <a:schemeClr val="tx2"/>
                </a:solidFill>
              </a:rPr>
              <a:t>Executive Director </a:t>
            </a:r>
            <a:r>
              <a:rPr lang="en-US" sz="2400" dirty="0" smtClean="0">
                <a:solidFill>
                  <a:schemeClr val="tx2"/>
                </a:solidFill>
              </a:rPr>
              <a:t>and Endowed Chair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400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dirty="0" smtClean="0">
                <a:solidFill>
                  <a:schemeClr val="tx2"/>
                </a:solidFill>
              </a:rPr>
              <a:t>Lecture 4</a:t>
            </a:r>
            <a:endParaRPr lang="en-US" sz="2000" b="1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0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600" dirty="0" smtClean="0">
                <a:solidFill>
                  <a:schemeClr val="tx2"/>
                </a:solidFill>
              </a:rPr>
              <a:t>ravi.utsa@gmail.com</a:t>
            </a:r>
            <a:endParaRPr lang="en-US" sz="16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600" dirty="0" smtClean="0">
                <a:solidFill>
                  <a:schemeClr val="tx2"/>
                </a:solidFill>
              </a:rPr>
              <a:t>www.profsandhu.com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1600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0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>
                <a:solidFill>
                  <a:schemeClr val="tx2"/>
                </a:solidFill>
              </a:rPr>
              <a:t> </a:t>
            </a:r>
            <a:endParaRPr lang="en-GB" sz="2400" dirty="0">
              <a:solidFill>
                <a:schemeClr val="tx2"/>
              </a:solidFill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5029200" y="6172200"/>
            <a:ext cx="1588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601913" y="1588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800" dirty="0" smtClean="0">
                <a:solidFill>
                  <a:srgbClr val="131F49"/>
                </a:solidFill>
              </a:rPr>
              <a:t>CS 5323</a:t>
            </a:r>
            <a:endParaRPr lang="en-US" sz="2400" dirty="0">
              <a:solidFill>
                <a:srgbClr val="131F4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190500" y="1167806"/>
            <a:ext cx="9705975" cy="4102266"/>
          </a:xfrm>
        </p:spPr>
        <p:txBody>
          <a:bodyPr/>
          <a:lstStyle/>
          <a:p>
            <a:pPr marL="622300" indent="-514350">
              <a:buSzPct val="100000"/>
              <a:buFont typeface="Wingdings" pitchFamily="2" charset="2"/>
              <a:buChar char="Ø"/>
            </a:pPr>
            <a:r>
              <a:rPr lang="en-US" sz="3200" dirty="0"/>
              <a:t>distinguish various certificates</a:t>
            </a:r>
          </a:p>
          <a:p>
            <a:pPr marL="1054100" lvl="1" indent="-514350">
              <a:buSzPct val="100000"/>
              <a:buFont typeface="Wingdings" panose="05000000000000000000" pitchFamily="2" charset="2"/>
              <a:buChar char="v"/>
            </a:pPr>
            <a:r>
              <a:rPr lang="en-US" sz="2800" dirty="0"/>
              <a:t>signature, encryption, key-agreement</a:t>
            </a:r>
          </a:p>
          <a:p>
            <a:pPr marL="622300" indent="-514350">
              <a:buSzPct val="100000"/>
              <a:buFont typeface="Wingdings" pitchFamily="2" charset="2"/>
              <a:buChar char="Ø"/>
            </a:pPr>
            <a:r>
              <a:rPr lang="en-US" sz="3200" dirty="0"/>
              <a:t>identification info in addition to X.500 name</a:t>
            </a:r>
          </a:p>
          <a:p>
            <a:pPr marL="1054100" lvl="1" indent="-514350">
              <a:buSzPct val="100000"/>
              <a:buFont typeface="Wingdings" panose="05000000000000000000" pitchFamily="2" charset="2"/>
              <a:buChar char="v"/>
            </a:pPr>
            <a:r>
              <a:rPr lang="en-US" sz="2800" dirty="0"/>
              <a:t>internet names: email addresses, host names, URLs</a:t>
            </a:r>
          </a:p>
          <a:p>
            <a:pPr marL="622300" indent="-514350">
              <a:buSzPct val="100000"/>
              <a:buFont typeface="Wingdings" pitchFamily="2" charset="2"/>
              <a:buChar char="Ø"/>
            </a:pPr>
            <a:r>
              <a:rPr lang="en-US" sz="3200" dirty="0"/>
              <a:t>issuer can state policy and usage</a:t>
            </a:r>
          </a:p>
          <a:p>
            <a:pPr marL="1054100" lvl="1" indent="-514350">
              <a:buSzPct val="100000"/>
              <a:buFont typeface="Wingdings" panose="05000000000000000000" pitchFamily="2" charset="2"/>
              <a:buChar char="v"/>
            </a:pPr>
            <a:r>
              <a:rPr lang="en-US" sz="2800" dirty="0"/>
              <a:t>o</a:t>
            </a:r>
            <a:r>
              <a:rPr lang="en-US" sz="2800" dirty="0" smtClean="0"/>
              <a:t>k for </a:t>
            </a:r>
            <a:r>
              <a:rPr lang="en-US" sz="2800" dirty="0"/>
              <a:t>casual email but not for signing checks</a:t>
            </a:r>
            <a:r>
              <a:rPr lang="en-US" dirty="0"/>
              <a:t>	</a:t>
            </a:r>
          </a:p>
          <a:p>
            <a:pPr marL="622300" indent="-514350">
              <a:buSzPct val="100000"/>
              <a:buFont typeface="Wingdings" pitchFamily="2" charset="2"/>
              <a:buChar char="Ø"/>
            </a:pPr>
            <a:r>
              <a:rPr lang="en-US" sz="3200" dirty="0" smtClean="0"/>
              <a:t>extensible</a:t>
            </a:r>
            <a:endParaRPr lang="en-US" sz="3200" dirty="0"/>
          </a:p>
          <a:p>
            <a:pPr marL="1054100" lvl="1" indent="-514350">
              <a:buSzPct val="100000"/>
              <a:buFont typeface="Wingdings" panose="05000000000000000000" pitchFamily="2" charset="2"/>
              <a:buChar char="v"/>
            </a:pPr>
            <a:r>
              <a:rPr lang="en-US" sz="2800" dirty="0"/>
              <a:t>proprietary extensions can be defined and registered</a:t>
            </a:r>
          </a:p>
          <a:p>
            <a:pPr marL="622300" indent="-514350">
              <a:buSzPct val="100000"/>
              <a:buFont typeface="Wingdings" pitchFamily="2" charset="2"/>
              <a:buChar char="Ø"/>
            </a:pPr>
            <a:r>
              <a:rPr lang="en-US" sz="3200" dirty="0"/>
              <a:t>attribute certificates</a:t>
            </a:r>
          </a:p>
          <a:p>
            <a:pPr marL="1054100" lvl="1" indent="-514350">
              <a:buSzPct val="100000"/>
              <a:buFont typeface="Wingdings" panose="05000000000000000000" pitchFamily="2" charset="2"/>
              <a:buChar char="v"/>
            </a:pPr>
            <a:r>
              <a:rPr lang="en-US" sz="2800" dirty="0" smtClean="0"/>
              <a:t>to enable attribute-based authorization</a:t>
            </a:r>
            <a:endParaRPr lang="en-US" sz="2800" dirty="0"/>
          </a:p>
          <a:p>
            <a:pPr marL="1054100" lvl="1" indent="-514350">
              <a:buSzPct val="100000"/>
              <a:buFont typeface="Wingdings" pitchFamily="2" charset="2"/>
              <a:buChar char="Ø"/>
            </a:pPr>
            <a:endParaRPr lang="en-US" dirty="0"/>
          </a:p>
          <a:p>
            <a:pPr marL="622300" indent="-514350">
              <a:buSzPct val="100000"/>
              <a:buFont typeface="Wingdings" pitchFamily="2" charset="2"/>
              <a:buChar char="Ø"/>
            </a:pPr>
            <a:endParaRPr lang="en-US" sz="3200" dirty="0" smtClean="0"/>
          </a:p>
          <a:p>
            <a:pPr marL="622300" indent="-514350">
              <a:buSzPct val="100000"/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622300" indent="-514350">
              <a:buSzPct val="10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919162" lvl="1" indent="-342900">
              <a:buSzPct val="100000"/>
              <a:buFont typeface="Wingdings" pitchFamily="2" charset="2"/>
              <a:buChar char="Ø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919162" lvl="1" indent="-342900">
              <a:buSzPct val="100000"/>
              <a:buFont typeface="Wingdings" pitchFamily="2" charset="2"/>
              <a:buChar char="Ø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565150" indent="-457200">
              <a:buSzPct val="100000"/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565150" indent="-457200">
              <a:buSzPct val="100000"/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565150" indent="-457200">
              <a:buSzPct val="100000"/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565150" indent="-457200">
              <a:buSzPct val="100000"/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10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/>
              <a:t>World-Leadi</a:t>
            </a:r>
            <a:r>
              <a:rPr lang="en-US" sz="1600" i="1" dirty="0"/>
              <a:t>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X.509v3 Innovations</a:t>
            </a:r>
            <a:endParaRPr lang="en-US" sz="40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6312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2109837" y="1167806"/>
            <a:ext cx="5775734" cy="4102266"/>
          </a:xfrm>
        </p:spPr>
        <p:txBody>
          <a:bodyPr/>
          <a:lstStyle/>
          <a:p>
            <a:pPr marL="622300" indent="-514350">
              <a:buSzPct val="100000"/>
              <a:buFont typeface="Wingdings" pitchFamily="2" charset="2"/>
              <a:buChar char="Ø"/>
            </a:pPr>
            <a:r>
              <a:rPr lang="en-US" sz="3200" dirty="0"/>
              <a:t>CRL distribution points</a:t>
            </a:r>
          </a:p>
          <a:p>
            <a:pPr marL="622300" indent="-514350">
              <a:buSzPct val="100000"/>
              <a:buFont typeface="Wingdings" pitchFamily="2" charset="2"/>
              <a:buChar char="Ø"/>
            </a:pPr>
            <a:r>
              <a:rPr lang="en-US" sz="3200" dirty="0"/>
              <a:t>indirect CRLs</a:t>
            </a:r>
          </a:p>
          <a:p>
            <a:pPr marL="622300" indent="-514350">
              <a:buSzPct val="100000"/>
              <a:buFont typeface="Wingdings" pitchFamily="2" charset="2"/>
              <a:buChar char="Ø"/>
            </a:pPr>
            <a:r>
              <a:rPr lang="en-US" sz="3200" dirty="0"/>
              <a:t>delta CRLs</a:t>
            </a:r>
          </a:p>
          <a:p>
            <a:pPr marL="622300" indent="-514350">
              <a:buSzPct val="100000"/>
              <a:buFont typeface="Wingdings" pitchFamily="2" charset="2"/>
              <a:buChar char="Ø"/>
            </a:pPr>
            <a:r>
              <a:rPr lang="en-US" sz="3200" dirty="0"/>
              <a:t>revocation reason</a:t>
            </a:r>
          </a:p>
          <a:p>
            <a:pPr marL="622300" indent="-514350">
              <a:buSzPct val="100000"/>
              <a:buFont typeface="Wingdings" pitchFamily="2" charset="2"/>
              <a:buChar char="Ø"/>
            </a:pPr>
            <a:r>
              <a:rPr lang="en-US" sz="3200" dirty="0"/>
              <a:t>push CRLs</a:t>
            </a:r>
          </a:p>
          <a:p>
            <a:pPr marL="1054100" lvl="1" indent="-514350">
              <a:buSzPct val="100000"/>
              <a:buFont typeface="Wingdings" pitchFamily="2" charset="2"/>
              <a:buChar char="Ø"/>
            </a:pPr>
            <a:endParaRPr lang="en-US" dirty="0"/>
          </a:p>
          <a:p>
            <a:pPr marL="622300" indent="-514350">
              <a:buSzPct val="100000"/>
              <a:buFont typeface="Wingdings" pitchFamily="2" charset="2"/>
              <a:buChar char="Ø"/>
            </a:pPr>
            <a:endParaRPr lang="en-US" sz="3200" dirty="0" smtClean="0"/>
          </a:p>
          <a:p>
            <a:pPr marL="622300" indent="-514350">
              <a:buSzPct val="100000"/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622300" indent="-514350">
              <a:buSzPct val="10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919162" lvl="1" indent="-342900">
              <a:buSzPct val="100000"/>
              <a:buFont typeface="Wingdings" pitchFamily="2" charset="2"/>
              <a:buChar char="Ø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919162" lvl="1" indent="-342900">
              <a:buSzPct val="100000"/>
              <a:buFont typeface="Wingdings" pitchFamily="2" charset="2"/>
              <a:buChar char="Ø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565150" indent="-457200">
              <a:buSzPct val="100000"/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565150" indent="-457200">
              <a:buSzPct val="100000"/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565150" indent="-457200">
              <a:buSzPct val="100000"/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565150" indent="-457200">
              <a:buSzPct val="100000"/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11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/>
              <a:t>World-Leadi</a:t>
            </a:r>
            <a:r>
              <a:rPr lang="en-US" sz="1600" i="1" dirty="0"/>
              <a:t>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X.509v2 CRL Innovations</a:t>
            </a:r>
            <a:endParaRPr lang="en-US" sz="40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88935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AD3DE2-BC5C-4E6B-AED0-00F882A9EDD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12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5" y="6957461"/>
            <a:ext cx="2346325" cy="389335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tabLst>
                <a:tab pos="646168" algn="l"/>
                <a:tab pos="1292335" algn="l"/>
                <a:tab pos="1938502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© Ravi </a:t>
            </a:r>
            <a:r>
              <a:rPr lang="en-US" sz="1200" dirty="0" smtClean="0">
                <a:solidFill>
                  <a:srgbClr val="000000"/>
                </a:solidFill>
              </a:rPr>
              <a:t>Sandhu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3058725" y="6957462"/>
            <a:ext cx="4184638" cy="3029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lIns="81621" tIns="40810" rIns="81621" bIns="40810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400" i="1" dirty="0"/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601915" y="50193"/>
            <a:ext cx="5197475" cy="51316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500" dirty="0" smtClean="0">
                <a:solidFill>
                  <a:srgbClr val="131F49"/>
                </a:solidFill>
              </a:rPr>
              <a:t>General Hierarchical Structure</a:t>
            </a:r>
            <a:endParaRPr lang="en-US" sz="2100" dirty="0">
              <a:solidFill>
                <a:srgbClr val="131F49"/>
              </a:solidFill>
            </a:endParaRPr>
          </a:p>
        </p:txBody>
      </p:sp>
      <p:sp>
        <p:nvSpPr>
          <p:cNvPr id="14" name="AutoShape 3"/>
          <p:cNvSpPr>
            <a:spLocks noChangeArrowheads="1"/>
          </p:cNvSpPr>
          <p:nvPr/>
        </p:nvSpPr>
        <p:spPr bwMode="auto">
          <a:xfrm>
            <a:off x="4683659" y="1214689"/>
            <a:ext cx="685800" cy="457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Z</a:t>
            </a:r>
          </a:p>
        </p:txBody>
      </p:sp>
      <p:sp>
        <p:nvSpPr>
          <p:cNvPr id="15" name="AutoShape 4"/>
          <p:cNvSpPr>
            <a:spLocks noChangeArrowheads="1"/>
          </p:cNvSpPr>
          <p:nvPr/>
        </p:nvSpPr>
        <p:spPr bwMode="auto">
          <a:xfrm>
            <a:off x="2626259" y="2281489"/>
            <a:ext cx="685800" cy="457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X</a:t>
            </a:r>
          </a:p>
        </p:txBody>
      </p:sp>
      <p:sp>
        <p:nvSpPr>
          <p:cNvPr id="16" name="AutoShape 5"/>
          <p:cNvSpPr>
            <a:spLocks noChangeArrowheads="1"/>
          </p:cNvSpPr>
          <p:nvPr/>
        </p:nvSpPr>
        <p:spPr bwMode="auto">
          <a:xfrm>
            <a:off x="1330859" y="3348289"/>
            <a:ext cx="685800" cy="457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Q</a:t>
            </a:r>
          </a:p>
        </p:txBody>
      </p:sp>
      <p:sp>
        <p:nvSpPr>
          <p:cNvPr id="17" name="AutoShape 6"/>
          <p:cNvSpPr>
            <a:spLocks noChangeArrowheads="1"/>
          </p:cNvSpPr>
          <p:nvPr/>
        </p:nvSpPr>
        <p:spPr bwMode="auto">
          <a:xfrm>
            <a:off x="721259" y="4415089"/>
            <a:ext cx="685800" cy="457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A</a:t>
            </a:r>
          </a:p>
        </p:txBody>
      </p:sp>
      <p:sp>
        <p:nvSpPr>
          <p:cNvPr id="18" name="AutoShape 7"/>
          <p:cNvSpPr>
            <a:spLocks noChangeArrowheads="1"/>
          </p:cNvSpPr>
          <p:nvPr/>
        </p:nvSpPr>
        <p:spPr bwMode="auto">
          <a:xfrm>
            <a:off x="6664859" y="2281489"/>
            <a:ext cx="685800" cy="457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Y</a:t>
            </a:r>
          </a:p>
        </p:txBody>
      </p:sp>
      <p:sp>
        <p:nvSpPr>
          <p:cNvPr id="19" name="AutoShape 8"/>
          <p:cNvSpPr>
            <a:spLocks noChangeArrowheads="1"/>
          </p:cNvSpPr>
          <p:nvPr/>
        </p:nvSpPr>
        <p:spPr bwMode="auto">
          <a:xfrm>
            <a:off x="3540659" y="3348289"/>
            <a:ext cx="685800" cy="457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R</a:t>
            </a:r>
          </a:p>
        </p:txBody>
      </p:sp>
      <p:sp>
        <p:nvSpPr>
          <p:cNvPr id="20" name="AutoShape 9"/>
          <p:cNvSpPr>
            <a:spLocks noChangeArrowheads="1"/>
          </p:cNvSpPr>
          <p:nvPr/>
        </p:nvSpPr>
        <p:spPr bwMode="auto">
          <a:xfrm>
            <a:off x="5598059" y="3348289"/>
            <a:ext cx="685800" cy="457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S</a:t>
            </a:r>
          </a:p>
        </p:txBody>
      </p:sp>
      <p:sp>
        <p:nvSpPr>
          <p:cNvPr id="21" name="AutoShape 10"/>
          <p:cNvSpPr>
            <a:spLocks noChangeArrowheads="1"/>
          </p:cNvSpPr>
          <p:nvPr/>
        </p:nvSpPr>
        <p:spPr bwMode="auto">
          <a:xfrm>
            <a:off x="7807859" y="3348289"/>
            <a:ext cx="685800" cy="457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T</a:t>
            </a:r>
          </a:p>
        </p:txBody>
      </p:sp>
      <p:sp>
        <p:nvSpPr>
          <p:cNvPr id="22" name="AutoShape 11"/>
          <p:cNvSpPr>
            <a:spLocks noChangeArrowheads="1"/>
          </p:cNvSpPr>
          <p:nvPr/>
        </p:nvSpPr>
        <p:spPr bwMode="auto">
          <a:xfrm>
            <a:off x="1788059" y="4415089"/>
            <a:ext cx="685800" cy="457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C</a:t>
            </a:r>
          </a:p>
        </p:txBody>
      </p:sp>
      <p:sp>
        <p:nvSpPr>
          <p:cNvPr id="23" name="AutoShape 12"/>
          <p:cNvSpPr>
            <a:spLocks noChangeArrowheads="1"/>
          </p:cNvSpPr>
          <p:nvPr/>
        </p:nvSpPr>
        <p:spPr bwMode="auto">
          <a:xfrm>
            <a:off x="3007259" y="4415089"/>
            <a:ext cx="685800" cy="457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E</a:t>
            </a:r>
          </a:p>
        </p:txBody>
      </p:sp>
      <p:sp>
        <p:nvSpPr>
          <p:cNvPr id="24" name="AutoShape 13"/>
          <p:cNvSpPr>
            <a:spLocks noChangeArrowheads="1"/>
          </p:cNvSpPr>
          <p:nvPr/>
        </p:nvSpPr>
        <p:spPr bwMode="auto">
          <a:xfrm>
            <a:off x="4074059" y="4415089"/>
            <a:ext cx="685800" cy="457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G</a:t>
            </a:r>
          </a:p>
        </p:txBody>
      </p:sp>
      <p:sp>
        <p:nvSpPr>
          <p:cNvPr id="25" name="AutoShape 14"/>
          <p:cNvSpPr>
            <a:spLocks noChangeArrowheads="1"/>
          </p:cNvSpPr>
          <p:nvPr/>
        </p:nvSpPr>
        <p:spPr bwMode="auto">
          <a:xfrm>
            <a:off x="5217059" y="4415089"/>
            <a:ext cx="685800" cy="457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I</a:t>
            </a:r>
          </a:p>
        </p:txBody>
      </p:sp>
      <p:sp>
        <p:nvSpPr>
          <p:cNvPr id="26" name="AutoShape 15"/>
          <p:cNvSpPr>
            <a:spLocks noChangeArrowheads="1"/>
          </p:cNvSpPr>
          <p:nvPr/>
        </p:nvSpPr>
        <p:spPr bwMode="auto">
          <a:xfrm>
            <a:off x="6283859" y="4415089"/>
            <a:ext cx="685800" cy="457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K</a:t>
            </a:r>
          </a:p>
        </p:txBody>
      </p:sp>
      <p:sp>
        <p:nvSpPr>
          <p:cNvPr id="27" name="AutoShape 16"/>
          <p:cNvSpPr>
            <a:spLocks noChangeArrowheads="1"/>
          </p:cNvSpPr>
          <p:nvPr/>
        </p:nvSpPr>
        <p:spPr bwMode="auto">
          <a:xfrm>
            <a:off x="7503059" y="4415089"/>
            <a:ext cx="685800" cy="457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M</a:t>
            </a:r>
          </a:p>
        </p:txBody>
      </p:sp>
      <p:sp>
        <p:nvSpPr>
          <p:cNvPr id="28" name="AutoShape 17"/>
          <p:cNvSpPr>
            <a:spLocks noChangeArrowheads="1"/>
          </p:cNvSpPr>
          <p:nvPr/>
        </p:nvSpPr>
        <p:spPr bwMode="auto">
          <a:xfrm>
            <a:off x="8569859" y="4415089"/>
            <a:ext cx="685800" cy="457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O</a:t>
            </a:r>
          </a:p>
        </p:txBody>
      </p:sp>
      <p:sp>
        <p:nvSpPr>
          <p:cNvPr id="29" name="Rectangle 18"/>
          <p:cNvSpPr>
            <a:spLocks noChangeArrowheads="1"/>
          </p:cNvSpPr>
          <p:nvPr/>
        </p:nvSpPr>
        <p:spPr bwMode="auto">
          <a:xfrm>
            <a:off x="568859" y="5481889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a</a:t>
            </a:r>
          </a:p>
        </p:txBody>
      </p:sp>
      <p:sp>
        <p:nvSpPr>
          <p:cNvPr id="30" name="Rectangle 19"/>
          <p:cNvSpPr>
            <a:spLocks noChangeArrowheads="1"/>
          </p:cNvSpPr>
          <p:nvPr/>
        </p:nvSpPr>
        <p:spPr bwMode="auto">
          <a:xfrm>
            <a:off x="1102259" y="5481889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b</a:t>
            </a:r>
          </a:p>
        </p:txBody>
      </p:sp>
      <p:sp>
        <p:nvSpPr>
          <p:cNvPr id="31" name="Rectangle 20"/>
          <p:cNvSpPr>
            <a:spLocks noChangeArrowheads="1"/>
          </p:cNvSpPr>
          <p:nvPr/>
        </p:nvSpPr>
        <p:spPr bwMode="auto">
          <a:xfrm>
            <a:off x="1635659" y="5481889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c</a:t>
            </a:r>
          </a:p>
        </p:txBody>
      </p:sp>
      <p:sp>
        <p:nvSpPr>
          <p:cNvPr id="32" name="Rectangle 21"/>
          <p:cNvSpPr>
            <a:spLocks noChangeArrowheads="1"/>
          </p:cNvSpPr>
          <p:nvPr/>
        </p:nvSpPr>
        <p:spPr bwMode="auto">
          <a:xfrm>
            <a:off x="2169059" y="5481889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d</a:t>
            </a:r>
          </a:p>
        </p:txBody>
      </p:sp>
      <p:sp>
        <p:nvSpPr>
          <p:cNvPr id="33" name="Rectangle 22"/>
          <p:cNvSpPr>
            <a:spLocks noChangeArrowheads="1"/>
          </p:cNvSpPr>
          <p:nvPr/>
        </p:nvSpPr>
        <p:spPr bwMode="auto">
          <a:xfrm>
            <a:off x="2778659" y="5481889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e</a:t>
            </a:r>
          </a:p>
        </p:txBody>
      </p:sp>
      <p:sp>
        <p:nvSpPr>
          <p:cNvPr id="34" name="Rectangle 23"/>
          <p:cNvSpPr>
            <a:spLocks noChangeArrowheads="1"/>
          </p:cNvSpPr>
          <p:nvPr/>
        </p:nvSpPr>
        <p:spPr bwMode="auto">
          <a:xfrm>
            <a:off x="3312059" y="5481889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f</a:t>
            </a:r>
          </a:p>
        </p:txBody>
      </p:sp>
      <p:sp>
        <p:nvSpPr>
          <p:cNvPr id="35" name="Rectangle 24"/>
          <p:cNvSpPr>
            <a:spLocks noChangeArrowheads="1"/>
          </p:cNvSpPr>
          <p:nvPr/>
        </p:nvSpPr>
        <p:spPr bwMode="auto">
          <a:xfrm>
            <a:off x="3921659" y="5481889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g</a:t>
            </a:r>
          </a:p>
        </p:txBody>
      </p:sp>
      <p:sp>
        <p:nvSpPr>
          <p:cNvPr id="36" name="Rectangle 25"/>
          <p:cNvSpPr>
            <a:spLocks noChangeArrowheads="1"/>
          </p:cNvSpPr>
          <p:nvPr/>
        </p:nvSpPr>
        <p:spPr bwMode="auto">
          <a:xfrm>
            <a:off x="4455059" y="5481889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h</a:t>
            </a:r>
          </a:p>
        </p:txBody>
      </p:sp>
      <p:sp>
        <p:nvSpPr>
          <p:cNvPr id="37" name="Rectangle 26"/>
          <p:cNvSpPr>
            <a:spLocks noChangeArrowheads="1"/>
          </p:cNvSpPr>
          <p:nvPr/>
        </p:nvSpPr>
        <p:spPr bwMode="auto">
          <a:xfrm>
            <a:off x="5064659" y="5481889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i</a:t>
            </a:r>
          </a:p>
        </p:txBody>
      </p:sp>
      <p:sp>
        <p:nvSpPr>
          <p:cNvPr id="38" name="Rectangle 27"/>
          <p:cNvSpPr>
            <a:spLocks noChangeArrowheads="1"/>
          </p:cNvSpPr>
          <p:nvPr/>
        </p:nvSpPr>
        <p:spPr bwMode="auto">
          <a:xfrm>
            <a:off x="5598059" y="5481889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j</a:t>
            </a:r>
          </a:p>
        </p:txBody>
      </p:sp>
      <p:sp>
        <p:nvSpPr>
          <p:cNvPr id="39" name="Rectangle 28"/>
          <p:cNvSpPr>
            <a:spLocks noChangeArrowheads="1"/>
          </p:cNvSpPr>
          <p:nvPr/>
        </p:nvSpPr>
        <p:spPr bwMode="auto">
          <a:xfrm>
            <a:off x="6207659" y="5481889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k</a:t>
            </a:r>
          </a:p>
        </p:txBody>
      </p:sp>
      <p:sp>
        <p:nvSpPr>
          <p:cNvPr id="40" name="Rectangle 29"/>
          <p:cNvSpPr>
            <a:spLocks noChangeArrowheads="1"/>
          </p:cNvSpPr>
          <p:nvPr/>
        </p:nvSpPr>
        <p:spPr bwMode="auto">
          <a:xfrm>
            <a:off x="6741059" y="5481889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l</a:t>
            </a:r>
          </a:p>
        </p:txBody>
      </p:sp>
      <p:sp>
        <p:nvSpPr>
          <p:cNvPr id="41" name="Rectangle 30"/>
          <p:cNvSpPr>
            <a:spLocks noChangeArrowheads="1"/>
          </p:cNvSpPr>
          <p:nvPr/>
        </p:nvSpPr>
        <p:spPr bwMode="auto">
          <a:xfrm>
            <a:off x="7350659" y="5481889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m</a:t>
            </a:r>
          </a:p>
        </p:txBody>
      </p:sp>
      <p:sp>
        <p:nvSpPr>
          <p:cNvPr id="42" name="Rectangle 31"/>
          <p:cNvSpPr>
            <a:spLocks noChangeArrowheads="1"/>
          </p:cNvSpPr>
          <p:nvPr/>
        </p:nvSpPr>
        <p:spPr bwMode="auto">
          <a:xfrm>
            <a:off x="7884059" y="5481889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n</a:t>
            </a:r>
          </a:p>
        </p:txBody>
      </p:sp>
      <p:sp>
        <p:nvSpPr>
          <p:cNvPr id="43" name="Rectangle 32"/>
          <p:cNvSpPr>
            <a:spLocks noChangeArrowheads="1"/>
          </p:cNvSpPr>
          <p:nvPr/>
        </p:nvSpPr>
        <p:spPr bwMode="auto">
          <a:xfrm>
            <a:off x="8493659" y="5481889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o</a:t>
            </a:r>
          </a:p>
        </p:txBody>
      </p:sp>
      <p:sp>
        <p:nvSpPr>
          <p:cNvPr id="44" name="Rectangle 33"/>
          <p:cNvSpPr>
            <a:spLocks noChangeArrowheads="1"/>
          </p:cNvSpPr>
          <p:nvPr/>
        </p:nvSpPr>
        <p:spPr bwMode="auto">
          <a:xfrm>
            <a:off x="9027059" y="5481889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p</a:t>
            </a:r>
          </a:p>
        </p:txBody>
      </p:sp>
      <p:sp>
        <p:nvSpPr>
          <p:cNvPr id="45" name="Line 34"/>
          <p:cNvSpPr>
            <a:spLocks noChangeShapeType="1"/>
          </p:cNvSpPr>
          <p:nvPr/>
        </p:nvSpPr>
        <p:spPr bwMode="auto">
          <a:xfrm flipV="1">
            <a:off x="3235859" y="1667127"/>
            <a:ext cx="1449388" cy="614362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Line 35"/>
          <p:cNvSpPr>
            <a:spLocks noChangeShapeType="1"/>
          </p:cNvSpPr>
          <p:nvPr/>
        </p:nvSpPr>
        <p:spPr bwMode="auto">
          <a:xfrm>
            <a:off x="5296434" y="1667127"/>
            <a:ext cx="1371600" cy="612775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Line 36"/>
          <p:cNvSpPr>
            <a:spLocks noChangeShapeType="1"/>
          </p:cNvSpPr>
          <p:nvPr/>
        </p:nvSpPr>
        <p:spPr bwMode="auto">
          <a:xfrm flipH="1">
            <a:off x="2016659" y="2738689"/>
            <a:ext cx="60960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Line 37"/>
          <p:cNvSpPr>
            <a:spLocks noChangeShapeType="1"/>
          </p:cNvSpPr>
          <p:nvPr/>
        </p:nvSpPr>
        <p:spPr bwMode="auto">
          <a:xfrm>
            <a:off x="3235859" y="2738689"/>
            <a:ext cx="30480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Line 38"/>
          <p:cNvSpPr>
            <a:spLocks noChangeShapeType="1"/>
          </p:cNvSpPr>
          <p:nvPr/>
        </p:nvSpPr>
        <p:spPr bwMode="auto">
          <a:xfrm flipH="1">
            <a:off x="6283859" y="2738689"/>
            <a:ext cx="38100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" name="Line 39"/>
          <p:cNvSpPr>
            <a:spLocks noChangeShapeType="1"/>
          </p:cNvSpPr>
          <p:nvPr/>
        </p:nvSpPr>
        <p:spPr bwMode="auto">
          <a:xfrm>
            <a:off x="7274459" y="2738689"/>
            <a:ext cx="53340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" name="Line 40"/>
          <p:cNvSpPr>
            <a:spLocks noChangeShapeType="1"/>
          </p:cNvSpPr>
          <p:nvPr/>
        </p:nvSpPr>
        <p:spPr bwMode="auto">
          <a:xfrm flipH="1">
            <a:off x="1076859" y="3780089"/>
            <a:ext cx="254000" cy="6223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" name="Line 41"/>
          <p:cNvSpPr>
            <a:spLocks noChangeShapeType="1"/>
          </p:cNvSpPr>
          <p:nvPr/>
        </p:nvSpPr>
        <p:spPr bwMode="auto">
          <a:xfrm>
            <a:off x="2016659" y="3805489"/>
            <a:ext cx="15240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Line 42"/>
          <p:cNvSpPr>
            <a:spLocks noChangeShapeType="1"/>
          </p:cNvSpPr>
          <p:nvPr/>
        </p:nvSpPr>
        <p:spPr bwMode="auto">
          <a:xfrm flipH="1">
            <a:off x="3388259" y="3805489"/>
            <a:ext cx="15240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Line 43"/>
          <p:cNvSpPr>
            <a:spLocks noChangeShapeType="1"/>
          </p:cNvSpPr>
          <p:nvPr/>
        </p:nvSpPr>
        <p:spPr bwMode="auto">
          <a:xfrm>
            <a:off x="4226459" y="3805489"/>
            <a:ext cx="15240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Line 44"/>
          <p:cNvSpPr>
            <a:spLocks noChangeShapeType="1"/>
          </p:cNvSpPr>
          <p:nvPr/>
        </p:nvSpPr>
        <p:spPr bwMode="auto">
          <a:xfrm flipH="1">
            <a:off x="5521859" y="3805489"/>
            <a:ext cx="7620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Line 45"/>
          <p:cNvSpPr>
            <a:spLocks noChangeShapeType="1"/>
          </p:cNvSpPr>
          <p:nvPr/>
        </p:nvSpPr>
        <p:spPr bwMode="auto">
          <a:xfrm>
            <a:off x="6283859" y="3805489"/>
            <a:ext cx="30480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" name="Line 46"/>
          <p:cNvSpPr>
            <a:spLocks noChangeShapeType="1"/>
          </p:cNvSpPr>
          <p:nvPr/>
        </p:nvSpPr>
        <p:spPr bwMode="auto">
          <a:xfrm flipH="1">
            <a:off x="7731659" y="3805489"/>
            <a:ext cx="15240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" name="Line 47"/>
          <p:cNvSpPr>
            <a:spLocks noChangeShapeType="1"/>
          </p:cNvSpPr>
          <p:nvPr/>
        </p:nvSpPr>
        <p:spPr bwMode="auto">
          <a:xfrm>
            <a:off x="8417459" y="3805489"/>
            <a:ext cx="45720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" name="Line 48"/>
          <p:cNvSpPr>
            <a:spLocks noChangeShapeType="1"/>
          </p:cNvSpPr>
          <p:nvPr/>
        </p:nvSpPr>
        <p:spPr bwMode="auto">
          <a:xfrm>
            <a:off x="873659" y="4872289"/>
            <a:ext cx="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" name="Line 49"/>
          <p:cNvSpPr>
            <a:spLocks noChangeShapeType="1"/>
          </p:cNvSpPr>
          <p:nvPr/>
        </p:nvSpPr>
        <p:spPr bwMode="auto">
          <a:xfrm>
            <a:off x="1254659" y="4872289"/>
            <a:ext cx="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" name="Line 50"/>
          <p:cNvSpPr>
            <a:spLocks noChangeShapeType="1"/>
          </p:cNvSpPr>
          <p:nvPr/>
        </p:nvSpPr>
        <p:spPr bwMode="auto">
          <a:xfrm>
            <a:off x="1940459" y="4872289"/>
            <a:ext cx="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Line 51"/>
          <p:cNvSpPr>
            <a:spLocks noChangeShapeType="1"/>
          </p:cNvSpPr>
          <p:nvPr/>
        </p:nvSpPr>
        <p:spPr bwMode="auto">
          <a:xfrm>
            <a:off x="2321459" y="4872289"/>
            <a:ext cx="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" name="Line 52"/>
          <p:cNvSpPr>
            <a:spLocks noChangeShapeType="1"/>
          </p:cNvSpPr>
          <p:nvPr/>
        </p:nvSpPr>
        <p:spPr bwMode="auto">
          <a:xfrm>
            <a:off x="3083459" y="4872289"/>
            <a:ext cx="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" name="Line 53"/>
          <p:cNvSpPr>
            <a:spLocks noChangeShapeType="1"/>
          </p:cNvSpPr>
          <p:nvPr/>
        </p:nvSpPr>
        <p:spPr bwMode="auto">
          <a:xfrm>
            <a:off x="3540659" y="4872289"/>
            <a:ext cx="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" name="Line 54"/>
          <p:cNvSpPr>
            <a:spLocks noChangeShapeType="1"/>
          </p:cNvSpPr>
          <p:nvPr/>
        </p:nvSpPr>
        <p:spPr bwMode="auto">
          <a:xfrm>
            <a:off x="4226459" y="4872289"/>
            <a:ext cx="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" name="Line 55"/>
          <p:cNvSpPr>
            <a:spLocks noChangeShapeType="1"/>
          </p:cNvSpPr>
          <p:nvPr/>
        </p:nvSpPr>
        <p:spPr bwMode="auto">
          <a:xfrm>
            <a:off x="4607459" y="4872289"/>
            <a:ext cx="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Line 56"/>
          <p:cNvSpPr>
            <a:spLocks noChangeShapeType="1"/>
          </p:cNvSpPr>
          <p:nvPr/>
        </p:nvSpPr>
        <p:spPr bwMode="auto">
          <a:xfrm>
            <a:off x="5369459" y="4872289"/>
            <a:ext cx="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" name="Line 57"/>
          <p:cNvSpPr>
            <a:spLocks noChangeShapeType="1"/>
          </p:cNvSpPr>
          <p:nvPr/>
        </p:nvSpPr>
        <p:spPr bwMode="auto">
          <a:xfrm>
            <a:off x="5750459" y="4872289"/>
            <a:ext cx="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" name="Line 58"/>
          <p:cNvSpPr>
            <a:spLocks noChangeShapeType="1"/>
          </p:cNvSpPr>
          <p:nvPr/>
        </p:nvSpPr>
        <p:spPr bwMode="auto">
          <a:xfrm>
            <a:off x="6436259" y="4872289"/>
            <a:ext cx="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" name="Line 59"/>
          <p:cNvSpPr>
            <a:spLocks noChangeShapeType="1"/>
          </p:cNvSpPr>
          <p:nvPr/>
        </p:nvSpPr>
        <p:spPr bwMode="auto">
          <a:xfrm>
            <a:off x="6817259" y="4872289"/>
            <a:ext cx="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" name="Line 60"/>
          <p:cNvSpPr>
            <a:spLocks noChangeShapeType="1"/>
          </p:cNvSpPr>
          <p:nvPr/>
        </p:nvSpPr>
        <p:spPr bwMode="auto">
          <a:xfrm>
            <a:off x="7655459" y="4872289"/>
            <a:ext cx="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" name="Line 61"/>
          <p:cNvSpPr>
            <a:spLocks noChangeShapeType="1"/>
          </p:cNvSpPr>
          <p:nvPr/>
        </p:nvSpPr>
        <p:spPr bwMode="auto">
          <a:xfrm>
            <a:off x="8036459" y="4872289"/>
            <a:ext cx="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" name="Line 62"/>
          <p:cNvSpPr>
            <a:spLocks noChangeShapeType="1"/>
          </p:cNvSpPr>
          <p:nvPr/>
        </p:nvSpPr>
        <p:spPr bwMode="auto">
          <a:xfrm>
            <a:off x="8722259" y="4872289"/>
            <a:ext cx="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" name="Line 63"/>
          <p:cNvSpPr>
            <a:spLocks noChangeShapeType="1"/>
          </p:cNvSpPr>
          <p:nvPr/>
        </p:nvSpPr>
        <p:spPr bwMode="auto">
          <a:xfrm>
            <a:off x="9103259" y="4872289"/>
            <a:ext cx="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53452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AD3DE2-BC5C-4E6B-AED0-00F882A9EDD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13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5" y="6957461"/>
            <a:ext cx="2346325" cy="389335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tabLst>
                <a:tab pos="646168" algn="l"/>
                <a:tab pos="1292335" algn="l"/>
                <a:tab pos="1938502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© Ravi </a:t>
            </a:r>
            <a:r>
              <a:rPr lang="en-US" sz="1200" dirty="0" smtClean="0">
                <a:solidFill>
                  <a:srgbClr val="000000"/>
                </a:solidFill>
              </a:rPr>
              <a:t>Sandhu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3058725" y="6957462"/>
            <a:ext cx="4184638" cy="3029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lIns="81621" tIns="40810" rIns="81621" bIns="40810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400" i="1" dirty="0"/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601915" y="50193"/>
            <a:ext cx="5197475" cy="51316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dirty="0" smtClean="0">
                <a:solidFill>
                  <a:srgbClr val="131F49"/>
                </a:solidFill>
              </a:rPr>
              <a:t>General Hierarchical Structure with Added Links</a:t>
            </a:r>
            <a:endParaRPr lang="en-US" sz="1600" dirty="0">
              <a:solidFill>
                <a:srgbClr val="131F49"/>
              </a:solidFill>
            </a:endParaRPr>
          </a:p>
        </p:txBody>
      </p:sp>
      <p:sp>
        <p:nvSpPr>
          <p:cNvPr id="75" name="AutoShape 3"/>
          <p:cNvSpPr>
            <a:spLocks noChangeArrowheads="1"/>
          </p:cNvSpPr>
          <p:nvPr/>
        </p:nvSpPr>
        <p:spPr bwMode="auto">
          <a:xfrm>
            <a:off x="4710815" y="1250893"/>
            <a:ext cx="685800" cy="457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Z</a:t>
            </a:r>
          </a:p>
        </p:txBody>
      </p:sp>
      <p:sp>
        <p:nvSpPr>
          <p:cNvPr id="76" name="AutoShape 4"/>
          <p:cNvSpPr>
            <a:spLocks noChangeArrowheads="1"/>
          </p:cNvSpPr>
          <p:nvPr/>
        </p:nvSpPr>
        <p:spPr bwMode="auto">
          <a:xfrm>
            <a:off x="2653415" y="2317693"/>
            <a:ext cx="685800" cy="457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X</a:t>
            </a:r>
          </a:p>
        </p:txBody>
      </p:sp>
      <p:sp>
        <p:nvSpPr>
          <p:cNvPr id="77" name="AutoShape 5"/>
          <p:cNvSpPr>
            <a:spLocks noChangeArrowheads="1"/>
          </p:cNvSpPr>
          <p:nvPr/>
        </p:nvSpPr>
        <p:spPr bwMode="auto">
          <a:xfrm>
            <a:off x="1358015" y="3384493"/>
            <a:ext cx="685800" cy="457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Q</a:t>
            </a:r>
          </a:p>
        </p:txBody>
      </p:sp>
      <p:sp>
        <p:nvSpPr>
          <p:cNvPr id="78" name="AutoShape 6"/>
          <p:cNvSpPr>
            <a:spLocks noChangeArrowheads="1"/>
          </p:cNvSpPr>
          <p:nvPr/>
        </p:nvSpPr>
        <p:spPr bwMode="auto">
          <a:xfrm>
            <a:off x="748415" y="4451293"/>
            <a:ext cx="685800" cy="457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A</a:t>
            </a:r>
          </a:p>
        </p:txBody>
      </p:sp>
      <p:sp>
        <p:nvSpPr>
          <p:cNvPr id="79" name="AutoShape 7"/>
          <p:cNvSpPr>
            <a:spLocks noChangeArrowheads="1"/>
          </p:cNvSpPr>
          <p:nvPr/>
        </p:nvSpPr>
        <p:spPr bwMode="auto">
          <a:xfrm>
            <a:off x="6692015" y="2317693"/>
            <a:ext cx="685800" cy="457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Y</a:t>
            </a:r>
          </a:p>
        </p:txBody>
      </p:sp>
      <p:sp>
        <p:nvSpPr>
          <p:cNvPr id="80" name="AutoShape 8"/>
          <p:cNvSpPr>
            <a:spLocks noChangeArrowheads="1"/>
          </p:cNvSpPr>
          <p:nvPr/>
        </p:nvSpPr>
        <p:spPr bwMode="auto">
          <a:xfrm>
            <a:off x="3567815" y="3384493"/>
            <a:ext cx="685800" cy="457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R</a:t>
            </a:r>
          </a:p>
        </p:txBody>
      </p:sp>
      <p:sp>
        <p:nvSpPr>
          <p:cNvPr id="81" name="AutoShape 9"/>
          <p:cNvSpPr>
            <a:spLocks noChangeArrowheads="1"/>
          </p:cNvSpPr>
          <p:nvPr/>
        </p:nvSpPr>
        <p:spPr bwMode="auto">
          <a:xfrm>
            <a:off x="5625215" y="3384493"/>
            <a:ext cx="685800" cy="457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S</a:t>
            </a:r>
          </a:p>
        </p:txBody>
      </p:sp>
      <p:sp>
        <p:nvSpPr>
          <p:cNvPr id="82" name="AutoShape 10"/>
          <p:cNvSpPr>
            <a:spLocks noChangeArrowheads="1"/>
          </p:cNvSpPr>
          <p:nvPr/>
        </p:nvSpPr>
        <p:spPr bwMode="auto">
          <a:xfrm>
            <a:off x="7835015" y="3384493"/>
            <a:ext cx="685800" cy="457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T</a:t>
            </a:r>
          </a:p>
        </p:txBody>
      </p:sp>
      <p:sp>
        <p:nvSpPr>
          <p:cNvPr id="83" name="AutoShape 11"/>
          <p:cNvSpPr>
            <a:spLocks noChangeArrowheads="1"/>
          </p:cNvSpPr>
          <p:nvPr/>
        </p:nvSpPr>
        <p:spPr bwMode="auto">
          <a:xfrm>
            <a:off x="1815215" y="4451293"/>
            <a:ext cx="685800" cy="457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C</a:t>
            </a:r>
          </a:p>
        </p:txBody>
      </p:sp>
      <p:sp>
        <p:nvSpPr>
          <p:cNvPr id="84" name="AutoShape 12"/>
          <p:cNvSpPr>
            <a:spLocks noChangeArrowheads="1"/>
          </p:cNvSpPr>
          <p:nvPr/>
        </p:nvSpPr>
        <p:spPr bwMode="auto">
          <a:xfrm>
            <a:off x="3034415" y="4451293"/>
            <a:ext cx="685800" cy="457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E</a:t>
            </a:r>
          </a:p>
        </p:txBody>
      </p:sp>
      <p:sp>
        <p:nvSpPr>
          <p:cNvPr id="85" name="AutoShape 13"/>
          <p:cNvSpPr>
            <a:spLocks noChangeArrowheads="1"/>
          </p:cNvSpPr>
          <p:nvPr/>
        </p:nvSpPr>
        <p:spPr bwMode="auto">
          <a:xfrm>
            <a:off x="4101215" y="4451293"/>
            <a:ext cx="685800" cy="457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G</a:t>
            </a:r>
          </a:p>
        </p:txBody>
      </p:sp>
      <p:sp>
        <p:nvSpPr>
          <p:cNvPr id="86" name="AutoShape 14"/>
          <p:cNvSpPr>
            <a:spLocks noChangeArrowheads="1"/>
          </p:cNvSpPr>
          <p:nvPr/>
        </p:nvSpPr>
        <p:spPr bwMode="auto">
          <a:xfrm>
            <a:off x="5244215" y="4451293"/>
            <a:ext cx="685800" cy="457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I</a:t>
            </a:r>
          </a:p>
        </p:txBody>
      </p:sp>
      <p:sp>
        <p:nvSpPr>
          <p:cNvPr id="87" name="AutoShape 15"/>
          <p:cNvSpPr>
            <a:spLocks noChangeArrowheads="1"/>
          </p:cNvSpPr>
          <p:nvPr/>
        </p:nvSpPr>
        <p:spPr bwMode="auto">
          <a:xfrm>
            <a:off x="6311015" y="4451293"/>
            <a:ext cx="685800" cy="457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K</a:t>
            </a:r>
          </a:p>
        </p:txBody>
      </p:sp>
      <p:sp>
        <p:nvSpPr>
          <p:cNvPr id="88" name="AutoShape 16"/>
          <p:cNvSpPr>
            <a:spLocks noChangeArrowheads="1"/>
          </p:cNvSpPr>
          <p:nvPr/>
        </p:nvSpPr>
        <p:spPr bwMode="auto">
          <a:xfrm>
            <a:off x="7530215" y="4451293"/>
            <a:ext cx="685800" cy="457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M</a:t>
            </a:r>
          </a:p>
        </p:txBody>
      </p:sp>
      <p:sp>
        <p:nvSpPr>
          <p:cNvPr id="89" name="AutoShape 17"/>
          <p:cNvSpPr>
            <a:spLocks noChangeArrowheads="1"/>
          </p:cNvSpPr>
          <p:nvPr/>
        </p:nvSpPr>
        <p:spPr bwMode="auto">
          <a:xfrm>
            <a:off x="8597015" y="4451293"/>
            <a:ext cx="685800" cy="457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O</a:t>
            </a:r>
          </a:p>
        </p:txBody>
      </p:sp>
      <p:sp>
        <p:nvSpPr>
          <p:cNvPr id="90" name="Rectangle 18"/>
          <p:cNvSpPr>
            <a:spLocks noChangeArrowheads="1"/>
          </p:cNvSpPr>
          <p:nvPr/>
        </p:nvSpPr>
        <p:spPr bwMode="auto">
          <a:xfrm>
            <a:off x="596015" y="5518093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a</a:t>
            </a:r>
          </a:p>
        </p:txBody>
      </p:sp>
      <p:sp>
        <p:nvSpPr>
          <p:cNvPr id="91" name="Rectangle 19"/>
          <p:cNvSpPr>
            <a:spLocks noChangeArrowheads="1"/>
          </p:cNvSpPr>
          <p:nvPr/>
        </p:nvSpPr>
        <p:spPr bwMode="auto">
          <a:xfrm>
            <a:off x="1129415" y="5518093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b</a:t>
            </a:r>
          </a:p>
        </p:txBody>
      </p:sp>
      <p:sp>
        <p:nvSpPr>
          <p:cNvPr id="92" name="Rectangle 20"/>
          <p:cNvSpPr>
            <a:spLocks noChangeArrowheads="1"/>
          </p:cNvSpPr>
          <p:nvPr/>
        </p:nvSpPr>
        <p:spPr bwMode="auto">
          <a:xfrm>
            <a:off x="1662815" y="5518093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c</a:t>
            </a:r>
          </a:p>
        </p:txBody>
      </p:sp>
      <p:sp>
        <p:nvSpPr>
          <p:cNvPr id="93" name="Rectangle 21"/>
          <p:cNvSpPr>
            <a:spLocks noChangeArrowheads="1"/>
          </p:cNvSpPr>
          <p:nvPr/>
        </p:nvSpPr>
        <p:spPr bwMode="auto">
          <a:xfrm>
            <a:off x="2196215" y="5518093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d</a:t>
            </a:r>
          </a:p>
        </p:txBody>
      </p:sp>
      <p:sp>
        <p:nvSpPr>
          <p:cNvPr id="94" name="Rectangle 22"/>
          <p:cNvSpPr>
            <a:spLocks noChangeArrowheads="1"/>
          </p:cNvSpPr>
          <p:nvPr/>
        </p:nvSpPr>
        <p:spPr bwMode="auto">
          <a:xfrm>
            <a:off x="2805815" y="5518093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e</a:t>
            </a:r>
          </a:p>
        </p:txBody>
      </p:sp>
      <p:sp>
        <p:nvSpPr>
          <p:cNvPr id="95" name="Rectangle 23"/>
          <p:cNvSpPr>
            <a:spLocks noChangeArrowheads="1"/>
          </p:cNvSpPr>
          <p:nvPr/>
        </p:nvSpPr>
        <p:spPr bwMode="auto">
          <a:xfrm>
            <a:off x="3339215" y="5518093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f</a:t>
            </a:r>
          </a:p>
        </p:txBody>
      </p:sp>
      <p:sp>
        <p:nvSpPr>
          <p:cNvPr id="96" name="Rectangle 24"/>
          <p:cNvSpPr>
            <a:spLocks noChangeArrowheads="1"/>
          </p:cNvSpPr>
          <p:nvPr/>
        </p:nvSpPr>
        <p:spPr bwMode="auto">
          <a:xfrm>
            <a:off x="3948815" y="5518093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g</a:t>
            </a:r>
          </a:p>
        </p:txBody>
      </p:sp>
      <p:sp>
        <p:nvSpPr>
          <p:cNvPr id="97" name="Rectangle 25"/>
          <p:cNvSpPr>
            <a:spLocks noChangeArrowheads="1"/>
          </p:cNvSpPr>
          <p:nvPr/>
        </p:nvSpPr>
        <p:spPr bwMode="auto">
          <a:xfrm>
            <a:off x="4482215" y="5518093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h</a:t>
            </a:r>
          </a:p>
        </p:txBody>
      </p:sp>
      <p:sp>
        <p:nvSpPr>
          <p:cNvPr id="98" name="Rectangle 26"/>
          <p:cNvSpPr>
            <a:spLocks noChangeArrowheads="1"/>
          </p:cNvSpPr>
          <p:nvPr/>
        </p:nvSpPr>
        <p:spPr bwMode="auto">
          <a:xfrm>
            <a:off x="5091815" y="5518093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i</a:t>
            </a:r>
          </a:p>
        </p:txBody>
      </p:sp>
      <p:sp>
        <p:nvSpPr>
          <p:cNvPr id="99" name="Rectangle 27"/>
          <p:cNvSpPr>
            <a:spLocks noChangeArrowheads="1"/>
          </p:cNvSpPr>
          <p:nvPr/>
        </p:nvSpPr>
        <p:spPr bwMode="auto">
          <a:xfrm>
            <a:off x="5625215" y="5518093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j</a:t>
            </a:r>
          </a:p>
        </p:txBody>
      </p:sp>
      <p:sp>
        <p:nvSpPr>
          <p:cNvPr id="100" name="Rectangle 28"/>
          <p:cNvSpPr>
            <a:spLocks noChangeArrowheads="1"/>
          </p:cNvSpPr>
          <p:nvPr/>
        </p:nvSpPr>
        <p:spPr bwMode="auto">
          <a:xfrm>
            <a:off x="6234815" y="5518093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k</a:t>
            </a:r>
          </a:p>
        </p:txBody>
      </p:sp>
      <p:sp>
        <p:nvSpPr>
          <p:cNvPr id="101" name="Rectangle 29"/>
          <p:cNvSpPr>
            <a:spLocks noChangeArrowheads="1"/>
          </p:cNvSpPr>
          <p:nvPr/>
        </p:nvSpPr>
        <p:spPr bwMode="auto">
          <a:xfrm>
            <a:off x="6768215" y="5518093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l</a:t>
            </a:r>
          </a:p>
        </p:txBody>
      </p:sp>
      <p:sp>
        <p:nvSpPr>
          <p:cNvPr id="102" name="Rectangle 30"/>
          <p:cNvSpPr>
            <a:spLocks noChangeArrowheads="1"/>
          </p:cNvSpPr>
          <p:nvPr/>
        </p:nvSpPr>
        <p:spPr bwMode="auto">
          <a:xfrm>
            <a:off x="7377815" y="5518093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m</a:t>
            </a:r>
          </a:p>
        </p:txBody>
      </p:sp>
      <p:sp>
        <p:nvSpPr>
          <p:cNvPr id="103" name="Rectangle 31"/>
          <p:cNvSpPr>
            <a:spLocks noChangeArrowheads="1"/>
          </p:cNvSpPr>
          <p:nvPr/>
        </p:nvSpPr>
        <p:spPr bwMode="auto">
          <a:xfrm>
            <a:off x="7911215" y="5518093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n</a:t>
            </a:r>
          </a:p>
        </p:txBody>
      </p:sp>
      <p:sp>
        <p:nvSpPr>
          <p:cNvPr id="104" name="Rectangle 32"/>
          <p:cNvSpPr>
            <a:spLocks noChangeArrowheads="1"/>
          </p:cNvSpPr>
          <p:nvPr/>
        </p:nvSpPr>
        <p:spPr bwMode="auto">
          <a:xfrm>
            <a:off x="8520815" y="5518093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o</a:t>
            </a:r>
          </a:p>
        </p:txBody>
      </p:sp>
      <p:sp>
        <p:nvSpPr>
          <p:cNvPr id="105" name="Rectangle 33"/>
          <p:cNvSpPr>
            <a:spLocks noChangeArrowheads="1"/>
          </p:cNvSpPr>
          <p:nvPr/>
        </p:nvSpPr>
        <p:spPr bwMode="auto">
          <a:xfrm>
            <a:off x="9054215" y="5518093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p</a:t>
            </a:r>
          </a:p>
        </p:txBody>
      </p:sp>
      <p:sp>
        <p:nvSpPr>
          <p:cNvPr id="106" name="Line 34"/>
          <p:cNvSpPr>
            <a:spLocks noChangeShapeType="1"/>
          </p:cNvSpPr>
          <p:nvPr/>
        </p:nvSpPr>
        <p:spPr bwMode="auto">
          <a:xfrm flipV="1">
            <a:off x="3263015" y="1703331"/>
            <a:ext cx="1449388" cy="614362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" name="Line 35"/>
          <p:cNvSpPr>
            <a:spLocks noChangeShapeType="1"/>
          </p:cNvSpPr>
          <p:nvPr/>
        </p:nvSpPr>
        <p:spPr bwMode="auto">
          <a:xfrm>
            <a:off x="5323590" y="1703331"/>
            <a:ext cx="1371600" cy="612775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8" name="Line 36"/>
          <p:cNvSpPr>
            <a:spLocks noChangeShapeType="1"/>
          </p:cNvSpPr>
          <p:nvPr/>
        </p:nvSpPr>
        <p:spPr bwMode="auto">
          <a:xfrm flipH="1">
            <a:off x="2043815" y="2774893"/>
            <a:ext cx="60960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9" name="Line 37"/>
          <p:cNvSpPr>
            <a:spLocks noChangeShapeType="1"/>
          </p:cNvSpPr>
          <p:nvPr/>
        </p:nvSpPr>
        <p:spPr bwMode="auto">
          <a:xfrm>
            <a:off x="3263015" y="2774893"/>
            <a:ext cx="30480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0" name="Line 38"/>
          <p:cNvSpPr>
            <a:spLocks noChangeShapeType="1"/>
          </p:cNvSpPr>
          <p:nvPr/>
        </p:nvSpPr>
        <p:spPr bwMode="auto">
          <a:xfrm flipH="1">
            <a:off x="6311015" y="2774893"/>
            <a:ext cx="38100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1" name="Line 39"/>
          <p:cNvSpPr>
            <a:spLocks noChangeShapeType="1"/>
          </p:cNvSpPr>
          <p:nvPr/>
        </p:nvSpPr>
        <p:spPr bwMode="auto">
          <a:xfrm>
            <a:off x="7301615" y="2774893"/>
            <a:ext cx="53340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" name="Line 40"/>
          <p:cNvSpPr>
            <a:spLocks noChangeShapeType="1"/>
          </p:cNvSpPr>
          <p:nvPr/>
        </p:nvSpPr>
        <p:spPr bwMode="auto">
          <a:xfrm flipH="1">
            <a:off x="1104015" y="3816293"/>
            <a:ext cx="254000" cy="6223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" name="Line 41"/>
          <p:cNvSpPr>
            <a:spLocks noChangeShapeType="1"/>
          </p:cNvSpPr>
          <p:nvPr/>
        </p:nvSpPr>
        <p:spPr bwMode="auto">
          <a:xfrm>
            <a:off x="2043815" y="3841693"/>
            <a:ext cx="15240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4" name="Line 42"/>
          <p:cNvSpPr>
            <a:spLocks noChangeShapeType="1"/>
          </p:cNvSpPr>
          <p:nvPr/>
        </p:nvSpPr>
        <p:spPr bwMode="auto">
          <a:xfrm flipH="1">
            <a:off x="3415415" y="3841693"/>
            <a:ext cx="15240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5" name="Line 43"/>
          <p:cNvSpPr>
            <a:spLocks noChangeShapeType="1"/>
          </p:cNvSpPr>
          <p:nvPr/>
        </p:nvSpPr>
        <p:spPr bwMode="auto">
          <a:xfrm>
            <a:off x="4253615" y="3841693"/>
            <a:ext cx="15240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" name="Line 44"/>
          <p:cNvSpPr>
            <a:spLocks noChangeShapeType="1"/>
          </p:cNvSpPr>
          <p:nvPr/>
        </p:nvSpPr>
        <p:spPr bwMode="auto">
          <a:xfrm flipH="1">
            <a:off x="5549015" y="3841693"/>
            <a:ext cx="7620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7" name="Line 45"/>
          <p:cNvSpPr>
            <a:spLocks noChangeShapeType="1"/>
          </p:cNvSpPr>
          <p:nvPr/>
        </p:nvSpPr>
        <p:spPr bwMode="auto">
          <a:xfrm>
            <a:off x="6311015" y="3841693"/>
            <a:ext cx="30480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8" name="Line 46"/>
          <p:cNvSpPr>
            <a:spLocks noChangeShapeType="1"/>
          </p:cNvSpPr>
          <p:nvPr/>
        </p:nvSpPr>
        <p:spPr bwMode="auto">
          <a:xfrm flipH="1">
            <a:off x="7758815" y="3841693"/>
            <a:ext cx="15240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9" name="Line 47"/>
          <p:cNvSpPr>
            <a:spLocks noChangeShapeType="1"/>
          </p:cNvSpPr>
          <p:nvPr/>
        </p:nvSpPr>
        <p:spPr bwMode="auto">
          <a:xfrm>
            <a:off x="8444615" y="3841693"/>
            <a:ext cx="45720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" name="Line 48"/>
          <p:cNvSpPr>
            <a:spLocks noChangeShapeType="1"/>
          </p:cNvSpPr>
          <p:nvPr/>
        </p:nvSpPr>
        <p:spPr bwMode="auto">
          <a:xfrm>
            <a:off x="900815" y="4908493"/>
            <a:ext cx="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1" name="Line 49"/>
          <p:cNvSpPr>
            <a:spLocks noChangeShapeType="1"/>
          </p:cNvSpPr>
          <p:nvPr/>
        </p:nvSpPr>
        <p:spPr bwMode="auto">
          <a:xfrm>
            <a:off x="1281815" y="4908493"/>
            <a:ext cx="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" name="Line 50"/>
          <p:cNvSpPr>
            <a:spLocks noChangeShapeType="1"/>
          </p:cNvSpPr>
          <p:nvPr/>
        </p:nvSpPr>
        <p:spPr bwMode="auto">
          <a:xfrm>
            <a:off x="1967615" y="4908493"/>
            <a:ext cx="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" name="Line 51"/>
          <p:cNvSpPr>
            <a:spLocks noChangeShapeType="1"/>
          </p:cNvSpPr>
          <p:nvPr/>
        </p:nvSpPr>
        <p:spPr bwMode="auto">
          <a:xfrm>
            <a:off x="2348615" y="4908493"/>
            <a:ext cx="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" name="Line 52"/>
          <p:cNvSpPr>
            <a:spLocks noChangeShapeType="1"/>
          </p:cNvSpPr>
          <p:nvPr/>
        </p:nvSpPr>
        <p:spPr bwMode="auto">
          <a:xfrm>
            <a:off x="3110615" y="4908493"/>
            <a:ext cx="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5" name="Line 53"/>
          <p:cNvSpPr>
            <a:spLocks noChangeShapeType="1"/>
          </p:cNvSpPr>
          <p:nvPr/>
        </p:nvSpPr>
        <p:spPr bwMode="auto">
          <a:xfrm>
            <a:off x="3567815" y="4908493"/>
            <a:ext cx="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6" name="Line 54"/>
          <p:cNvSpPr>
            <a:spLocks noChangeShapeType="1"/>
          </p:cNvSpPr>
          <p:nvPr/>
        </p:nvSpPr>
        <p:spPr bwMode="auto">
          <a:xfrm>
            <a:off x="4253615" y="4908493"/>
            <a:ext cx="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7" name="Line 55"/>
          <p:cNvSpPr>
            <a:spLocks noChangeShapeType="1"/>
          </p:cNvSpPr>
          <p:nvPr/>
        </p:nvSpPr>
        <p:spPr bwMode="auto">
          <a:xfrm>
            <a:off x="4634615" y="4908493"/>
            <a:ext cx="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8" name="Line 56"/>
          <p:cNvSpPr>
            <a:spLocks noChangeShapeType="1"/>
          </p:cNvSpPr>
          <p:nvPr/>
        </p:nvSpPr>
        <p:spPr bwMode="auto">
          <a:xfrm>
            <a:off x="5396615" y="4908493"/>
            <a:ext cx="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9" name="Line 57"/>
          <p:cNvSpPr>
            <a:spLocks noChangeShapeType="1"/>
          </p:cNvSpPr>
          <p:nvPr/>
        </p:nvSpPr>
        <p:spPr bwMode="auto">
          <a:xfrm>
            <a:off x="5777615" y="4908493"/>
            <a:ext cx="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0" name="Line 58"/>
          <p:cNvSpPr>
            <a:spLocks noChangeShapeType="1"/>
          </p:cNvSpPr>
          <p:nvPr/>
        </p:nvSpPr>
        <p:spPr bwMode="auto">
          <a:xfrm>
            <a:off x="6463415" y="4908493"/>
            <a:ext cx="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1" name="Line 59"/>
          <p:cNvSpPr>
            <a:spLocks noChangeShapeType="1"/>
          </p:cNvSpPr>
          <p:nvPr/>
        </p:nvSpPr>
        <p:spPr bwMode="auto">
          <a:xfrm>
            <a:off x="6844415" y="4908493"/>
            <a:ext cx="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2" name="Line 60"/>
          <p:cNvSpPr>
            <a:spLocks noChangeShapeType="1"/>
          </p:cNvSpPr>
          <p:nvPr/>
        </p:nvSpPr>
        <p:spPr bwMode="auto">
          <a:xfrm>
            <a:off x="7682615" y="4908493"/>
            <a:ext cx="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" name="Line 61"/>
          <p:cNvSpPr>
            <a:spLocks noChangeShapeType="1"/>
          </p:cNvSpPr>
          <p:nvPr/>
        </p:nvSpPr>
        <p:spPr bwMode="auto">
          <a:xfrm>
            <a:off x="8063615" y="4908493"/>
            <a:ext cx="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4" name="Line 62"/>
          <p:cNvSpPr>
            <a:spLocks noChangeShapeType="1"/>
          </p:cNvSpPr>
          <p:nvPr/>
        </p:nvSpPr>
        <p:spPr bwMode="auto">
          <a:xfrm>
            <a:off x="8749415" y="4908493"/>
            <a:ext cx="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5" name="Line 63"/>
          <p:cNvSpPr>
            <a:spLocks noChangeShapeType="1"/>
          </p:cNvSpPr>
          <p:nvPr/>
        </p:nvSpPr>
        <p:spPr bwMode="auto">
          <a:xfrm>
            <a:off x="9130415" y="4908493"/>
            <a:ext cx="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" name="Line 64"/>
          <p:cNvSpPr>
            <a:spLocks noChangeShapeType="1"/>
          </p:cNvSpPr>
          <p:nvPr/>
        </p:nvSpPr>
        <p:spPr bwMode="auto">
          <a:xfrm>
            <a:off x="3339215" y="2546293"/>
            <a:ext cx="2286000" cy="838200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7" name="Line 65"/>
          <p:cNvSpPr>
            <a:spLocks noChangeShapeType="1"/>
          </p:cNvSpPr>
          <p:nvPr/>
        </p:nvSpPr>
        <p:spPr bwMode="auto">
          <a:xfrm>
            <a:off x="4253615" y="3613093"/>
            <a:ext cx="990600" cy="838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77138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AD3DE2-BC5C-4E6B-AED0-00F882A9EDD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14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5" y="6957461"/>
            <a:ext cx="2346325" cy="389335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tabLst>
                <a:tab pos="646168" algn="l"/>
                <a:tab pos="1292335" algn="l"/>
                <a:tab pos="1938502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© Ravi </a:t>
            </a:r>
            <a:r>
              <a:rPr lang="en-US" sz="1200" dirty="0" smtClean="0">
                <a:solidFill>
                  <a:srgbClr val="000000"/>
                </a:solidFill>
              </a:rPr>
              <a:t>Sandhu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3058725" y="6957462"/>
            <a:ext cx="4184638" cy="3029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lIns="81621" tIns="40810" rIns="81621" bIns="40810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400" i="1" dirty="0"/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601915" y="50193"/>
            <a:ext cx="5197475" cy="51316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500" dirty="0" smtClean="0">
                <a:solidFill>
                  <a:srgbClr val="131F49"/>
                </a:solidFill>
              </a:rPr>
              <a:t>Top-Down Hierarchical Structure</a:t>
            </a:r>
            <a:endParaRPr lang="en-US" sz="2100" dirty="0">
              <a:solidFill>
                <a:srgbClr val="131F49"/>
              </a:solidFill>
            </a:endParaRPr>
          </a:p>
        </p:txBody>
      </p:sp>
      <p:sp>
        <p:nvSpPr>
          <p:cNvPr id="75" name="AutoShape 3"/>
          <p:cNvSpPr>
            <a:spLocks noChangeArrowheads="1"/>
          </p:cNvSpPr>
          <p:nvPr/>
        </p:nvSpPr>
        <p:spPr bwMode="auto">
          <a:xfrm>
            <a:off x="4629325" y="1060760"/>
            <a:ext cx="685800" cy="457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Z</a:t>
            </a:r>
          </a:p>
        </p:txBody>
      </p:sp>
      <p:sp>
        <p:nvSpPr>
          <p:cNvPr id="76" name="AutoShape 4"/>
          <p:cNvSpPr>
            <a:spLocks noChangeArrowheads="1"/>
          </p:cNvSpPr>
          <p:nvPr/>
        </p:nvSpPr>
        <p:spPr bwMode="auto">
          <a:xfrm>
            <a:off x="2571925" y="2127560"/>
            <a:ext cx="685800" cy="457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X</a:t>
            </a:r>
          </a:p>
        </p:txBody>
      </p:sp>
      <p:sp>
        <p:nvSpPr>
          <p:cNvPr id="77" name="AutoShape 5"/>
          <p:cNvSpPr>
            <a:spLocks noChangeArrowheads="1"/>
          </p:cNvSpPr>
          <p:nvPr/>
        </p:nvSpPr>
        <p:spPr bwMode="auto">
          <a:xfrm>
            <a:off x="1276525" y="3194360"/>
            <a:ext cx="685800" cy="457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Q</a:t>
            </a:r>
          </a:p>
        </p:txBody>
      </p:sp>
      <p:sp>
        <p:nvSpPr>
          <p:cNvPr id="78" name="AutoShape 6"/>
          <p:cNvSpPr>
            <a:spLocks noChangeArrowheads="1"/>
          </p:cNvSpPr>
          <p:nvPr/>
        </p:nvSpPr>
        <p:spPr bwMode="auto">
          <a:xfrm>
            <a:off x="666925" y="4261160"/>
            <a:ext cx="685800" cy="457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A</a:t>
            </a:r>
          </a:p>
        </p:txBody>
      </p:sp>
      <p:sp>
        <p:nvSpPr>
          <p:cNvPr id="79" name="AutoShape 7"/>
          <p:cNvSpPr>
            <a:spLocks noChangeArrowheads="1"/>
          </p:cNvSpPr>
          <p:nvPr/>
        </p:nvSpPr>
        <p:spPr bwMode="auto">
          <a:xfrm>
            <a:off x="6610525" y="2127560"/>
            <a:ext cx="685800" cy="457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Y</a:t>
            </a:r>
          </a:p>
        </p:txBody>
      </p:sp>
      <p:sp>
        <p:nvSpPr>
          <p:cNvPr id="80" name="AutoShape 8"/>
          <p:cNvSpPr>
            <a:spLocks noChangeArrowheads="1"/>
          </p:cNvSpPr>
          <p:nvPr/>
        </p:nvSpPr>
        <p:spPr bwMode="auto">
          <a:xfrm>
            <a:off x="3486325" y="3194360"/>
            <a:ext cx="685800" cy="457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R</a:t>
            </a:r>
          </a:p>
        </p:txBody>
      </p:sp>
      <p:sp>
        <p:nvSpPr>
          <p:cNvPr id="81" name="AutoShape 9"/>
          <p:cNvSpPr>
            <a:spLocks noChangeArrowheads="1"/>
          </p:cNvSpPr>
          <p:nvPr/>
        </p:nvSpPr>
        <p:spPr bwMode="auto">
          <a:xfrm>
            <a:off x="5543725" y="3194360"/>
            <a:ext cx="685800" cy="457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S</a:t>
            </a:r>
          </a:p>
        </p:txBody>
      </p:sp>
      <p:sp>
        <p:nvSpPr>
          <p:cNvPr id="82" name="AutoShape 10"/>
          <p:cNvSpPr>
            <a:spLocks noChangeArrowheads="1"/>
          </p:cNvSpPr>
          <p:nvPr/>
        </p:nvSpPr>
        <p:spPr bwMode="auto">
          <a:xfrm>
            <a:off x="7753525" y="3194360"/>
            <a:ext cx="685800" cy="457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T</a:t>
            </a:r>
          </a:p>
        </p:txBody>
      </p:sp>
      <p:sp>
        <p:nvSpPr>
          <p:cNvPr id="83" name="AutoShape 11"/>
          <p:cNvSpPr>
            <a:spLocks noChangeArrowheads="1"/>
          </p:cNvSpPr>
          <p:nvPr/>
        </p:nvSpPr>
        <p:spPr bwMode="auto">
          <a:xfrm>
            <a:off x="1733725" y="4261160"/>
            <a:ext cx="685800" cy="457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C</a:t>
            </a:r>
          </a:p>
        </p:txBody>
      </p:sp>
      <p:sp>
        <p:nvSpPr>
          <p:cNvPr id="84" name="AutoShape 12"/>
          <p:cNvSpPr>
            <a:spLocks noChangeArrowheads="1"/>
          </p:cNvSpPr>
          <p:nvPr/>
        </p:nvSpPr>
        <p:spPr bwMode="auto">
          <a:xfrm>
            <a:off x="2952925" y="4261160"/>
            <a:ext cx="685800" cy="457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E</a:t>
            </a:r>
          </a:p>
        </p:txBody>
      </p:sp>
      <p:sp>
        <p:nvSpPr>
          <p:cNvPr id="85" name="AutoShape 13"/>
          <p:cNvSpPr>
            <a:spLocks noChangeArrowheads="1"/>
          </p:cNvSpPr>
          <p:nvPr/>
        </p:nvSpPr>
        <p:spPr bwMode="auto">
          <a:xfrm>
            <a:off x="4019725" y="4261160"/>
            <a:ext cx="685800" cy="457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G</a:t>
            </a:r>
          </a:p>
        </p:txBody>
      </p:sp>
      <p:sp>
        <p:nvSpPr>
          <p:cNvPr id="86" name="AutoShape 14"/>
          <p:cNvSpPr>
            <a:spLocks noChangeArrowheads="1"/>
          </p:cNvSpPr>
          <p:nvPr/>
        </p:nvSpPr>
        <p:spPr bwMode="auto">
          <a:xfrm>
            <a:off x="5162725" y="4261160"/>
            <a:ext cx="685800" cy="457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I</a:t>
            </a:r>
          </a:p>
        </p:txBody>
      </p:sp>
      <p:sp>
        <p:nvSpPr>
          <p:cNvPr id="87" name="AutoShape 15"/>
          <p:cNvSpPr>
            <a:spLocks noChangeArrowheads="1"/>
          </p:cNvSpPr>
          <p:nvPr/>
        </p:nvSpPr>
        <p:spPr bwMode="auto">
          <a:xfrm>
            <a:off x="6229525" y="4261160"/>
            <a:ext cx="685800" cy="457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K</a:t>
            </a:r>
          </a:p>
        </p:txBody>
      </p:sp>
      <p:sp>
        <p:nvSpPr>
          <p:cNvPr id="88" name="AutoShape 16"/>
          <p:cNvSpPr>
            <a:spLocks noChangeArrowheads="1"/>
          </p:cNvSpPr>
          <p:nvPr/>
        </p:nvSpPr>
        <p:spPr bwMode="auto">
          <a:xfrm>
            <a:off x="7448725" y="4261160"/>
            <a:ext cx="685800" cy="457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M</a:t>
            </a:r>
          </a:p>
        </p:txBody>
      </p:sp>
      <p:sp>
        <p:nvSpPr>
          <p:cNvPr id="89" name="AutoShape 17"/>
          <p:cNvSpPr>
            <a:spLocks noChangeArrowheads="1"/>
          </p:cNvSpPr>
          <p:nvPr/>
        </p:nvSpPr>
        <p:spPr bwMode="auto">
          <a:xfrm>
            <a:off x="8515525" y="4261160"/>
            <a:ext cx="685800" cy="457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O</a:t>
            </a:r>
          </a:p>
        </p:txBody>
      </p:sp>
      <p:sp>
        <p:nvSpPr>
          <p:cNvPr id="90" name="Rectangle 18"/>
          <p:cNvSpPr>
            <a:spLocks noChangeArrowheads="1"/>
          </p:cNvSpPr>
          <p:nvPr/>
        </p:nvSpPr>
        <p:spPr bwMode="auto">
          <a:xfrm>
            <a:off x="514525" y="5327960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a</a:t>
            </a:r>
          </a:p>
        </p:txBody>
      </p:sp>
      <p:sp>
        <p:nvSpPr>
          <p:cNvPr id="91" name="Rectangle 19"/>
          <p:cNvSpPr>
            <a:spLocks noChangeArrowheads="1"/>
          </p:cNvSpPr>
          <p:nvPr/>
        </p:nvSpPr>
        <p:spPr bwMode="auto">
          <a:xfrm>
            <a:off x="1047925" y="5327960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b</a:t>
            </a:r>
          </a:p>
        </p:txBody>
      </p:sp>
      <p:sp>
        <p:nvSpPr>
          <p:cNvPr id="92" name="Rectangle 20"/>
          <p:cNvSpPr>
            <a:spLocks noChangeArrowheads="1"/>
          </p:cNvSpPr>
          <p:nvPr/>
        </p:nvSpPr>
        <p:spPr bwMode="auto">
          <a:xfrm>
            <a:off x="1581325" y="5327960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c</a:t>
            </a:r>
          </a:p>
        </p:txBody>
      </p:sp>
      <p:sp>
        <p:nvSpPr>
          <p:cNvPr id="93" name="Rectangle 21"/>
          <p:cNvSpPr>
            <a:spLocks noChangeArrowheads="1"/>
          </p:cNvSpPr>
          <p:nvPr/>
        </p:nvSpPr>
        <p:spPr bwMode="auto">
          <a:xfrm>
            <a:off x="2114725" y="5327960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d</a:t>
            </a:r>
          </a:p>
        </p:txBody>
      </p:sp>
      <p:sp>
        <p:nvSpPr>
          <p:cNvPr id="94" name="Rectangle 22"/>
          <p:cNvSpPr>
            <a:spLocks noChangeArrowheads="1"/>
          </p:cNvSpPr>
          <p:nvPr/>
        </p:nvSpPr>
        <p:spPr bwMode="auto">
          <a:xfrm>
            <a:off x="2724325" y="5327960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e</a:t>
            </a:r>
          </a:p>
        </p:txBody>
      </p:sp>
      <p:sp>
        <p:nvSpPr>
          <p:cNvPr id="95" name="Rectangle 23"/>
          <p:cNvSpPr>
            <a:spLocks noChangeArrowheads="1"/>
          </p:cNvSpPr>
          <p:nvPr/>
        </p:nvSpPr>
        <p:spPr bwMode="auto">
          <a:xfrm>
            <a:off x="3257725" y="5327960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f</a:t>
            </a:r>
          </a:p>
        </p:txBody>
      </p:sp>
      <p:sp>
        <p:nvSpPr>
          <p:cNvPr id="96" name="Rectangle 24"/>
          <p:cNvSpPr>
            <a:spLocks noChangeArrowheads="1"/>
          </p:cNvSpPr>
          <p:nvPr/>
        </p:nvSpPr>
        <p:spPr bwMode="auto">
          <a:xfrm>
            <a:off x="3867325" y="5327960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g</a:t>
            </a:r>
          </a:p>
        </p:txBody>
      </p:sp>
      <p:sp>
        <p:nvSpPr>
          <p:cNvPr id="97" name="Rectangle 25"/>
          <p:cNvSpPr>
            <a:spLocks noChangeArrowheads="1"/>
          </p:cNvSpPr>
          <p:nvPr/>
        </p:nvSpPr>
        <p:spPr bwMode="auto">
          <a:xfrm>
            <a:off x="4400725" y="5327960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h</a:t>
            </a:r>
          </a:p>
        </p:txBody>
      </p:sp>
      <p:sp>
        <p:nvSpPr>
          <p:cNvPr id="98" name="Rectangle 26"/>
          <p:cNvSpPr>
            <a:spLocks noChangeArrowheads="1"/>
          </p:cNvSpPr>
          <p:nvPr/>
        </p:nvSpPr>
        <p:spPr bwMode="auto">
          <a:xfrm>
            <a:off x="5010325" y="5327960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i</a:t>
            </a:r>
          </a:p>
        </p:txBody>
      </p:sp>
      <p:sp>
        <p:nvSpPr>
          <p:cNvPr id="99" name="Rectangle 27"/>
          <p:cNvSpPr>
            <a:spLocks noChangeArrowheads="1"/>
          </p:cNvSpPr>
          <p:nvPr/>
        </p:nvSpPr>
        <p:spPr bwMode="auto">
          <a:xfrm>
            <a:off x="5543725" y="5327960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j</a:t>
            </a:r>
          </a:p>
        </p:txBody>
      </p:sp>
      <p:sp>
        <p:nvSpPr>
          <p:cNvPr id="100" name="Rectangle 28"/>
          <p:cNvSpPr>
            <a:spLocks noChangeArrowheads="1"/>
          </p:cNvSpPr>
          <p:nvPr/>
        </p:nvSpPr>
        <p:spPr bwMode="auto">
          <a:xfrm>
            <a:off x="6153325" y="5327960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k</a:t>
            </a:r>
          </a:p>
        </p:txBody>
      </p:sp>
      <p:sp>
        <p:nvSpPr>
          <p:cNvPr id="101" name="Rectangle 29"/>
          <p:cNvSpPr>
            <a:spLocks noChangeArrowheads="1"/>
          </p:cNvSpPr>
          <p:nvPr/>
        </p:nvSpPr>
        <p:spPr bwMode="auto">
          <a:xfrm>
            <a:off x="6686725" y="5327960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l</a:t>
            </a:r>
          </a:p>
        </p:txBody>
      </p:sp>
      <p:sp>
        <p:nvSpPr>
          <p:cNvPr id="102" name="Rectangle 30"/>
          <p:cNvSpPr>
            <a:spLocks noChangeArrowheads="1"/>
          </p:cNvSpPr>
          <p:nvPr/>
        </p:nvSpPr>
        <p:spPr bwMode="auto">
          <a:xfrm>
            <a:off x="7296325" y="5327960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m</a:t>
            </a:r>
          </a:p>
        </p:txBody>
      </p:sp>
      <p:sp>
        <p:nvSpPr>
          <p:cNvPr id="103" name="Rectangle 31"/>
          <p:cNvSpPr>
            <a:spLocks noChangeArrowheads="1"/>
          </p:cNvSpPr>
          <p:nvPr/>
        </p:nvSpPr>
        <p:spPr bwMode="auto">
          <a:xfrm>
            <a:off x="7829725" y="5327960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n</a:t>
            </a:r>
          </a:p>
        </p:txBody>
      </p:sp>
      <p:sp>
        <p:nvSpPr>
          <p:cNvPr id="104" name="Rectangle 32"/>
          <p:cNvSpPr>
            <a:spLocks noChangeArrowheads="1"/>
          </p:cNvSpPr>
          <p:nvPr/>
        </p:nvSpPr>
        <p:spPr bwMode="auto">
          <a:xfrm>
            <a:off x="8439325" y="5327960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o</a:t>
            </a:r>
          </a:p>
        </p:txBody>
      </p:sp>
      <p:sp>
        <p:nvSpPr>
          <p:cNvPr id="105" name="Rectangle 33"/>
          <p:cNvSpPr>
            <a:spLocks noChangeArrowheads="1"/>
          </p:cNvSpPr>
          <p:nvPr/>
        </p:nvSpPr>
        <p:spPr bwMode="auto">
          <a:xfrm>
            <a:off x="8972725" y="5327960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p</a:t>
            </a:r>
          </a:p>
        </p:txBody>
      </p:sp>
      <p:sp>
        <p:nvSpPr>
          <p:cNvPr id="106" name="Line 34"/>
          <p:cNvSpPr>
            <a:spLocks noChangeShapeType="1"/>
          </p:cNvSpPr>
          <p:nvPr/>
        </p:nvSpPr>
        <p:spPr bwMode="auto">
          <a:xfrm flipV="1">
            <a:off x="3181525" y="1513198"/>
            <a:ext cx="1449388" cy="614362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 type="arrow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" name="Line 35"/>
          <p:cNvSpPr>
            <a:spLocks noChangeShapeType="1"/>
          </p:cNvSpPr>
          <p:nvPr/>
        </p:nvSpPr>
        <p:spPr bwMode="auto">
          <a:xfrm>
            <a:off x="5242100" y="1513198"/>
            <a:ext cx="1371600" cy="612775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8" name="Line 36"/>
          <p:cNvSpPr>
            <a:spLocks noChangeShapeType="1"/>
          </p:cNvSpPr>
          <p:nvPr/>
        </p:nvSpPr>
        <p:spPr bwMode="auto">
          <a:xfrm flipH="1">
            <a:off x="1962325" y="2584760"/>
            <a:ext cx="60960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9" name="Line 37"/>
          <p:cNvSpPr>
            <a:spLocks noChangeShapeType="1"/>
          </p:cNvSpPr>
          <p:nvPr/>
        </p:nvSpPr>
        <p:spPr bwMode="auto">
          <a:xfrm>
            <a:off x="3181525" y="2584760"/>
            <a:ext cx="30480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0" name="Line 38"/>
          <p:cNvSpPr>
            <a:spLocks noChangeShapeType="1"/>
          </p:cNvSpPr>
          <p:nvPr/>
        </p:nvSpPr>
        <p:spPr bwMode="auto">
          <a:xfrm flipH="1">
            <a:off x="6229525" y="2584760"/>
            <a:ext cx="38100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1" name="Line 39"/>
          <p:cNvSpPr>
            <a:spLocks noChangeShapeType="1"/>
          </p:cNvSpPr>
          <p:nvPr/>
        </p:nvSpPr>
        <p:spPr bwMode="auto">
          <a:xfrm>
            <a:off x="7220125" y="2584760"/>
            <a:ext cx="53340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" name="Line 40"/>
          <p:cNvSpPr>
            <a:spLocks noChangeShapeType="1"/>
          </p:cNvSpPr>
          <p:nvPr/>
        </p:nvSpPr>
        <p:spPr bwMode="auto">
          <a:xfrm flipH="1">
            <a:off x="1022525" y="3626160"/>
            <a:ext cx="254000" cy="6223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" name="Line 41"/>
          <p:cNvSpPr>
            <a:spLocks noChangeShapeType="1"/>
          </p:cNvSpPr>
          <p:nvPr/>
        </p:nvSpPr>
        <p:spPr bwMode="auto">
          <a:xfrm>
            <a:off x="1962325" y="3651560"/>
            <a:ext cx="15240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4" name="Line 42"/>
          <p:cNvSpPr>
            <a:spLocks noChangeShapeType="1"/>
          </p:cNvSpPr>
          <p:nvPr/>
        </p:nvSpPr>
        <p:spPr bwMode="auto">
          <a:xfrm flipH="1">
            <a:off x="3333925" y="3651560"/>
            <a:ext cx="15240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5" name="Line 43"/>
          <p:cNvSpPr>
            <a:spLocks noChangeShapeType="1"/>
          </p:cNvSpPr>
          <p:nvPr/>
        </p:nvSpPr>
        <p:spPr bwMode="auto">
          <a:xfrm>
            <a:off x="4172125" y="3651560"/>
            <a:ext cx="15240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" name="Line 44"/>
          <p:cNvSpPr>
            <a:spLocks noChangeShapeType="1"/>
          </p:cNvSpPr>
          <p:nvPr/>
        </p:nvSpPr>
        <p:spPr bwMode="auto">
          <a:xfrm flipH="1">
            <a:off x="5467525" y="3651560"/>
            <a:ext cx="7620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7" name="Line 45"/>
          <p:cNvSpPr>
            <a:spLocks noChangeShapeType="1"/>
          </p:cNvSpPr>
          <p:nvPr/>
        </p:nvSpPr>
        <p:spPr bwMode="auto">
          <a:xfrm>
            <a:off x="6229525" y="3651560"/>
            <a:ext cx="30480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8" name="Line 46"/>
          <p:cNvSpPr>
            <a:spLocks noChangeShapeType="1"/>
          </p:cNvSpPr>
          <p:nvPr/>
        </p:nvSpPr>
        <p:spPr bwMode="auto">
          <a:xfrm flipH="1">
            <a:off x="7677325" y="3651560"/>
            <a:ext cx="15240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9" name="Line 47"/>
          <p:cNvSpPr>
            <a:spLocks noChangeShapeType="1"/>
          </p:cNvSpPr>
          <p:nvPr/>
        </p:nvSpPr>
        <p:spPr bwMode="auto">
          <a:xfrm>
            <a:off x="8363125" y="3651560"/>
            <a:ext cx="45720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" name="Line 48"/>
          <p:cNvSpPr>
            <a:spLocks noChangeShapeType="1"/>
          </p:cNvSpPr>
          <p:nvPr/>
        </p:nvSpPr>
        <p:spPr bwMode="auto">
          <a:xfrm>
            <a:off x="819325" y="4718360"/>
            <a:ext cx="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1" name="Line 49"/>
          <p:cNvSpPr>
            <a:spLocks noChangeShapeType="1"/>
          </p:cNvSpPr>
          <p:nvPr/>
        </p:nvSpPr>
        <p:spPr bwMode="auto">
          <a:xfrm>
            <a:off x="1200325" y="4718360"/>
            <a:ext cx="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" name="Line 50"/>
          <p:cNvSpPr>
            <a:spLocks noChangeShapeType="1"/>
          </p:cNvSpPr>
          <p:nvPr/>
        </p:nvSpPr>
        <p:spPr bwMode="auto">
          <a:xfrm>
            <a:off x="1886125" y="4718360"/>
            <a:ext cx="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" name="Line 51"/>
          <p:cNvSpPr>
            <a:spLocks noChangeShapeType="1"/>
          </p:cNvSpPr>
          <p:nvPr/>
        </p:nvSpPr>
        <p:spPr bwMode="auto">
          <a:xfrm>
            <a:off x="2267125" y="4718360"/>
            <a:ext cx="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" name="Line 52"/>
          <p:cNvSpPr>
            <a:spLocks noChangeShapeType="1"/>
          </p:cNvSpPr>
          <p:nvPr/>
        </p:nvSpPr>
        <p:spPr bwMode="auto">
          <a:xfrm>
            <a:off x="3029125" y="4718360"/>
            <a:ext cx="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5" name="Line 53"/>
          <p:cNvSpPr>
            <a:spLocks noChangeShapeType="1"/>
          </p:cNvSpPr>
          <p:nvPr/>
        </p:nvSpPr>
        <p:spPr bwMode="auto">
          <a:xfrm>
            <a:off x="3486325" y="4718360"/>
            <a:ext cx="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6" name="Line 54"/>
          <p:cNvSpPr>
            <a:spLocks noChangeShapeType="1"/>
          </p:cNvSpPr>
          <p:nvPr/>
        </p:nvSpPr>
        <p:spPr bwMode="auto">
          <a:xfrm>
            <a:off x="4172125" y="4718360"/>
            <a:ext cx="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7" name="Line 55"/>
          <p:cNvSpPr>
            <a:spLocks noChangeShapeType="1"/>
          </p:cNvSpPr>
          <p:nvPr/>
        </p:nvSpPr>
        <p:spPr bwMode="auto">
          <a:xfrm>
            <a:off x="4553125" y="4718360"/>
            <a:ext cx="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8" name="Line 56"/>
          <p:cNvSpPr>
            <a:spLocks noChangeShapeType="1"/>
          </p:cNvSpPr>
          <p:nvPr/>
        </p:nvSpPr>
        <p:spPr bwMode="auto">
          <a:xfrm>
            <a:off x="5315125" y="4718360"/>
            <a:ext cx="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9" name="Line 57"/>
          <p:cNvSpPr>
            <a:spLocks noChangeShapeType="1"/>
          </p:cNvSpPr>
          <p:nvPr/>
        </p:nvSpPr>
        <p:spPr bwMode="auto">
          <a:xfrm>
            <a:off x="5696125" y="4718360"/>
            <a:ext cx="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0" name="Line 58"/>
          <p:cNvSpPr>
            <a:spLocks noChangeShapeType="1"/>
          </p:cNvSpPr>
          <p:nvPr/>
        </p:nvSpPr>
        <p:spPr bwMode="auto">
          <a:xfrm>
            <a:off x="6381925" y="4718360"/>
            <a:ext cx="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1" name="Line 59"/>
          <p:cNvSpPr>
            <a:spLocks noChangeShapeType="1"/>
          </p:cNvSpPr>
          <p:nvPr/>
        </p:nvSpPr>
        <p:spPr bwMode="auto">
          <a:xfrm>
            <a:off x="6762925" y="4718360"/>
            <a:ext cx="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2" name="Line 60"/>
          <p:cNvSpPr>
            <a:spLocks noChangeShapeType="1"/>
          </p:cNvSpPr>
          <p:nvPr/>
        </p:nvSpPr>
        <p:spPr bwMode="auto">
          <a:xfrm>
            <a:off x="7601125" y="4718360"/>
            <a:ext cx="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" name="Line 61"/>
          <p:cNvSpPr>
            <a:spLocks noChangeShapeType="1"/>
          </p:cNvSpPr>
          <p:nvPr/>
        </p:nvSpPr>
        <p:spPr bwMode="auto">
          <a:xfrm>
            <a:off x="7982125" y="4718360"/>
            <a:ext cx="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4" name="Line 62"/>
          <p:cNvSpPr>
            <a:spLocks noChangeShapeType="1"/>
          </p:cNvSpPr>
          <p:nvPr/>
        </p:nvSpPr>
        <p:spPr bwMode="auto">
          <a:xfrm>
            <a:off x="8667925" y="4718360"/>
            <a:ext cx="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5" name="Line 63"/>
          <p:cNvSpPr>
            <a:spLocks noChangeShapeType="1"/>
          </p:cNvSpPr>
          <p:nvPr/>
        </p:nvSpPr>
        <p:spPr bwMode="auto">
          <a:xfrm>
            <a:off x="9048925" y="4718360"/>
            <a:ext cx="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34373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AD3DE2-BC5C-4E6B-AED0-00F882A9EDD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15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5" y="6957461"/>
            <a:ext cx="2346325" cy="389335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tabLst>
                <a:tab pos="646168" algn="l"/>
                <a:tab pos="1292335" algn="l"/>
                <a:tab pos="1938502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© Ravi </a:t>
            </a:r>
            <a:r>
              <a:rPr lang="en-US" sz="1200" dirty="0" smtClean="0">
                <a:solidFill>
                  <a:srgbClr val="000000"/>
                </a:solidFill>
              </a:rPr>
              <a:t>Sandhu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3058725" y="6957462"/>
            <a:ext cx="4184638" cy="3029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lIns="81621" tIns="40810" rIns="81621" bIns="40810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400" i="1" dirty="0"/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601915" y="50193"/>
            <a:ext cx="5197475" cy="51316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500" dirty="0" smtClean="0">
                <a:solidFill>
                  <a:srgbClr val="131F49"/>
                </a:solidFill>
              </a:rPr>
              <a:t>Forest of Hierarchies</a:t>
            </a:r>
            <a:endParaRPr lang="en-US" sz="2100" dirty="0">
              <a:solidFill>
                <a:srgbClr val="131F49"/>
              </a:solidFill>
            </a:endParaRPr>
          </a:p>
        </p:txBody>
      </p:sp>
      <p:grpSp>
        <p:nvGrpSpPr>
          <p:cNvPr id="67" name="Group 3"/>
          <p:cNvGrpSpPr>
            <a:grpSpLocks/>
          </p:cNvGrpSpPr>
          <p:nvPr/>
        </p:nvGrpSpPr>
        <p:grpSpPr bwMode="auto">
          <a:xfrm>
            <a:off x="3785855" y="3794169"/>
            <a:ext cx="1981200" cy="2514600"/>
            <a:chOff x="720" y="1872"/>
            <a:chExt cx="1248" cy="1584"/>
          </a:xfrm>
        </p:grpSpPr>
        <p:sp>
          <p:nvSpPr>
            <p:cNvPr id="68" name="AutoShape 4"/>
            <p:cNvSpPr>
              <a:spLocks noChangeArrowheads="1"/>
            </p:cNvSpPr>
            <p:nvPr/>
          </p:nvSpPr>
          <p:spPr bwMode="auto">
            <a:xfrm>
              <a:off x="1200" y="1872"/>
              <a:ext cx="432" cy="288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99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b="1">
                <a:solidFill>
                  <a:srgbClr val="2C9447"/>
                </a:solidFill>
              </a:endParaRPr>
            </a:p>
          </p:txBody>
        </p:sp>
        <p:sp>
          <p:nvSpPr>
            <p:cNvPr id="69" name="AutoShape 5"/>
            <p:cNvSpPr>
              <a:spLocks noChangeArrowheads="1"/>
            </p:cNvSpPr>
            <p:nvPr/>
          </p:nvSpPr>
          <p:spPr bwMode="auto">
            <a:xfrm>
              <a:off x="816" y="2544"/>
              <a:ext cx="432" cy="288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99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b="1">
                <a:solidFill>
                  <a:srgbClr val="2C9447"/>
                </a:solidFill>
              </a:endParaRPr>
            </a:p>
          </p:txBody>
        </p:sp>
        <p:sp>
          <p:nvSpPr>
            <p:cNvPr id="70" name="AutoShape 6"/>
            <p:cNvSpPr>
              <a:spLocks noChangeArrowheads="1"/>
            </p:cNvSpPr>
            <p:nvPr/>
          </p:nvSpPr>
          <p:spPr bwMode="auto">
            <a:xfrm>
              <a:off x="1488" y="2544"/>
              <a:ext cx="432" cy="288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99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b="1">
                <a:solidFill>
                  <a:srgbClr val="2C9447"/>
                </a:solidFill>
              </a:endParaRPr>
            </a:p>
          </p:txBody>
        </p:sp>
        <p:sp>
          <p:nvSpPr>
            <p:cNvPr id="71" name="Rectangle 7"/>
            <p:cNvSpPr>
              <a:spLocks noChangeArrowheads="1"/>
            </p:cNvSpPr>
            <p:nvPr/>
          </p:nvSpPr>
          <p:spPr bwMode="auto">
            <a:xfrm>
              <a:off x="720" y="3216"/>
              <a:ext cx="240" cy="240"/>
            </a:xfrm>
            <a:prstGeom prst="rect">
              <a:avLst/>
            </a:prstGeom>
            <a:noFill/>
            <a:ln w="38100">
              <a:solidFill>
                <a:srgbClr val="000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b="1">
                <a:solidFill>
                  <a:srgbClr val="2C9447"/>
                </a:solidFill>
              </a:endParaRPr>
            </a:p>
          </p:txBody>
        </p:sp>
        <p:sp>
          <p:nvSpPr>
            <p:cNvPr id="72" name="Rectangle 8"/>
            <p:cNvSpPr>
              <a:spLocks noChangeArrowheads="1"/>
            </p:cNvSpPr>
            <p:nvPr/>
          </p:nvSpPr>
          <p:spPr bwMode="auto">
            <a:xfrm>
              <a:off x="1056" y="3216"/>
              <a:ext cx="240" cy="240"/>
            </a:xfrm>
            <a:prstGeom prst="rect">
              <a:avLst/>
            </a:prstGeom>
            <a:noFill/>
            <a:ln w="38100">
              <a:solidFill>
                <a:srgbClr val="000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b="1">
                <a:solidFill>
                  <a:srgbClr val="2C9447"/>
                </a:solidFill>
              </a:endParaRPr>
            </a:p>
          </p:txBody>
        </p:sp>
        <p:sp>
          <p:nvSpPr>
            <p:cNvPr id="73" name="Rectangle 9"/>
            <p:cNvSpPr>
              <a:spLocks noChangeArrowheads="1"/>
            </p:cNvSpPr>
            <p:nvPr/>
          </p:nvSpPr>
          <p:spPr bwMode="auto">
            <a:xfrm>
              <a:off x="1392" y="3216"/>
              <a:ext cx="240" cy="240"/>
            </a:xfrm>
            <a:prstGeom prst="rect">
              <a:avLst/>
            </a:prstGeom>
            <a:noFill/>
            <a:ln w="38100">
              <a:solidFill>
                <a:srgbClr val="000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b="1">
                <a:solidFill>
                  <a:srgbClr val="2C9447"/>
                </a:solidFill>
              </a:endParaRPr>
            </a:p>
          </p:txBody>
        </p:sp>
        <p:sp>
          <p:nvSpPr>
            <p:cNvPr id="74" name="Rectangle 10"/>
            <p:cNvSpPr>
              <a:spLocks noChangeArrowheads="1"/>
            </p:cNvSpPr>
            <p:nvPr/>
          </p:nvSpPr>
          <p:spPr bwMode="auto">
            <a:xfrm>
              <a:off x="1728" y="3216"/>
              <a:ext cx="240" cy="240"/>
            </a:xfrm>
            <a:prstGeom prst="rect">
              <a:avLst/>
            </a:prstGeom>
            <a:noFill/>
            <a:ln w="38100">
              <a:solidFill>
                <a:srgbClr val="000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b="1">
                <a:solidFill>
                  <a:srgbClr val="2C9447"/>
                </a:solidFill>
              </a:endParaRPr>
            </a:p>
          </p:txBody>
        </p:sp>
        <p:sp>
          <p:nvSpPr>
            <p:cNvPr id="136" name="Line 11"/>
            <p:cNvSpPr>
              <a:spLocks noChangeShapeType="1"/>
            </p:cNvSpPr>
            <p:nvPr/>
          </p:nvSpPr>
          <p:spPr bwMode="auto">
            <a:xfrm flipH="1">
              <a:off x="1040" y="2144"/>
              <a:ext cx="160" cy="392"/>
            </a:xfrm>
            <a:prstGeom prst="line">
              <a:avLst/>
            </a:prstGeom>
            <a:noFill/>
            <a:ln w="38100">
              <a:solidFill>
                <a:srgbClr val="993300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" name="Line 12"/>
            <p:cNvSpPr>
              <a:spLocks noChangeShapeType="1"/>
            </p:cNvSpPr>
            <p:nvPr/>
          </p:nvSpPr>
          <p:spPr bwMode="auto">
            <a:xfrm>
              <a:off x="1632" y="2160"/>
              <a:ext cx="96" cy="384"/>
            </a:xfrm>
            <a:prstGeom prst="line">
              <a:avLst/>
            </a:prstGeom>
            <a:noFill/>
            <a:ln w="38100">
              <a:solidFill>
                <a:srgbClr val="993300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" name="Line 13"/>
            <p:cNvSpPr>
              <a:spLocks noChangeShapeType="1"/>
            </p:cNvSpPr>
            <p:nvPr/>
          </p:nvSpPr>
          <p:spPr bwMode="auto">
            <a:xfrm>
              <a:off x="912" y="2832"/>
              <a:ext cx="0" cy="384"/>
            </a:xfrm>
            <a:prstGeom prst="line">
              <a:avLst/>
            </a:prstGeom>
            <a:noFill/>
            <a:ln w="38100">
              <a:solidFill>
                <a:srgbClr val="993300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" name="Line 14"/>
            <p:cNvSpPr>
              <a:spLocks noChangeShapeType="1"/>
            </p:cNvSpPr>
            <p:nvPr/>
          </p:nvSpPr>
          <p:spPr bwMode="auto">
            <a:xfrm>
              <a:off x="1152" y="2832"/>
              <a:ext cx="0" cy="384"/>
            </a:xfrm>
            <a:prstGeom prst="line">
              <a:avLst/>
            </a:prstGeom>
            <a:noFill/>
            <a:ln w="38100">
              <a:solidFill>
                <a:srgbClr val="993300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" name="Line 15"/>
            <p:cNvSpPr>
              <a:spLocks noChangeShapeType="1"/>
            </p:cNvSpPr>
            <p:nvPr/>
          </p:nvSpPr>
          <p:spPr bwMode="auto">
            <a:xfrm>
              <a:off x="1584" y="2832"/>
              <a:ext cx="0" cy="384"/>
            </a:xfrm>
            <a:prstGeom prst="line">
              <a:avLst/>
            </a:prstGeom>
            <a:noFill/>
            <a:ln w="38100">
              <a:solidFill>
                <a:srgbClr val="993300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" name="Line 16"/>
            <p:cNvSpPr>
              <a:spLocks noChangeShapeType="1"/>
            </p:cNvSpPr>
            <p:nvPr/>
          </p:nvSpPr>
          <p:spPr bwMode="auto">
            <a:xfrm>
              <a:off x="1824" y="2832"/>
              <a:ext cx="0" cy="384"/>
            </a:xfrm>
            <a:prstGeom prst="line">
              <a:avLst/>
            </a:prstGeom>
            <a:noFill/>
            <a:ln w="38100">
              <a:solidFill>
                <a:srgbClr val="993300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2" name="Group 17"/>
          <p:cNvGrpSpPr>
            <a:grpSpLocks/>
          </p:cNvGrpSpPr>
          <p:nvPr/>
        </p:nvGrpSpPr>
        <p:grpSpPr bwMode="auto">
          <a:xfrm>
            <a:off x="6681455" y="1584369"/>
            <a:ext cx="1981200" cy="2514600"/>
            <a:chOff x="720" y="1872"/>
            <a:chExt cx="1248" cy="1584"/>
          </a:xfrm>
        </p:grpSpPr>
        <p:sp>
          <p:nvSpPr>
            <p:cNvPr id="143" name="AutoShape 18"/>
            <p:cNvSpPr>
              <a:spLocks noChangeArrowheads="1"/>
            </p:cNvSpPr>
            <p:nvPr/>
          </p:nvSpPr>
          <p:spPr bwMode="auto">
            <a:xfrm>
              <a:off x="1200" y="1872"/>
              <a:ext cx="432" cy="288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99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b="1">
                <a:solidFill>
                  <a:srgbClr val="2C9447"/>
                </a:solidFill>
              </a:endParaRPr>
            </a:p>
          </p:txBody>
        </p:sp>
        <p:sp>
          <p:nvSpPr>
            <p:cNvPr id="144" name="AutoShape 19"/>
            <p:cNvSpPr>
              <a:spLocks noChangeArrowheads="1"/>
            </p:cNvSpPr>
            <p:nvPr/>
          </p:nvSpPr>
          <p:spPr bwMode="auto">
            <a:xfrm>
              <a:off x="816" y="2544"/>
              <a:ext cx="432" cy="288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99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b="1">
                <a:solidFill>
                  <a:srgbClr val="2C9447"/>
                </a:solidFill>
              </a:endParaRPr>
            </a:p>
          </p:txBody>
        </p:sp>
        <p:sp>
          <p:nvSpPr>
            <p:cNvPr id="145" name="AutoShape 20"/>
            <p:cNvSpPr>
              <a:spLocks noChangeArrowheads="1"/>
            </p:cNvSpPr>
            <p:nvPr/>
          </p:nvSpPr>
          <p:spPr bwMode="auto">
            <a:xfrm>
              <a:off x="1488" y="2544"/>
              <a:ext cx="432" cy="288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99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b="1">
                <a:solidFill>
                  <a:srgbClr val="2C9447"/>
                </a:solidFill>
              </a:endParaRPr>
            </a:p>
          </p:txBody>
        </p:sp>
        <p:sp>
          <p:nvSpPr>
            <p:cNvPr id="146" name="Rectangle 21"/>
            <p:cNvSpPr>
              <a:spLocks noChangeArrowheads="1"/>
            </p:cNvSpPr>
            <p:nvPr/>
          </p:nvSpPr>
          <p:spPr bwMode="auto">
            <a:xfrm>
              <a:off x="720" y="3216"/>
              <a:ext cx="240" cy="240"/>
            </a:xfrm>
            <a:prstGeom prst="rect">
              <a:avLst/>
            </a:prstGeom>
            <a:noFill/>
            <a:ln w="38100">
              <a:solidFill>
                <a:srgbClr val="000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b="1">
                <a:solidFill>
                  <a:srgbClr val="2C9447"/>
                </a:solidFill>
              </a:endParaRPr>
            </a:p>
          </p:txBody>
        </p:sp>
        <p:sp>
          <p:nvSpPr>
            <p:cNvPr id="147" name="Rectangle 22"/>
            <p:cNvSpPr>
              <a:spLocks noChangeArrowheads="1"/>
            </p:cNvSpPr>
            <p:nvPr/>
          </p:nvSpPr>
          <p:spPr bwMode="auto">
            <a:xfrm>
              <a:off x="1056" y="3216"/>
              <a:ext cx="240" cy="240"/>
            </a:xfrm>
            <a:prstGeom prst="rect">
              <a:avLst/>
            </a:prstGeom>
            <a:noFill/>
            <a:ln w="38100">
              <a:solidFill>
                <a:srgbClr val="000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b="1">
                <a:solidFill>
                  <a:srgbClr val="2C9447"/>
                </a:solidFill>
              </a:endParaRPr>
            </a:p>
          </p:txBody>
        </p:sp>
        <p:sp>
          <p:nvSpPr>
            <p:cNvPr id="148" name="Rectangle 23"/>
            <p:cNvSpPr>
              <a:spLocks noChangeArrowheads="1"/>
            </p:cNvSpPr>
            <p:nvPr/>
          </p:nvSpPr>
          <p:spPr bwMode="auto">
            <a:xfrm>
              <a:off x="1392" y="3216"/>
              <a:ext cx="240" cy="240"/>
            </a:xfrm>
            <a:prstGeom prst="rect">
              <a:avLst/>
            </a:prstGeom>
            <a:noFill/>
            <a:ln w="38100">
              <a:solidFill>
                <a:srgbClr val="000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b="1">
                <a:solidFill>
                  <a:srgbClr val="2C9447"/>
                </a:solidFill>
              </a:endParaRPr>
            </a:p>
          </p:txBody>
        </p:sp>
        <p:sp>
          <p:nvSpPr>
            <p:cNvPr id="149" name="Rectangle 24"/>
            <p:cNvSpPr>
              <a:spLocks noChangeArrowheads="1"/>
            </p:cNvSpPr>
            <p:nvPr/>
          </p:nvSpPr>
          <p:spPr bwMode="auto">
            <a:xfrm>
              <a:off x="1728" y="3216"/>
              <a:ext cx="240" cy="240"/>
            </a:xfrm>
            <a:prstGeom prst="rect">
              <a:avLst/>
            </a:prstGeom>
            <a:noFill/>
            <a:ln w="38100">
              <a:solidFill>
                <a:srgbClr val="000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b="1">
                <a:solidFill>
                  <a:srgbClr val="2C9447"/>
                </a:solidFill>
              </a:endParaRPr>
            </a:p>
          </p:txBody>
        </p:sp>
        <p:sp>
          <p:nvSpPr>
            <p:cNvPr id="150" name="Line 25"/>
            <p:cNvSpPr>
              <a:spLocks noChangeShapeType="1"/>
            </p:cNvSpPr>
            <p:nvPr/>
          </p:nvSpPr>
          <p:spPr bwMode="auto">
            <a:xfrm flipH="1">
              <a:off x="1040" y="2144"/>
              <a:ext cx="160" cy="392"/>
            </a:xfrm>
            <a:prstGeom prst="line">
              <a:avLst/>
            </a:prstGeom>
            <a:noFill/>
            <a:ln w="38100">
              <a:solidFill>
                <a:srgbClr val="993300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1" name="Line 26"/>
            <p:cNvSpPr>
              <a:spLocks noChangeShapeType="1"/>
            </p:cNvSpPr>
            <p:nvPr/>
          </p:nvSpPr>
          <p:spPr bwMode="auto">
            <a:xfrm>
              <a:off x="1632" y="2160"/>
              <a:ext cx="96" cy="384"/>
            </a:xfrm>
            <a:prstGeom prst="line">
              <a:avLst/>
            </a:prstGeom>
            <a:noFill/>
            <a:ln w="38100">
              <a:solidFill>
                <a:srgbClr val="993300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2" name="Line 27"/>
            <p:cNvSpPr>
              <a:spLocks noChangeShapeType="1"/>
            </p:cNvSpPr>
            <p:nvPr/>
          </p:nvSpPr>
          <p:spPr bwMode="auto">
            <a:xfrm>
              <a:off x="912" y="2832"/>
              <a:ext cx="0" cy="384"/>
            </a:xfrm>
            <a:prstGeom prst="line">
              <a:avLst/>
            </a:prstGeom>
            <a:noFill/>
            <a:ln w="38100">
              <a:solidFill>
                <a:srgbClr val="993300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" name="Line 28"/>
            <p:cNvSpPr>
              <a:spLocks noChangeShapeType="1"/>
            </p:cNvSpPr>
            <p:nvPr/>
          </p:nvSpPr>
          <p:spPr bwMode="auto">
            <a:xfrm>
              <a:off x="1152" y="2832"/>
              <a:ext cx="0" cy="384"/>
            </a:xfrm>
            <a:prstGeom prst="line">
              <a:avLst/>
            </a:prstGeom>
            <a:noFill/>
            <a:ln w="38100">
              <a:solidFill>
                <a:srgbClr val="993300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" name="Line 29"/>
            <p:cNvSpPr>
              <a:spLocks noChangeShapeType="1"/>
            </p:cNvSpPr>
            <p:nvPr/>
          </p:nvSpPr>
          <p:spPr bwMode="auto">
            <a:xfrm>
              <a:off x="1584" y="2832"/>
              <a:ext cx="0" cy="384"/>
            </a:xfrm>
            <a:prstGeom prst="line">
              <a:avLst/>
            </a:prstGeom>
            <a:noFill/>
            <a:ln w="38100">
              <a:solidFill>
                <a:srgbClr val="993300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" name="Line 30"/>
            <p:cNvSpPr>
              <a:spLocks noChangeShapeType="1"/>
            </p:cNvSpPr>
            <p:nvPr/>
          </p:nvSpPr>
          <p:spPr bwMode="auto">
            <a:xfrm>
              <a:off x="1824" y="2832"/>
              <a:ext cx="0" cy="384"/>
            </a:xfrm>
            <a:prstGeom prst="line">
              <a:avLst/>
            </a:prstGeom>
            <a:noFill/>
            <a:ln w="38100">
              <a:solidFill>
                <a:srgbClr val="993300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56" name="Group 31"/>
          <p:cNvGrpSpPr>
            <a:grpSpLocks/>
          </p:cNvGrpSpPr>
          <p:nvPr/>
        </p:nvGrpSpPr>
        <p:grpSpPr bwMode="auto">
          <a:xfrm>
            <a:off x="1423655" y="1660569"/>
            <a:ext cx="1981200" cy="2514600"/>
            <a:chOff x="720" y="1872"/>
            <a:chExt cx="1248" cy="1584"/>
          </a:xfrm>
        </p:grpSpPr>
        <p:sp>
          <p:nvSpPr>
            <p:cNvPr id="157" name="AutoShape 32"/>
            <p:cNvSpPr>
              <a:spLocks noChangeArrowheads="1"/>
            </p:cNvSpPr>
            <p:nvPr/>
          </p:nvSpPr>
          <p:spPr bwMode="auto">
            <a:xfrm>
              <a:off x="1200" y="1872"/>
              <a:ext cx="432" cy="288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99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b="1">
                <a:solidFill>
                  <a:srgbClr val="2C9447"/>
                </a:solidFill>
              </a:endParaRPr>
            </a:p>
          </p:txBody>
        </p:sp>
        <p:sp>
          <p:nvSpPr>
            <p:cNvPr id="158" name="AutoShape 33"/>
            <p:cNvSpPr>
              <a:spLocks noChangeArrowheads="1"/>
            </p:cNvSpPr>
            <p:nvPr/>
          </p:nvSpPr>
          <p:spPr bwMode="auto">
            <a:xfrm>
              <a:off x="816" y="2544"/>
              <a:ext cx="432" cy="288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99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b="1">
                <a:solidFill>
                  <a:srgbClr val="2C9447"/>
                </a:solidFill>
              </a:endParaRPr>
            </a:p>
          </p:txBody>
        </p:sp>
        <p:sp>
          <p:nvSpPr>
            <p:cNvPr id="159" name="AutoShape 34"/>
            <p:cNvSpPr>
              <a:spLocks noChangeArrowheads="1"/>
            </p:cNvSpPr>
            <p:nvPr/>
          </p:nvSpPr>
          <p:spPr bwMode="auto">
            <a:xfrm>
              <a:off x="1488" y="2544"/>
              <a:ext cx="432" cy="288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99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b="1">
                <a:solidFill>
                  <a:srgbClr val="2C9447"/>
                </a:solidFill>
              </a:endParaRPr>
            </a:p>
          </p:txBody>
        </p:sp>
        <p:sp>
          <p:nvSpPr>
            <p:cNvPr id="160" name="Rectangle 35"/>
            <p:cNvSpPr>
              <a:spLocks noChangeArrowheads="1"/>
            </p:cNvSpPr>
            <p:nvPr/>
          </p:nvSpPr>
          <p:spPr bwMode="auto">
            <a:xfrm>
              <a:off x="720" y="3216"/>
              <a:ext cx="240" cy="240"/>
            </a:xfrm>
            <a:prstGeom prst="rect">
              <a:avLst/>
            </a:prstGeom>
            <a:noFill/>
            <a:ln w="38100">
              <a:solidFill>
                <a:srgbClr val="000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b="1">
                <a:solidFill>
                  <a:srgbClr val="2C9447"/>
                </a:solidFill>
              </a:endParaRPr>
            </a:p>
          </p:txBody>
        </p:sp>
        <p:sp>
          <p:nvSpPr>
            <p:cNvPr id="161" name="Rectangle 36"/>
            <p:cNvSpPr>
              <a:spLocks noChangeArrowheads="1"/>
            </p:cNvSpPr>
            <p:nvPr/>
          </p:nvSpPr>
          <p:spPr bwMode="auto">
            <a:xfrm>
              <a:off x="1056" y="3216"/>
              <a:ext cx="240" cy="240"/>
            </a:xfrm>
            <a:prstGeom prst="rect">
              <a:avLst/>
            </a:prstGeom>
            <a:noFill/>
            <a:ln w="38100">
              <a:solidFill>
                <a:srgbClr val="000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b="1">
                <a:solidFill>
                  <a:srgbClr val="2C9447"/>
                </a:solidFill>
              </a:endParaRPr>
            </a:p>
          </p:txBody>
        </p:sp>
        <p:sp>
          <p:nvSpPr>
            <p:cNvPr id="162" name="Rectangle 37"/>
            <p:cNvSpPr>
              <a:spLocks noChangeArrowheads="1"/>
            </p:cNvSpPr>
            <p:nvPr/>
          </p:nvSpPr>
          <p:spPr bwMode="auto">
            <a:xfrm>
              <a:off x="1392" y="3216"/>
              <a:ext cx="240" cy="240"/>
            </a:xfrm>
            <a:prstGeom prst="rect">
              <a:avLst/>
            </a:prstGeom>
            <a:noFill/>
            <a:ln w="38100">
              <a:solidFill>
                <a:srgbClr val="000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b="1">
                <a:solidFill>
                  <a:srgbClr val="2C9447"/>
                </a:solidFill>
              </a:endParaRPr>
            </a:p>
          </p:txBody>
        </p:sp>
        <p:sp>
          <p:nvSpPr>
            <p:cNvPr id="163" name="Rectangle 38"/>
            <p:cNvSpPr>
              <a:spLocks noChangeArrowheads="1"/>
            </p:cNvSpPr>
            <p:nvPr/>
          </p:nvSpPr>
          <p:spPr bwMode="auto">
            <a:xfrm>
              <a:off x="1728" y="3216"/>
              <a:ext cx="240" cy="240"/>
            </a:xfrm>
            <a:prstGeom prst="rect">
              <a:avLst/>
            </a:prstGeom>
            <a:noFill/>
            <a:ln w="38100">
              <a:solidFill>
                <a:srgbClr val="000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b="1">
                <a:solidFill>
                  <a:srgbClr val="2C9447"/>
                </a:solidFill>
              </a:endParaRPr>
            </a:p>
          </p:txBody>
        </p:sp>
        <p:sp>
          <p:nvSpPr>
            <p:cNvPr id="164" name="Line 39"/>
            <p:cNvSpPr>
              <a:spLocks noChangeShapeType="1"/>
            </p:cNvSpPr>
            <p:nvPr/>
          </p:nvSpPr>
          <p:spPr bwMode="auto">
            <a:xfrm flipH="1">
              <a:off x="1040" y="2144"/>
              <a:ext cx="160" cy="392"/>
            </a:xfrm>
            <a:prstGeom prst="line">
              <a:avLst/>
            </a:prstGeom>
            <a:noFill/>
            <a:ln w="38100">
              <a:solidFill>
                <a:srgbClr val="993300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" name="Line 40"/>
            <p:cNvSpPr>
              <a:spLocks noChangeShapeType="1"/>
            </p:cNvSpPr>
            <p:nvPr/>
          </p:nvSpPr>
          <p:spPr bwMode="auto">
            <a:xfrm>
              <a:off x="1632" y="2160"/>
              <a:ext cx="96" cy="384"/>
            </a:xfrm>
            <a:prstGeom prst="line">
              <a:avLst/>
            </a:prstGeom>
            <a:noFill/>
            <a:ln w="38100">
              <a:solidFill>
                <a:srgbClr val="993300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" name="Line 41"/>
            <p:cNvSpPr>
              <a:spLocks noChangeShapeType="1"/>
            </p:cNvSpPr>
            <p:nvPr/>
          </p:nvSpPr>
          <p:spPr bwMode="auto">
            <a:xfrm>
              <a:off x="912" y="2832"/>
              <a:ext cx="0" cy="384"/>
            </a:xfrm>
            <a:prstGeom prst="line">
              <a:avLst/>
            </a:prstGeom>
            <a:noFill/>
            <a:ln w="38100">
              <a:solidFill>
                <a:srgbClr val="993300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7" name="Line 42"/>
            <p:cNvSpPr>
              <a:spLocks noChangeShapeType="1"/>
            </p:cNvSpPr>
            <p:nvPr/>
          </p:nvSpPr>
          <p:spPr bwMode="auto">
            <a:xfrm>
              <a:off x="1152" y="2832"/>
              <a:ext cx="0" cy="384"/>
            </a:xfrm>
            <a:prstGeom prst="line">
              <a:avLst/>
            </a:prstGeom>
            <a:noFill/>
            <a:ln w="38100">
              <a:solidFill>
                <a:srgbClr val="993300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" name="Line 43"/>
            <p:cNvSpPr>
              <a:spLocks noChangeShapeType="1"/>
            </p:cNvSpPr>
            <p:nvPr/>
          </p:nvSpPr>
          <p:spPr bwMode="auto">
            <a:xfrm>
              <a:off x="1584" y="2832"/>
              <a:ext cx="0" cy="384"/>
            </a:xfrm>
            <a:prstGeom prst="line">
              <a:avLst/>
            </a:prstGeom>
            <a:noFill/>
            <a:ln w="38100">
              <a:solidFill>
                <a:srgbClr val="993300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9" name="Line 44"/>
            <p:cNvSpPr>
              <a:spLocks noChangeShapeType="1"/>
            </p:cNvSpPr>
            <p:nvPr/>
          </p:nvSpPr>
          <p:spPr bwMode="auto">
            <a:xfrm>
              <a:off x="1824" y="2832"/>
              <a:ext cx="0" cy="384"/>
            </a:xfrm>
            <a:prstGeom prst="line">
              <a:avLst/>
            </a:prstGeom>
            <a:noFill/>
            <a:ln w="38100">
              <a:solidFill>
                <a:srgbClr val="993300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0" name="Line 45"/>
          <p:cNvSpPr>
            <a:spLocks noChangeShapeType="1"/>
          </p:cNvSpPr>
          <p:nvPr/>
        </p:nvSpPr>
        <p:spPr bwMode="auto">
          <a:xfrm>
            <a:off x="2871455" y="1812969"/>
            <a:ext cx="4572000" cy="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1" name="Line 46"/>
          <p:cNvSpPr>
            <a:spLocks noChangeShapeType="1"/>
          </p:cNvSpPr>
          <p:nvPr/>
        </p:nvSpPr>
        <p:spPr bwMode="auto">
          <a:xfrm>
            <a:off x="2871455" y="1965369"/>
            <a:ext cx="1828800" cy="18288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2" name="Line 47"/>
          <p:cNvSpPr>
            <a:spLocks noChangeShapeType="1"/>
          </p:cNvSpPr>
          <p:nvPr/>
        </p:nvSpPr>
        <p:spPr bwMode="auto">
          <a:xfrm flipV="1">
            <a:off x="5081255" y="1889169"/>
            <a:ext cx="2362200" cy="19050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16023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AD3DE2-BC5C-4E6B-AED0-00F882A9EDD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16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5" y="6957461"/>
            <a:ext cx="2346325" cy="389335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tabLst>
                <a:tab pos="646168" algn="l"/>
                <a:tab pos="1292335" algn="l"/>
                <a:tab pos="1938502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© Ravi </a:t>
            </a:r>
            <a:r>
              <a:rPr lang="en-US" sz="1200" dirty="0" smtClean="0">
                <a:solidFill>
                  <a:srgbClr val="000000"/>
                </a:solidFill>
              </a:rPr>
              <a:t>Sandhu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3058725" y="6957462"/>
            <a:ext cx="4184638" cy="3029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lIns="81621" tIns="40810" rIns="81621" bIns="40810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400" i="1" dirty="0"/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601915" y="50193"/>
            <a:ext cx="5197475" cy="51316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000" dirty="0" smtClean="0">
                <a:solidFill>
                  <a:srgbClr val="131F49"/>
                </a:solidFill>
              </a:rPr>
              <a:t>Multiple Root CA’s Plus Intermediate CA’s</a:t>
            </a:r>
            <a:endParaRPr lang="en-US" dirty="0">
              <a:solidFill>
                <a:srgbClr val="131F49"/>
              </a:solidFill>
            </a:endParaRPr>
          </a:p>
        </p:txBody>
      </p:sp>
      <p:sp>
        <p:nvSpPr>
          <p:cNvPr id="51" name="AutoShape 3"/>
          <p:cNvSpPr>
            <a:spLocks noChangeArrowheads="1"/>
          </p:cNvSpPr>
          <p:nvPr/>
        </p:nvSpPr>
        <p:spPr bwMode="auto">
          <a:xfrm>
            <a:off x="2571934" y="1665845"/>
            <a:ext cx="685800" cy="457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X</a:t>
            </a:r>
          </a:p>
        </p:txBody>
      </p:sp>
      <p:sp>
        <p:nvSpPr>
          <p:cNvPr id="52" name="AutoShape 4"/>
          <p:cNvSpPr>
            <a:spLocks noChangeArrowheads="1"/>
          </p:cNvSpPr>
          <p:nvPr/>
        </p:nvSpPr>
        <p:spPr bwMode="auto">
          <a:xfrm>
            <a:off x="1276534" y="2732645"/>
            <a:ext cx="685800" cy="457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Q</a:t>
            </a:r>
          </a:p>
        </p:txBody>
      </p:sp>
      <p:sp>
        <p:nvSpPr>
          <p:cNvPr id="53" name="AutoShape 5"/>
          <p:cNvSpPr>
            <a:spLocks noChangeArrowheads="1"/>
          </p:cNvSpPr>
          <p:nvPr/>
        </p:nvSpPr>
        <p:spPr bwMode="auto">
          <a:xfrm>
            <a:off x="666934" y="3799445"/>
            <a:ext cx="685800" cy="457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A</a:t>
            </a:r>
          </a:p>
        </p:txBody>
      </p:sp>
      <p:sp>
        <p:nvSpPr>
          <p:cNvPr id="54" name="AutoShape 6"/>
          <p:cNvSpPr>
            <a:spLocks noChangeArrowheads="1"/>
          </p:cNvSpPr>
          <p:nvPr/>
        </p:nvSpPr>
        <p:spPr bwMode="auto">
          <a:xfrm>
            <a:off x="3486334" y="2732645"/>
            <a:ext cx="685800" cy="457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R</a:t>
            </a:r>
          </a:p>
        </p:txBody>
      </p:sp>
      <p:sp>
        <p:nvSpPr>
          <p:cNvPr id="55" name="AutoShape 7"/>
          <p:cNvSpPr>
            <a:spLocks noChangeArrowheads="1"/>
          </p:cNvSpPr>
          <p:nvPr/>
        </p:nvSpPr>
        <p:spPr bwMode="auto">
          <a:xfrm>
            <a:off x="5543734" y="1665845"/>
            <a:ext cx="685800" cy="457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S</a:t>
            </a:r>
          </a:p>
        </p:txBody>
      </p:sp>
      <p:sp>
        <p:nvSpPr>
          <p:cNvPr id="56" name="AutoShape 8"/>
          <p:cNvSpPr>
            <a:spLocks noChangeArrowheads="1"/>
          </p:cNvSpPr>
          <p:nvPr/>
        </p:nvSpPr>
        <p:spPr bwMode="auto">
          <a:xfrm>
            <a:off x="7753534" y="1665845"/>
            <a:ext cx="685800" cy="457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T</a:t>
            </a:r>
          </a:p>
        </p:txBody>
      </p:sp>
      <p:sp>
        <p:nvSpPr>
          <p:cNvPr id="57" name="AutoShape 9"/>
          <p:cNvSpPr>
            <a:spLocks noChangeArrowheads="1"/>
          </p:cNvSpPr>
          <p:nvPr/>
        </p:nvSpPr>
        <p:spPr bwMode="auto">
          <a:xfrm>
            <a:off x="1733734" y="3799445"/>
            <a:ext cx="685800" cy="457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C</a:t>
            </a:r>
          </a:p>
        </p:txBody>
      </p:sp>
      <p:sp>
        <p:nvSpPr>
          <p:cNvPr id="58" name="AutoShape 10"/>
          <p:cNvSpPr>
            <a:spLocks noChangeArrowheads="1"/>
          </p:cNvSpPr>
          <p:nvPr/>
        </p:nvSpPr>
        <p:spPr bwMode="auto">
          <a:xfrm>
            <a:off x="2952934" y="3799445"/>
            <a:ext cx="685800" cy="457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E</a:t>
            </a:r>
          </a:p>
        </p:txBody>
      </p:sp>
      <p:sp>
        <p:nvSpPr>
          <p:cNvPr id="59" name="AutoShape 11"/>
          <p:cNvSpPr>
            <a:spLocks noChangeArrowheads="1"/>
          </p:cNvSpPr>
          <p:nvPr/>
        </p:nvSpPr>
        <p:spPr bwMode="auto">
          <a:xfrm>
            <a:off x="4019734" y="3799445"/>
            <a:ext cx="685800" cy="457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G</a:t>
            </a:r>
          </a:p>
        </p:txBody>
      </p:sp>
      <p:sp>
        <p:nvSpPr>
          <p:cNvPr id="60" name="AutoShape 12"/>
          <p:cNvSpPr>
            <a:spLocks noChangeArrowheads="1"/>
          </p:cNvSpPr>
          <p:nvPr/>
        </p:nvSpPr>
        <p:spPr bwMode="auto">
          <a:xfrm>
            <a:off x="5162734" y="3799445"/>
            <a:ext cx="685800" cy="457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I</a:t>
            </a:r>
          </a:p>
        </p:txBody>
      </p:sp>
      <p:sp>
        <p:nvSpPr>
          <p:cNvPr id="61" name="AutoShape 13"/>
          <p:cNvSpPr>
            <a:spLocks noChangeArrowheads="1"/>
          </p:cNvSpPr>
          <p:nvPr/>
        </p:nvSpPr>
        <p:spPr bwMode="auto">
          <a:xfrm>
            <a:off x="6229534" y="3799445"/>
            <a:ext cx="685800" cy="457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K</a:t>
            </a:r>
          </a:p>
        </p:txBody>
      </p:sp>
      <p:sp>
        <p:nvSpPr>
          <p:cNvPr id="62" name="AutoShape 14"/>
          <p:cNvSpPr>
            <a:spLocks noChangeArrowheads="1"/>
          </p:cNvSpPr>
          <p:nvPr/>
        </p:nvSpPr>
        <p:spPr bwMode="auto">
          <a:xfrm>
            <a:off x="7448734" y="3799445"/>
            <a:ext cx="685800" cy="457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M</a:t>
            </a:r>
          </a:p>
        </p:txBody>
      </p:sp>
      <p:sp>
        <p:nvSpPr>
          <p:cNvPr id="63" name="AutoShape 15"/>
          <p:cNvSpPr>
            <a:spLocks noChangeArrowheads="1"/>
          </p:cNvSpPr>
          <p:nvPr/>
        </p:nvSpPr>
        <p:spPr bwMode="auto">
          <a:xfrm>
            <a:off x="8515534" y="3799445"/>
            <a:ext cx="685800" cy="457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O</a:t>
            </a:r>
          </a:p>
        </p:txBody>
      </p:sp>
      <p:sp>
        <p:nvSpPr>
          <p:cNvPr id="64" name="Rectangle 16"/>
          <p:cNvSpPr>
            <a:spLocks noChangeArrowheads="1"/>
          </p:cNvSpPr>
          <p:nvPr/>
        </p:nvSpPr>
        <p:spPr bwMode="auto">
          <a:xfrm>
            <a:off x="514534" y="4866245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a</a:t>
            </a:r>
          </a:p>
        </p:txBody>
      </p:sp>
      <p:sp>
        <p:nvSpPr>
          <p:cNvPr id="65" name="Rectangle 17"/>
          <p:cNvSpPr>
            <a:spLocks noChangeArrowheads="1"/>
          </p:cNvSpPr>
          <p:nvPr/>
        </p:nvSpPr>
        <p:spPr bwMode="auto">
          <a:xfrm>
            <a:off x="1047934" y="4866245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b</a:t>
            </a:r>
          </a:p>
        </p:txBody>
      </p:sp>
      <p:sp>
        <p:nvSpPr>
          <p:cNvPr id="66" name="Rectangle 18"/>
          <p:cNvSpPr>
            <a:spLocks noChangeArrowheads="1"/>
          </p:cNvSpPr>
          <p:nvPr/>
        </p:nvSpPr>
        <p:spPr bwMode="auto">
          <a:xfrm>
            <a:off x="1581334" y="4866245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c</a:t>
            </a:r>
          </a:p>
        </p:txBody>
      </p:sp>
      <p:sp>
        <p:nvSpPr>
          <p:cNvPr id="75" name="Rectangle 19"/>
          <p:cNvSpPr>
            <a:spLocks noChangeArrowheads="1"/>
          </p:cNvSpPr>
          <p:nvPr/>
        </p:nvSpPr>
        <p:spPr bwMode="auto">
          <a:xfrm>
            <a:off x="2114734" y="4866245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d</a:t>
            </a:r>
          </a:p>
        </p:txBody>
      </p:sp>
      <p:sp>
        <p:nvSpPr>
          <p:cNvPr id="76" name="Rectangle 20"/>
          <p:cNvSpPr>
            <a:spLocks noChangeArrowheads="1"/>
          </p:cNvSpPr>
          <p:nvPr/>
        </p:nvSpPr>
        <p:spPr bwMode="auto">
          <a:xfrm>
            <a:off x="2724334" y="4866245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e</a:t>
            </a:r>
          </a:p>
        </p:txBody>
      </p:sp>
      <p:sp>
        <p:nvSpPr>
          <p:cNvPr id="77" name="Rectangle 21"/>
          <p:cNvSpPr>
            <a:spLocks noChangeArrowheads="1"/>
          </p:cNvSpPr>
          <p:nvPr/>
        </p:nvSpPr>
        <p:spPr bwMode="auto">
          <a:xfrm>
            <a:off x="3257734" y="4866245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f</a:t>
            </a:r>
          </a:p>
        </p:txBody>
      </p:sp>
      <p:sp>
        <p:nvSpPr>
          <p:cNvPr id="78" name="Rectangle 22"/>
          <p:cNvSpPr>
            <a:spLocks noChangeArrowheads="1"/>
          </p:cNvSpPr>
          <p:nvPr/>
        </p:nvSpPr>
        <p:spPr bwMode="auto">
          <a:xfrm>
            <a:off x="3867334" y="4866245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g</a:t>
            </a:r>
          </a:p>
        </p:txBody>
      </p:sp>
      <p:sp>
        <p:nvSpPr>
          <p:cNvPr id="79" name="Rectangle 23"/>
          <p:cNvSpPr>
            <a:spLocks noChangeArrowheads="1"/>
          </p:cNvSpPr>
          <p:nvPr/>
        </p:nvSpPr>
        <p:spPr bwMode="auto">
          <a:xfrm>
            <a:off x="4400734" y="4866245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h</a:t>
            </a:r>
          </a:p>
        </p:txBody>
      </p:sp>
      <p:sp>
        <p:nvSpPr>
          <p:cNvPr id="80" name="Rectangle 24"/>
          <p:cNvSpPr>
            <a:spLocks noChangeArrowheads="1"/>
          </p:cNvSpPr>
          <p:nvPr/>
        </p:nvSpPr>
        <p:spPr bwMode="auto">
          <a:xfrm>
            <a:off x="5010334" y="4866245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i</a:t>
            </a:r>
          </a:p>
        </p:txBody>
      </p:sp>
      <p:sp>
        <p:nvSpPr>
          <p:cNvPr id="81" name="Rectangle 25"/>
          <p:cNvSpPr>
            <a:spLocks noChangeArrowheads="1"/>
          </p:cNvSpPr>
          <p:nvPr/>
        </p:nvSpPr>
        <p:spPr bwMode="auto">
          <a:xfrm>
            <a:off x="5543734" y="4866245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j</a:t>
            </a:r>
          </a:p>
        </p:txBody>
      </p:sp>
      <p:sp>
        <p:nvSpPr>
          <p:cNvPr id="82" name="Rectangle 26"/>
          <p:cNvSpPr>
            <a:spLocks noChangeArrowheads="1"/>
          </p:cNvSpPr>
          <p:nvPr/>
        </p:nvSpPr>
        <p:spPr bwMode="auto">
          <a:xfrm>
            <a:off x="6153334" y="4866245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k</a:t>
            </a:r>
          </a:p>
        </p:txBody>
      </p:sp>
      <p:sp>
        <p:nvSpPr>
          <p:cNvPr id="83" name="Rectangle 27"/>
          <p:cNvSpPr>
            <a:spLocks noChangeArrowheads="1"/>
          </p:cNvSpPr>
          <p:nvPr/>
        </p:nvSpPr>
        <p:spPr bwMode="auto">
          <a:xfrm>
            <a:off x="6686734" y="4866245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l</a:t>
            </a:r>
          </a:p>
        </p:txBody>
      </p:sp>
      <p:sp>
        <p:nvSpPr>
          <p:cNvPr id="84" name="Rectangle 28"/>
          <p:cNvSpPr>
            <a:spLocks noChangeArrowheads="1"/>
          </p:cNvSpPr>
          <p:nvPr/>
        </p:nvSpPr>
        <p:spPr bwMode="auto">
          <a:xfrm>
            <a:off x="7296334" y="4866245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m</a:t>
            </a:r>
          </a:p>
        </p:txBody>
      </p:sp>
      <p:sp>
        <p:nvSpPr>
          <p:cNvPr id="85" name="Rectangle 29"/>
          <p:cNvSpPr>
            <a:spLocks noChangeArrowheads="1"/>
          </p:cNvSpPr>
          <p:nvPr/>
        </p:nvSpPr>
        <p:spPr bwMode="auto">
          <a:xfrm>
            <a:off x="7829734" y="4866245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n</a:t>
            </a:r>
          </a:p>
        </p:txBody>
      </p:sp>
      <p:sp>
        <p:nvSpPr>
          <p:cNvPr id="86" name="Rectangle 30"/>
          <p:cNvSpPr>
            <a:spLocks noChangeArrowheads="1"/>
          </p:cNvSpPr>
          <p:nvPr/>
        </p:nvSpPr>
        <p:spPr bwMode="auto">
          <a:xfrm>
            <a:off x="8439334" y="4866245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o</a:t>
            </a:r>
          </a:p>
        </p:txBody>
      </p:sp>
      <p:sp>
        <p:nvSpPr>
          <p:cNvPr id="87" name="Rectangle 31"/>
          <p:cNvSpPr>
            <a:spLocks noChangeArrowheads="1"/>
          </p:cNvSpPr>
          <p:nvPr/>
        </p:nvSpPr>
        <p:spPr bwMode="auto">
          <a:xfrm>
            <a:off x="8972734" y="4866245"/>
            <a:ext cx="381000" cy="381000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2C9447"/>
                </a:solidFill>
              </a:rPr>
              <a:t>p</a:t>
            </a:r>
          </a:p>
        </p:txBody>
      </p:sp>
      <p:sp>
        <p:nvSpPr>
          <p:cNvPr id="88" name="Line 32"/>
          <p:cNvSpPr>
            <a:spLocks noChangeShapeType="1"/>
          </p:cNvSpPr>
          <p:nvPr/>
        </p:nvSpPr>
        <p:spPr bwMode="auto">
          <a:xfrm flipH="1">
            <a:off x="1962334" y="2123045"/>
            <a:ext cx="60960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" name="Line 33"/>
          <p:cNvSpPr>
            <a:spLocks noChangeShapeType="1"/>
          </p:cNvSpPr>
          <p:nvPr/>
        </p:nvSpPr>
        <p:spPr bwMode="auto">
          <a:xfrm>
            <a:off x="3181534" y="2123045"/>
            <a:ext cx="30480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" name="Line 34"/>
          <p:cNvSpPr>
            <a:spLocks noChangeShapeType="1"/>
          </p:cNvSpPr>
          <p:nvPr/>
        </p:nvSpPr>
        <p:spPr bwMode="auto">
          <a:xfrm flipH="1">
            <a:off x="1022534" y="3164445"/>
            <a:ext cx="254000" cy="6223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" name="Line 35"/>
          <p:cNvSpPr>
            <a:spLocks noChangeShapeType="1"/>
          </p:cNvSpPr>
          <p:nvPr/>
        </p:nvSpPr>
        <p:spPr bwMode="auto">
          <a:xfrm>
            <a:off x="1962334" y="3189845"/>
            <a:ext cx="15240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" name="Line 36"/>
          <p:cNvSpPr>
            <a:spLocks noChangeShapeType="1"/>
          </p:cNvSpPr>
          <p:nvPr/>
        </p:nvSpPr>
        <p:spPr bwMode="auto">
          <a:xfrm flipH="1">
            <a:off x="3333934" y="3189845"/>
            <a:ext cx="15240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" name="Line 37"/>
          <p:cNvSpPr>
            <a:spLocks noChangeShapeType="1"/>
          </p:cNvSpPr>
          <p:nvPr/>
        </p:nvSpPr>
        <p:spPr bwMode="auto">
          <a:xfrm>
            <a:off x="4172134" y="3189845"/>
            <a:ext cx="15240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4" name="Line 38"/>
          <p:cNvSpPr>
            <a:spLocks noChangeShapeType="1"/>
          </p:cNvSpPr>
          <p:nvPr/>
        </p:nvSpPr>
        <p:spPr bwMode="auto">
          <a:xfrm flipH="1">
            <a:off x="5467534" y="2123045"/>
            <a:ext cx="304800" cy="16764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" name="Line 39"/>
          <p:cNvSpPr>
            <a:spLocks noChangeShapeType="1"/>
          </p:cNvSpPr>
          <p:nvPr/>
        </p:nvSpPr>
        <p:spPr bwMode="auto">
          <a:xfrm>
            <a:off x="6000934" y="2123045"/>
            <a:ext cx="533400" cy="16764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6" name="Line 40"/>
          <p:cNvSpPr>
            <a:spLocks noChangeShapeType="1"/>
          </p:cNvSpPr>
          <p:nvPr/>
        </p:nvSpPr>
        <p:spPr bwMode="auto">
          <a:xfrm flipH="1">
            <a:off x="7677334" y="2123045"/>
            <a:ext cx="228600" cy="16764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7" name="Line 41"/>
          <p:cNvSpPr>
            <a:spLocks noChangeShapeType="1"/>
          </p:cNvSpPr>
          <p:nvPr/>
        </p:nvSpPr>
        <p:spPr bwMode="auto">
          <a:xfrm>
            <a:off x="8286934" y="2123045"/>
            <a:ext cx="533400" cy="16764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" name="Line 42"/>
          <p:cNvSpPr>
            <a:spLocks noChangeShapeType="1"/>
          </p:cNvSpPr>
          <p:nvPr/>
        </p:nvSpPr>
        <p:spPr bwMode="auto">
          <a:xfrm>
            <a:off x="819334" y="4256645"/>
            <a:ext cx="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9" name="Line 43"/>
          <p:cNvSpPr>
            <a:spLocks noChangeShapeType="1"/>
          </p:cNvSpPr>
          <p:nvPr/>
        </p:nvSpPr>
        <p:spPr bwMode="auto">
          <a:xfrm>
            <a:off x="1200334" y="4256645"/>
            <a:ext cx="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" name="Line 44"/>
          <p:cNvSpPr>
            <a:spLocks noChangeShapeType="1"/>
          </p:cNvSpPr>
          <p:nvPr/>
        </p:nvSpPr>
        <p:spPr bwMode="auto">
          <a:xfrm>
            <a:off x="1886134" y="4256645"/>
            <a:ext cx="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1" name="Line 45"/>
          <p:cNvSpPr>
            <a:spLocks noChangeShapeType="1"/>
          </p:cNvSpPr>
          <p:nvPr/>
        </p:nvSpPr>
        <p:spPr bwMode="auto">
          <a:xfrm>
            <a:off x="2267134" y="4256645"/>
            <a:ext cx="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" name="Line 46"/>
          <p:cNvSpPr>
            <a:spLocks noChangeShapeType="1"/>
          </p:cNvSpPr>
          <p:nvPr/>
        </p:nvSpPr>
        <p:spPr bwMode="auto">
          <a:xfrm>
            <a:off x="3029134" y="4256645"/>
            <a:ext cx="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" name="Line 47"/>
          <p:cNvSpPr>
            <a:spLocks noChangeShapeType="1"/>
          </p:cNvSpPr>
          <p:nvPr/>
        </p:nvSpPr>
        <p:spPr bwMode="auto">
          <a:xfrm>
            <a:off x="3486334" y="4256645"/>
            <a:ext cx="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" name="Line 48"/>
          <p:cNvSpPr>
            <a:spLocks noChangeShapeType="1"/>
          </p:cNvSpPr>
          <p:nvPr/>
        </p:nvSpPr>
        <p:spPr bwMode="auto">
          <a:xfrm>
            <a:off x="4172134" y="4256645"/>
            <a:ext cx="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" name="Line 49"/>
          <p:cNvSpPr>
            <a:spLocks noChangeShapeType="1"/>
          </p:cNvSpPr>
          <p:nvPr/>
        </p:nvSpPr>
        <p:spPr bwMode="auto">
          <a:xfrm>
            <a:off x="4553134" y="4256645"/>
            <a:ext cx="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6" name="Line 50"/>
          <p:cNvSpPr>
            <a:spLocks noChangeShapeType="1"/>
          </p:cNvSpPr>
          <p:nvPr/>
        </p:nvSpPr>
        <p:spPr bwMode="auto">
          <a:xfrm>
            <a:off x="5315134" y="4256645"/>
            <a:ext cx="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" name="Line 51"/>
          <p:cNvSpPr>
            <a:spLocks noChangeShapeType="1"/>
          </p:cNvSpPr>
          <p:nvPr/>
        </p:nvSpPr>
        <p:spPr bwMode="auto">
          <a:xfrm>
            <a:off x="5696134" y="4256645"/>
            <a:ext cx="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8" name="Line 52"/>
          <p:cNvSpPr>
            <a:spLocks noChangeShapeType="1"/>
          </p:cNvSpPr>
          <p:nvPr/>
        </p:nvSpPr>
        <p:spPr bwMode="auto">
          <a:xfrm>
            <a:off x="6381934" y="4256645"/>
            <a:ext cx="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9" name="Line 53"/>
          <p:cNvSpPr>
            <a:spLocks noChangeShapeType="1"/>
          </p:cNvSpPr>
          <p:nvPr/>
        </p:nvSpPr>
        <p:spPr bwMode="auto">
          <a:xfrm>
            <a:off x="6762934" y="4256645"/>
            <a:ext cx="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0" name="Line 54"/>
          <p:cNvSpPr>
            <a:spLocks noChangeShapeType="1"/>
          </p:cNvSpPr>
          <p:nvPr/>
        </p:nvSpPr>
        <p:spPr bwMode="auto">
          <a:xfrm>
            <a:off x="7601134" y="4256645"/>
            <a:ext cx="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1" name="Line 55"/>
          <p:cNvSpPr>
            <a:spLocks noChangeShapeType="1"/>
          </p:cNvSpPr>
          <p:nvPr/>
        </p:nvSpPr>
        <p:spPr bwMode="auto">
          <a:xfrm>
            <a:off x="7982134" y="4256645"/>
            <a:ext cx="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" name="Line 56"/>
          <p:cNvSpPr>
            <a:spLocks noChangeShapeType="1"/>
          </p:cNvSpPr>
          <p:nvPr/>
        </p:nvSpPr>
        <p:spPr bwMode="auto">
          <a:xfrm>
            <a:off x="8667934" y="4256645"/>
            <a:ext cx="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" name="Line 57"/>
          <p:cNvSpPr>
            <a:spLocks noChangeShapeType="1"/>
          </p:cNvSpPr>
          <p:nvPr/>
        </p:nvSpPr>
        <p:spPr bwMode="auto">
          <a:xfrm>
            <a:off x="9048934" y="4256645"/>
            <a:ext cx="0" cy="609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4" name="TextBox 113"/>
          <p:cNvSpPr txBox="1"/>
          <p:nvPr/>
        </p:nvSpPr>
        <p:spPr>
          <a:xfrm>
            <a:off x="5902856" y="5883278"/>
            <a:ext cx="3132499" cy="400110"/>
          </a:xfrm>
          <a:prstGeom prst="rect">
            <a:avLst/>
          </a:prstGeom>
          <a:noFill/>
          <a:ln w="254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Model on the web today</a:t>
            </a:r>
          </a:p>
        </p:txBody>
      </p:sp>
    </p:spTree>
    <p:extLst>
      <p:ext uri="{BB962C8B-B14F-4D97-AF65-F5344CB8AC3E}">
        <p14:creationId xmlns:p14="http://schemas.microsoft.com/office/powerpoint/2010/main" val="293641113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AD3DE2-BC5C-4E6B-AED0-00F882A9EDD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17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5" y="6957461"/>
            <a:ext cx="2346325" cy="389335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tabLst>
                <a:tab pos="646168" algn="l"/>
                <a:tab pos="1292335" algn="l"/>
                <a:tab pos="1938502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© Ravi </a:t>
            </a:r>
            <a:r>
              <a:rPr lang="en-US" sz="1200" dirty="0" smtClean="0">
                <a:solidFill>
                  <a:srgbClr val="000000"/>
                </a:solidFill>
              </a:rPr>
              <a:t>Sandhu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3058725" y="6957462"/>
            <a:ext cx="4184638" cy="3029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lIns="81621" tIns="40810" rIns="81621" bIns="40810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400" i="1" dirty="0"/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601915" y="50193"/>
            <a:ext cx="5197475" cy="51316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500" dirty="0" smtClean="0">
                <a:solidFill>
                  <a:srgbClr val="131F49"/>
                </a:solidFill>
              </a:rPr>
              <a:t>Certificate Triangle</a:t>
            </a:r>
            <a:endParaRPr lang="en-US" sz="2100" dirty="0">
              <a:solidFill>
                <a:srgbClr val="131F49"/>
              </a:solidFill>
            </a:endParaRPr>
          </a:p>
        </p:txBody>
      </p:sp>
      <p:sp>
        <p:nvSpPr>
          <p:cNvPr id="9" name="Isosceles Triangle 8"/>
          <p:cNvSpPr/>
          <p:nvPr/>
        </p:nvSpPr>
        <p:spPr bwMode="auto">
          <a:xfrm>
            <a:off x="2908422" y="1595647"/>
            <a:ext cx="4009736" cy="3275721"/>
          </a:xfrm>
          <a:prstGeom prst="triangl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4399" tIns="67199" rIns="134399" bIns="67199" numCol="1" rtlCol="0" anchor="t" anchorCtr="0" compatLnSpc="1">
            <a:prstTxWarp prst="textNoShape">
              <a:avLst/>
            </a:prstTxWarp>
          </a:bodyPr>
          <a:lstStyle/>
          <a:p>
            <a:pPr algn="ctr" defTabSz="671993" hangingPunct="0">
              <a:buClr>
                <a:srgbClr val="000000"/>
              </a:buClr>
              <a:buSzPct val="45000"/>
            </a:pPr>
            <a:endParaRPr lang="en-US" sz="2600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3582432" y="1158874"/>
            <a:ext cx="2678700" cy="412709"/>
          </a:xfrm>
          <a:prstGeom prst="rect">
            <a:avLst/>
          </a:prstGeom>
        </p:spPr>
        <p:txBody>
          <a:bodyPr wrap="square" lIns="134399" tIns="67199" rIns="134399" bIns="67199">
            <a:spAutoFit/>
          </a:bodyPr>
          <a:lstStyle/>
          <a:p>
            <a:pPr algn="ctr" defTabSz="671993" hangingPunct="0">
              <a:buClr>
                <a:srgbClr val="000000"/>
              </a:buClr>
              <a:buSzPct val="45000"/>
            </a:pPr>
            <a:r>
              <a:rPr lang="en-US" dirty="0" smtClean="0"/>
              <a:t>User (Identity)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577441" y="5011697"/>
            <a:ext cx="2678700" cy="412709"/>
          </a:xfrm>
          <a:prstGeom prst="rect">
            <a:avLst/>
          </a:prstGeom>
        </p:spPr>
        <p:txBody>
          <a:bodyPr wrap="square" lIns="134399" tIns="67199" rIns="134399" bIns="67199">
            <a:spAutoFit/>
          </a:bodyPr>
          <a:lstStyle/>
          <a:p>
            <a:pPr algn="ctr" defTabSz="671993" hangingPunct="0">
              <a:buClr>
                <a:srgbClr val="000000"/>
              </a:buClr>
              <a:buSzPct val="45000"/>
            </a:pPr>
            <a:r>
              <a:rPr lang="en-US" dirty="0" smtClean="0"/>
              <a:t>Attributes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586665" y="5018021"/>
            <a:ext cx="2678700" cy="689708"/>
          </a:xfrm>
          <a:prstGeom prst="rect">
            <a:avLst/>
          </a:prstGeom>
        </p:spPr>
        <p:txBody>
          <a:bodyPr wrap="square" lIns="134399" tIns="67199" rIns="134399" bIns="67199">
            <a:spAutoFit/>
          </a:bodyPr>
          <a:lstStyle/>
          <a:p>
            <a:pPr algn="ctr" defTabSz="671993" hangingPunct="0">
              <a:buClr>
                <a:srgbClr val="000000"/>
              </a:buClr>
              <a:buSzPct val="45000"/>
            </a:pPr>
            <a:r>
              <a:rPr lang="en-US" dirty="0" smtClean="0"/>
              <a:t>Public-keys + </a:t>
            </a:r>
          </a:p>
          <a:p>
            <a:pPr algn="ctr" defTabSz="671993" hangingPunct="0">
              <a:buClr>
                <a:srgbClr val="000000"/>
              </a:buClr>
              <a:buSzPct val="45000"/>
            </a:pPr>
            <a:r>
              <a:rPr lang="en-US" dirty="0" smtClean="0"/>
              <a:t>Secured secrets</a:t>
            </a:r>
          </a:p>
        </p:txBody>
      </p:sp>
    </p:spTree>
    <p:extLst>
      <p:ext uri="{BB962C8B-B14F-4D97-AF65-F5344CB8AC3E}">
        <p14:creationId xmlns:p14="http://schemas.microsoft.com/office/powerpoint/2010/main" val="243367544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190500" y="1403184"/>
            <a:ext cx="9705975" cy="4102266"/>
          </a:xfrm>
        </p:spPr>
        <p:txBody>
          <a:bodyPr/>
          <a:lstStyle/>
          <a:p>
            <a:pPr marL="622300" indent="-514350">
              <a:buSzPct val="100000"/>
              <a:buFont typeface="Wingdings" pitchFamily="2" charset="2"/>
              <a:buChar char="Ø"/>
            </a:pPr>
            <a:r>
              <a:rPr lang="en-US" sz="3200" dirty="0"/>
              <a:t>a</a:t>
            </a:r>
            <a:r>
              <a:rPr lang="en-US" sz="3200" dirty="0" smtClean="0"/>
              <a:t>uthenticated distribution </a:t>
            </a:r>
            <a:r>
              <a:rPr lang="en-US" sz="3200" dirty="0"/>
              <a:t>of public-keys</a:t>
            </a:r>
          </a:p>
          <a:p>
            <a:pPr marL="622300" indent="-514350">
              <a:buSzPct val="100000"/>
              <a:buFont typeface="Wingdings" pitchFamily="2" charset="2"/>
              <a:buChar char="Ø"/>
            </a:pPr>
            <a:r>
              <a:rPr lang="en-US" sz="3200" dirty="0"/>
              <a:t>public-key encryption</a:t>
            </a:r>
          </a:p>
          <a:p>
            <a:pPr marL="1054100" lvl="1" indent="-514350">
              <a:buSzPct val="100000"/>
              <a:buFont typeface="Wingdings" panose="05000000000000000000" pitchFamily="2" charset="2"/>
              <a:buChar char="v"/>
            </a:pPr>
            <a:r>
              <a:rPr lang="en-US" sz="2800" dirty="0"/>
              <a:t>sender needs public key of receiver</a:t>
            </a:r>
          </a:p>
          <a:p>
            <a:pPr marL="622300" indent="-514350">
              <a:buSzPct val="100000"/>
              <a:buFont typeface="Wingdings" pitchFamily="2" charset="2"/>
              <a:buChar char="Ø"/>
            </a:pPr>
            <a:r>
              <a:rPr lang="en-US" sz="3200" dirty="0"/>
              <a:t>public-key digital signatures</a:t>
            </a:r>
          </a:p>
          <a:p>
            <a:pPr marL="1054100" lvl="1" indent="-514350">
              <a:buSzPct val="100000"/>
              <a:buFont typeface="Wingdings" panose="05000000000000000000" pitchFamily="2" charset="2"/>
              <a:buChar char="v"/>
            </a:pPr>
            <a:r>
              <a:rPr lang="en-US" sz="2800" dirty="0"/>
              <a:t>receiver needs public key of </a:t>
            </a:r>
            <a:r>
              <a:rPr lang="en-US" sz="2800" dirty="0" smtClean="0"/>
              <a:t>sender</a:t>
            </a:r>
          </a:p>
          <a:p>
            <a:pPr marL="622300" indent="-514350">
              <a:buSzPct val="100000"/>
              <a:buFont typeface="Wingdings" pitchFamily="2" charset="2"/>
              <a:buChar char="Ø"/>
            </a:pPr>
            <a:r>
              <a:rPr lang="en-US" sz="3200" strike="sngStrike" dirty="0" smtClean="0"/>
              <a:t>public-key key agreement</a:t>
            </a:r>
          </a:p>
          <a:p>
            <a:pPr marL="1054100" lvl="1" indent="-514350">
              <a:buSzPct val="100000"/>
              <a:buFont typeface="Wingdings" panose="05000000000000000000" pitchFamily="2" charset="2"/>
              <a:buChar char="v"/>
            </a:pPr>
            <a:r>
              <a:rPr lang="en-US" sz="2800" strike="sngStrike" dirty="0" smtClean="0"/>
              <a:t>both need each other’s public keys</a:t>
            </a:r>
          </a:p>
          <a:p>
            <a:pPr marL="1054100" lvl="1" indent="-514350">
              <a:buSzPct val="100000"/>
              <a:buFont typeface="Wingdings" pitchFamily="2" charset="2"/>
              <a:buChar char="Ø"/>
            </a:pPr>
            <a:endParaRPr lang="en-US" dirty="0"/>
          </a:p>
          <a:p>
            <a:pPr marL="622300" indent="-514350">
              <a:buSzPct val="100000"/>
              <a:buFont typeface="Wingdings" pitchFamily="2" charset="2"/>
              <a:buChar char="Ø"/>
            </a:pPr>
            <a:endParaRPr lang="en-US" sz="3200" dirty="0" smtClean="0"/>
          </a:p>
          <a:p>
            <a:pPr marL="622300" indent="-514350">
              <a:buSzPct val="100000"/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622300" indent="-514350">
              <a:buSzPct val="10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919162" lvl="1" indent="-342900">
              <a:buSzPct val="100000"/>
              <a:buFont typeface="Wingdings" pitchFamily="2" charset="2"/>
              <a:buChar char="Ø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919162" lvl="1" indent="-342900">
              <a:buSzPct val="100000"/>
              <a:buFont typeface="Wingdings" pitchFamily="2" charset="2"/>
              <a:buChar char="Ø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565150" indent="-457200">
              <a:buSzPct val="100000"/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565150" indent="-457200">
              <a:buSzPct val="100000"/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565150" indent="-457200">
              <a:buSzPct val="100000"/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565150" indent="-457200">
              <a:buSzPct val="100000"/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/>
              <a:t>World-Leadi</a:t>
            </a:r>
            <a:r>
              <a:rPr lang="en-US" sz="1600" i="1" dirty="0"/>
              <a:t>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Public-Key Certificates</a:t>
            </a:r>
            <a:endParaRPr lang="en-US" sz="40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28598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3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/>
              <a:t>World-Leadi</a:t>
            </a:r>
            <a:r>
              <a:rPr lang="en-US" sz="1600" i="1" dirty="0"/>
              <a:t>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X.509v1 Certificate</a:t>
            </a:r>
            <a:endParaRPr lang="en-US" sz="40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2890476" y="1472103"/>
            <a:ext cx="4413250" cy="4062413"/>
          </a:xfrm>
          <a:prstGeom prst="rect">
            <a:avLst/>
          </a:prstGeom>
          <a:noFill/>
          <a:ln w="50800">
            <a:solidFill>
              <a:srgbClr val="063DE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>
            <a:lvl1pPr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494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066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638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210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40000"/>
              </a:lnSpc>
            </a:pPr>
            <a:r>
              <a:rPr lang="en-US" altLang="en-US" b="1" dirty="0">
                <a:solidFill>
                  <a:schemeClr val="tx2"/>
                </a:solidFill>
                <a:latin typeface="Arial" panose="020B0604020202020204" pitchFamily="34" charset="0"/>
              </a:rPr>
              <a:t>VERSION</a:t>
            </a:r>
          </a:p>
          <a:p>
            <a:pPr algn="ctr">
              <a:lnSpc>
                <a:spcPct val="140000"/>
              </a:lnSpc>
            </a:pPr>
            <a:r>
              <a:rPr lang="en-US" altLang="en-US" b="1" dirty="0">
                <a:solidFill>
                  <a:schemeClr val="tx2"/>
                </a:solidFill>
                <a:latin typeface="Arial" panose="020B0604020202020204" pitchFamily="34" charset="0"/>
              </a:rPr>
              <a:t>SERIAL NUMBER</a:t>
            </a:r>
          </a:p>
          <a:p>
            <a:pPr algn="ctr">
              <a:lnSpc>
                <a:spcPct val="140000"/>
              </a:lnSpc>
            </a:pPr>
            <a:r>
              <a:rPr lang="en-US" altLang="en-US" b="1" dirty="0">
                <a:solidFill>
                  <a:schemeClr val="tx2"/>
                </a:solidFill>
                <a:latin typeface="Arial" panose="020B0604020202020204" pitchFamily="34" charset="0"/>
              </a:rPr>
              <a:t>SIGNATURE ALGORITHM</a:t>
            </a:r>
          </a:p>
          <a:p>
            <a:pPr algn="ctr">
              <a:lnSpc>
                <a:spcPct val="140000"/>
              </a:lnSpc>
            </a:pPr>
            <a:r>
              <a:rPr lang="en-US" altLang="en-US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>ISSUER (Certificate Authority)</a:t>
            </a:r>
            <a:endParaRPr lang="en-US" altLang="en-US" b="1" dirty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140000"/>
              </a:lnSpc>
            </a:pPr>
            <a:r>
              <a:rPr lang="en-US" altLang="en-US" b="1" dirty="0">
                <a:solidFill>
                  <a:schemeClr val="tx2"/>
                </a:solidFill>
                <a:latin typeface="Arial" panose="020B0604020202020204" pitchFamily="34" charset="0"/>
              </a:rPr>
              <a:t>VALIDITY</a:t>
            </a:r>
          </a:p>
          <a:p>
            <a:pPr algn="ctr">
              <a:lnSpc>
                <a:spcPct val="140000"/>
              </a:lnSpc>
            </a:pPr>
            <a:r>
              <a:rPr lang="en-US" altLang="en-US" b="1" dirty="0">
                <a:solidFill>
                  <a:schemeClr val="tx2"/>
                </a:solidFill>
                <a:latin typeface="Arial" panose="020B0604020202020204" pitchFamily="34" charset="0"/>
              </a:rPr>
              <a:t>SUBJECT</a:t>
            </a:r>
          </a:p>
          <a:p>
            <a:pPr algn="ctr">
              <a:lnSpc>
                <a:spcPct val="140000"/>
              </a:lnSpc>
            </a:pPr>
            <a:r>
              <a:rPr lang="en-US" altLang="en-US" b="1" dirty="0">
                <a:solidFill>
                  <a:schemeClr val="tx2"/>
                </a:solidFill>
                <a:latin typeface="Arial" panose="020B0604020202020204" pitchFamily="34" charset="0"/>
              </a:rPr>
              <a:t>SUBJECT PUBLIC KEY INFO</a:t>
            </a:r>
          </a:p>
          <a:p>
            <a:pPr algn="ctr">
              <a:lnSpc>
                <a:spcPct val="140000"/>
              </a:lnSpc>
            </a:pPr>
            <a:r>
              <a:rPr lang="en-US" altLang="en-US" b="1" i="1" dirty="0">
                <a:solidFill>
                  <a:schemeClr val="tx2"/>
                </a:solidFill>
                <a:latin typeface="Arial" panose="020B0604020202020204" pitchFamily="34" charset="0"/>
              </a:rPr>
              <a:t>SIGNATURE</a:t>
            </a:r>
          </a:p>
        </p:txBody>
      </p:sp>
      <p:grpSp>
        <p:nvGrpSpPr>
          <p:cNvPr id="14" name="Group 4"/>
          <p:cNvGrpSpPr>
            <a:grpSpLocks/>
          </p:cNvGrpSpPr>
          <p:nvPr/>
        </p:nvGrpSpPr>
        <p:grpSpPr bwMode="auto">
          <a:xfrm>
            <a:off x="2917464" y="2019791"/>
            <a:ext cx="4360862" cy="2986087"/>
            <a:chOff x="1507" y="1643"/>
            <a:chExt cx="2747" cy="1881"/>
          </a:xfrm>
        </p:grpSpPr>
        <p:sp>
          <p:nvSpPr>
            <p:cNvPr id="15" name="Line 5"/>
            <p:cNvSpPr>
              <a:spLocks noChangeShapeType="1"/>
            </p:cNvSpPr>
            <p:nvPr/>
          </p:nvSpPr>
          <p:spPr bwMode="auto">
            <a:xfrm>
              <a:off x="1507" y="1643"/>
              <a:ext cx="2747" cy="0"/>
            </a:xfrm>
            <a:prstGeom prst="line">
              <a:avLst/>
            </a:prstGeom>
            <a:noFill/>
            <a:ln w="50800">
              <a:solidFill>
                <a:srgbClr val="063DE8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Line 6"/>
            <p:cNvSpPr>
              <a:spLocks noChangeShapeType="1"/>
            </p:cNvSpPr>
            <p:nvPr/>
          </p:nvSpPr>
          <p:spPr bwMode="auto">
            <a:xfrm>
              <a:off x="1507" y="1956"/>
              <a:ext cx="2747" cy="0"/>
            </a:xfrm>
            <a:prstGeom prst="line">
              <a:avLst/>
            </a:prstGeom>
            <a:noFill/>
            <a:ln w="50800">
              <a:solidFill>
                <a:srgbClr val="063DE8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Line 7"/>
            <p:cNvSpPr>
              <a:spLocks noChangeShapeType="1"/>
            </p:cNvSpPr>
            <p:nvPr/>
          </p:nvSpPr>
          <p:spPr bwMode="auto">
            <a:xfrm>
              <a:off x="1507" y="2270"/>
              <a:ext cx="2747" cy="0"/>
            </a:xfrm>
            <a:prstGeom prst="line">
              <a:avLst/>
            </a:prstGeom>
            <a:noFill/>
            <a:ln w="50800">
              <a:solidFill>
                <a:srgbClr val="063DE8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8"/>
            <p:cNvSpPr>
              <a:spLocks noChangeShapeType="1"/>
            </p:cNvSpPr>
            <p:nvPr/>
          </p:nvSpPr>
          <p:spPr bwMode="auto">
            <a:xfrm>
              <a:off x="1507" y="2583"/>
              <a:ext cx="2747" cy="0"/>
            </a:xfrm>
            <a:prstGeom prst="line">
              <a:avLst/>
            </a:prstGeom>
            <a:noFill/>
            <a:ln w="50800">
              <a:solidFill>
                <a:srgbClr val="063DE8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Line 9"/>
            <p:cNvSpPr>
              <a:spLocks noChangeShapeType="1"/>
            </p:cNvSpPr>
            <p:nvPr/>
          </p:nvSpPr>
          <p:spPr bwMode="auto">
            <a:xfrm>
              <a:off x="1507" y="2897"/>
              <a:ext cx="2747" cy="0"/>
            </a:xfrm>
            <a:prstGeom prst="line">
              <a:avLst/>
            </a:prstGeom>
            <a:noFill/>
            <a:ln w="50800">
              <a:solidFill>
                <a:srgbClr val="063DE8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Line 10"/>
            <p:cNvSpPr>
              <a:spLocks noChangeShapeType="1"/>
            </p:cNvSpPr>
            <p:nvPr/>
          </p:nvSpPr>
          <p:spPr bwMode="auto">
            <a:xfrm>
              <a:off x="1507" y="3211"/>
              <a:ext cx="2747" cy="0"/>
            </a:xfrm>
            <a:prstGeom prst="line">
              <a:avLst/>
            </a:prstGeom>
            <a:noFill/>
            <a:ln w="50800">
              <a:solidFill>
                <a:srgbClr val="063DE8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Line 11"/>
            <p:cNvSpPr>
              <a:spLocks noChangeShapeType="1"/>
            </p:cNvSpPr>
            <p:nvPr/>
          </p:nvSpPr>
          <p:spPr bwMode="auto">
            <a:xfrm>
              <a:off x="1507" y="3524"/>
              <a:ext cx="2747" cy="0"/>
            </a:xfrm>
            <a:prstGeom prst="line">
              <a:avLst/>
            </a:prstGeom>
            <a:noFill/>
            <a:ln w="50800">
              <a:solidFill>
                <a:srgbClr val="063DE8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01294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4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/>
              <a:t>World-Leadi</a:t>
            </a:r>
            <a:r>
              <a:rPr lang="en-US" sz="1600" i="1" dirty="0"/>
              <a:t>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X.509v1 Certificate</a:t>
            </a:r>
            <a:endParaRPr lang="en-US" sz="40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2" name="Rectangle 3"/>
          <p:cNvSpPr>
            <a:spLocks noChangeArrowheads="1"/>
          </p:cNvSpPr>
          <p:nvPr/>
        </p:nvSpPr>
        <p:spPr bwMode="auto">
          <a:xfrm>
            <a:off x="1172683" y="1530369"/>
            <a:ext cx="7975600" cy="4013200"/>
          </a:xfrm>
          <a:prstGeom prst="rect">
            <a:avLst/>
          </a:prstGeom>
          <a:noFill/>
          <a:ln w="50800">
            <a:solidFill>
              <a:srgbClr val="063DE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>
            <a:lvl1pPr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494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066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638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210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40000"/>
              </a:lnSpc>
            </a:pPr>
            <a:r>
              <a:rPr lang="en-US" altLang="en-US" b="1" dirty="0">
                <a:solidFill>
                  <a:schemeClr val="tx2"/>
                </a:solidFill>
                <a:latin typeface="Arial" panose="020B0604020202020204" pitchFamily="34" charset="0"/>
              </a:rPr>
              <a:t>1</a:t>
            </a:r>
          </a:p>
          <a:p>
            <a:pPr algn="ctr">
              <a:lnSpc>
                <a:spcPct val="140000"/>
              </a:lnSpc>
            </a:pPr>
            <a:r>
              <a:rPr lang="en-US" altLang="en-US" b="1" dirty="0">
                <a:solidFill>
                  <a:schemeClr val="tx2"/>
                </a:solidFill>
                <a:latin typeface="Arial" panose="020B0604020202020204" pitchFamily="34" charset="0"/>
              </a:rPr>
              <a:t>1234567891011121314</a:t>
            </a:r>
          </a:p>
          <a:p>
            <a:pPr algn="ctr">
              <a:lnSpc>
                <a:spcPct val="140000"/>
              </a:lnSpc>
            </a:pPr>
            <a:r>
              <a:rPr lang="en-US" altLang="en-US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>RSA+SHA-3, 2048</a:t>
            </a:r>
            <a:endParaRPr lang="en-US" altLang="en-US" b="1" dirty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140000"/>
              </a:lnSpc>
            </a:pPr>
            <a:r>
              <a:rPr lang="en-US" altLang="en-US" b="1" dirty="0">
                <a:solidFill>
                  <a:schemeClr val="tx2"/>
                </a:solidFill>
                <a:latin typeface="Arial" panose="020B0604020202020204" pitchFamily="34" charset="0"/>
              </a:rPr>
              <a:t>C=US, </a:t>
            </a:r>
            <a:r>
              <a:rPr lang="en-US" altLang="en-US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>S=TX, O=UTSA, OU=CS</a:t>
            </a:r>
            <a:endParaRPr lang="en-US" altLang="en-US" b="1" dirty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140000"/>
              </a:lnSpc>
            </a:pPr>
            <a:r>
              <a:rPr lang="en-US" altLang="en-US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>1/1/17-12/31/18</a:t>
            </a:r>
            <a:endParaRPr lang="en-US" altLang="en-US" b="1" dirty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140000"/>
              </a:lnSpc>
            </a:pPr>
            <a:r>
              <a:rPr lang="en-US" altLang="en-US" b="1" dirty="0">
                <a:solidFill>
                  <a:schemeClr val="tx2"/>
                </a:solidFill>
                <a:latin typeface="Arial" panose="020B0604020202020204" pitchFamily="34" charset="0"/>
              </a:rPr>
              <a:t>C=US, </a:t>
            </a:r>
            <a:r>
              <a:rPr lang="en-US" altLang="en-US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>S=TX, O=UTSA, OU=CS, </a:t>
            </a:r>
            <a:r>
              <a:rPr lang="en-US" altLang="en-US" b="1" dirty="0">
                <a:solidFill>
                  <a:schemeClr val="tx2"/>
                </a:solidFill>
                <a:latin typeface="Arial" panose="020B0604020202020204" pitchFamily="34" charset="0"/>
              </a:rPr>
              <a:t>CN=Ravi Sandhu</a:t>
            </a:r>
          </a:p>
          <a:p>
            <a:pPr algn="ctr">
              <a:lnSpc>
                <a:spcPct val="140000"/>
              </a:lnSpc>
            </a:pPr>
            <a:r>
              <a:rPr lang="en-US" altLang="en-US" b="1" dirty="0">
                <a:solidFill>
                  <a:schemeClr val="tx2"/>
                </a:solidFill>
                <a:latin typeface="Arial" panose="020B0604020202020204" pitchFamily="34" charset="0"/>
              </a:rPr>
              <a:t>RSA, </a:t>
            </a:r>
            <a:r>
              <a:rPr lang="en-US" altLang="en-US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>2048, </a:t>
            </a:r>
            <a:r>
              <a:rPr lang="en-US" altLang="en-US" b="1" dirty="0" err="1">
                <a:solidFill>
                  <a:schemeClr val="tx2"/>
                </a:solidFill>
                <a:latin typeface="Arial" panose="020B0604020202020204" pitchFamily="34" charset="0"/>
              </a:rPr>
              <a:t>xxxxxxxxxxxxxxxxxxxxxxxxx</a:t>
            </a:r>
            <a:endParaRPr lang="en-US" altLang="en-US" b="1" dirty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140000"/>
              </a:lnSpc>
            </a:pPr>
            <a:r>
              <a:rPr lang="en-US" altLang="en-US" b="1" i="1" dirty="0">
                <a:solidFill>
                  <a:schemeClr val="tx2"/>
                </a:solidFill>
                <a:latin typeface="Arial" panose="020B0604020202020204" pitchFamily="34" charset="0"/>
              </a:rPr>
              <a:t>SIGNATURE</a:t>
            </a:r>
          </a:p>
        </p:txBody>
      </p:sp>
      <p:grpSp>
        <p:nvGrpSpPr>
          <p:cNvPr id="23" name="Group 4"/>
          <p:cNvGrpSpPr>
            <a:grpSpLocks/>
          </p:cNvGrpSpPr>
          <p:nvPr/>
        </p:nvGrpSpPr>
        <p:grpSpPr bwMode="auto">
          <a:xfrm>
            <a:off x="1223483" y="2003444"/>
            <a:ext cx="7850188" cy="3011487"/>
            <a:chOff x="400" y="1627"/>
            <a:chExt cx="4945" cy="1897"/>
          </a:xfrm>
        </p:grpSpPr>
        <p:sp>
          <p:nvSpPr>
            <p:cNvPr id="24" name="Line 5"/>
            <p:cNvSpPr>
              <a:spLocks noChangeShapeType="1"/>
            </p:cNvSpPr>
            <p:nvPr/>
          </p:nvSpPr>
          <p:spPr bwMode="auto">
            <a:xfrm>
              <a:off x="400" y="1627"/>
              <a:ext cx="4945" cy="0"/>
            </a:xfrm>
            <a:prstGeom prst="line">
              <a:avLst/>
            </a:prstGeom>
            <a:noFill/>
            <a:ln w="50800">
              <a:solidFill>
                <a:srgbClr val="063DE8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Line 6"/>
            <p:cNvSpPr>
              <a:spLocks noChangeShapeType="1"/>
            </p:cNvSpPr>
            <p:nvPr/>
          </p:nvSpPr>
          <p:spPr bwMode="auto">
            <a:xfrm>
              <a:off x="400" y="1943"/>
              <a:ext cx="4945" cy="0"/>
            </a:xfrm>
            <a:prstGeom prst="line">
              <a:avLst/>
            </a:prstGeom>
            <a:noFill/>
            <a:ln w="50800">
              <a:solidFill>
                <a:srgbClr val="063DE8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Line 7"/>
            <p:cNvSpPr>
              <a:spLocks noChangeShapeType="1"/>
            </p:cNvSpPr>
            <p:nvPr/>
          </p:nvSpPr>
          <p:spPr bwMode="auto">
            <a:xfrm>
              <a:off x="400" y="2259"/>
              <a:ext cx="4945" cy="0"/>
            </a:xfrm>
            <a:prstGeom prst="line">
              <a:avLst/>
            </a:prstGeom>
            <a:noFill/>
            <a:ln w="50800">
              <a:solidFill>
                <a:srgbClr val="063DE8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Line 8"/>
            <p:cNvSpPr>
              <a:spLocks noChangeShapeType="1"/>
            </p:cNvSpPr>
            <p:nvPr/>
          </p:nvSpPr>
          <p:spPr bwMode="auto">
            <a:xfrm>
              <a:off x="400" y="2576"/>
              <a:ext cx="4945" cy="0"/>
            </a:xfrm>
            <a:prstGeom prst="line">
              <a:avLst/>
            </a:prstGeom>
            <a:noFill/>
            <a:ln w="50800">
              <a:solidFill>
                <a:srgbClr val="063DE8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9"/>
            <p:cNvSpPr>
              <a:spLocks noChangeShapeType="1"/>
            </p:cNvSpPr>
            <p:nvPr/>
          </p:nvSpPr>
          <p:spPr bwMode="auto">
            <a:xfrm>
              <a:off x="400" y="2892"/>
              <a:ext cx="4945" cy="0"/>
            </a:xfrm>
            <a:prstGeom prst="line">
              <a:avLst/>
            </a:prstGeom>
            <a:noFill/>
            <a:ln w="50800">
              <a:solidFill>
                <a:srgbClr val="063DE8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Line 10"/>
            <p:cNvSpPr>
              <a:spLocks noChangeShapeType="1"/>
            </p:cNvSpPr>
            <p:nvPr/>
          </p:nvSpPr>
          <p:spPr bwMode="auto">
            <a:xfrm>
              <a:off x="400" y="3208"/>
              <a:ext cx="4945" cy="0"/>
            </a:xfrm>
            <a:prstGeom prst="line">
              <a:avLst/>
            </a:prstGeom>
            <a:noFill/>
            <a:ln w="50800">
              <a:solidFill>
                <a:srgbClr val="063DE8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Line 11"/>
            <p:cNvSpPr>
              <a:spLocks noChangeShapeType="1"/>
            </p:cNvSpPr>
            <p:nvPr/>
          </p:nvSpPr>
          <p:spPr bwMode="auto">
            <a:xfrm>
              <a:off x="400" y="3524"/>
              <a:ext cx="4945" cy="0"/>
            </a:xfrm>
            <a:prstGeom prst="line">
              <a:avLst/>
            </a:prstGeom>
            <a:noFill/>
            <a:ln w="50800">
              <a:solidFill>
                <a:srgbClr val="063DE8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867376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190500" y="1403184"/>
            <a:ext cx="9705975" cy="4102266"/>
          </a:xfrm>
        </p:spPr>
        <p:txBody>
          <a:bodyPr/>
          <a:lstStyle/>
          <a:p>
            <a:pPr marL="622300" indent="-514350">
              <a:buSzPct val="100000"/>
              <a:buFont typeface="Wingdings" pitchFamily="2" charset="2"/>
              <a:buChar char="Ø"/>
            </a:pPr>
            <a:r>
              <a:rPr lang="en-US" sz="3200" dirty="0"/>
              <a:t>how to acquire public key of the issuer to verify signature</a:t>
            </a:r>
          </a:p>
          <a:p>
            <a:pPr marL="622300" indent="-514350">
              <a:buSzPct val="100000"/>
              <a:buFont typeface="Wingdings" pitchFamily="2" charset="2"/>
              <a:buChar char="Ø"/>
            </a:pPr>
            <a:r>
              <a:rPr lang="en-US" sz="3200" dirty="0"/>
              <a:t>whether or not to trust certificates signed by the issuer for this </a:t>
            </a:r>
            <a:r>
              <a:rPr lang="en-US" sz="3200" dirty="0" smtClean="0"/>
              <a:t>subject</a:t>
            </a:r>
          </a:p>
          <a:p>
            <a:pPr marL="1054100" lvl="1" indent="-514350">
              <a:buSzPct val="100000"/>
              <a:buFont typeface="Wingdings" panose="05000000000000000000" pitchFamily="2" charset="2"/>
              <a:buChar char="v"/>
            </a:pPr>
            <a:r>
              <a:rPr lang="en-US" dirty="0"/>
              <a:t>p</a:t>
            </a:r>
            <a:r>
              <a:rPr lang="en-US" dirty="0" smtClean="0"/>
              <a:t>refix rule is not universally applicable</a:t>
            </a:r>
            <a:endParaRPr lang="en-US" dirty="0"/>
          </a:p>
          <a:p>
            <a:pPr marL="1054100" lvl="1" indent="-514350">
              <a:buSzPct val="100000"/>
              <a:buFont typeface="Wingdings" pitchFamily="2" charset="2"/>
              <a:buChar char="Ø"/>
            </a:pPr>
            <a:endParaRPr lang="en-US" dirty="0"/>
          </a:p>
          <a:p>
            <a:pPr marL="622300" indent="-514350">
              <a:buSzPct val="100000"/>
              <a:buFont typeface="Wingdings" pitchFamily="2" charset="2"/>
              <a:buChar char="Ø"/>
            </a:pPr>
            <a:endParaRPr lang="en-US" sz="3200" dirty="0" smtClean="0"/>
          </a:p>
          <a:p>
            <a:pPr marL="622300" indent="-514350">
              <a:buSzPct val="100000"/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622300" indent="-514350">
              <a:buSzPct val="10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919162" lvl="1" indent="-342900">
              <a:buSzPct val="100000"/>
              <a:buFont typeface="Wingdings" pitchFamily="2" charset="2"/>
              <a:buChar char="Ø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919162" lvl="1" indent="-342900">
              <a:buSzPct val="100000"/>
              <a:buFont typeface="Wingdings" pitchFamily="2" charset="2"/>
              <a:buChar char="Ø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565150" indent="-457200">
              <a:buSzPct val="100000"/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565150" indent="-457200">
              <a:buSzPct val="100000"/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565150" indent="-457200">
              <a:buSzPct val="100000"/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565150" indent="-457200">
              <a:buSzPct val="100000"/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5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/>
              <a:t>World-Leadi</a:t>
            </a:r>
            <a:r>
              <a:rPr lang="en-US" sz="1600" i="1" dirty="0"/>
              <a:t>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Certificate Trust</a:t>
            </a:r>
            <a:endParaRPr lang="en-US" sz="40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52986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6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/>
              <a:t>World-Leadi</a:t>
            </a:r>
            <a:r>
              <a:rPr lang="en-US" sz="1600" i="1" dirty="0"/>
              <a:t>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X.509v1 Certificate</a:t>
            </a:r>
            <a:endParaRPr lang="en-US" sz="40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2" name="Rectangle 3"/>
          <p:cNvSpPr>
            <a:spLocks noChangeArrowheads="1"/>
          </p:cNvSpPr>
          <p:nvPr/>
        </p:nvSpPr>
        <p:spPr bwMode="auto">
          <a:xfrm>
            <a:off x="1172683" y="1530369"/>
            <a:ext cx="7975600" cy="4013200"/>
          </a:xfrm>
          <a:prstGeom prst="rect">
            <a:avLst/>
          </a:prstGeom>
          <a:noFill/>
          <a:ln w="50800">
            <a:solidFill>
              <a:srgbClr val="063DE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>
            <a:lvl1pPr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494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066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638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210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40000"/>
              </a:lnSpc>
            </a:pPr>
            <a:r>
              <a:rPr lang="en-US" altLang="en-US" b="1" dirty="0">
                <a:solidFill>
                  <a:schemeClr val="tx2"/>
                </a:solidFill>
                <a:latin typeface="Arial" panose="020B0604020202020204" pitchFamily="34" charset="0"/>
              </a:rPr>
              <a:t>1</a:t>
            </a:r>
          </a:p>
          <a:p>
            <a:pPr algn="ctr">
              <a:lnSpc>
                <a:spcPct val="140000"/>
              </a:lnSpc>
            </a:pPr>
            <a:r>
              <a:rPr lang="en-US" altLang="en-US" b="1" dirty="0">
                <a:solidFill>
                  <a:schemeClr val="tx2"/>
                </a:solidFill>
                <a:latin typeface="Arial" panose="020B0604020202020204" pitchFamily="34" charset="0"/>
              </a:rPr>
              <a:t>1234567891011121314</a:t>
            </a:r>
          </a:p>
          <a:p>
            <a:pPr algn="ctr">
              <a:lnSpc>
                <a:spcPct val="140000"/>
              </a:lnSpc>
            </a:pPr>
            <a:r>
              <a:rPr lang="en-US" altLang="en-US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>RSA+SHA-3, 2048</a:t>
            </a:r>
            <a:endParaRPr lang="en-US" altLang="en-US" b="1" dirty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140000"/>
              </a:lnSpc>
            </a:pPr>
            <a:r>
              <a:rPr lang="en-US" altLang="en-US" b="1" dirty="0">
                <a:solidFill>
                  <a:schemeClr val="tx2"/>
                </a:solidFill>
                <a:latin typeface="Arial" panose="020B0604020202020204" pitchFamily="34" charset="0"/>
              </a:rPr>
              <a:t>C=US, S=VA, O=GMU, OU=ISE</a:t>
            </a:r>
          </a:p>
          <a:p>
            <a:pPr algn="ctr">
              <a:lnSpc>
                <a:spcPct val="140000"/>
              </a:lnSpc>
            </a:pPr>
            <a:r>
              <a:rPr lang="en-US" altLang="en-US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>1/1/17-12/31/18</a:t>
            </a:r>
            <a:endParaRPr lang="en-US" altLang="en-US" b="1" dirty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140000"/>
              </a:lnSpc>
            </a:pPr>
            <a:r>
              <a:rPr lang="en-US" altLang="en-US" b="1" dirty="0">
                <a:solidFill>
                  <a:schemeClr val="tx2"/>
                </a:solidFill>
                <a:latin typeface="Arial" panose="020B0604020202020204" pitchFamily="34" charset="0"/>
              </a:rPr>
              <a:t>C=US, </a:t>
            </a:r>
            <a:r>
              <a:rPr lang="en-US" altLang="en-US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>S=TX, O=UTSA, OU=CS, </a:t>
            </a:r>
            <a:r>
              <a:rPr lang="en-US" altLang="en-US" b="1" dirty="0">
                <a:solidFill>
                  <a:schemeClr val="tx2"/>
                </a:solidFill>
                <a:latin typeface="Arial" panose="020B0604020202020204" pitchFamily="34" charset="0"/>
              </a:rPr>
              <a:t>CN=Ravi Sandhu</a:t>
            </a:r>
          </a:p>
          <a:p>
            <a:pPr algn="ctr">
              <a:lnSpc>
                <a:spcPct val="140000"/>
              </a:lnSpc>
            </a:pPr>
            <a:r>
              <a:rPr lang="en-US" altLang="en-US" b="1" dirty="0">
                <a:solidFill>
                  <a:schemeClr val="tx2"/>
                </a:solidFill>
                <a:latin typeface="Arial" panose="020B0604020202020204" pitchFamily="34" charset="0"/>
              </a:rPr>
              <a:t>RSA, </a:t>
            </a:r>
            <a:r>
              <a:rPr lang="en-US" altLang="en-US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>2048, </a:t>
            </a:r>
            <a:r>
              <a:rPr lang="en-US" altLang="en-US" b="1" dirty="0" err="1">
                <a:solidFill>
                  <a:schemeClr val="tx2"/>
                </a:solidFill>
                <a:latin typeface="Arial" panose="020B0604020202020204" pitchFamily="34" charset="0"/>
              </a:rPr>
              <a:t>xxxxxxxxxxxxxxxxxxxxxxxxx</a:t>
            </a:r>
            <a:endParaRPr lang="en-US" altLang="en-US" b="1" dirty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140000"/>
              </a:lnSpc>
            </a:pPr>
            <a:r>
              <a:rPr lang="en-US" altLang="en-US" b="1" i="1" dirty="0">
                <a:solidFill>
                  <a:schemeClr val="tx2"/>
                </a:solidFill>
                <a:latin typeface="Arial" panose="020B0604020202020204" pitchFamily="34" charset="0"/>
              </a:rPr>
              <a:t>SIGNATURE</a:t>
            </a:r>
          </a:p>
        </p:txBody>
      </p:sp>
      <p:grpSp>
        <p:nvGrpSpPr>
          <p:cNvPr id="23" name="Group 4"/>
          <p:cNvGrpSpPr>
            <a:grpSpLocks/>
          </p:cNvGrpSpPr>
          <p:nvPr/>
        </p:nvGrpSpPr>
        <p:grpSpPr bwMode="auto">
          <a:xfrm>
            <a:off x="1223483" y="2003444"/>
            <a:ext cx="7850188" cy="3011487"/>
            <a:chOff x="400" y="1627"/>
            <a:chExt cx="4945" cy="1897"/>
          </a:xfrm>
        </p:grpSpPr>
        <p:sp>
          <p:nvSpPr>
            <p:cNvPr id="24" name="Line 5"/>
            <p:cNvSpPr>
              <a:spLocks noChangeShapeType="1"/>
            </p:cNvSpPr>
            <p:nvPr/>
          </p:nvSpPr>
          <p:spPr bwMode="auto">
            <a:xfrm>
              <a:off x="400" y="1627"/>
              <a:ext cx="4945" cy="0"/>
            </a:xfrm>
            <a:prstGeom prst="line">
              <a:avLst/>
            </a:prstGeom>
            <a:noFill/>
            <a:ln w="50800">
              <a:solidFill>
                <a:srgbClr val="063DE8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Line 6"/>
            <p:cNvSpPr>
              <a:spLocks noChangeShapeType="1"/>
            </p:cNvSpPr>
            <p:nvPr/>
          </p:nvSpPr>
          <p:spPr bwMode="auto">
            <a:xfrm>
              <a:off x="400" y="1943"/>
              <a:ext cx="4945" cy="0"/>
            </a:xfrm>
            <a:prstGeom prst="line">
              <a:avLst/>
            </a:prstGeom>
            <a:noFill/>
            <a:ln w="50800">
              <a:solidFill>
                <a:srgbClr val="063DE8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Line 7"/>
            <p:cNvSpPr>
              <a:spLocks noChangeShapeType="1"/>
            </p:cNvSpPr>
            <p:nvPr/>
          </p:nvSpPr>
          <p:spPr bwMode="auto">
            <a:xfrm>
              <a:off x="400" y="2259"/>
              <a:ext cx="4945" cy="0"/>
            </a:xfrm>
            <a:prstGeom prst="line">
              <a:avLst/>
            </a:prstGeom>
            <a:noFill/>
            <a:ln w="50800">
              <a:solidFill>
                <a:srgbClr val="063DE8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Line 8"/>
            <p:cNvSpPr>
              <a:spLocks noChangeShapeType="1"/>
            </p:cNvSpPr>
            <p:nvPr/>
          </p:nvSpPr>
          <p:spPr bwMode="auto">
            <a:xfrm>
              <a:off x="400" y="2576"/>
              <a:ext cx="4945" cy="0"/>
            </a:xfrm>
            <a:prstGeom prst="line">
              <a:avLst/>
            </a:prstGeom>
            <a:noFill/>
            <a:ln w="50800">
              <a:solidFill>
                <a:srgbClr val="063DE8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9"/>
            <p:cNvSpPr>
              <a:spLocks noChangeShapeType="1"/>
            </p:cNvSpPr>
            <p:nvPr/>
          </p:nvSpPr>
          <p:spPr bwMode="auto">
            <a:xfrm>
              <a:off x="400" y="2892"/>
              <a:ext cx="4945" cy="0"/>
            </a:xfrm>
            <a:prstGeom prst="line">
              <a:avLst/>
            </a:prstGeom>
            <a:noFill/>
            <a:ln w="50800">
              <a:solidFill>
                <a:srgbClr val="063DE8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Line 10"/>
            <p:cNvSpPr>
              <a:spLocks noChangeShapeType="1"/>
            </p:cNvSpPr>
            <p:nvPr/>
          </p:nvSpPr>
          <p:spPr bwMode="auto">
            <a:xfrm>
              <a:off x="400" y="3208"/>
              <a:ext cx="4945" cy="0"/>
            </a:xfrm>
            <a:prstGeom prst="line">
              <a:avLst/>
            </a:prstGeom>
            <a:noFill/>
            <a:ln w="50800">
              <a:solidFill>
                <a:srgbClr val="063DE8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Line 11"/>
            <p:cNvSpPr>
              <a:spLocks noChangeShapeType="1"/>
            </p:cNvSpPr>
            <p:nvPr/>
          </p:nvSpPr>
          <p:spPr bwMode="auto">
            <a:xfrm>
              <a:off x="400" y="3524"/>
              <a:ext cx="4945" cy="0"/>
            </a:xfrm>
            <a:prstGeom prst="line">
              <a:avLst/>
            </a:prstGeom>
            <a:noFill/>
            <a:ln w="50800">
              <a:solidFill>
                <a:srgbClr val="063DE8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107733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7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/>
              <a:t>World-Leadi</a:t>
            </a:r>
            <a:r>
              <a:rPr lang="en-US" sz="1600" i="1" dirty="0"/>
              <a:t>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SET CA Hierarchy</a:t>
            </a:r>
            <a:endParaRPr lang="en-US" sz="40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4163083" y="1167891"/>
            <a:ext cx="1524000" cy="533400"/>
          </a:xfrm>
          <a:prstGeom prst="rect">
            <a:avLst/>
          </a:prstGeom>
          <a:noFill/>
          <a:ln w="38100">
            <a:solidFill>
              <a:srgbClr val="99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Root</a:t>
            </a:r>
          </a:p>
        </p:txBody>
      </p: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4163083" y="2158491"/>
            <a:ext cx="1524000" cy="533400"/>
          </a:xfrm>
          <a:prstGeom prst="rect">
            <a:avLst/>
          </a:prstGeom>
          <a:noFill/>
          <a:ln w="38100">
            <a:solidFill>
              <a:srgbClr val="99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Brand</a:t>
            </a:r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6677683" y="2158491"/>
            <a:ext cx="1524000" cy="533400"/>
          </a:xfrm>
          <a:prstGeom prst="rect">
            <a:avLst/>
          </a:prstGeom>
          <a:noFill/>
          <a:ln w="38100">
            <a:solidFill>
              <a:srgbClr val="99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Brand</a:t>
            </a:r>
          </a:p>
        </p:txBody>
      </p:sp>
      <p:sp>
        <p:nvSpPr>
          <p:cNvPr id="18" name="Rectangle 6"/>
          <p:cNvSpPr>
            <a:spLocks noChangeArrowheads="1"/>
          </p:cNvSpPr>
          <p:nvPr/>
        </p:nvSpPr>
        <p:spPr bwMode="auto">
          <a:xfrm>
            <a:off x="1648483" y="2158491"/>
            <a:ext cx="1524000" cy="533400"/>
          </a:xfrm>
          <a:prstGeom prst="rect">
            <a:avLst/>
          </a:prstGeom>
          <a:noFill/>
          <a:ln w="38100">
            <a:solidFill>
              <a:srgbClr val="99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Brand</a:t>
            </a:r>
          </a:p>
        </p:txBody>
      </p:sp>
      <p:sp>
        <p:nvSpPr>
          <p:cNvPr id="19" name="Rectangle 7"/>
          <p:cNvSpPr>
            <a:spLocks noChangeArrowheads="1"/>
          </p:cNvSpPr>
          <p:nvPr/>
        </p:nvSpPr>
        <p:spPr bwMode="auto">
          <a:xfrm>
            <a:off x="4010683" y="3149091"/>
            <a:ext cx="1828800" cy="533400"/>
          </a:xfrm>
          <a:prstGeom prst="rect">
            <a:avLst/>
          </a:prstGeom>
          <a:noFill/>
          <a:ln w="38100">
            <a:solidFill>
              <a:srgbClr val="99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Geo-Political</a:t>
            </a:r>
          </a:p>
        </p:txBody>
      </p:sp>
      <p:sp>
        <p:nvSpPr>
          <p:cNvPr id="20" name="Rectangle 8"/>
          <p:cNvSpPr>
            <a:spLocks noChangeArrowheads="1"/>
          </p:cNvSpPr>
          <p:nvPr/>
        </p:nvSpPr>
        <p:spPr bwMode="auto">
          <a:xfrm>
            <a:off x="3020083" y="4215891"/>
            <a:ext cx="1524000" cy="533400"/>
          </a:xfrm>
          <a:prstGeom prst="rect">
            <a:avLst/>
          </a:prstGeom>
          <a:noFill/>
          <a:ln w="38100">
            <a:solidFill>
              <a:srgbClr val="99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Bank</a:t>
            </a:r>
          </a:p>
        </p:txBody>
      </p:sp>
      <p:sp>
        <p:nvSpPr>
          <p:cNvPr id="21" name="Rectangle 9"/>
          <p:cNvSpPr>
            <a:spLocks noChangeArrowheads="1"/>
          </p:cNvSpPr>
          <p:nvPr/>
        </p:nvSpPr>
        <p:spPr bwMode="auto">
          <a:xfrm>
            <a:off x="5458483" y="4215891"/>
            <a:ext cx="1524000" cy="533400"/>
          </a:xfrm>
          <a:prstGeom prst="rect">
            <a:avLst/>
          </a:prstGeom>
          <a:noFill/>
          <a:ln w="38100">
            <a:solidFill>
              <a:srgbClr val="99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Acquirer</a:t>
            </a:r>
          </a:p>
        </p:txBody>
      </p:sp>
      <p:sp>
        <p:nvSpPr>
          <p:cNvPr id="31" name="Rectangle 10"/>
          <p:cNvSpPr>
            <a:spLocks noChangeArrowheads="1"/>
          </p:cNvSpPr>
          <p:nvPr/>
        </p:nvSpPr>
        <p:spPr bwMode="auto">
          <a:xfrm>
            <a:off x="3020083" y="5206491"/>
            <a:ext cx="1524000" cy="5334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Customer</a:t>
            </a:r>
          </a:p>
        </p:txBody>
      </p:sp>
      <p:sp>
        <p:nvSpPr>
          <p:cNvPr id="32" name="Rectangle 11"/>
          <p:cNvSpPr>
            <a:spLocks noChangeArrowheads="1"/>
          </p:cNvSpPr>
          <p:nvPr/>
        </p:nvSpPr>
        <p:spPr bwMode="auto">
          <a:xfrm>
            <a:off x="5458483" y="5206491"/>
            <a:ext cx="1524000" cy="5334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Merchant</a:t>
            </a:r>
          </a:p>
        </p:txBody>
      </p:sp>
      <p:sp>
        <p:nvSpPr>
          <p:cNvPr id="33" name="Line 12"/>
          <p:cNvSpPr>
            <a:spLocks noChangeShapeType="1"/>
          </p:cNvSpPr>
          <p:nvPr/>
        </p:nvSpPr>
        <p:spPr bwMode="auto">
          <a:xfrm flipH="1">
            <a:off x="2410483" y="1701291"/>
            <a:ext cx="2514600" cy="4572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Line 13"/>
          <p:cNvSpPr>
            <a:spLocks noChangeShapeType="1"/>
          </p:cNvSpPr>
          <p:nvPr/>
        </p:nvSpPr>
        <p:spPr bwMode="auto">
          <a:xfrm>
            <a:off x="4923496" y="1696529"/>
            <a:ext cx="2587625" cy="4572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Line 14"/>
          <p:cNvSpPr>
            <a:spLocks noChangeShapeType="1"/>
          </p:cNvSpPr>
          <p:nvPr/>
        </p:nvSpPr>
        <p:spPr bwMode="auto">
          <a:xfrm>
            <a:off x="4925083" y="1701291"/>
            <a:ext cx="0" cy="4572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Line 15"/>
          <p:cNvSpPr>
            <a:spLocks noChangeShapeType="1"/>
          </p:cNvSpPr>
          <p:nvPr/>
        </p:nvSpPr>
        <p:spPr bwMode="auto">
          <a:xfrm>
            <a:off x="4925083" y="2691891"/>
            <a:ext cx="0" cy="4572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Line 16"/>
          <p:cNvSpPr>
            <a:spLocks noChangeShapeType="1"/>
          </p:cNvSpPr>
          <p:nvPr/>
        </p:nvSpPr>
        <p:spPr bwMode="auto">
          <a:xfrm flipH="1">
            <a:off x="3705883" y="3682491"/>
            <a:ext cx="1219200" cy="5334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Line 17"/>
          <p:cNvSpPr>
            <a:spLocks noChangeShapeType="1"/>
          </p:cNvSpPr>
          <p:nvPr/>
        </p:nvSpPr>
        <p:spPr bwMode="auto">
          <a:xfrm>
            <a:off x="4925083" y="3682491"/>
            <a:ext cx="1371600" cy="5334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Line 18"/>
          <p:cNvSpPr>
            <a:spLocks noChangeShapeType="1"/>
          </p:cNvSpPr>
          <p:nvPr/>
        </p:nvSpPr>
        <p:spPr bwMode="auto">
          <a:xfrm>
            <a:off x="3705883" y="4749291"/>
            <a:ext cx="0" cy="4572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Line 19"/>
          <p:cNvSpPr>
            <a:spLocks noChangeShapeType="1"/>
          </p:cNvSpPr>
          <p:nvPr/>
        </p:nvSpPr>
        <p:spPr bwMode="auto">
          <a:xfrm>
            <a:off x="6220483" y="4749291"/>
            <a:ext cx="0" cy="4572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00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8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/>
              <a:t>World-Leadi</a:t>
            </a:r>
            <a:r>
              <a:rPr lang="en-US" sz="1600" i="1" dirty="0"/>
              <a:t>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8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Certificate Revocation Lists (CRLs)</a:t>
            </a:r>
            <a:endParaRPr lang="en-US" sz="28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3" name="Rectangle 3"/>
          <p:cNvSpPr>
            <a:spLocks noChangeArrowheads="1"/>
          </p:cNvSpPr>
          <p:nvPr/>
        </p:nvSpPr>
        <p:spPr bwMode="auto">
          <a:xfrm>
            <a:off x="2823949" y="1293115"/>
            <a:ext cx="4389437" cy="3092450"/>
          </a:xfrm>
          <a:prstGeom prst="rect">
            <a:avLst/>
          </a:prstGeom>
          <a:noFill/>
          <a:ln w="50800">
            <a:solidFill>
              <a:srgbClr val="063DE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>
            <a:lvl1pPr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494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066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638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210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40000"/>
              </a:lnSpc>
            </a:pPr>
            <a:r>
              <a:rPr lang="en-US" altLang="en-US" b="1">
                <a:solidFill>
                  <a:schemeClr val="tx2"/>
                </a:solidFill>
                <a:latin typeface="Arial" panose="020B0604020202020204" pitchFamily="34" charset="0"/>
              </a:rPr>
              <a:t>SIGNATURE ALGORITHM</a:t>
            </a:r>
          </a:p>
          <a:p>
            <a:pPr algn="ctr">
              <a:lnSpc>
                <a:spcPct val="140000"/>
              </a:lnSpc>
            </a:pPr>
            <a:r>
              <a:rPr lang="en-US" altLang="en-US" b="1">
                <a:solidFill>
                  <a:schemeClr val="tx2"/>
                </a:solidFill>
                <a:latin typeface="Arial" panose="020B0604020202020204" pitchFamily="34" charset="0"/>
              </a:rPr>
              <a:t>ISSUER</a:t>
            </a:r>
          </a:p>
          <a:p>
            <a:pPr algn="ctr">
              <a:lnSpc>
                <a:spcPct val="140000"/>
              </a:lnSpc>
            </a:pPr>
            <a:r>
              <a:rPr lang="en-US" altLang="en-US" b="1">
                <a:solidFill>
                  <a:schemeClr val="tx2"/>
                </a:solidFill>
                <a:latin typeface="Arial" panose="020B0604020202020204" pitchFamily="34" charset="0"/>
              </a:rPr>
              <a:t>LAST UPDATE</a:t>
            </a:r>
          </a:p>
          <a:p>
            <a:pPr algn="ctr">
              <a:lnSpc>
                <a:spcPct val="140000"/>
              </a:lnSpc>
            </a:pPr>
            <a:r>
              <a:rPr lang="en-US" altLang="en-US" b="1">
                <a:solidFill>
                  <a:schemeClr val="tx2"/>
                </a:solidFill>
                <a:latin typeface="Arial" panose="020B0604020202020204" pitchFamily="34" charset="0"/>
              </a:rPr>
              <a:t>NEXT UPDATE</a:t>
            </a:r>
          </a:p>
          <a:p>
            <a:pPr algn="ctr">
              <a:lnSpc>
                <a:spcPct val="140000"/>
              </a:lnSpc>
            </a:pPr>
            <a:r>
              <a:rPr lang="en-US" altLang="en-US" b="1">
                <a:solidFill>
                  <a:schemeClr val="tx2"/>
                </a:solidFill>
                <a:latin typeface="Arial" panose="020B0604020202020204" pitchFamily="34" charset="0"/>
              </a:rPr>
              <a:t>REVOKED CERTIFICATES</a:t>
            </a:r>
          </a:p>
          <a:p>
            <a:pPr algn="ctr">
              <a:lnSpc>
                <a:spcPct val="140000"/>
              </a:lnSpc>
            </a:pPr>
            <a:r>
              <a:rPr lang="en-US" altLang="en-US" b="1" i="1">
                <a:solidFill>
                  <a:schemeClr val="tx2"/>
                </a:solidFill>
                <a:latin typeface="Arial" panose="020B0604020202020204" pitchFamily="34" charset="0"/>
              </a:rPr>
              <a:t>SIGNATURE</a:t>
            </a:r>
          </a:p>
        </p:txBody>
      </p:sp>
      <p:sp>
        <p:nvSpPr>
          <p:cNvPr id="24" name="Line 4"/>
          <p:cNvSpPr>
            <a:spLocks noChangeShapeType="1"/>
          </p:cNvSpPr>
          <p:nvPr/>
        </p:nvSpPr>
        <p:spPr bwMode="auto">
          <a:xfrm>
            <a:off x="2850936" y="1840803"/>
            <a:ext cx="4337050" cy="0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Line 5"/>
          <p:cNvSpPr>
            <a:spLocks noChangeShapeType="1"/>
          </p:cNvSpPr>
          <p:nvPr/>
        </p:nvSpPr>
        <p:spPr bwMode="auto">
          <a:xfrm>
            <a:off x="2850936" y="2337690"/>
            <a:ext cx="4337050" cy="0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Line 6"/>
          <p:cNvSpPr>
            <a:spLocks noChangeShapeType="1"/>
          </p:cNvSpPr>
          <p:nvPr/>
        </p:nvSpPr>
        <p:spPr bwMode="auto">
          <a:xfrm>
            <a:off x="2850936" y="2836165"/>
            <a:ext cx="4337050" cy="0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Line 7"/>
          <p:cNvSpPr>
            <a:spLocks noChangeShapeType="1"/>
          </p:cNvSpPr>
          <p:nvPr/>
        </p:nvSpPr>
        <p:spPr bwMode="auto">
          <a:xfrm>
            <a:off x="2850936" y="3334640"/>
            <a:ext cx="4337050" cy="0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Line 8"/>
          <p:cNvSpPr>
            <a:spLocks noChangeShapeType="1"/>
          </p:cNvSpPr>
          <p:nvPr/>
        </p:nvSpPr>
        <p:spPr bwMode="auto">
          <a:xfrm>
            <a:off x="2850936" y="3831528"/>
            <a:ext cx="4337050" cy="0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Rectangle 9"/>
          <p:cNvSpPr>
            <a:spLocks noChangeArrowheads="1"/>
          </p:cNvSpPr>
          <p:nvPr/>
        </p:nvSpPr>
        <p:spPr bwMode="auto">
          <a:xfrm>
            <a:off x="2849349" y="4952303"/>
            <a:ext cx="4364037" cy="1019175"/>
          </a:xfrm>
          <a:prstGeom prst="rect">
            <a:avLst/>
          </a:prstGeom>
          <a:noFill/>
          <a:ln w="50800">
            <a:solidFill>
              <a:srgbClr val="063DE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>
            <a:lvl1pPr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494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066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638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210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40000"/>
              </a:lnSpc>
            </a:pPr>
            <a:r>
              <a:rPr lang="en-US" altLang="en-US" b="1">
                <a:solidFill>
                  <a:schemeClr val="tx2"/>
                </a:solidFill>
                <a:latin typeface="Arial" panose="020B0604020202020204" pitchFamily="34" charset="0"/>
              </a:rPr>
              <a:t>SERIAL NUMBER</a:t>
            </a:r>
          </a:p>
          <a:p>
            <a:pPr algn="ctr">
              <a:lnSpc>
                <a:spcPct val="140000"/>
              </a:lnSpc>
            </a:pPr>
            <a:r>
              <a:rPr lang="en-US" altLang="en-US" b="1">
                <a:solidFill>
                  <a:schemeClr val="tx2"/>
                </a:solidFill>
                <a:latin typeface="Arial" panose="020B0604020202020204" pitchFamily="34" charset="0"/>
              </a:rPr>
              <a:t>REVOCATION DATE</a:t>
            </a:r>
          </a:p>
        </p:txBody>
      </p:sp>
      <p:sp>
        <p:nvSpPr>
          <p:cNvPr id="30" name="Line 10"/>
          <p:cNvSpPr>
            <a:spLocks noChangeShapeType="1"/>
          </p:cNvSpPr>
          <p:nvPr/>
        </p:nvSpPr>
        <p:spPr bwMode="auto">
          <a:xfrm>
            <a:off x="2901736" y="5499990"/>
            <a:ext cx="4260850" cy="0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Line 11"/>
          <p:cNvSpPr>
            <a:spLocks noChangeShapeType="1"/>
          </p:cNvSpPr>
          <p:nvPr/>
        </p:nvSpPr>
        <p:spPr bwMode="auto">
          <a:xfrm flipH="1">
            <a:off x="1620624" y="3582290"/>
            <a:ext cx="1228725" cy="0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Line 12"/>
          <p:cNvSpPr>
            <a:spLocks noChangeShapeType="1"/>
          </p:cNvSpPr>
          <p:nvPr/>
        </p:nvSpPr>
        <p:spPr bwMode="auto">
          <a:xfrm>
            <a:off x="1651730" y="3582290"/>
            <a:ext cx="0" cy="1644649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Line 13"/>
          <p:cNvSpPr>
            <a:spLocks noChangeShapeType="1"/>
          </p:cNvSpPr>
          <p:nvPr/>
        </p:nvSpPr>
        <p:spPr bwMode="auto">
          <a:xfrm flipV="1">
            <a:off x="1620624" y="5225352"/>
            <a:ext cx="1152525" cy="1587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8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190500" y="1403184"/>
            <a:ext cx="9705975" cy="4102266"/>
          </a:xfrm>
        </p:spPr>
        <p:txBody>
          <a:bodyPr/>
          <a:lstStyle/>
          <a:p>
            <a:pPr marL="622300" indent="-514350">
              <a:buSzPct val="100000"/>
              <a:buFont typeface="Wingdings" pitchFamily="2" charset="2"/>
              <a:buChar char="Ø"/>
            </a:pPr>
            <a:r>
              <a:rPr lang="en-US" sz="3200" dirty="0"/>
              <a:t>X.509v1</a:t>
            </a:r>
          </a:p>
          <a:p>
            <a:pPr marL="1054100" lvl="1" indent="-514350">
              <a:buSzPct val="100000"/>
              <a:buFont typeface="Wingdings" panose="05000000000000000000" pitchFamily="2" charset="2"/>
              <a:buChar char="v"/>
            </a:pPr>
            <a:r>
              <a:rPr lang="en-US" sz="2800" dirty="0"/>
              <a:t>very basic</a:t>
            </a:r>
          </a:p>
          <a:p>
            <a:pPr marL="622300" indent="-514350">
              <a:buSzPct val="100000"/>
              <a:buFont typeface="Wingdings" pitchFamily="2" charset="2"/>
              <a:buChar char="Ø"/>
            </a:pPr>
            <a:r>
              <a:rPr lang="en-US" sz="3200" dirty="0"/>
              <a:t>X.509v2</a:t>
            </a:r>
          </a:p>
          <a:p>
            <a:pPr marL="1054100" lvl="1" indent="-514350">
              <a:buSzPct val="100000"/>
              <a:buFont typeface="Wingdings" panose="05000000000000000000" pitchFamily="2" charset="2"/>
              <a:buChar char="v"/>
            </a:pPr>
            <a:r>
              <a:rPr lang="en-US" sz="2800" dirty="0"/>
              <a:t>adds unique identifiers to prevent against reuse of X.500 names</a:t>
            </a:r>
          </a:p>
          <a:p>
            <a:pPr marL="622300" indent="-514350">
              <a:buSzPct val="100000"/>
              <a:buFont typeface="Wingdings" pitchFamily="2" charset="2"/>
              <a:buChar char="Ø"/>
            </a:pPr>
            <a:r>
              <a:rPr lang="en-US" sz="3200" dirty="0"/>
              <a:t>X.509v3</a:t>
            </a:r>
          </a:p>
          <a:p>
            <a:pPr marL="1054100" lvl="1" indent="-514350">
              <a:buSzPct val="100000"/>
              <a:buFont typeface="Wingdings" panose="05000000000000000000" pitchFamily="2" charset="2"/>
              <a:buChar char="v"/>
            </a:pPr>
            <a:r>
              <a:rPr lang="en-US" sz="2800" dirty="0"/>
              <a:t>adds many extensions</a:t>
            </a:r>
          </a:p>
          <a:p>
            <a:pPr marL="1054100" lvl="1" indent="-514350">
              <a:buSzPct val="100000"/>
              <a:buFont typeface="Wingdings" panose="05000000000000000000" pitchFamily="2" charset="2"/>
              <a:buChar char="v"/>
            </a:pPr>
            <a:r>
              <a:rPr lang="en-US" sz="2800" dirty="0"/>
              <a:t>can be further extended</a:t>
            </a:r>
          </a:p>
          <a:p>
            <a:pPr marL="1054100" lvl="1" indent="-514350">
              <a:buSzPct val="100000"/>
              <a:buFont typeface="Wingdings" pitchFamily="2" charset="2"/>
              <a:buChar char="Ø"/>
            </a:pPr>
            <a:endParaRPr lang="en-US" dirty="0"/>
          </a:p>
          <a:p>
            <a:pPr marL="622300" indent="-514350">
              <a:buSzPct val="100000"/>
              <a:buFont typeface="Wingdings" pitchFamily="2" charset="2"/>
              <a:buChar char="Ø"/>
            </a:pPr>
            <a:endParaRPr lang="en-US" sz="3200" dirty="0" smtClean="0"/>
          </a:p>
          <a:p>
            <a:pPr marL="622300" indent="-514350">
              <a:buSzPct val="100000"/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622300" indent="-514350">
              <a:buSzPct val="10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919162" lvl="1" indent="-342900">
              <a:buSzPct val="100000"/>
              <a:buFont typeface="Wingdings" pitchFamily="2" charset="2"/>
              <a:buChar char="Ø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919162" lvl="1" indent="-342900">
              <a:buSzPct val="100000"/>
              <a:buFont typeface="Wingdings" pitchFamily="2" charset="2"/>
              <a:buChar char="Ø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565150" indent="-457200">
              <a:buSzPct val="100000"/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565150" indent="-457200">
              <a:buSzPct val="100000"/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565150" indent="-457200">
              <a:buSzPct val="100000"/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565150" indent="-457200">
              <a:buSzPct val="100000"/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9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/>
              <a:t>World-Leadi</a:t>
            </a:r>
            <a:r>
              <a:rPr lang="en-US" sz="1600" i="1" dirty="0"/>
              <a:t>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X.509 Certificates</a:t>
            </a:r>
            <a:endParaRPr lang="en-US" sz="40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80165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3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9490</TotalTime>
  <Words>611</Words>
  <Application>Microsoft Office PowerPoint</Application>
  <PresentationFormat>Custom</PresentationFormat>
  <Paragraphs>353</Paragraphs>
  <Slides>17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17</vt:i4>
      </vt:variant>
    </vt:vector>
  </HeadingPairs>
  <TitlesOfParts>
    <vt:vector size="30" baseType="lpstr">
      <vt:lpstr>Arial</vt:lpstr>
      <vt:lpstr>Bitstream Charter</vt:lpstr>
      <vt:lpstr>Calibri</vt:lpstr>
      <vt:lpstr>Courier New</vt:lpstr>
      <vt:lpstr>ＭＳ Ｐゴシック</vt:lpstr>
      <vt:lpstr>Symbol</vt:lpstr>
      <vt:lpstr>Times New Roman</vt:lpstr>
      <vt:lpstr>Wingdings</vt:lpstr>
      <vt:lpstr>1_Custom Design</vt:lpstr>
      <vt:lpstr>2_Custom Design</vt:lpstr>
      <vt:lpstr>3_Custom Design</vt:lpstr>
      <vt:lpstr>Custom Design</vt:lpstr>
      <vt:lpstr>3_Default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Having Fun</dc:creator>
  <cp:lastModifiedBy>Ravi Sandhu</cp:lastModifiedBy>
  <cp:revision>1143</cp:revision>
  <cp:lastPrinted>2018-01-17T20:42:46Z</cp:lastPrinted>
  <dcterms:created xsi:type="dcterms:W3CDTF">2010-02-19T20:53:39Z</dcterms:created>
  <dcterms:modified xsi:type="dcterms:W3CDTF">2018-01-25T19:10:16Z</dcterms:modified>
</cp:coreProperties>
</file>