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62"/>
  </p:notesMasterIdLst>
  <p:handoutMasterIdLst>
    <p:handoutMasterId r:id="rId63"/>
  </p:handoutMasterIdLst>
  <p:sldIdLst>
    <p:sldId id="392" r:id="rId6"/>
    <p:sldId id="399" r:id="rId7"/>
    <p:sldId id="393" r:id="rId8"/>
    <p:sldId id="394" r:id="rId9"/>
    <p:sldId id="395" r:id="rId10"/>
    <p:sldId id="401" r:id="rId11"/>
    <p:sldId id="402" r:id="rId12"/>
    <p:sldId id="431" r:id="rId13"/>
    <p:sldId id="403" r:id="rId14"/>
    <p:sldId id="404" r:id="rId15"/>
    <p:sldId id="405" r:id="rId16"/>
    <p:sldId id="400" r:id="rId17"/>
    <p:sldId id="396" r:id="rId18"/>
    <p:sldId id="397" r:id="rId19"/>
    <p:sldId id="406" r:id="rId20"/>
    <p:sldId id="408" r:id="rId21"/>
    <p:sldId id="407" r:id="rId22"/>
    <p:sldId id="409" r:id="rId23"/>
    <p:sldId id="411" r:id="rId24"/>
    <p:sldId id="410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3" r:id="rId34"/>
    <p:sldId id="420" r:id="rId35"/>
    <p:sldId id="424" r:id="rId36"/>
    <p:sldId id="435" r:id="rId37"/>
    <p:sldId id="428" r:id="rId38"/>
    <p:sldId id="436" r:id="rId39"/>
    <p:sldId id="430" r:id="rId40"/>
    <p:sldId id="437" r:id="rId41"/>
    <p:sldId id="433" r:id="rId42"/>
    <p:sldId id="439" r:id="rId43"/>
    <p:sldId id="421" r:id="rId44"/>
    <p:sldId id="438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47" r:id="rId53"/>
    <p:sldId id="448" r:id="rId54"/>
    <p:sldId id="449" r:id="rId55"/>
    <p:sldId id="451" r:id="rId56"/>
    <p:sldId id="452" r:id="rId57"/>
    <p:sldId id="453" r:id="rId58"/>
    <p:sldId id="454" r:id="rId59"/>
    <p:sldId id="450" r:id="rId60"/>
    <p:sldId id="455" r:id="rId61"/>
  </p:sldIdLst>
  <p:sldSz cx="10080625" cy="7559675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1" userDrawn="1">
          <p15:clr>
            <a:srgbClr val="A4A3A4"/>
          </p15:clr>
        </p15:guide>
        <p15:guide id="2" pos="19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168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1"/>
        <p:guide pos="19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t" anchorCtr="0" compatLnSpc="1">
            <a:prstTxWarp prst="textNoShape">
              <a:avLst/>
            </a:prstTxWarp>
          </a:bodyPr>
          <a:lstStyle>
            <a:lvl1pPr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735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t" anchorCtr="0" compatLnSpc="1">
            <a:prstTxWarp prst="textNoShape">
              <a:avLst/>
            </a:prstTxWarp>
          </a:bodyPr>
          <a:lstStyle>
            <a:lvl1pPr algn="r"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b" anchorCtr="0" compatLnSpc="1">
            <a:prstTxWarp prst="textNoShape">
              <a:avLst/>
            </a:prstTxWarp>
          </a:bodyPr>
          <a:lstStyle>
            <a:lvl1pPr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735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b" anchorCtr="0" compatLnSpc="1">
            <a:prstTxWarp prst="textNoShape">
              <a:avLst/>
            </a:prstTxWarp>
          </a:bodyPr>
          <a:lstStyle>
            <a:lvl1pPr algn="r"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1348" y="4414560"/>
            <a:ext cx="5607712" cy="4182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4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7692" y="4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0662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67692" y="8830662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53">
              <a:tabLst>
                <a:tab pos="656091" algn="l"/>
                <a:tab pos="1319828" algn="l"/>
                <a:tab pos="1980508" algn="l"/>
                <a:tab pos="2642714" algn="l"/>
              </a:tabLst>
            </a:pPr>
            <a:fld id="{0C137A8E-DCD0-4026-8679-7DAC59B2E3EE}" type="slidenum">
              <a:rPr lang="en-GB" smtClean="0"/>
              <a:pPr defTabSz="440453">
                <a:tabLst>
                  <a:tab pos="656091" algn="l"/>
                  <a:tab pos="1319828" algn="l"/>
                  <a:tab pos="1980508" algn="l"/>
                  <a:tab pos="2642714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4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10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54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53">
              <a:tabLst>
                <a:tab pos="656091" algn="l"/>
                <a:tab pos="1319828" algn="l"/>
                <a:tab pos="1980508" algn="l"/>
                <a:tab pos="2642714" algn="l"/>
              </a:tabLst>
            </a:pPr>
            <a:fld id="{0C137A8E-DCD0-4026-8679-7DAC59B2E3EE}" type="slidenum">
              <a:rPr lang="en-GB" smtClean="0"/>
              <a:pPr defTabSz="440453">
                <a:tabLst>
                  <a:tab pos="656091" algn="l"/>
                  <a:tab pos="1319828" algn="l"/>
                  <a:tab pos="1980508" algn="l"/>
                  <a:tab pos="2642714" algn="l"/>
                </a:tabLst>
              </a:pPr>
              <a:t>12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4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641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53">
              <a:tabLst>
                <a:tab pos="656091" algn="l"/>
                <a:tab pos="1319828" algn="l"/>
                <a:tab pos="1980508" algn="l"/>
                <a:tab pos="2642714" algn="l"/>
              </a:tabLst>
            </a:pPr>
            <a:fld id="{0C137A8E-DCD0-4026-8679-7DAC59B2E3EE}" type="slidenum">
              <a:rPr lang="en-GB" smtClean="0"/>
              <a:pPr defTabSz="440453">
                <a:tabLst>
                  <a:tab pos="656091" algn="l"/>
                  <a:tab pos="1319828" algn="l"/>
                  <a:tab pos="1980508" algn="l"/>
                  <a:tab pos="2642714" algn="l"/>
                </a:tabLst>
              </a:pPr>
              <a:t>45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4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93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46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794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47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26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48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427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49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349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50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910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51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632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52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01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53">
              <a:tabLst>
                <a:tab pos="656091" algn="l"/>
                <a:tab pos="1319828" algn="l"/>
                <a:tab pos="1980508" algn="l"/>
                <a:tab pos="2642714" algn="l"/>
              </a:tabLst>
            </a:pPr>
            <a:fld id="{0C137A8E-DCD0-4026-8679-7DAC59B2E3EE}" type="slidenum">
              <a:rPr lang="en-GB" smtClean="0"/>
              <a:pPr defTabSz="440453">
                <a:tabLst>
                  <a:tab pos="656091" algn="l"/>
                  <a:tab pos="1319828" algn="l"/>
                  <a:tab pos="1980508" algn="l"/>
                  <a:tab pos="2642714" algn="l"/>
                </a:tabLst>
              </a:pPr>
              <a:t>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4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641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53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261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54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7335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53">
              <a:tabLst>
                <a:tab pos="656091" algn="l"/>
                <a:tab pos="1319828" algn="l"/>
                <a:tab pos="1980508" algn="l"/>
                <a:tab pos="2642714" algn="l"/>
              </a:tabLst>
            </a:pPr>
            <a:fld id="{0C137A8E-DCD0-4026-8679-7DAC59B2E3EE}" type="slidenum">
              <a:rPr lang="en-GB" smtClean="0"/>
              <a:pPr defTabSz="440453">
                <a:tabLst>
                  <a:tab pos="656091" algn="l"/>
                  <a:tab pos="1319828" algn="l"/>
                  <a:tab pos="1980508" algn="l"/>
                  <a:tab pos="2642714" algn="l"/>
                </a:tabLst>
              </a:pPr>
              <a:t>55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4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511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56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33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4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4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46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4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08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23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914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2/12/2018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SSL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Secure Sockets Layer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Lecture </a:t>
            </a:r>
            <a:r>
              <a:rPr lang="en-US" sz="2000" dirty="0">
                <a:solidFill>
                  <a:schemeClr val="tx2"/>
                </a:solidFill>
              </a:rPr>
              <a:t>6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5323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vs 2-way 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09" y="2789558"/>
            <a:ext cx="581280" cy="581280"/>
          </a:xfrm>
          <a:prstGeom prst="rect">
            <a:avLst/>
          </a:prstGeom>
        </p:spPr>
      </p:pic>
      <p:grpSp>
        <p:nvGrpSpPr>
          <p:cNvPr id="5" name="Group 8"/>
          <p:cNvGrpSpPr/>
          <p:nvPr/>
        </p:nvGrpSpPr>
        <p:grpSpPr>
          <a:xfrm>
            <a:off x="2068198" y="1615440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4631979" y="15910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61" y="5685158"/>
            <a:ext cx="581280" cy="581280"/>
          </a:xfrm>
          <a:prstGeom prst="rect">
            <a:avLst/>
          </a:prstGeom>
        </p:spPr>
      </p:pic>
      <p:grpSp>
        <p:nvGrpSpPr>
          <p:cNvPr id="9" name="Group 14"/>
          <p:cNvGrpSpPr/>
          <p:nvPr/>
        </p:nvGrpSpPr>
        <p:grpSpPr>
          <a:xfrm>
            <a:off x="2065150" y="4511040"/>
            <a:ext cx="6466390" cy="743712"/>
            <a:chOff x="2068198" y="1761744"/>
            <a:chExt cx="6466390" cy="74371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18" name="Straight Arrow Connector 17"/>
            <p:cNvCxnSpPr>
              <a:stCxn id="16" idx="3"/>
              <a:endCxn id="17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628931" y="4486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53" y="5709542"/>
            <a:ext cx="581280" cy="58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2074" y="2432304"/>
            <a:ext cx="25186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LESS SECURE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Phishing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Man-in-the-middle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MASS DEPLOYMENT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0811" y="5227320"/>
            <a:ext cx="2835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MORE SECURE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Phishing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Man-in-the-middle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MINIMAL DEPLOYMENT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2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932688" y="1572768"/>
            <a:ext cx="7470648" cy="896112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Client-less trumps client-full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Start-ups (SSL) trump committees (IPSEC)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107940" indent="0">
              <a:buSzPct val="100000"/>
              <a:buNone/>
            </a:pP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19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0" algn="l"/>
                <a:tab pos="1447659" algn="l"/>
                <a:tab pos="2171489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50CF001-D729-4812-84F1-FC0386616B58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11</a:t>
            </a:fld>
            <a:endParaRPr lang="en-GB" altLang="en-US" sz="1400" dirty="0">
              <a:solidFill>
                <a:srgbClr val="000000"/>
              </a:solidFill>
            </a:endParaRPr>
          </a:p>
        </p:txBody>
      </p:sp>
      <p:sp>
        <p:nvSpPr>
          <p:cNvPr id="22533" name="TextBox 41"/>
          <p:cNvSpPr txBox="1">
            <a:spLocks noChangeArrowheads="1"/>
          </p:cNvSpPr>
          <p:nvPr/>
        </p:nvSpPr>
        <p:spPr bwMode="auto">
          <a:xfrm>
            <a:off x="2525714" y="6904039"/>
            <a:ext cx="4687483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defRPr/>
            </a:pPr>
            <a:r>
              <a:rPr lang="en-US" sz="4000" dirty="0" smtClean="0">
                <a:solidFill>
                  <a:srgbClr val="131F49"/>
                </a:solidFill>
              </a:rPr>
              <a:t>The SSL Lesson</a:t>
            </a:r>
            <a:endParaRPr lang="en-US" sz="40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7891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>
                <a:solidFill>
                  <a:srgbClr val="000000"/>
                </a:solidFill>
              </a:rPr>
              <a:t>SSL Details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 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solidFill>
                  <a:srgbClr val="000000"/>
                </a:solidFill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18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638301" y="1403184"/>
            <a:ext cx="697865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layered on top of TCP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SSL versions 1.0, 2.0, 3.0, 3.1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Netscape protocol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later refitted as IETF standard TLS (Transport Layer Security)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TLS 1.0 very close to SSL 3.1</a:t>
            </a:r>
            <a:endParaRPr lang="en-US" sz="320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638301" y="1403184"/>
            <a:ext cx="697865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application protocol independent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does not specify how application protocols add security with SSL</a:t>
            </a:r>
          </a:p>
          <a:p>
            <a:pPr marL="1054100" lvl="1" indent="-514350">
              <a:buSzPct val="100000"/>
              <a:buFont typeface="Wingdings" pitchFamily="2" charset="2"/>
              <a:buChar char="v"/>
            </a:pPr>
            <a:r>
              <a:rPr lang="en-US" sz="2800" dirty="0" smtClean="0"/>
              <a:t>how to initiate SSL handshaking </a:t>
            </a:r>
          </a:p>
          <a:p>
            <a:pPr marL="1054100" lvl="1" indent="-514350">
              <a:buSzPct val="100000"/>
              <a:buFont typeface="Wingdings" pitchFamily="2" charset="2"/>
              <a:buChar char="v"/>
            </a:pPr>
            <a:r>
              <a:rPr lang="en-US" sz="2800" dirty="0" smtClean="0"/>
              <a:t>how to interpret certificates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left to designers of upper layer protocols to figure out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</a:t>
            </a:r>
            <a:r>
              <a:rPr lang="en-US" sz="4000" kern="0" dirty="0" err="1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vs</a:t>
            </a: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TCP Ports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33500" y="1619250"/>
            <a:ext cx="3810000" cy="4114800"/>
          </a:xfrm>
          <a:prstGeom prst="rect">
            <a:avLst/>
          </a:prstGeom>
          <a:noFill/>
          <a:ln/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https		443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ssmtp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465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snntp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	563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sldap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	636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spop3	995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295900" y="1619250"/>
            <a:ext cx="3810000" cy="4114800"/>
          </a:xfrm>
          <a:prstGeom prst="rect">
            <a:avLst/>
          </a:prstGeom>
          <a:noFill/>
          <a:ln/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ftp-data	889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ftps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	990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imaps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991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telnets	992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ircs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	993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104523" y="1403184"/>
            <a:ext cx="7512428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peer entity authentication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data confidentiality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data authentication and integrity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compression/decompression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generation/distribution of session keys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integrated into protocol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security parameter negotiation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Services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8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Architecture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947642" y="1120370"/>
            <a:ext cx="8591550" cy="4495800"/>
            <a:chOff x="135" y="1248"/>
            <a:chExt cx="5412" cy="2832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32" y="1248"/>
              <a:ext cx="4848" cy="2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r>
                <a:rPr lang="en-US" sz="3200" b="1">
                  <a:solidFill>
                    <a:schemeClr val="tx2"/>
                  </a:solidFill>
                  <a:latin typeface="Arial" charset="0"/>
                </a:rPr>
                <a:t>   </a:t>
              </a: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endParaRPr lang="en-US" sz="3200" b="1">
                <a:solidFill>
                  <a:schemeClr val="tx2"/>
                </a:solidFill>
                <a:latin typeface="Arial" charset="0"/>
              </a:endParaRP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endParaRPr lang="en-US" sz="3200" b="1">
                <a:solidFill>
                  <a:schemeClr val="tx2"/>
                </a:solidFill>
                <a:latin typeface="Arial" charset="0"/>
              </a:endParaRP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endParaRPr lang="en-US" sz="3200" b="1">
                <a:solidFill>
                  <a:schemeClr val="tx2"/>
                </a:solidFill>
                <a:latin typeface="Arial" charset="0"/>
              </a:endParaRP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r>
                <a:rPr lang="en-US" sz="3200" b="1">
                  <a:solidFill>
                    <a:schemeClr val="tx2"/>
                  </a:solidFill>
                  <a:latin typeface="Arial" charset="0"/>
                </a:rPr>
                <a:t>SSL Record Protocol</a:t>
              </a: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r>
                <a:rPr lang="en-US" sz="3200" b="1">
                  <a:solidFill>
                    <a:schemeClr val="tx2"/>
                  </a:solidFill>
                  <a:latin typeface="Arial" charset="0"/>
                </a:rPr>
                <a:t>TCP</a:t>
              </a: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r>
                <a:rPr lang="en-US" sz="3200" b="1">
                  <a:solidFill>
                    <a:schemeClr val="tx2"/>
                  </a:solidFill>
                  <a:latin typeface="Arial" charset="0"/>
                </a:rPr>
                <a:t>IP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240" y="2640"/>
              <a:ext cx="528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35" y="1824"/>
              <a:ext cx="1141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SSL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Handshake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Protocol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296" y="1824"/>
              <a:ext cx="1246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SSL Change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Cipher Spec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Protocol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592" y="1824"/>
              <a:ext cx="894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SSL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Alert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Protocol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696" y="1824"/>
              <a:ext cx="617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b="1">
                <a:solidFill>
                  <a:schemeClr val="tx2"/>
                </a:solidFill>
                <a:latin typeface="Arial" charset="0"/>
              </a:endParaRP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HTTP</a:t>
              </a: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240" y="3072"/>
              <a:ext cx="528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240" y="3456"/>
              <a:ext cx="528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240" y="1776"/>
              <a:ext cx="528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296" y="177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4387" y="1824"/>
              <a:ext cx="1160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Other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Application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Protocols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2544" y="177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3600" y="177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4368" y="177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79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6" y="1122524"/>
            <a:ext cx="922548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Handshake protocol: complicated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embodies key exchange &amp; </a:t>
            </a:r>
            <a:r>
              <a:rPr lang="en-US" dirty="0" smtClean="0"/>
              <a:t>authentication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runs in plaintext</a:t>
            </a:r>
            <a:endParaRPr lang="en-US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10 message types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Change Cipher Spec protocol: straightforward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single 1 byte message with value 1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could be considered part of handshake protocol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transitions from plaintext to encrypted and </a:t>
            </a:r>
            <a:r>
              <a:rPr lang="en-US" dirty="0" err="1"/>
              <a:t>mac’ed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Record </a:t>
            </a:r>
            <a:r>
              <a:rPr lang="en-US" dirty="0"/>
              <a:t>protocol: straightforward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fragment, compress, MAC, </a:t>
            </a:r>
            <a:r>
              <a:rPr lang="en-US" dirty="0" smtClean="0"/>
              <a:t>encrypt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u</a:t>
            </a:r>
            <a:r>
              <a:rPr lang="en-US" dirty="0" smtClean="0"/>
              <a:t>ses 4 symmetric keys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Alert </a:t>
            </a:r>
            <a:r>
              <a:rPr lang="en-US" dirty="0"/>
              <a:t>protocol: straightforward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2 byte messages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1 byte alert level- fatal or warning; 1 byte alert code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Architecture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3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140174" y="1330760"/>
            <a:ext cx="3797336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4 </a:t>
            </a:r>
            <a:r>
              <a:rPr lang="en-US" sz="3200" dirty="0" smtClean="0"/>
              <a:t>symmetric keys</a:t>
            </a:r>
            <a:endParaRPr lang="en-US" sz="280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Record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5647" y="3145472"/>
            <a:ext cx="6466390" cy="743712"/>
            <a:chOff x="1805647" y="3145472"/>
            <a:chExt cx="6466390" cy="743712"/>
          </a:xfrm>
        </p:grpSpPr>
        <p:grpSp>
          <p:nvGrpSpPr>
            <p:cNvPr id="2" name="Group 1"/>
            <p:cNvGrpSpPr/>
            <p:nvPr/>
          </p:nvGrpSpPr>
          <p:grpSpPr>
            <a:xfrm>
              <a:off x="1805647" y="3145472"/>
              <a:ext cx="6466390" cy="743712"/>
              <a:chOff x="1805647" y="3145472"/>
              <a:chExt cx="6466390" cy="743712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805647" y="3148520"/>
                <a:ext cx="1303078" cy="7406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</a:rPr>
                  <a:t>Client</a:t>
                </a:r>
              </a:p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(Browser)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968959" y="3145472"/>
                <a:ext cx="1303078" cy="7406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</a:rPr>
                  <a:t>Server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108725" y="3389813"/>
              <a:ext cx="3867786" cy="255031"/>
              <a:chOff x="3108725" y="3398115"/>
              <a:chExt cx="3867786" cy="255031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3108725" y="3398115"/>
                <a:ext cx="3860234" cy="3048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3116277" y="3650098"/>
                <a:ext cx="3860234" cy="3048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6" name="TextBox 5"/>
          <p:cNvSpPr txBox="1"/>
          <p:nvPr/>
        </p:nvSpPr>
        <p:spPr>
          <a:xfrm>
            <a:off x="3308520" y="2625497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1 for MAC</a:t>
            </a:r>
          </a:p>
          <a:p>
            <a:r>
              <a:rPr lang="en-US" dirty="0"/>
              <a:t>Key </a:t>
            </a:r>
            <a:r>
              <a:rPr lang="en-US" dirty="0" smtClean="0"/>
              <a:t>2 for encrypt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4727" y="3837146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3 for MAC</a:t>
            </a:r>
          </a:p>
          <a:p>
            <a:r>
              <a:rPr lang="en-US" dirty="0"/>
              <a:t>Key 4</a:t>
            </a:r>
            <a:r>
              <a:rPr lang="en-US" dirty="0" smtClean="0"/>
              <a:t> for encrypt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7891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>
                <a:solidFill>
                  <a:srgbClr val="000000"/>
                </a:solidFill>
              </a:rPr>
              <a:t>Internet Security Protocols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 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solidFill>
                  <a:srgbClr val="000000"/>
                </a:solidFill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18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932514" y="1330760"/>
            <a:ext cx="8030423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4 steps by sender (reversed by receiver)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Fragmentation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Compression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MAC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Encryption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Record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9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538989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each SSL record contains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content type: 8 bits, only 4 defined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/>
              <a:t>change_cipher_spec</a:t>
            </a:r>
            <a:endParaRPr lang="en-US" dirty="0"/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alert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handshake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/>
              <a:t>application_data</a:t>
            </a:r>
            <a:endParaRPr lang="en-US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protocol version number: 8 bits major, 8 bits minor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length: max 16K bytes (actually 2</a:t>
            </a:r>
            <a:r>
              <a:rPr lang="en-US" sz="2800" baseline="30000" dirty="0"/>
              <a:t>14</a:t>
            </a:r>
            <a:r>
              <a:rPr lang="en-US" sz="2800" dirty="0"/>
              <a:t>+2048)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data payload: optionally compressed and encrypted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message authentication code (MAC)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Record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6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538989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initially SSL session has null compression and cipher algorithms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both are set by the handshake protocol at beginning of session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handshake protocol may be repeated during the session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1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348876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SSL session negotiated by handshake protocol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session ID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chosen by server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X.509 public-key certificate of peer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possibly null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compression algorithm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cipher spec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encryption algorithm 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message digest algorithm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master secret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48 byte shared secret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is </a:t>
            </a:r>
            <a:r>
              <a:rPr lang="en-US" dirty="0" err="1"/>
              <a:t>resumable</a:t>
            </a:r>
            <a:r>
              <a:rPr lang="en-US" dirty="0"/>
              <a:t> flag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can be used to initiate new connections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each session is created with one connection, but additional connections within the session can be further created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Session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9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348876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connection end: client or server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client and server random: 32 bytes each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keys generated from master secret, client/server random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err="1"/>
              <a:t>client_write_MAC_secret</a:t>
            </a:r>
            <a:r>
              <a:rPr lang="en-US" sz="2000" dirty="0"/>
              <a:t>	</a:t>
            </a:r>
            <a:r>
              <a:rPr lang="en-US" sz="2000" dirty="0" err="1"/>
              <a:t>server_write_MAC_secret</a:t>
            </a:r>
            <a:endParaRPr lang="en-US" sz="200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err="1"/>
              <a:t>client_write_key</a:t>
            </a:r>
            <a:r>
              <a:rPr lang="en-US" sz="2000" dirty="0"/>
              <a:t>		</a:t>
            </a:r>
            <a:r>
              <a:rPr lang="en-US" sz="2000" dirty="0" smtClean="0"/>
              <a:t>	</a:t>
            </a:r>
            <a:r>
              <a:rPr lang="en-US" sz="2000" dirty="0" err="1" smtClean="0"/>
              <a:t>server_write_key</a:t>
            </a:r>
            <a:endParaRPr lang="en-US" sz="200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err="1"/>
              <a:t>client_write_IV</a:t>
            </a:r>
            <a:r>
              <a:rPr lang="en-US" sz="2000" dirty="0"/>
              <a:t>		</a:t>
            </a:r>
            <a:r>
              <a:rPr lang="en-US" sz="2000" dirty="0" smtClean="0"/>
              <a:t>		</a:t>
            </a:r>
            <a:r>
              <a:rPr lang="en-US" sz="2000" dirty="0" err="1" smtClean="0"/>
              <a:t>server_write_IV</a:t>
            </a:r>
            <a:endParaRPr lang="en-US" sz="200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compression state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cipher state: initially IV, subsequently next feedback block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sequence number: starts at 0, max 2</a:t>
            </a:r>
            <a:r>
              <a:rPr lang="en-US" sz="2400" baseline="30000" dirty="0"/>
              <a:t>64</a:t>
            </a:r>
            <a:r>
              <a:rPr lang="en-US" sz="2400" dirty="0"/>
              <a:t>-1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24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Connection State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6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348876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4 parts to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current read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current write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pending read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pending write state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handshake protocol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initially current state is empty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either pending state can be made current and reinitialized to empty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24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Connection State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7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738438" y="1348876"/>
            <a:ext cx="464919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Type: 1 byte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10 message types defined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length: 3 bytes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content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94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31983"/>
              </p:ext>
            </p:extLst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14939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330865" y="1348876"/>
            <a:ext cx="707981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Phase 1: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Establish security capabilities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Phase 2: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Server authentication and key exchange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Phase 3: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Client authentication and key exchange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Phase 4: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Finish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3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these </a:t>
            </a:r>
            <a:r>
              <a:rPr lang="en-US" dirty="0" smtClean="0"/>
              <a:t>handshake </a:t>
            </a:r>
            <a:r>
              <a:rPr lang="en-US" dirty="0"/>
              <a:t>messages must occur in </a:t>
            </a:r>
            <a:r>
              <a:rPr lang="en-US" dirty="0" smtClean="0"/>
              <a:t>order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optional messages can be eliminated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10th </a:t>
            </a:r>
            <a:r>
              <a:rPr lang="en-US" dirty="0" smtClean="0"/>
              <a:t>message</a:t>
            </a:r>
            <a:endParaRPr lang="en-US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err="1" smtClean="0"/>
              <a:t>hello_request</a:t>
            </a:r>
            <a:endParaRPr lang="en-US" dirty="0" smtClean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can be sent anytime from server to client to request client to start handshake protocol to renegotiate </a:t>
            </a:r>
            <a:r>
              <a:rPr lang="en-US" dirty="0" smtClean="0"/>
              <a:t>session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err="1"/>
              <a:t>change_cipher_spec</a:t>
            </a:r>
            <a:r>
              <a:rPr lang="en-US" dirty="0"/>
              <a:t> is a separate 1 message protocol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functionally </a:t>
            </a:r>
            <a:r>
              <a:rPr lang="en-US" dirty="0" smtClean="0"/>
              <a:t>just </a:t>
            </a:r>
            <a:r>
              <a:rPr lang="en-US" dirty="0"/>
              <a:t>like a message in the handshake protocol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</a:p>
        </p:txBody>
      </p:sp>
    </p:spTree>
    <p:extLst>
      <p:ext uri="{BB962C8B-B14F-4D97-AF65-F5344CB8AC3E}">
        <p14:creationId xmlns:p14="http://schemas.microsoft.com/office/powerpoint/2010/main" val="36883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Internet Hourglass Model TCP/IP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14" name="Picture 13" descr="kWm9f5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816" y="1451885"/>
            <a:ext cx="3539487" cy="4139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17598" y="3198524"/>
            <a:ext cx="1646586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IPv4 RFC 791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 bwMode="auto">
          <a:xfrm>
            <a:off x="3164184" y="3521686"/>
            <a:ext cx="1541166" cy="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26094" y="2560349"/>
            <a:ext cx="1629595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TCP RFC 793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 bwMode="auto">
          <a:xfrm>
            <a:off x="3155689" y="2883511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37784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31983"/>
              </p:ext>
            </p:extLst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000" dirty="0"/>
              <a:t>Establish security </a:t>
            </a:r>
            <a:r>
              <a:rPr lang="en-US" sz="2000" dirty="0" smtClean="0"/>
              <a:t>capabilities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000" dirty="0" smtClean="0"/>
              <a:t>client hello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4 </a:t>
            </a:r>
            <a:r>
              <a:rPr lang="en-US" sz="1800" dirty="0"/>
              <a:t>byte timestamp, 28 byte random value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session ID: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non-zero for new connection on existing session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zero for new connection on new session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client version: highest version 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 err="1"/>
              <a:t>cipher_suite</a:t>
            </a:r>
            <a:r>
              <a:rPr lang="en-US" sz="1800" dirty="0"/>
              <a:t> list: ordered </a:t>
            </a:r>
            <a:r>
              <a:rPr lang="en-US" sz="1800" dirty="0" smtClean="0"/>
              <a:t>list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/>
              <a:t>key </a:t>
            </a:r>
            <a:r>
              <a:rPr lang="en-US" sz="1600" dirty="0"/>
              <a:t>exchange method, encryption method, MAC method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compression list: ordered </a:t>
            </a:r>
            <a:r>
              <a:rPr lang="en-US" sz="1800" dirty="0" smtClean="0"/>
              <a:t>list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000" dirty="0"/>
              <a:t>server hello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32 byte random value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session ID: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new or reuse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version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lower of client suggested and highest supported 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 err="1"/>
              <a:t>cipher_suite</a:t>
            </a:r>
            <a:r>
              <a:rPr lang="en-US" sz="1800" dirty="0"/>
              <a:t> list: single choice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compression list: single choice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sz="180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20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Handshake Phase 1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5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/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Server authentication and key exchange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ertificate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server’s X.509v3 certificate followed by optional chain of certificates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required for </a:t>
            </a:r>
            <a:r>
              <a:rPr lang="en-US" dirty="0" smtClean="0"/>
              <a:t>RSA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sz="2800" dirty="0" smtClean="0">
                <a:cs typeface="ＭＳ Ｐゴシック" charset="-128"/>
              </a:rPr>
              <a:t>server </a:t>
            </a:r>
            <a:r>
              <a:rPr lang="en-US" sz="2800" dirty="0">
                <a:cs typeface="ＭＳ Ｐゴシック" charset="-128"/>
              </a:rPr>
              <a:t>d</a:t>
            </a:r>
            <a:r>
              <a:rPr lang="en-US" sz="2800" dirty="0" smtClean="0">
                <a:cs typeface="ＭＳ Ｐゴシック" charset="-128"/>
              </a:rPr>
              <a:t>one </a:t>
            </a:r>
            <a:r>
              <a:rPr lang="en-US" sz="2800" dirty="0">
                <a:cs typeface="ＭＳ Ｐゴシック" charset="-128"/>
              </a:rPr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ends phase 2, always required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4470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RSA 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1-way Handshake </a:t>
            </a: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Phase 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2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/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 smtClean="0"/>
              <a:t>Client authentication and key exchange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 smtClean="0">
                <a:cs typeface="ＭＳ Ｐゴシック" charset="-128"/>
              </a:rPr>
              <a:t>client key exchange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smtClean="0"/>
              <a:t>client </a:t>
            </a:r>
            <a:r>
              <a:rPr lang="en-US" sz="2000" dirty="0"/>
              <a:t>generates 48-byte pre-master secret, encrypts with server’s RSA public </a:t>
            </a:r>
            <a:r>
              <a:rPr lang="en-US" sz="2000" dirty="0" smtClean="0"/>
              <a:t>key</a:t>
            </a:r>
            <a:endParaRPr lang="en-US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>
                <a:cs typeface="ＭＳ Ｐゴシック" charset="-128"/>
              </a:rPr>
              <a:t>c</a:t>
            </a:r>
            <a:r>
              <a:rPr lang="en-US" dirty="0" smtClean="0">
                <a:cs typeface="ＭＳ Ｐゴシック" charset="-128"/>
              </a:rPr>
              <a:t>lient and server compute 48 byte master secret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u</a:t>
            </a:r>
            <a:r>
              <a:rPr lang="en-US" sz="2000" dirty="0" smtClean="0"/>
              <a:t>sing </a:t>
            </a:r>
            <a:r>
              <a:rPr lang="en-US" sz="2000" dirty="0"/>
              <a:t>48-byte pre-master </a:t>
            </a:r>
            <a:r>
              <a:rPr lang="en-US" sz="2000" dirty="0" smtClean="0"/>
              <a:t>secret, </a:t>
            </a:r>
            <a:r>
              <a:rPr lang="en-US" sz="2000" dirty="0" err="1" smtClean="0"/>
              <a:t>ClientHello.random</a:t>
            </a:r>
            <a:r>
              <a:rPr lang="en-US" sz="2000" dirty="0" smtClean="0"/>
              <a:t>, </a:t>
            </a:r>
            <a:r>
              <a:rPr lang="en-US" sz="2000" dirty="0" err="1" smtClean="0"/>
              <a:t>ServerHello.random</a:t>
            </a:r>
            <a:endParaRPr lang="en-US" sz="2000" dirty="0" smtClean="0"/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 smtClean="0">
                <a:cs typeface="ＭＳ Ｐゴシック" charset="-128"/>
              </a:rPr>
              <a:t>client </a:t>
            </a:r>
            <a:r>
              <a:rPr lang="en-US" dirty="0">
                <a:cs typeface="ＭＳ Ｐゴシック" charset="-128"/>
              </a:rPr>
              <a:t>and server compute 4 symmetric keys from master secret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endParaRPr lang="en-US" dirty="0">
              <a:cs typeface="ＭＳ Ｐゴシック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1-way Handshake Phase 3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78491" y="4974268"/>
            <a:ext cx="6466390" cy="743712"/>
            <a:chOff x="1805647" y="3145472"/>
            <a:chExt cx="6466390" cy="743712"/>
          </a:xfrm>
        </p:grpSpPr>
        <p:grpSp>
          <p:nvGrpSpPr>
            <p:cNvPr id="9" name="Group 8"/>
            <p:cNvGrpSpPr/>
            <p:nvPr/>
          </p:nvGrpSpPr>
          <p:grpSpPr>
            <a:xfrm>
              <a:off x="1805647" y="3145472"/>
              <a:ext cx="6466390" cy="743712"/>
              <a:chOff x="1805647" y="3145472"/>
              <a:chExt cx="6466390" cy="743712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1805647" y="3148520"/>
                <a:ext cx="1303078" cy="7406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</a:rPr>
                  <a:t>Client</a:t>
                </a:r>
              </a:p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(Browser)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968959" y="3145472"/>
                <a:ext cx="1303078" cy="7406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</a:rPr>
                  <a:t>Server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108725" y="3389813"/>
              <a:ext cx="3867786" cy="255031"/>
              <a:chOff x="3108725" y="3398115"/>
              <a:chExt cx="3867786" cy="255031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3108725" y="3398115"/>
                <a:ext cx="3860234" cy="3048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3116277" y="3650098"/>
                <a:ext cx="3860234" cy="3048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15" name="TextBox 14"/>
          <p:cNvSpPr txBox="1"/>
          <p:nvPr/>
        </p:nvSpPr>
        <p:spPr>
          <a:xfrm>
            <a:off x="3281364" y="4454293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1 for MAC</a:t>
            </a:r>
          </a:p>
          <a:p>
            <a:r>
              <a:rPr lang="en-US" dirty="0"/>
              <a:t>Key </a:t>
            </a:r>
            <a:r>
              <a:rPr lang="en-US" dirty="0" smtClean="0"/>
              <a:t>2 for encrypt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27571" y="5665942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3 for MAC</a:t>
            </a:r>
          </a:p>
          <a:p>
            <a:r>
              <a:rPr lang="en-US" dirty="0"/>
              <a:t>Key 4</a:t>
            </a:r>
            <a:r>
              <a:rPr lang="en-US" dirty="0" smtClean="0"/>
              <a:t> for encrypt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/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Finish and move to record protocol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change cipher spec </a:t>
            </a:r>
            <a:r>
              <a:rPr lang="en-US" dirty="0"/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not considered part of handshake protocol but in some sense is part of </a:t>
            </a:r>
            <a:r>
              <a:rPr lang="en-US" dirty="0" smtClean="0"/>
              <a:t>it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1 byte message protected by current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copies pending state to current </a:t>
            </a:r>
            <a:r>
              <a:rPr lang="en-US" dirty="0" smtClean="0"/>
              <a:t>state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Finished </a:t>
            </a:r>
            <a:r>
              <a:rPr lang="en-US" dirty="0"/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sent under new algorithms and keys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content is </a:t>
            </a:r>
            <a:r>
              <a:rPr lang="en-US" dirty="0" smtClean="0"/>
              <a:t>MAC of </a:t>
            </a:r>
            <a:r>
              <a:rPr lang="en-US" dirty="0"/>
              <a:t>all previous messages </a:t>
            </a:r>
            <a:r>
              <a:rPr lang="en-US" dirty="0" smtClean="0"/>
              <a:t>with master secret and constant “client finished” or “server finished”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1-way RSA Handshake Phase 4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7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/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2-Way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31983"/>
              </p:ext>
            </p:extLst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Internet Security Protocols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14" name="Picture 13" descr="kWm9f5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816" y="1451885"/>
            <a:ext cx="3539487" cy="4139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17598" y="3198524"/>
            <a:ext cx="1646586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IPv4 RFC 791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 bwMode="auto">
          <a:xfrm>
            <a:off x="3164184" y="3521686"/>
            <a:ext cx="1541166" cy="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26094" y="2560349"/>
            <a:ext cx="1629595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TCP RFC 793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 bwMode="auto">
          <a:xfrm>
            <a:off x="3155689" y="2883511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226300" y="2883516"/>
            <a:ext cx="2075885" cy="70788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Where to inject security?</a:t>
            </a:r>
          </a:p>
        </p:txBody>
      </p:sp>
    </p:spTree>
    <p:extLst>
      <p:ext uri="{BB962C8B-B14F-4D97-AF65-F5344CB8AC3E}">
        <p14:creationId xmlns:p14="http://schemas.microsoft.com/office/powerpoint/2010/main" val="2537784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Server authentication and key exchange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ertificate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server’s X.509v3 certificate followed by optional chain of certificates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required for </a:t>
            </a:r>
            <a:r>
              <a:rPr lang="en-US" dirty="0" smtClean="0"/>
              <a:t>RSA</a:t>
            </a:r>
          </a:p>
          <a:p>
            <a:pPr marL="622300" indent="-514350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ertificate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equest </a:t>
            </a:r>
            <a:r>
              <a:rPr lang="en-US" dirty="0">
                <a:solidFill>
                  <a:srgbClr val="FF0000"/>
                </a:solidFill>
              </a:rPr>
              <a:t>message</a:t>
            </a:r>
          </a:p>
          <a:p>
            <a:pPr marL="1054100" lvl="1" indent="-514350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request a certificate from client</a:t>
            </a:r>
          </a:p>
          <a:p>
            <a:pPr marL="1054100" lvl="1" indent="-514350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specifies Certificate Type and Certificate Authorities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sz="2800" dirty="0" smtClean="0">
                <a:cs typeface="ＭＳ Ｐゴシック" charset="-128"/>
              </a:rPr>
              <a:t>server </a:t>
            </a:r>
            <a:r>
              <a:rPr lang="en-US" sz="2800" dirty="0">
                <a:cs typeface="ＭＳ Ｐゴシック" charset="-128"/>
              </a:rPr>
              <a:t>d</a:t>
            </a:r>
            <a:r>
              <a:rPr lang="en-US" sz="2800" dirty="0" smtClean="0">
                <a:cs typeface="ＭＳ Ｐゴシック" charset="-128"/>
              </a:rPr>
              <a:t>one </a:t>
            </a:r>
            <a:r>
              <a:rPr lang="en-US" sz="2800" dirty="0">
                <a:cs typeface="ＭＳ Ｐゴシック" charset="-128"/>
              </a:rPr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ends phase 2, always required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4470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RSA 2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-way Handshake </a:t>
            </a: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Phase 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2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81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 smtClean="0"/>
              <a:t>Client authentication and key exchange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cs typeface="ＭＳ Ｐゴシック" charset="-128"/>
              </a:rPr>
              <a:t>certificate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client’s X.509v3 certificate followed by optional chain of certificates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 smtClean="0">
                <a:cs typeface="ＭＳ Ｐゴシック" charset="-128"/>
              </a:rPr>
              <a:t>client key exchange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smtClean="0"/>
              <a:t>client </a:t>
            </a:r>
            <a:r>
              <a:rPr lang="en-US" sz="2000" dirty="0"/>
              <a:t>generates 48-byte pre-master secret, encrypts with server’s RSA public </a:t>
            </a:r>
            <a:r>
              <a:rPr lang="en-US" sz="2000" dirty="0" smtClean="0"/>
              <a:t>key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cs typeface="ＭＳ Ｐゴシック" charset="-128"/>
              </a:rPr>
              <a:t>c</a:t>
            </a:r>
            <a:r>
              <a:rPr lang="en-US" dirty="0" smtClean="0">
                <a:solidFill>
                  <a:srgbClr val="FF0000"/>
                </a:solidFill>
                <a:cs typeface="ＭＳ Ｐゴシック" charset="-128"/>
              </a:rPr>
              <a:t>ertificate </a:t>
            </a:r>
            <a:r>
              <a:rPr lang="en-US" dirty="0">
                <a:solidFill>
                  <a:srgbClr val="FF0000"/>
                </a:solidFill>
                <a:cs typeface="ＭＳ Ｐゴシック" charset="-128"/>
              </a:rPr>
              <a:t>v</a:t>
            </a:r>
            <a:r>
              <a:rPr lang="en-US" dirty="0" smtClean="0">
                <a:solidFill>
                  <a:srgbClr val="FF0000"/>
                </a:solidFill>
                <a:cs typeface="ＭＳ Ｐゴシック" charset="-128"/>
              </a:rPr>
              <a:t>erify </a:t>
            </a:r>
            <a:r>
              <a:rPr lang="en-US" dirty="0">
                <a:solidFill>
                  <a:srgbClr val="FF0000"/>
                </a:solidFill>
                <a:cs typeface="ＭＳ Ｐゴシック" charset="-128"/>
              </a:rPr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signs </a:t>
            </a:r>
            <a:r>
              <a:rPr lang="en-US" sz="2000" dirty="0">
                <a:solidFill>
                  <a:srgbClr val="FF0000"/>
                </a:solidFill>
              </a:rPr>
              <a:t>hash of master secret (established by key exchange) and all handshake messages so far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>
                <a:cs typeface="ＭＳ Ｐゴシック" charset="-128"/>
              </a:rPr>
              <a:t>c</a:t>
            </a:r>
            <a:r>
              <a:rPr lang="en-US" dirty="0" smtClean="0">
                <a:cs typeface="ＭＳ Ｐゴシック" charset="-128"/>
              </a:rPr>
              <a:t>lient and server compute 48 byte master secret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u</a:t>
            </a:r>
            <a:r>
              <a:rPr lang="en-US" sz="2000" dirty="0" smtClean="0"/>
              <a:t>sing </a:t>
            </a:r>
            <a:r>
              <a:rPr lang="en-US" sz="2000" dirty="0"/>
              <a:t>48-byte pre-master </a:t>
            </a:r>
            <a:r>
              <a:rPr lang="en-US" sz="2000" dirty="0" smtClean="0"/>
              <a:t>secret, </a:t>
            </a:r>
            <a:r>
              <a:rPr lang="en-US" sz="2000" dirty="0" err="1" smtClean="0"/>
              <a:t>ClientHello.random</a:t>
            </a:r>
            <a:r>
              <a:rPr lang="en-US" sz="2000" dirty="0" smtClean="0"/>
              <a:t>, </a:t>
            </a:r>
            <a:r>
              <a:rPr lang="en-US" sz="2000" dirty="0" err="1" smtClean="0"/>
              <a:t>ServerHello.random</a:t>
            </a:r>
            <a:endParaRPr lang="en-US" sz="2000" dirty="0" smtClean="0"/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 smtClean="0">
                <a:cs typeface="ＭＳ Ｐゴシック" charset="-128"/>
              </a:rPr>
              <a:t>client </a:t>
            </a:r>
            <a:r>
              <a:rPr lang="en-US" dirty="0">
                <a:cs typeface="ＭＳ Ｐゴシック" charset="-128"/>
              </a:rPr>
              <a:t>and server compute 4 symmetric keys from master secret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endParaRPr lang="en-US" dirty="0">
              <a:cs typeface="ＭＳ Ｐゴシック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2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-way Handshake Phase 3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6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932514" y="1330760"/>
            <a:ext cx="8030423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2 byte alert messages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1 byte level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fatal or warning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1 byte 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alert code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Alert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4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Alert Messages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55909"/>
              </p:ext>
            </p:extLst>
          </p:nvPr>
        </p:nvGraphicFramePr>
        <p:xfrm>
          <a:off x="2592306" y="1038890"/>
          <a:ext cx="4194175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3" imgW="3095244" imgH="3886200" progId="Word.Document.8">
                  <p:embed/>
                </p:oleObj>
              </mc:Choice>
              <mc:Fallback>
                <p:oleObj name="Document" r:id="rId3" imgW="3095244" imgH="3886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06" y="1038890"/>
                        <a:ext cx="4194175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8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Alert Messages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32514" y="1330760"/>
            <a:ext cx="8030423" cy="4102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kern="0" dirty="0"/>
              <a:t>always fatal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unexpected_message</a:t>
            </a:r>
            <a:endParaRPr lang="en-US" kern="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bad_record_mac</a:t>
            </a:r>
            <a:endParaRPr lang="en-US" kern="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decompression_failure</a:t>
            </a:r>
            <a:endParaRPr lang="en-US" kern="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handshake_failure</a:t>
            </a:r>
            <a:endParaRPr lang="en-US" kern="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illegal_parameter</a:t>
            </a:r>
            <a:endParaRPr lang="en-US" kern="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kern="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0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7891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>
                <a:solidFill>
                  <a:srgbClr val="000000"/>
                </a:solidFill>
              </a:rPr>
              <a:t>SSL Man-in-the-Middle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>
                <a:solidFill>
                  <a:srgbClr val="000000"/>
                </a:solidFill>
              </a:rPr>
              <a:t>(</a:t>
            </a:r>
            <a:r>
              <a:rPr lang="en-US" sz="5400" dirty="0" smtClean="0">
                <a:solidFill>
                  <a:srgbClr val="000000"/>
                </a:solidFill>
              </a:rPr>
              <a:t>MITM) Attack</a:t>
            </a: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 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solidFill>
                  <a:srgbClr val="000000"/>
                </a:solidFill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85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0167"/>
            <a:ext cx="581280" cy="58128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1570264" y="2566049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7818246" y="3769211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7108" y="3043447"/>
            <a:ext cx="1446253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83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755656"/>
            <a:ext cx="7886064" cy="60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89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0167"/>
            <a:ext cx="581280" cy="5812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0264" y="2566049"/>
            <a:ext cx="6466390" cy="743712"/>
            <a:chOff x="1570264" y="2566049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1570264" y="2569097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33576" y="2566049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2873342" y="2934880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18246" y="3769211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5324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1920" y="2564548"/>
            <a:ext cx="1303078" cy="7406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MITM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452061" y="2933379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06605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90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0167"/>
            <a:ext cx="581280" cy="5812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0264" y="2566049"/>
            <a:ext cx="6466390" cy="743712"/>
            <a:chOff x="1570264" y="2566049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1570264" y="2569097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33576" y="2566049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2873342" y="2934880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18246" y="3769211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5324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1920" y="2564548"/>
            <a:ext cx="1303078" cy="7406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MITM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452061" y="2933379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06605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8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Internet Security Protocols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14" name="Picture 13" descr="kWm9f5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816" y="1451885"/>
            <a:ext cx="3539487" cy="4139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17598" y="3198524"/>
            <a:ext cx="1646586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IPv4 RFC 791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 bwMode="auto">
          <a:xfrm>
            <a:off x="3164184" y="3521686"/>
            <a:ext cx="1541166" cy="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26094" y="2560349"/>
            <a:ext cx="1629595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TCP RFC 793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 bwMode="auto">
          <a:xfrm>
            <a:off x="3155689" y="2883511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810250" y="2864466"/>
            <a:ext cx="1238252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498839" y="3502636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189203" y="3322349"/>
            <a:ext cx="1428578" cy="369324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IPsec</a:t>
            </a:r>
            <a:r>
              <a:rPr lang="en-US" b="1" dirty="0" smtClean="0">
                <a:solidFill>
                  <a:srgbClr val="C00000"/>
                </a:solidFill>
              </a:rPr>
              <a:t>, 1998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9203" y="2674649"/>
            <a:ext cx="121057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SSL,1994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286500" y="2083416"/>
            <a:ext cx="762002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189203" y="1893599"/>
            <a:ext cx="121057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SET,1996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4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0167"/>
            <a:ext cx="581280" cy="5812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0264" y="2566049"/>
            <a:ext cx="6466390" cy="743712"/>
            <a:chOff x="1570264" y="2566049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1570264" y="2569097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33576" y="2566049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2873342" y="2934880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18246" y="3769211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5324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1920" y="2564548"/>
            <a:ext cx="1303078" cy="7406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MITM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452061" y="2933379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06605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35" y="3747719"/>
            <a:ext cx="581280" cy="58128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4983006" y="3776763"/>
            <a:ext cx="1091869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f</a:t>
            </a:r>
            <a:r>
              <a:rPr lang="en-US" sz="1400" dirty="0" smtClean="0">
                <a:solidFill>
                  <a:srgbClr val="C00000"/>
                </a:solidFill>
              </a:rPr>
              <a:t>ake server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05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Server-Side Masquerading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392722" y="2030241"/>
            <a:ext cx="1828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Bob</a:t>
            </a:r>
          </a:p>
          <a:p>
            <a:pPr algn="ctr"/>
            <a:r>
              <a:rPr lang="en-US"/>
              <a:t>Web browser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6574322" y="2030241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www.host.com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3221522" y="2487441"/>
            <a:ext cx="33528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359986" y="2563641"/>
            <a:ext cx="1287532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 way </a:t>
            </a:r>
            <a:r>
              <a:rPr lang="en-US" dirty="0"/>
              <a:t>SSL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993422" y="3401841"/>
            <a:ext cx="9906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Ultratrust</a:t>
            </a:r>
          </a:p>
          <a:p>
            <a:pPr algn="ctr"/>
            <a:r>
              <a:rPr lang="en-US" sz="1400"/>
              <a:t>Security</a:t>
            </a:r>
          </a:p>
          <a:p>
            <a:pPr algn="ctr"/>
            <a:r>
              <a:rPr lang="en-US" sz="1400"/>
              <a:t>Services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802922" y="4697241"/>
            <a:ext cx="1371600" cy="38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7488722" y="4163841"/>
            <a:ext cx="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7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Server-Side Masquerading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827282" y="1423657"/>
            <a:ext cx="1828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Bob</a:t>
            </a:r>
          </a:p>
          <a:p>
            <a:pPr algn="ctr"/>
            <a:r>
              <a:rPr lang="en-US"/>
              <a:t>Web browser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008882" y="1423657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www.host.com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589282" y="2338057"/>
            <a:ext cx="2209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42710" y="2833357"/>
            <a:ext cx="130035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1-way </a:t>
            </a:r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427982" y="2795257"/>
            <a:ext cx="9906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Ultratrust</a:t>
            </a:r>
          </a:p>
          <a:p>
            <a:pPr algn="ctr"/>
            <a:r>
              <a:rPr lang="en-US" sz="1400"/>
              <a:t>Security</a:t>
            </a:r>
          </a:p>
          <a:p>
            <a:pPr algn="ctr"/>
            <a:r>
              <a:rPr lang="en-US" sz="1400"/>
              <a:t>Services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237482" y="4090657"/>
            <a:ext cx="1371600" cy="38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923282" y="3557257"/>
            <a:ext cx="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189482" y="4014457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Mallory’s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5713482" y="2338057"/>
            <a:ext cx="1828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970282" y="4166857"/>
            <a:ext cx="990600" cy="5334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BIMM</a:t>
            </a:r>
          </a:p>
          <a:p>
            <a:pPr algn="ctr"/>
            <a:r>
              <a:rPr lang="en-US" sz="1400"/>
              <a:t>Corporation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2779782" y="5233657"/>
            <a:ext cx="1371600" cy="381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3465582" y="4700257"/>
            <a:ext cx="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5224585" y="2833357"/>
            <a:ext cx="130035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1-way</a:t>
            </a:r>
            <a:r>
              <a:rPr lang="en-US" sz="1800" dirty="0" smtClean="0"/>
              <a:t> </a:t>
            </a:r>
            <a:r>
              <a:rPr lang="en-US" sz="1800" dirty="0"/>
              <a:t>SSL</a:t>
            </a:r>
          </a:p>
        </p:txBody>
      </p:sp>
    </p:spTree>
    <p:extLst>
      <p:ext uri="{BB962C8B-B14F-4D97-AF65-F5344CB8AC3E}">
        <p14:creationId xmlns:p14="http://schemas.microsoft.com/office/powerpoint/2010/main" val="574859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Server-Side Masquerading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827282" y="1423657"/>
            <a:ext cx="1828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Bob</a:t>
            </a:r>
          </a:p>
          <a:p>
            <a:pPr algn="ctr"/>
            <a:r>
              <a:rPr lang="en-US"/>
              <a:t>Web browser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008882" y="1423657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www.host.com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589282" y="2338057"/>
            <a:ext cx="2209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42710" y="2833357"/>
            <a:ext cx="130035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1-way </a:t>
            </a:r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427982" y="2795257"/>
            <a:ext cx="9906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Ultratrust</a:t>
            </a:r>
          </a:p>
          <a:p>
            <a:pPr algn="ctr"/>
            <a:r>
              <a:rPr lang="en-US" sz="1400"/>
              <a:t>Security</a:t>
            </a:r>
          </a:p>
          <a:p>
            <a:pPr algn="ctr"/>
            <a:r>
              <a:rPr lang="en-US" sz="1400"/>
              <a:t>Services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237482" y="4090657"/>
            <a:ext cx="1371600" cy="38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923282" y="3557257"/>
            <a:ext cx="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189482" y="4014457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Mallory’s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5713482" y="2338057"/>
            <a:ext cx="1828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5224585" y="2833357"/>
            <a:ext cx="130035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1-way</a:t>
            </a:r>
            <a:r>
              <a:rPr lang="en-US" sz="1800" dirty="0" smtClean="0"/>
              <a:t> </a:t>
            </a:r>
            <a:r>
              <a:rPr lang="en-US" sz="1800" dirty="0"/>
              <a:t>SSL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862215" y="3649297"/>
            <a:ext cx="952500" cy="5334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BIMM</a:t>
            </a:r>
          </a:p>
          <a:p>
            <a:pPr algn="ctr"/>
            <a:r>
              <a:rPr lang="en-US" sz="1400"/>
              <a:t>Corporation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3338465" y="4182697"/>
            <a:ext cx="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2843165" y="4716097"/>
            <a:ext cx="990600" cy="762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Ultratrust</a:t>
            </a:r>
          </a:p>
          <a:p>
            <a:pPr algn="ctr"/>
            <a:r>
              <a:rPr lang="en-US" sz="1400"/>
              <a:t>Security</a:t>
            </a:r>
          </a:p>
          <a:p>
            <a:pPr algn="ctr"/>
            <a:r>
              <a:rPr lang="en-US" sz="1400"/>
              <a:t>Services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2652665" y="5859097"/>
            <a:ext cx="1371600" cy="381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3338465" y="5478097"/>
            <a:ext cx="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7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3943"/>
            <a:ext cx="581280" cy="5812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0264" y="2566049"/>
            <a:ext cx="6466390" cy="743712"/>
            <a:chOff x="1570264" y="2566049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1570264" y="2569097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33576" y="2566049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2873342" y="2934880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18246" y="3772987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5324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1920" y="2564548"/>
            <a:ext cx="1303078" cy="7406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MITM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452061" y="2933379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06605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35" y="3743943"/>
            <a:ext cx="581280" cy="58128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96" y="4792630"/>
            <a:ext cx="581280" cy="5812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56667" y="4821674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signature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1" y="4792630"/>
            <a:ext cx="581280" cy="58128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4972452" y="4821674"/>
            <a:ext cx="110242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f</a:t>
            </a:r>
            <a:r>
              <a:rPr lang="en-US" sz="1400" dirty="0" smtClean="0">
                <a:solidFill>
                  <a:srgbClr val="C00000"/>
                </a:solidFill>
              </a:rPr>
              <a:t>ake client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2452" y="3776763"/>
            <a:ext cx="1091869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f</a:t>
            </a:r>
            <a:r>
              <a:rPr lang="en-US" sz="1400" dirty="0" smtClean="0">
                <a:solidFill>
                  <a:srgbClr val="C00000"/>
                </a:solidFill>
              </a:rPr>
              <a:t>ake server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45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7891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>
                <a:solidFill>
                  <a:srgbClr val="000000"/>
                </a:solidFill>
              </a:rPr>
              <a:t>OpenSSL Heartbleed Attack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 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solidFill>
                  <a:srgbClr val="000000"/>
                </a:solidFill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7850" y="5109985"/>
            <a:ext cx="1781176" cy="101566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X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Not covered in lecture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59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131F49"/>
                </a:solidFill>
              </a:rPr>
              <a:t>Heartbeat Protocol: RFC 6520, Feb. 2012</a:t>
            </a:r>
            <a:endParaRPr lang="en-US" dirty="0">
              <a:solidFill>
                <a:srgbClr val="131F4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21" y="798255"/>
            <a:ext cx="2752252" cy="5865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4327" y="5109985"/>
            <a:ext cx="1781176" cy="101566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X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Not covered in lecture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39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Internet Security Protocols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14" name="Picture 13" descr="kWm9f5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816" y="1451885"/>
            <a:ext cx="3539487" cy="413960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498839" y="2353607"/>
            <a:ext cx="3390412" cy="1762268"/>
            <a:chOff x="5498839" y="2309024"/>
            <a:chExt cx="3390412" cy="1762268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5810250" y="2864466"/>
              <a:ext cx="1238252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5498839" y="3502636"/>
              <a:ext cx="1549663" cy="5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189203" y="3322349"/>
              <a:ext cx="1428578" cy="369324"/>
            </a:xfrm>
            <a:prstGeom prst="rect">
              <a:avLst/>
            </a:prstGeom>
            <a:noFill/>
          </p:spPr>
          <p:txBody>
            <a:bodyPr wrap="none" lIns="91431" tIns="45716" rIns="91431" bIns="45716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C00000"/>
                  </a:solidFill>
                </a:rPr>
                <a:t>IPsec</a:t>
              </a:r>
              <a:r>
                <a:rPr lang="en-US" b="1" dirty="0" smtClean="0">
                  <a:solidFill>
                    <a:srgbClr val="C00000"/>
                  </a:solidFill>
                </a:rPr>
                <a:t>, 1998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89203" y="2674649"/>
              <a:ext cx="1210571" cy="369324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SSL,1994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05718" y="3701960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Largely failed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11814" y="2309024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Half successful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292188" y="2437610"/>
            <a:ext cx="2122308" cy="6463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lIns="91413" tIns="45706" rIns="91413" bIns="45706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Dozens of other security protocols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1268" y="3385541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Some successes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Many failures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4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vs 2-way 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09" y="2789558"/>
            <a:ext cx="581280" cy="58128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2068198" y="1615440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4631979" y="15910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61" y="5685158"/>
            <a:ext cx="581280" cy="581280"/>
          </a:xfrm>
          <a:prstGeom prst="rect">
            <a:avLst/>
          </a:prstGeom>
        </p:spPr>
      </p:pic>
      <p:grpSp>
        <p:nvGrpSpPr>
          <p:cNvPr id="5" name="Group 14"/>
          <p:cNvGrpSpPr/>
          <p:nvPr/>
        </p:nvGrpSpPr>
        <p:grpSpPr>
          <a:xfrm>
            <a:off x="2065150" y="4511040"/>
            <a:ext cx="6466390" cy="743712"/>
            <a:chOff x="2068198" y="1761744"/>
            <a:chExt cx="6466390" cy="74371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18" name="Straight Arrow Connector 17"/>
            <p:cNvCxnSpPr>
              <a:stCxn id="16" idx="3"/>
              <a:endCxn id="17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628931" y="4486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53" y="5709542"/>
            <a:ext cx="581280" cy="5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55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vs 2-way 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09" y="2789558"/>
            <a:ext cx="581280" cy="58128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2068198" y="1615440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4631979" y="15910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61" y="5685158"/>
            <a:ext cx="581280" cy="581280"/>
          </a:xfrm>
          <a:prstGeom prst="rect">
            <a:avLst/>
          </a:prstGeom>
        </p:spPr>
      </p:pic>
      <p:grpSp>
        <p:nvGrpSpPr>
          <p:cNvPr id="5" name="Group 14"/>
          <p:cNvGrpSpPr/>
          <p:nvPr/>
        </p:nvGrpSpPr>
        <p:grpSpPr>
          <a:xfrm>
            <a:off x="2065150" y="4511040"/>
            <a:ext cx="6466390" cy="743712"/>
            <a:chOff x="2068198" y="1761744"/>
            <a:chExt cx="6466390" cy="74371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18" name="Straight Arrow Connector 17"/>
            <p:cNvCxnSpPr>
              <a:stCxn id="16" idx="3"/>
              <a:endCxn id="17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628931" y="4486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53" y="5709542"/>
            <a:ext cx="581280" cy="5812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71744" y="2790698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1744" y="5695355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8524" y="5693854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signature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23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vs 2-way 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09" y="2789558"/>
            <a:ext cx="581280" cy="581280"/>
          </a:xfrm>
          <a:prstGeom prst="rect">
            <a:avLst/>
          </a:prstGeom>
        </p:spPr>
      </p:pic>
      <p:grpSp>
        <p:nvGrpSpPr>
          <p:cNvPr id="5" name="Group 8"/>
          <p:cNvGrpSpPr/>
          <p:nvPr/>
        </p:nvGrpSpPr>
        <p:grpSpPr>
          <a:xfrm>
            <a:off x="2068198" y="1615440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4631979" y="15910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61" y="5685158"/>
            <a:ext cx="581280" cy="581280"/>
          </a:xfrm>
          <a:prstGeom prst="rect">
            <a:avLst/>
          </a:prstGeom>
        </p:spPr>
      </p:pic>
      <p:grpSp>
        <p:nvGrpSpPr>
          <p:cNvPr id="9" name="Group 14"/>
          <p:cNvGrpSpPr/>
          <p:nvPr/>
        </p:nvGrpSpPr>
        <p:grpSpPr>
          <a:xfrm>
            <a:off x="2065150" y="4511040"/>
            <a:ext cx="6466390" cy="743712"/>
            <a:chOff x="2068198" y="1761744"/>
            <a:chExt cx="6466390" cy="74371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18" name="Straight Arrow Connector 17"/>
            <p:cNvCxnSpPr>
              <a:stCxn id="16" idx="3"/>
              <a:endCxn id="17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628931" y="4486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53" y="5709542"/>
            <a:ext cx="581280" cy="58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5198" y="2432304"/>
            <a:ext cx="2172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LESS SECURE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Phishing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Man-in-the-middle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2150" y="5227320"/>
            <a:ext cx="2172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MORE SECURE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Phishing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Man-in-the-middle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76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10341</TotalTime>
  <Words>2055</Words>
  <Application>Microsoft Office PowerPoint</Application>
  <PresentationFormat>Custom</PresentationFormat>
  <Paragraphs>978</Paragraphs>
  <Slides>56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Arial</vt:lpstr>
      <vt:lpstr>Bitstream Charter</vt:lpstr>
      <vt:lpstr>Calibri</vt:lpstr>
      <vt:lpstr>Courier New</vt:lpstr>
      <vt:lpstr>ＭＳ Ｐゴシック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1190</cp:revision>
  <cp:lastPrinted>2018-01-17T22:46:17Z</cp:lastPrinted>
  <dcterms:created xsi:type="dcterms:W3CDTF">2010-02-19T20:53:39Z</dcterms:created>
  <dcterms:modified xsi:type="dcterms:W3CDTF">2018-02-12T20:03:43Z</dcterms:modified>
</cp:coreProperties>
</file>