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30"/>
  </p:notesMasterIdLst>
  <p:handoutMasterIdLst>
    <p:handoutMasterId r:id="rId31"/>
  </p:handoutMasterIdLst>
  <p:sldIdLst>
    <p:sldId id="392" r:id="rId6"/>
    <p:sldId id="415" r:id="rId7"/>
    <p:sldId id="428" r:id="rId8"/>
    <p:sldId id="404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8" r:id="rId21"/>
    <p:sldId id="409" r:id="rId22"/>
    <p:sldId id="406" r:id="rId23"/>
    <p:sldId id="407" r:id="rId24"/>
    <p:sldId id="410" r:id="rId25"/>
    <p:sldId id="411" r:id="rId26"/>
    <p:sldId id="412" r:id="rId27"/>
    <p:sldId id="426" r:id="rId28"/>
    <p:sldId id="427" r:id="rId29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 userDrawn="1">
          <p15:clr>
            <a:srgbClr val="A4A3A4"/>
          </p15:clr>
        </p15:guide>
        <p15:guide id="2" pos="19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168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1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4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2/12/2018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Discretionary Access Control (DAC)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Lecture </a:t>
            </a:r>
            <a:r>
              <a:rPr lang="en-US" sz="2000" dirty="0" smtClean="0">
                <a:solidFill>
                  <a:schemeClr val="tx2"/>
                </a:solidFill>
              </a:rPr>
              <a:t>7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ravi.utsa@gmail.com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131F49"/>
                </a:solidFill>
              </a:rPr>
              <a:t>CS 5323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1403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An object is anything on which a subject can perform operations (mediated by rights)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Usually objects are passive, for example: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File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Directory (or Folder)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Memory segment</a:t>
            </a:r>
          </a:p>
          <a:p>
            <a:pPr lvl="1">
              <a:buSzPct val="90000"/>
              <a:buNone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with CRUD operations (create, read, update, delete)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But, subjects can also be objects, with operations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kill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suspend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resume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Objects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Access Matrix Model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2587625" y="2247900"/>
            <a:ext cx="5588000" cy="32258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4"/>
          <p:cNvSpPr>
            <a:spLocks noChangeShapeType="1"/>
          </p:cNvSpPr>
          <p:nvPr/>
        </p:nvSpPr>
        <p:spPr bwMode="auto">
          <a:xfrm>
            <a:off x="2562225" y="2679700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2041525" y="2844800"/>
            <a:ext cx="347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U</a:t>
            </a:r>
          </a:p>
        </p:txBody>
      </p:sp>
      <p:sp>
        <p:nvSpPr>
          <p:cNvPr id="46" name="Line 6"/>
          <p:cNvSpPr>
            <a:spLocks noChangeShapeType="1"/>
          </p:cNvSpPr>
          <p:nvPr/>
        </p:nvSpPr>
        <p:spPr bwMode="auto">
          <a:xfrm>
            <a:off x="2562225" y="3429000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Rectangle 7"/>
          <p:cNvSpPr>
            <a:spLocks noChangeArrowheads="1"/>
          </p:cNvSpPr>
          <p:nvPr/>
        </p:nvSpPr>
        <p:spPr bwMode="auto">
          <a:xfrm>
            <a:off x="4100513" y="2692400"/>
            <a:ext cx="735012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r w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own</a:t>
            </a:r>
          </a:p>
        </p:txBody>
      </p:sp>
      <p:sp>
        <p:nvSpPr>
          <p:cNvPr id="48" name="Line 8"/>
          <p:cNvSpPr>
            <a:spLocks noChangeShapeType="1"/>
          </p:cNvSpPr>
          <p:nvPr/>
        </p:nvSpPr>
        <p:spPr bwMode="auto">
          <a:xfrm>
            <a:off x="2562225" y="3975100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2041525" y="4140200"/>
            <a:ext cx="4143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W</a:t>
            </a:r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>
            <a:off x="2562225" y="4660900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4327525" y="1778000"/>
            <a:ext cx="3127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F</a:t>
            </a:r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>
            <a:off x="4086225" y="22225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Line 13"/>
          <p:cNvSpPr>
            <a:spLocks noChangeShapeType="1"/>
          </p:cNvSpPr>
          <p:nvPr/>
        </p:nvSpPr>
        <p:spPr bwMode="auto">
          <a:xfrm>
            <a:off x="4848225" y="22225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1177925" y="2768600"/>
            <a:ext cx="330200" cy="2590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u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b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j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e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c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t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022725" y="1320800"/>
            <a:ext cx="342741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Objects (and Subjects)</a:t>
            </a:r>
          </a:p>
        </p:txBody>
      </p:sp>
      <p:sp>
        <p:nvSpPr>
          <p:cNvPr id="56" name="Line 16"/>
          <p:cNvSpPr>
            <a:spLocks noChangeShapeType="1"/>
          </p:cNvSpPr>
          <p:nvPr/>
        </p:nvSpPr>
        <p:spPr bwMode="auto">
          <a:xfrm>
            <a:off x="2562225" y="15367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Line 17"/>
          <p:cNvSpPr>
            <a:spLocks noChangeShapeType="1"/>
          </p:cNvSpPr>
          <p:nvPr/>
        </p:nvSpPr>
        <p:spPr bwMode="auto">
          <a:xfrm>
            <a:off x="7426325" y="1536700"/>
            <a:ext cx="152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Line 18"/>
          <p:cNvSpPr>
            <a:spLocks noChangeShapeType="1"/>
          </p:cNvSpPr>
          <p:nvPr/>
        </p:nvSpPr>
        <p:spPr bwMode="auto">
          <a:xfrm>
            <a:off x="1343025" y="22987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Line 19"/>
          <p:cNvSpPr>
            <a:spLocks noChangeShapeType="1"/>
          </p:cNvSpPr>
          <p:nvPr/>
        </p:nvSpPr>
        <p:spPr bwMode="auto">
          <a:xfrm>
            <a:off x="1330325" y="55245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Rectangle 20"/>
          <p:cNvSpPr>
            <a:spLocks noChangeArrowheads="1"/>
          </p:cNvSpPr>
          <p:nvPr/>
        </p:nvSpPr>
        <p:spPr bwMode="auto">
          <a:xfrm>
            <a:off x="6130925" y="1765300"/>
            <a:ext cx="4143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W</a:t>
            </a:r>
          </a:p>
        </p:txBody>
      </p:sp>
      <p:sp>
        <p:nvSpPr>
          <p:cNvPr id="61" name="Line 21"/>
          <p:cNvSpPr>
            <a:spLocks noChangeShapeType="1"/>
          </p:cNvSpPr>
          <p:nvPr/>
        </p:nvSpPr>
        <p:spPr bwMode="auto">
          <a:xfrm>
            <a:off x="5635625" y="22479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" name="Line 22"/>
          <p:cNvSpPr>
            <a:spLocks noChangeShapeType="1"/>
          </p:cNvSpPr>
          <p:nvPr/>
        </p:nvSpPr>
        <p:spPr bwMode="auto">
          <a:xfrm>
            <a:off x="7058025" y="22479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" name="Rectangle 23"/>
          <p:cNvSpPr>
            <a:spLocks noChangeArrowheads="1"/>
          </p:cNvSpPr>
          <p:nvPr/>
        </p:nvSpPr>
        <p:spPr bwMode="auto">
          <a:xfrm>
            <a:off x="5851525" y="2806700"/>
            <a:ext cx="105886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parent</a:t>
            </a:r>
          </a:p>
        </p:txBody>
      </p:sp>
      <p:sp>
        <p:nvSpPr>
          <p:cNvPr id="64" name="Rectangle 24"/>
          <p:cNvSpPr>
            <a:spLocks noChangeArrowheads="1"/>
          </p:cNvSpPr>
          <p:nvPr/>
        </p:nvSpPr>
        <p:spPr bwMode="auto">
          <a:xfrm>
            <a:off x="4100513" y="3987800"/>
            <a:ext cx="735012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r w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Access Control Lists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Capabilities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Relations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Implementation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Access Control Lists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40000" y="1514475"/>
            <a:ext cx="1625600" cy="19018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92000"/>
              </a:lnSpc>
              <a:spcBef>
                <a:spcPct val="46000"/>
              </a:spcBef>
            </a:pPr>
            <a:r>
              <a:rPr lang="en-US" sz="2400"/>
              <a:t>F</a:t>
            </a:r>
          </a:p>
          <a:p>
            <a:pPr marL="482600" indent="-482600">
              <a:lnSpc>
                <a:spcPct val="92000"/>
              </a:lnSpc>
              <a:spcBef>
                <a:spcPct val="46000"/>
              </a:spcBef>
            </a:pPr>
            <a:r>
              <a:rPr lang="en-US" sz="2400"/>
              <a:t>U:r</a:t>
            </a:r>
          </a:p>
          <a:p>
            <a:pPr marL="482600" indent="-482600">
              <a:lnSpc>
                <a:spcPct val="92000"/>
              </a:lnSpc>
              <a:spcBef>
                <a:spcPct val="46000"/>
              </a:spcBef>
            </a:pPr>
            <a:r>
              <a:rPr lang="en-US" sz="2400"/>
              <a:t>U:w</a:t>
            </a:r>
          </a:p>
          <a:p>
            <a:pPr marL="482600" indent="-482600">
              <a:lnSpc>
                <a:spcPct val="92000"/>
              </a:lnSpc>
              <a:spcBef>
                <a:spcPct val="46000"/>
              </a:spcBef>
            </a:pPr>
            <a:r>
              <a:rPr lang="en-US" sz="2400"/>
              <a:t>U:own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27300" y="1958975"/>
            <a:ext cx="1663700" cy="1473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880100" y="1539875"/>
            <a:ext cx="1625600" cy="23542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82600" indent="-482600">
              <a:spcBef>
                <a:spcPct val="45000"/>
              </a:spcBef>
            </a:pPr>
            <a:r>
              <a:rPr lang="en-US" sz="2400"/>
              <a:t>G</a:t>
            </a:r>
          </a:p>
          <a:p>
            <a:pPr marL="482600" indent="-482600">
              <a:spcBef>
                <a:spcPct val="45000"/>
              </a:spcBef>
            </a:pPr>
            <a:r>
              <a:rPr lang="en-US" sz="2400"/>
              <a:t>U:r</a:t>
            </a:r>
          </a:p>
          <a:p>
            <a:pPr marL="482600" indent="-482600">
              <a:spcBef>
                <a:spcPct val="45000"/>
              </a:spcBef>
            </a:pPr>
            <a:r>
              <a:rPr lang="en-US" sz="2400"/>
              <a:t>V:r</a:t>
            </a:r>
          </a:p>
          <a:p>
            <a:pPr marL="482600" indent="-482600">
              <a:spcBef>
                <a:spcPct val="45000"/>
              </a:spcBef>
            </a:pPr>
            <a:r>
              <a:rPr lang="en-US" sz="2400"/>
              <a:t>V:w</a:t>
            </a:r>
          </a:p>
          <a:p>
            <a:pPr marL="482600" indent="-482600">
              <a:spcBef>
                <a:spcPct val="45000"/>
              </a:spcBef>
            </a:pPr>
            <a:r>
              <a:rPr lang="en-US" sz="2400"/>
              <a:t>V:own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867400" y="1984374"/>
            <a:ext cx="1689100" cy="21685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 txBox="1">
            <a:spLocks noChangeArrowheads="1"/>
          </p:cNvSpPr>
          <p:nvPr/>
        </p:nvSpPr>
        <p:spPr bwMode="auto">
          <a:xfrm>
            <a:off x="1778000" y="4448175"/>
            <a:ext cx="6756400" cy="1201804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each column of the access matrix is stored with the object corresponding to that column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Capabilities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90875" y="1927225"/>
            <a:ext cx="3044825" cy="4826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190875" y="2714625"/>
            <a:ext cx="3044825" cy="457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1574800" y="4213225"/>
            <a:ext cx="6756400" cy="752475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each row of the access matrix is stored with the subject corresponding to that row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41614" y="1966913"/>
            <a:ext cx="3408362" cy="45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sz="2400" dirty="0"/>
              <a:t>U	F/r, F/w, F/own, G/r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792413" y="2754313"/>
            <a:ext cx="3357562" cy="4175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V	G/r, G/w, G/own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Relations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743200" y="1244600"/>
            <a:ext cx="4914900" cy="431669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Subject	Access	Object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U		r		F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U		w		F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U		own		F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U		r		G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V		r		G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V		w		G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V		own		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730500" y="1651000"/>
            <a:ext cx="49911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216400" y="1206499"/>
            <a:ext cx="0" cy="435479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172200" y="1219200"/>
            <a:ext cx="0" cy="434209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705100" y="5778500"/>
            <a:ext cx="4978400" cy="752475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63500" tIns="25400" rIns="63500" bIns="25400">
            <a:spAutoFit/>
          </a:bodyPr>
          <a:lstStyle/>
          <a:p>
            <a:pPr marL="25400" indent="-25400" algn="ctr">
              <a:lnSpc>
                <a:spcPct val="89000"/>
              </a:lnSpc>
              <a:spcBef>
                <a:spcPct val="43000"/>
              </a:spcBef>
            </a:pPr>
            <a:r>
              <a:rPr lang="en-US" sz="2400"/>
              <a:t>commonly used in relational database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283233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 Authentication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ACL's require authentication of subjects and ACL integrity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Capabilities require integrity and propagation control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 Access review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ACL's are superior on a per-object basis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Capabilities are superior on a per-subject basis</a:t>
            </a:r>
          </a:p>
          <a:p>
            <a:pPr marL="431800" lvl="1" indent="-323850"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  <a:cs typeface="ＭＳ Ｐゴシック" charset="-128"/>
              </a:rPr>
              <a:t> Revocation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ACL's are superior on a per-object basis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Capabilities are superior on a per-subject basis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Least privilege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Capabilities provide for finer grained least privilege control with respect to subjects, especially dynamic short-lived subjects created for specific tasks</a:t>
            </a:r>
          </a:p>
          <a:p>
            <a:pPr>
              <a:buSzPct val="90000"/>
              <a:buNone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ACLs versus Capabilities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283233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 Authentication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ACL's require authentication of subjects and ACL integrity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Capabilities require integrity and propagation control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 Access review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ACL's are superior on a per-object basis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Capabilities are superior on a per-subject basis</a:t>
            </a:r>
          </a:p>
          <a:p>
            <a:pPr marL="431800" lvl="1" indent="-323850"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  <a:cs typeface="ＭＳ Ｐゴシック" charset="-128"/>
              </a:rPr>
              <a:t> Revocation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ACL's are superior on a per-object basis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Capabilities are superior on a per-subject basis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Least privilege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Capabilities provide for finer grained least privilege control with respect to subjects, especially dynamic short-lived subjects created for specific tasks</a:t>
            </a:r>
          </a:p>
          <a:p>
            <a:pPr>
              <a:buSzPct val="90000"/>
              <a:buNone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ACLs versus Capabilities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2736" y="5648325"/>
            <a:ext cx="4652964" cy="64633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Most Operating Systems use ACLs often in abbreviated form: owner, group, world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content dependent controls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you can only see salaries less than 50K, or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you can only see salaries of employees who report to you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beyond the scope of Operating Systems and are provided by Database Management Systems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Content-Dependent Controls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392113" y="1330858"/>
            <a:ext cx="9561512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context dependent controls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cannot access classified information via remote login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salary information can be updated only at year end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tx1"/>
                </a:solidFill>
                <a:ea typeface="ＭＳ Ｐゴシック" pitchFamily="34" charset="-128"/>
              </a:rPr>
              <a:t> company's earnings report is confidential until announced at the stockholders meeting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can be partially provided by the Operating System and partially by the Database Management System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more sophisticated context dependent controls such as based on past history of accesses definitely require Database support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Context-Dependent Controls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Authentication, Authorization, Audit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74519" y="128587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AAA</a:t>
            </a:r>
            <a:endParaRPr lang="en-US" sz="3600" dirty="0"/>
          </a:p>
        </p:txBody>
      </p:sp>
      <p:cxnSp>
        <p:nvCxnSpPr>
          <p:cNvPr id="17" name="Straight Connector 16"/>
          <p:cNvCxnSpPr>
            <a:stCxn id="13" idx="2"/>
          </p:cNvCxnSpPr>
          <p:nvPr/>
        </p:nvCxnSpPr>
        <p:spPr bwMode="auto">
          <a:xfrm>
            <a:off x="5028517" y="1932206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200275" y="2514600"/>
            <a:ext cx="565785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5027834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19959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785744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918894" y="3143250"/>
            <a:ext cx="2257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Authorization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What are You</a:t>
            </a:r>
          </a:p>
          <a:p>
            <a:pPr algn="ctr"/>
            <a:r>
              <a:rPr lang="en-US" sz="2400" dirty="0" smtClean="0"/>
              <a:t>Allowed to Do?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1131562" y="3143250"/>
            <a:ext cx="2137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Authentication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Who are You?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506851" y="3143250"/>
            <a:ext cx="27011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Audit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What Did You Do?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747961" y="5395912"/>
            <a:ext cx="1624014" cy="4001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siloed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9311" y="5395912"/>
            <a:ext cx="1624014" cy="4001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integrated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4121944" y="5595967"/>
            <a:ext cx="1807367" cy="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Information from an object which can be read can be copied to any other object which can be written by a subject 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Suppose our users are trusted not to do this deliberately.  It is still possible for Trojan Horses to copy information from one object to another.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Trojan Horse Vulnerability of DAC 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Trojan Horse Vulnerability of DAC 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832350" y="1876425"/>
            <a:ext cx="1701800" cy="965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File F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296150" y="1876425"/>
            <a:ext cx="876300" cy="860172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 dirty="0"/>
              <a:t>A:r</a:t>
            </a:r>
          </a:p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endParaRPr lang="en-US" sz="2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883150" y="3705225"/>
            <a:ext cx="1701800" cy="965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File G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270750" y="3705225"/>
            <a:ext cx="914400" cy="900113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/>
              <a:t>B:r</a:t>
            </a:r>
          </a:p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/>
              <a:t>A:w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933450" y="5280025"/>
            <a:ext cx="3717925" cy="43021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 lIns="63500" tIns="25400" rIns="63500" bIns="25400">
            <a:spAutoFit/>
          </a:bodyPr>
          <a:lstStyle/>
          <a:p>
            <a:pPr algn="ctr">
              <a:spcBef>
                <a:spcPct val="45000"/>
              </a:spcBef>
            </a:pPr>
            <a:r>
              <a:rPr lang="en-US" sz="2400" dirty="0" smtClean="0"/>
              <a:t>User B </a:t>
            </a:r>
            <a:r>
              <a:rPr lang="en-US" sz="2400" dirty="0"/>
              <a:t>cannot read file F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283450" y="1266825"/>
            <a:ext cx="75406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ACL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 smtClean="0"/>
              <a:t>Trojan Horse Vulnerability of DAC 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800725" y="2124075"/>
            <a:ext cx="1701800" cy="965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File F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8264525" y="2124075"/>
            <a:ext cx="876300" cy="860172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 dirty="0" smtClean="0"/>
              <a:t>A:r</a:t>
            </a:r>
          </a:p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endParaRPr lang="en-US" sz="2400" dirty="0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851525" y="3952875"/>
            <a:ext cx="1701800" cy="965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File G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8239125" y="3952875"/>
            <a:ext cx="914400" cy="900113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/>
              <a:t>B:r</a:t>
            </a:r>
          </a:p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/>
              <a:t>A:w</a:t>
            </a:r>
          </a:p>
        </p:txBody>
      </p:sp>
      <p:sp>
        <p:nvSpPr>
          <p:cNvPr id="18" name="Rectangle 7"/>
          <p:cNvSpPr txBox="1">
            <a:spLocks noChangeArrowheads="1"/>
          </p:cNvSpPr>
          <p:nvPr/>
        </p:nvSpPr>
        <p:spPr bwMode="auto">
          <a:xfrm>
            <a:off x="971550" y="5565775"/>
            <a:ext cx="7931149" cy="48218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45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User B can read contents of file F copied to file G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8251825" y="1514475"/>
            <a:ext cx="75406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ACL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292225" y="1590675"/>
            <a:ext cx="1052211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 smtClean="0"/>
              <a:t>User A</a:t>
            </a:r>
            <a:endParaRPr lang="en-US" sz="2400" dirty="0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1749425" y="2670175"/>
            <a:ext cx="2806700" cy="13716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8000"/>
              </a:lnSpc>
              <a:spcBef>
                <a:spcPct val="42000"/>
              </a:spcBef>
            </a:pPr>
            <a:r>
              <a:rPr lang="en-US" sz="2400"/>
              <a:t>Program Goodies</a:t>
            </a:r>
          </a:p>
          <a:p>
            <a:pPr marL="482600" indent="-482600">
              <a:lnSpc>
                <a:spcPct val="88000"/>
              </a:lnSpc>
              <a:spcBef>
                <a:spcPct val="42000"/>
              </a:spcBef>
            </a:pPr>
            <a:endParaRPr lang="en-US" sz="2400"/>
          </a:p>
          <a:p>
            <a:pPr marL="482600" indent="-482600" eaLnBrk="1">
              <a:lnSpc>
                <a:spcPct val="88000"/>
              </a:lnSpc>
              <a:spcBef>
                <a:spcPct val="42000"/>
              </a:spcBef>
            </a:pPr>
            <a:endParaRPr lang="en-US" sz="2400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2473325" y="3609975"/>
            <a:ext cx="2057400" cy="444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Trojan Horse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2828925" y="2073275"/>
            <a:ext cx="558800" cy="55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273425" y="1920875"/>
            <a:ext cx="143351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executes</a:t>
            </a: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>
            <a:off x="4581525" y="2682875"/>
            <a:ext cx="11938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4581525" y="3876675"/>
            <a:ext cx="12446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4746625" y="2454275"/>
            <a:ext cx="77152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read</a:t>
            </a: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4645025" y="4486275"/>
            <a:ext cx="838200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Read of a digital copy is as good as read of original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Write to a digital copy is not so useful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Copy Difference for </a:t>
            </a:r>
            <a:r>
              <a:rPr lang="en-US" sz="4000" dirty="0" err="1" smtClean="0"/>
              <a:t>rw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385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Chains of grants and revokes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Inheritance of permissions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Negative rights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DAC Subtleties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742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3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734613" cy="3411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5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5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36800" y="1714501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752690" y="17183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287620" y="34709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4086225" y="5246370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422969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667059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846445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2" y="1863092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4156" y="1127763"/>
            <a:ext cx="851481" cy="64631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Fixed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7973" y="5852162"/>
            <a:ext cx="1043841" cy="64631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Flexible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policy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55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7891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 smtClean="0"/>
              <a:t>Access Matrix Model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 smtClean="0"/>
              <a:t>Access Matrix Model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559050" y="2314575"/>
            <a:ext cx="5588000" cy="32258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2533650" y="2746375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012950" y="2911475"/>
            <a:ext cx="347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U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2533650" y="3495675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4071938" y="2759075"/>
            <a:ext cx="735012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r w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own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2533650" y="4041775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2012950" y="4206875"/>
            <a:ext cx="330200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V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>
            <a:off x="2533650" y="4727575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4298950" y="1844675"/>
            <a:ext cx="3127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F</a:t>
            </a:r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4057650" y="2289175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>
            <a:off x="4819650" y="2289175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>
            <a:off x="1149350" y="2835275"/>
            <a:ext cx="330200" cy="2590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u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b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j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e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c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t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</p:txBody>
      </p:sp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3994150" y="1387475"/>
            <a:ext cx="342741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Objects (and Subjects)</a:t>
            </a:r>
          </a:p>
        </p:txBody>
      </p:sp>
      <p:sp>
        <p:nvSpPr>
          <p:cNvPr id="32" name="Line 16"/>
          <p:cNvSpPr>
            <a:spLocks noChangeShapeType="1"/>
          </p:cNvSpPr>
          <p:nvPr/>
        </p:nvSpPr>
        <p:spPr bwMode="auto">
          <a:xfrm>
            <a:off x="2533650" y="1603375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17"/>
          <p:cNvSpPr>
            <a:spLocks noChangeShapeType="1"/>
          </p:cNvSpPr>
          <p:nvPr/>
        </p:nvSpPr>
        <p:spPr bwMode="auto">
          <a:xfrm>
            <a:off x="7397750" y="1603375"/>
            <a:ext cx="152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Line 18"/>
          <p:cNvSpPr>
            <a:spLocks noChangeShapeType="1"/>
          </p:cNvSpPr>
          <p:nvPr/>
        </p:nvSpPr>
        <p:spPr bwMode="auto">
          <a:xfrm>
            <a:off x="1314450" y="2365375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19"/>
          <p:cNvSpPr>
            <a:spLocks noChangeShapeType="1"/>
          </p:cNvSpPr>
          <p:nvPr/>
        </p:nvSpPr>
        <p:spPr bwMode="auto">
          <a:xfrm>
            <a:off x="1301750" y="5591175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Rectangle 20"/>
          <p:cNvSpPr>
            <a:spLocks noChangeArrowheads="1"/>
          </p:cNvSpPr>
          <p:nvPr/>
        </p:nvSpPr>
        <p:spPr bwMode="auto">
          <a:xfrm>
            <a:off x="5621338" y="4041775"/>
            <a:ext cx="735012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r w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own</a:t>
            </a:r>
          </a:p>
        </p:txBody>
      </p:sp>
      <p:sp>
        <p:nvSpPr>
          <p:cNvPr id="37" name="Rectangle 21"/>
          <p:cNvSpPr>
            <a:spLocks noChangeArrowheads="1"/>
          </p:cNvSpPr>
          <p:nvPr/>
        </p:nvSpPr>
        <p:spPr bwMode="auto">
          <a:xfrm>
            <a:off x="5848350" y="1831975"/>
            <a:ext cx="3635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G</a:t>
            </a:r>
          </a:p>
        </p:txBody>
      </p:sp>
      <p:sp>
        <p:nvSpPr>
          <p:cNvPr id="38" name="Line 22"/>
          <p:cNvSpPr>
            <a:spLocks noChangeShapeType="1"/>
          </p:cNvSpPr>
          <p:nvPr/>
        </p:nvSpPr>
        <p:spPr bwMode="auto">
          <a:xfrm>
            <a:off x="5607050" y="2314575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Line 23"/>
          <p:cNvSpPr>
            <a:spLocks noChangeShapeType="1"/>
          </p:cNvSpPr>
          <p:nvPr/>
        </p:nvSpPr>
        <p:spPr bwMode="auto">
          <a:xfrm>
            <a:off x="6369050" y="2314575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5822950" y="2873375"/>
            <a:ext cx="24606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r</a:t>
            </a:r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auto">
          <a:xfrm flipH="1" flipV="1">
            <a:off x="6165850" y="3228975"/>
            <a:ext cx="1854200" cy="261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8185150" y="5718175"/>
            <a:ext cx="973138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Basic Abstractions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Subjects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Objects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Rights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The rights in a cell specify the access of the subject (row) to the object (column)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Access Matrix Model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1403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 subject is a program (application) executing on behalf of a user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 user may at any time be idle, or have one or more subjects executing on its behalf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User-subject distinction is important if subject’s rights are different from a user’s rights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Usually a subset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In many systems a subject has all the rights of a user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A human user may manifest as multiple users (accounts, principals) in the system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Users and Subjects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Users and Subjects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84400" y="2927350"/>
            <a:ext cx="736600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flipV="1">
            <a:off x="3136900" y="1555750"/>
            <a:ext cx="1549400" cy="152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851400" y="1479550"/>
            <a:ext cx="278447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JOE.TOP-SECRET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V="1">
            <a:off x="3187700" y="2622550"/>
            <a:ext cx="15240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902200" y="2368550"/>
            <a:ext cx="2057400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JOE.SECRET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3162300" y="3054350"/>
            <a:ext cx="1397000" cy="1397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876800" y="4197350"/>
            <a:ext cx="3073400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JOE.UNCLASSIFIED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4902200" y="3282950"/>
            <a:ext cx="308927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JOE.CONFIDENTIAL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3162300" y="3079750"/>
            <a:ext cx="14224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019300" y="5124450"/>
            <a:ext cx="1025525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USER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4940300" y="5124450"/>
            <a:ext cx="1736053" cy="398442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 dirty="0" smtClean="0"/>
              <a:t>SUBJECTS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 smtClean="0"/>
              <a:t>Users and Subjects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2054225" y="2965450"/>
            <a:ext cx="941388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</a:t>
            </a: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V="1">
            <a:off x="3133725" y="1593850"/>
            <a:ext cx="1549400" cy="152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848225" y="1517650"/>
            <a:ext cx="327977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JANE.CHAIRPERSON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 flipV="1">
            <a:off x="3184525" y="2660650"/>
            <a:ext cx="15240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4899025" y="2406650"/>
            <a:ext cx="244792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JANE.FACULTY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3159125" y="3092450"/>
            <a:ext cx="1397000" cy="1397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4873625" y="4235450"/>
            <a:ext cx="302577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JANE.SUPER-USER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4899025" y="3321050"/>
            <a:ext cx="2801938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JANE. EMPLOYEE</a:t>
            </a: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3159125" y="3117850"/>
            <a:ext cx="14224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2016125" y="5162550"/>
            <a:ext cx="1025525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USER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4937125" y="5162550"/>
            <a:ext cx="1736053" cy="398442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 dirty="0" smtClean="0"/>
              <a:t>SUBJECTS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9797</TotalTime>
  <Words>1077</Words>
  <Application>Microsoft Office PowerPoint</Application>
  <PresentationFormat>Custom</PresentationFormat>
  <Paragraphs>370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37" baseType="lpstr">
      <vt:lpstr>Arial</vt:lpstr>
      <vt:lpstr>Bitstream Charter</vt:lpstr>
      <vt:lpstr>Calibri</vt:lpstr>
      <vt:lpstr>Courier New</vt:lpstr>
      <vt:lpstr>ＭＳ Ｐゴシック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1161</cp:revision>
  <cp:lastPrinted>2017-01-11T19:05:41Z</cp:lastPrinted>
  <dcterms:created xsi:type="dcterms:W3CDTF">2010-02-19T20:53:39Z</dcterms:created>
  <dcterms:modified xsi:type="dcterms:W3CDTF">2018-02-12T18:52:40Z</dcterms:modified>
</cp:coreProperties>
</file>