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3"/>
  </p:notesMasterIdLst>
  <p:handoutMasterIdLst>
    <p:handoutMasterId r:id="rId34"/>
  </p:handoutMasterIdLst>
  <p:sldIdLst>
    <p:sldId id="468" r:id="rId6"/>
    <p:sldId id="537" r:id="rId7"/>
    <p:sldId id="449" r:id="rId8"/>
    <p:sldId id="448" r:id="rId9"/>
    <p:sldId id="523" r:id="rId10"/>
    <p:sldId id="410" r:id="rId11"/>
    <p:sldId id="503" r:id="rId12"/>
    <p:sldId id="530" r:id="rId13"/>
    <p:sldId id="483" r:id="rId14"/>
    <p:sldId id="484" r:id="rId15"/>
    <p:sldId id="500" r:id="rId16"/>
    <p:sldId id="501" r:id="rId17"/>
    <p:sldId id="502" r:id="rId18"/>
    <p:sldId id="505" r:id="rId19"/>
    <p:sldId id="506" r:id="rId20"/>
    <p:sldId id="504" r:id="rId21"/>
    <p:sldId id="507" r:id="rId22"/>
    <p:sldId id="508" r:id="rId23"/>
    <p:sldId id="524" r:id="rId24"/>
    <p:sldId id="515" r:id="rId25"/>
    <p:sldId id="516" r:id="rId26"/>
    <p:sldId id="517" r:id="rId27"/>
    <p:sldId id="518" r:id="rId28"/>
    <p:sldId id="519" r:id="rId29"/>
    <p:sldId id="521" r:id="rId30"/>
    <p:sldId id="551" r:id="rId31"/>
    <p:sldId id="552" r:id="rId32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 userDrawn="1">
          <p15:clr>
            <a:srgbClr val="A4A3A4"/>
          </p15:clr>
        </p15:guide>
        <p15:guide id="2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1686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273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324905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3334340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1465515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357905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26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413380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5323</a:t>
            </a: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Role-Based Access Control (RBAC)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Lecture 9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ravi.utsa@gmail.com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80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400" dirty="0" smtClean="0"/>
              <a:t>ROLES VERSUS GROUPS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52550"/>
            <a:ext cx="9261475" cy="5403850"/>
          </a:xfrm>
        </p:spPr>
        <p:txBody>
          <a:bodyPr/>
          <a:lstStyle/>
          <a:p>
            <a:r>
              <a:rPr lang="en-US" dirty="0" smtClean="0"/>
              <a:t>Groups are often defined as</a:t>
            </a:r>
          </a:p>
          <a:p>
            <a:pPr lvl="1"/>
            <a:r>
              <a:rPr lang="en-US" dirty="0" smtClean="0"/>
              <a:t>a collection of users</a:t>
            </a:r>
          </a:p>
          <a:p>
            <a:r>
              <a:rPr lang="en-US" dirty="0" smtClean="0"/>
              <a:t>A role is</a:t>
            </a:r>
          </a:p>
          <a:p>
            <a:pPr lvl="1"/>
            <a:r>
              <a:rPr lang="en-US" dirty="0" smtClean="0"/>
              <a:t>a collection of users and</a:t>
            </a:r>
          </a:p>
          <a:p>
            <a:pPr lvl="1"/>
            <a:r>
              <a:rPr lang="en-US" dirty="0" smtClean="0"/>
              <a:t>a collection of permissions</a:t>
            </a:r>
          </a:p>
          <a:p>
            <a:r>
              <a:rPr lang="en-US" dirty="0" smtClean="0"/>
              <a:t>Some authors define role as </a:t>
            </a:r>
          </a:p>
          <a:p>
            <a:pPr lvl="1"/>
            <a:r>
              <a:rPr lang="en-US" dirty="0" smtClean="0"/>
              <a:t>a collection of permissions</a:t>
            </a:r>
          </a:p>
          <a:p>
            <a:endParaRPr lang="en-US" sz="2400" dirty="0" smtClean="0"/>
          </a:p>
          <a:p>
            <a:r>
              <a:rPr lang="en-US" dirty="0" smtClean="0"/>
              <a:t>Most Operating Systems support groups</a:t>
            </a:r>
          </a:p>
          <a:p>
            <a:pPr lvl="1"/>
            <a:r>
              <a:rPr lang="en-US" sz="2000" dirty="0" smtClean="0"/>
              <a:t>BUT do not support selective activation of groups</a:t>
            </a:r>
          </a:p>
          <a:p>
            <a:r>
              <a:rPr lang="en-US" dirty="0" smtClean="0"/>
              <a:t>Selective activation conflicts with negative groups (or roles)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HIERARCHICAL ROLES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764833" y="5351369"/>
            <a:ext cx="2496940" cy="34825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defTabSz="986944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Health-Care Provider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356878" y="3788687"/>
            <a:ext cx="1278658" cy="34825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Physician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821137" y="1400038"/>
            <a:ext cx="1650555" cy="59755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Primary-Care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Physician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7067869" y="1400038"/>
            <a:ext cx="1278658" cy="59755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Specialist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Physician</a:t>
            </a: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5040312" y="4465907"/>
            <a:ext cx="0" cy="68422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2716412" y="2309999"/>
            <a:ext cx="2295901" cy="111995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5012313" y="2309999"/>
            <a:ext cx="2407896" cy="111995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HIERARCHICAL ROLES</a:t>
            </a: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1988445" y="1418308"/>
            <a:ext cx="6115987" cy="4306565"/>
            <a:chOff x="1136" y="1195"/>
            <a:chExt cx="3495" cy="2461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2557" y="3457"/>
              <a:ext cx="679" cy="19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defTabSz="986944">
                <a:lnSpc>
                  <a:spcPct val="90000"/>
                </a:lnSpc>
              </a:pPr>
              <a:r>
                <a:rPr lang="en-US" b="1" dirty="0">
                  <a:latin typeface="Arial" charset="0"/>
                </a:rPr>
                <a:t>Engineer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36" y="2443"/>
              <a:ext cx="716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Hardware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3952" y="2443"/>
              <a:ext cx="679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Software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2445" y="1195"/>
              <a:ext cx="870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Supervising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H="1">
              <a:off x="1726" y="1800"/>
              <a:ext cx="1170" cy="5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711" y="2976"/>
              <a:ext cx="1153" cy="3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V="1">
              <a:off x="2896" y="2944"/>
              <a:ext cx="1343" cy="4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2896" y="1800"/>
              <a:ext cx="1343" cy="5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69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/>
              <a:t>PRIVATE </a:t>
            </a: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ROLES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693006" y="1580331"/>
            <a:ext cx="8810870" cy="4317064"/>
            <a:chOff x="376" y="1189"/>
            <a:chExt cx="5035" cy="2467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2537" y="3457"/>
              <a:ext cx="679" cy="19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defTabSz="986944">
                <a:lnSpc>
                  <a:spcPct val="90000"/>
                </a:lnSpc>
              </a:pPr>
              <a:r>
                <a:rPr lang="en-US" b="1" dirty="0">
                  <a:latin typeface="Arial" charset="0"/>
                </a:rPr>
                <a:t>Engineer</a:t>
              </a: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1136" y="2443"/>
              <a:ext cx="716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Hardware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3952" y="2443"/>
              <a:ext cx="679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Software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2445" y="1195"/>
              <a:ext cx="870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Supervising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H="1">
              <a:off x="1726" y="1800"/>
              <a:ext cx="1170" cy="5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1711" y="2976"/>
              <a:ext cx="1153" cy="3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 flipV="1">
              <a:off x="2896" y="2944"/>
              <a:ext cx="1343" cy="4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2896" y="1800"/>
              <a:ext cx="1343" cy="5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376" y="1189"/>
              <a:ext cx="721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Hardware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Engineer’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4690" y="1189"/>
              <a:ext cx="721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Software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Engineer’</a:t>
              </a:r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 flipH="1" flipV="1">
              <a:off x="810" y="1799"/>
              <a:ext cx="932" cy="54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 flipV="1">
              <a:off x="4287" y="1799"/>
              <a:ext cx="868" cy="54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71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/>
              <a:t>EXAMPLE ROLE HIERARCHY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134084" y="5897043"/>
            <a:ext cx="1812458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Employee (E)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129803" y="4889086"/>
            <a:ext cx="3821021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Engineering Department  (ED)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14888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(PL1)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433697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(E1)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59296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(P1)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632464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(Q1)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1330471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2338428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 flipV="1">
            <a:off x="1498464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 flipV="1">
            <a:off x="2170435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282431" y="4507602"/>
            <a:ext cx="2743882" cy="30798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5040312" y="5347566"/>
            <a:ext cx="0" cy="559976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4111642" y="941256"/>
            <a:ext cx="1857342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Director (DIR)</a:t>
            </a: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2254432" y="1315739"/>
            <a:ext cx="2799880" cy="30798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 flipH="1" flipV="1">
            <a:off x="5026312" y="1287741"/>
            <a:ext cx="2799880" cy="363984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 flipV="1">
            <a:off x="5054311" y="4479604"/>
            <a:ext cx="2743882" cy="363984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6926642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(PL2)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145452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(E2)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171050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(P2)</a:t>
            </a: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8344219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(Q2)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H="1">
            <a:off x="7042226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8050182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H="1" flipV="1">
            <a:off x="7210219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H="1" flipV="1">
            <a:off x="7882190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8048433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2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572755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22716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/>
              <a:t>EXAMPLE ROLE HIERARCHY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134084" y="5897043"/>
            <a:ext cx="1812458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Employee (E)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129803" y="4889086"/>
            <a:ext cx="3821021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Engineering Department  (ED)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14888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(PL1)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433697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(E1)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59296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(P1)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632464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(Q1)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1330471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2338428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 flipV="1">
            <a:off x="1498464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 flipV="1">
            <a:off x="2170435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282431" y="4507602"/>
            <a:ext cx="2743882" cy="30798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5040312" y="5347566"/>
            <a:ext cx="0" cy="559976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 flipV="1">
            <a:off x="5054311" y="4479604"/>
            <a:ext cx="2743882" cy="363984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6926642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(PL2)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145452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(E2)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171050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(P2)</a:t>
            </a: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8344219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(Q2)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H="1">
            <a:off x="7042226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8050182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H="1" flipV="1">
            <a:off x="7210219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H="1" flipV="1">
            <a:off x="7882190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8048433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2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572755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5531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/>
              <a:t>EXAMPLE ROLE HIERARCHY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14888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(PL1)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433697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(E1)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59296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(P1)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632464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(Q1)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1330471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2338428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 flipV="1">
            <a:off x="1498464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 flipV="1">
            <a:off x="2170435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4111642" y="941256"/>
            <a:ext cx="1857342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Director (DIR)</a:t>
            </a: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2254432" y="1315739"/>
            <a:ext cx="2799880" cy="30798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 flipH="1" flipV="1">
            <a:off x="5026312" y="1287741"/>
            <a:ext cx="2799880" cy="363984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6926642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(PL2)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145452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(E2)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171050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(P2)</a:t>
            </a: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8344219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(Q2)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H="1">
            <a:off x="7042226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8050182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H="1" flipV="1">
            <a:off x="7210219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H="1" flipV="1">
            <a:off x="7882190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8048433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2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572755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25528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/>
              <a:t>EXAMPLE ROLE HIERARCHY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14888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(PL1)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433697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(E1)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59296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(P1)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632464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(Q1)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1330471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2338428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 flipV="1">
            <a:off x="1498464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 flipV="1">
            <a:off x="2170435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6926642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(PL2)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145452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(E2)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171050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(P2)</a:t>
            </a: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8344219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(Q2)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H="1">
            <a:off x="7042226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8050182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H="1" flipV="1">
            <a:off x="7210219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H="1" flipV="1">
            <a:off x="7882190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8048433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2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572755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14773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400" dirty="0"/>
              <a:t>CONSTRAINTS</a:t>
            </a:r>
            <a:endParaRPr lang="en-US" sz="2400" dirty="0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05908"/>
            <a:ext cx="9261475" cy="5403850"/>
          </a:xfrm>
        </p:spPr>
        <p:txBody>
          <a:bodyPr/>
          <a:lstStyle/>
          <a:p>
            <a:r>
              <a:rPr lang="en-US" sz="2400" dirty="0"/>
              <a:t>Mutually Exclusive Roles</a:t>
            </a:r>
          </a:p>
          <a:p>
            <a:pPr lvl="1"/>
            <a:r>
              <a:rPr lang="en-US" sz="2000" dirty="0"/>
              <a:t>Static Exclusion: The same individual can never hold both roles</a:t>
            </a:r>
          </a:p>
          <a:p>
            <a:pPr lvl="1"/>
            <a:r>
              <a:rPr lang="en-US" sz="2000" dirty="0"/>
              <a:t>Dynamic Exclusion: The same individual can never hold both roles in the same </a:t>
            </a:r>
            <a:r>
              <a:rPr lang="en-US" sz="2000" dirty="0" smtClean="0"/>
              <a:t>context</a:t>
            </a:r>
          </a:p>
          <a:p>
            <a:r>
              <a:rPr lang="en-US" sz="2400" dirty="0"/>
              <a:t>Mutually Exclusive Permissions</a:t>
            </a:r>
          </a:p>
          <a:p>
            <a:pPr lvl="1"/>
            <a:r>
              <a:rPr lang="en-US" sz="2000" dirty="0"/>
              <a:t>Static Exclusion: The same role should never be assigned both permissions</a:t>
            </a:r>
          </a:p>
          <a:p>
            <a:pPr lvl="1"/>
            <a:r>
              <a:rPr lang="en-US" sz="2000" dirty="0"/>
              <a:t>Dynamic Exclusion: The same role can never hold both permissions in the same </a:t>
            </a:r>
            <a:r>
              <a:rPr lang="en-US" sz="2000" dirty="0" smtClean="0"/>
              <a:t>context</a:t>
            </a:r>
          </a:p>
          <a:p>
            <a:r>
              <a:rPr lang="en-US" sz="2400" dirty="0"/>
              <a:t>Cardinality Constraints on User-Role Assignment</a:t>
            </a:r>
          </a:p>
          <a:p>
            <a:pPr lvl="1"/>
            <a:r>
              <a:rPr lang="en-US" sz="2000" dirty="0"/>
              <a:t>At most k users can belong to the role</a:t>
            </a:r>
          </a:p>
          <a:p>
            <a:pPr lvl="1"/>
            <a:r>
              <a:rPr lang="en-US" sz="2000" dirty="0"/>
              <a:t>At least k users must belong to the role</a:t>
            </a:r>
          </a:p>
          <a:p>
            <a:pPr lvl="1"/>
            <a:r>
              <a:rPr lang="en-US" sz="2000" dirty="0"/>
              <a:t>Exactly k users must belong to the </a:t>
            </a:r>
            <a:r>
              <a:rPr lang="en-US" sz="2000" dirty="0" smtClean="0"/>
              <a:t>role</a:t>
            </a:r>
          </a:p>
          <a:p>
            <a:r>
              <a:rPr lang="en-US" sz="2400" dirty="0"/>
              <a:t>Cardinality Constraints on Permissions-Role Assignment</a:t>
            </a:r>
          </a:p>
          <a:p>
            <a:pPr lvl="1"/>
            <a:r>
              <a:rPr lang="en-US" sz="2000" dirty="0"/>
              <a:t>At most k roles can get the permission</a:t>
            </a:r>
          </a:p>
          <a:p>
            <a:pPr lvl="1"/>
            <a:r>
              <a:rPr lang="en-US" sz="2000" dirty="0"/>
              <a:t>At least k roles must get the permission</a:t>
            </a:r>
          </a:p>
          <a:p>
            <a:pPr lvl="1"/>
            <a:r>
              <a:rPr lang="en-US" sz="2000" dirty="0"/>
              <a:t>Exactly k roles must get the permission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389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/>
              <a:t>NIST RBAC Model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56" y="1127763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973" y="5852162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5205" y="1326320"/>
            <a:ext cx="3198278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Ownership gives discretion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7614" y="1326320"/>
            <a:ext cx="3865126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One-directional information flow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97813" y="3488495"/>
            <a:ext cx="1697867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 neutral</a:t>
            </a:r>
          </a:p>
        </p:txBody>
      </p:sp>
    </p:spTree>
    <p:extLst>
      <p:ext uri="{BB962C8B-B14F-4D97-AF65-F5344CB8AC3E}">
        <p14:creationId xmlns:p14="http://schemas.microsoft.com/office/powerpoint/2010/main" val="1274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NIST MODEL: CORE RBAC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994" y="1431140"/>
            <a:ext cx="9079119" cy="369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230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NIST MODEL: HIERARCHICAL RBAC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389" y="1407533"/>
            <a:ext cx="8861760" cy="454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6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SSD IN HIERARCHICAL RBAC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99" y="1328076"/>
            <a:ext cx="9674304" cy="478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1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DSD IN HIERARCHICAL RBAC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63" y="1487438"/>
            <a:ext cx="9694076" cy="394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36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NIST MODEL FAMILY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769" y="1069281"/>
            <a:ext cx="6735773" cy="52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000" dirty="0" smtClean="0"/>
              <a:t>Compare RBAC96 </a:t>
            </a:r>
            <a:r>
              <a:rPr lang="en-US" sz="2000" dirty="0"/>
              <a:t>Model Family</a:t>
            </a:r>
            <a:endParaRPr lang="en-US" sz="2000" dirty="0" smtClean="0"/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25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4352180" y="5476996"/>
            <a:ext cx="1650555" cy="59755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RBAC0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BASIC RBAC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3831351" y="1327924"/>
            <a:ext cx="2695713" cy="8468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RBAC3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ROLE HIERARCHIES +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CONSTRAINTS</a:t>
            </a:r>
          </a:p>
        </p:txBody>
      </p:sp>
      <p:grpSp>
        <p:nvGrpSpPr>
          <p:cNvPr id="40" name="Group 5"/>
          <p:cNvGrpSpPr>
            <a:grpSpLocks/>
          </p:cNvGrpSpPr>
          <p:nvPr/>
        </p:nvGrpSpPr>
        <p:grpSpPr bwMode="auto">
          <a:xfrm>
            <a:off x="1442245" y="3315834"/>
            <a:ext cx="7458181" cy="846963"/>
            <a:chOff x="745" y="2304"/>
            <a:chExt cx="4262" cy="484"/>
          </a:xfrm>
        </p:grpSpPr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745" y="2304"/>
              <a:ext cx="1024" cy="484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RBAC1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ROLE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HIERARCHIES</a:t>
              </a:r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3939" y="2407"/>
              <a:ext cx="1068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RBAC2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CONSTRAINTS</a:t>
              </a:r>
            </a:p>
          </p:txBody>
        </p:sp>
      </p:grpSp>
      <p:sp>
        <p:nvSpPr>
          <p:cNvPr id="43" name="Line 8"/>
          <p:cNvSpPr>
            <a:spLocks noChangeShapeType="1"/>
          </p:cNvSpPr>
          <p:nvPr/>
        </p:nvSpPr>
        <p:spPr bwMode="auto">
          <a:xfrm flipH="1">
            <a:off x="2378454" y="2587869"/>
            <a:ext cx="2827878" cy="44798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5206332" y="2587869"/>
            <a:ext cx="2631887" cy="44798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H="1" flipV="1">
            <a:off x="2294457" y="4463789"/>
            <a:ext cx="2911875" cy="89596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V="1">
            <a:off x="5206332" y="4295796"/>
            <a:ext cx="2883876" cy="106395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/>
              <a:t>RBAC Administration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800" dirty="0" smtClean="0"/>
              <a:t>RBAC96 Model Family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3997325" y="2855913"/>
            <a:ext cx="1935163" cy="1262062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9745" tIns="48997" rIns="99745" bIns="48997" anchor="ctr"/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ROLES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1931988" y="3443288"/>
            <a:ext cx="2009775" cy="428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H="1">
            <a:off x="5932488" y="3486150"/>
            <a:ext cx="163353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616075" y="1882775"/>
            <a:ext cx="2438400" cy="8223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USER-ROLE</a:t>
            </a:r>
          </a:p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ASSIGNMENT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776913" y="1882775"/>
            <a:ext cx="3576637" cy="8223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PERMISSIONS-ROLE</a:t>
            </a:r>
          </a:p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ASSIGNMENT</a:t>
            </a:r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0" y="2887663"/>
            <a:ext cx="1933575" cy="1262062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9745" tIns="48997" rIns="99745" bIns="48997" anchor="ctr"/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USERS</a:t>
            </a: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7648575" y="2855913"/>
            <a:ext cx="2432050" cy="1262062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9745" tIns="48997" rIns="99745" bIns="48997" anchor="ctr"/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PERMISSIONS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6265863" y="3486150"/>
            <a:ext cx="9667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2268538" y="3443288"/>
            <a:ext cx="1341437" cy="428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2798763" y="4584700"/>
            <a:ext cx="606425" cy="1919288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defTabSz="1008063" hangingPunct="1">
              <a:buClrTx/>
              <a:buSzTx/>
              <a:buFontTx/>
              <a:buNone/>
            </a:pPr>
            <a:endParaRPr lang="en-US" sz="260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743200" y="4830763"/>
            <a:ext cx="703263" cy="1427162"/>
            <a:chOff x="1515" y="3164"/>
            <a:chExt cx="402" cy="815"/>
          </a:xfrm>
        </p:grpSpPr>
        <p:sp>
          <p:nvSpPr>
            <p:cNvPr id="55328" name="Oval 14"/>
            <p:cNvSpPr>
              <a:spLocks noChangeArrowheads="1"/>
            </p:cNvSpPr>
            <p:nvPr/>
          </p:nvSpPr>
          <p:spPr bwMode="auto">
            <a:xfrm>
              <a:off x="1665" y="3164"/>
              <a:ext cx="111" cy="10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buClrTx/>
                <a:buSzTx/>
                <a:buFontTx/>
                <a:buNone/>
              </a:pPr>
              <a:endParaRPr lang="en-US" sz="2600">
                <a:solidFill>
                  <a:srgbClr val="000000"/>
                </a:solidFill>
                <a:latin typeface="Times" pitchFamily="18" charset="0"/>
                <a:cs typeface="Arial" charset="0"/>
              </a:endParaRPr>
            </a:p>
          </p:txBody>
        </p:sp>
        <p:sp>
          <p:nvSpPr>
            <p:cNvPr id="55329" name="Oval 15"/>
            <p:cNvSpPr>
              <a:spLocks noChangeArrowheads="1"/>
            </p:cNvSpPr>
            <p:nvPr/>
          </p:nvSpPr>
          <p:spPr bwMode="auto">
            <a:xfrm>
              <a:off x="1665" y="3399"/>
              <a:ext cx="111" cy="10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buClrTx/>
                <a:buSzTx/>
                <a:buFontTx/>
                <a:buNone/>
              </a:pPr>
              <a:endParaRPr lang="en-US" sz="2600">
                <a:solidFill>
                  <a:srgbClr val="000000"/>
                </a:solidFill>
                <a:latin typeface="Times" pitchFamily="18" charset="0"/>
                <a:cs typeface="Arial" charset="0"/>
              </a:endParaRPr>
            </a:p>
          </p:txBody>
        </p:sp>
        <p:sp>
          <p:nvSpPr>
            <p:cNvPr id="55330" name="Oval 16"/>
            <p:cNvSpPr>
              <a:spLocks noChangeArrowheads="1"/>
            </p:cNvSpPr>
            <p:nvPr/>
          </p:nvSpPr>
          <p:spPr bwMode="auto">
            <a:xfrm>
              <a:off x="1665" y="3870"/>
              <a:ext cx="111" cy="10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buClrTx/>
                <a:buSzTx/>
                <a:buFontTx/>
                <a:buNone/>
              </a:pPr>
              <a:endParaRPr lang="en-US" sz="2600">
                <a:solidFill>
                  <a:srgbClr val="000000"/>
                </a:solidFill>
                <a:latin typeface="Times" pitchFamily="18" charset="0"/>
                <a:cs typeface="Arial" charset="0"/>
              </a:endParaRPr>
            </a:p>
          </p:txBody>
        </p:sp>
        <p:sp>
          <p:nvSpPr>
            <p:cNvPr id="55331" name="Rectangle 17"/>
            <p:cNvSpPr>
              <a:spLocks noChangeArrowheads="1"/>
            </p:cNvSpPr>
            <p:nvPr/>
          </p:nvSpPr>
          <p:spPr bwMode="auto">
            <a:xfrm>
              <a:off x="1515" y="3401"/>
              <a:ext cx="402" cy="42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99745" tIns="48997" rIns="99745" bIns="48997">
              <a:spAutoFit/>
            </a:bodyPr>
            <a:lstStyle/>
            <a:p>
              <a:pPr defTabSz="987425" eaLnBrk="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sz="4700">
                  <a:solidFill>
                    <a:srgbClr val="000000"/>
                  </a:solidFill>
                  <a:cs typeface="Arial" charset="0"/>
                </a:rPr>
                <a:t>...</a:t>
              </a:r>
            </a:p>
          </p:txBody>
        </p:sp>
      </p:grpSp>
      <p:sp>
        <p:nvSpPr>
          <p:cNvPr id="55310" name="Line 18"/>
          <p:cNvSpPr>
            <a:spLocks noChangeShapeType="1"/>
          </p:cNvSpPr>
          <p:nvPr/>
        </p:nvSpPr>
        <p:spPr bwMode="auto">
          <a:xfrm flipH="1" flipV="1">
            <a:off x="1370013" y="4117975"/>
            <a:ext cx="1654175" cy="11731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Line 19"/>
          <p:cNvSpPr>
            <a:spLocks noChangeShapeType="1"/>
          </p:cNvSpPr>
          <p:nvPr/>
        </p:nvSpPr>
        <p:spPr bwMode="auto">
          <a:xfrm flipV="1">
            <a:off x="3192463" y="4035425"/>
            <a:ext cx="1330325" cy="12557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Line 20"/>
          <p:cNvSpPr>
            <a:spLocks noChangeShapeType="1"/>
          </p:cNvSpPr>
          <p:nvPr/>
        </p:nvSpPr>
        <p:spPr bwMode="auto">
          <a:xfrm flipV="1">
            <a:off x="3529013" y="4281488"/>
            <a:ext cx="744537" cy="6746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Rectangle 21"/>
          <p:cNvSpPr>
            <a:spLocks noChangeArrowheads="1"/>
          </p:cNvSpPr>
          <p:nvPr/>
        </p:nvSpPr>
        <p:spPr bwMode="auto">
          <a:xfrm>
            <a:off x="3656013" y="5462588"/>
            <a:ext cx="1916112" cy="460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SESSIONS</a:t>
            </a:r>
          </a:p>
        </p:txBody>
      </p:sp>
      <p:sp>
        <p:nvSpPr>
          <p:cNvPr id="55314" name="Line 22"/>
          <p:cNvSpPr>
            <a:spLocks noChangeShapeType="1"/>
          </p:cNvSpPr>
          <p:nvPr/>
        </p:nvSpPr>
        <p:spPr bwMode="auto">
          <a:xfrm>
            <a:off x="4549775" y="1866900"/>
            <a:ext cx="0" cy="101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Line 23"/>
          <p:cNvSpPr>
            <a:spLocks noChangeShapeType="1"/>
          </p:cNvSpPr>
          <p:nvPr/>
        </p:nvSpPr>
        <p:spPr bwMode="auto">
          <a:xfrm>
            <a:off x="4549775" y="1784350"/>
            <a:ext cx="0" cy="768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Line 24"/>
          <p:cNvSpPr>
            <a:spLocks noChangeShapeType="1"/>
          </p:cNvSpPr>
          <p:nvPr/>
        </p:nvSpPr>
        <p:spPr bwMode="auto">
          <a:xfrm>
            <a:off x="5546725" y="1866900"/>
            <a:ext cx="0" cy="101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Line 25"/>
          <p:cNvSpPr>
            <a:spLocks noChangeShapeType="1"/>
          </p:cNvSpPr>
          <p:nvPr/>
        </p:nvSpPr>
        <p:spPr bwMode="auto">
          <a:xfrm>
            <a:off x="5546725" y="1784350"/>
            <a:ext cx="0" cy="768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Line 26"/>
          <p:cNvSpPr>
            <a:spLocks noChangeShapeType="1"/>
          </p:cNvSpPr>
          <p:nvPr/>
        </p:nvSpPr>
        <p:spPr bwMode="auto">
          <a:xfrm>
            <a:off x="4578350" y="1757363"/>
            <a:ext cx="93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Rectangle 27"/>
          <p:cNvSpPr>
            <a:spLocks noChangeArrowheads="1"/>
          </p:cNvSpPr>
          <p:nvPr/>
        </p:nvSpPr>
        <p:spPr bwMode="auto">
          <a:xfrm>
            <a:off x="3360738" y="1060450"/>
            <a:ext cx="3541712" cy="460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ROLE HIERARCHIES</a:t>
            </a:r>
          </a:p>
        </p:txBody>
      </p:sp>
      <p:sp>
        <p:nvSpPr>
          <p:cNvPr id="55320" name="Rectangle 28"/>
          <p:cNvSpPr>
            <a:spLocks noChangeArrowheads="1"/>
          </p:cNvSpPr>
          <p:nvPr/>
        </p:nvSpPr>
        <p:spPr bwMode="auto">
          <a:xfrm>
            <a:off x="6186488" y="5794375"/>
            <a:ext cx="2627312" cy="460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CONSTRAINTS</a:t>
            </a:r>
          </a:p>
        </p:txBody>
      </p:sp>
      <p:sp>
        <p:nvSpPr>
          <p:cNvPr id="55321" name="Line 29"/>
          <p:cNvSpPr>
            <a:spLocks noChangeShapeType="1"/>
          </p:cNvSpPr>
          <p:nvPr/>
        </p:nvSpPr>
        <p:spPr bwMode="auto">
          <a:xfrm flipH="1" flipV="1">
            <a:off x="5518150" y="5597525"/>
            <a:ext cx="1963738" cy="138113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Line 30"/>
          <p:cNvSpPr>
            <a:spLocks noChangeShapeType="1"/>
          </p:cNvSpPr>
          <p:nvPr/>
        </p:nvSpPr>
        <p:spPr bwMode="auto">
          <a:xfrm flipH="1" flipV="1">
            <a:off x="6762750" y="2717800"/>
            <a:ext cx="719138" cy="3017838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Line 31"/>
          <p:cNvSpPr>
            <a:spLocks noChangeShapeType="1"/>
          </p:cNvSpPr>
          <p:nvPr/>
        </p:nvSpPr>
        <p:spPr bwMode="auto">
          <a:xfrm flipH="1" flipV="1">
            <a:off x="4025900" y="4940300"/>
            <a:ext cx="3373438" cy="795338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Line 32"/>
          <p:cNvSpPr>
            <a:spLocks noChangeShapeType="1"/>
          </p:cNvSpPr>
          <p:nvPr/>
        </p:nvSpPr>
        <p:spPr bwMode="auto">
          <a:xfrm flipH="1" flipV="1">
            <a:off x="3195638" y="3622675"/>
            <a:ext cx="4203700" cy="2112963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Line 33"/>
          <p:cNvSpPr>
            <a:spLocks noChangeShapeType="1"/>
          </p:cNvSpPr>
          <p:nvPr/>
        </p:nvSpPr>
        <p:spPr bwMode="auto">
          <a:xfrm flipH="1" flipV="1">
            <a:off x="5021263" y="1976438"/>
            <a:ext cx="2295525" cy="3678237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27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142572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800" dirty="0" smtClean="0"/>
              <a:t>The RBAC Story</a:t>
            </a:r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3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513" y="103663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Line 6"/>
          <p:cNvSpPr>
            <a:spLocks noChangeShapeType="1"/>
          </p:cNvSpPr>
          <p:nvPr/>
        </p:nvSpPr>
        <p:spPr bwMode="auto">
          <a:xfrm>
            <a:off x="3744913" y="339883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3059113" y="2789238"/>
            <a:ext cx="1495425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5497513" y="179863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4811713" y="1189038"/>
            <a:ext cx="1495425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6640513" y="884238"/>
            <a:ext cx="0" cy="573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6716713" y="808038"/>
            <a:ext cx="1066800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68751" y="3993253"/>
            <a:ext cx="2153561" cy="116954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en-US" sz="1000" dirty="0" smtClean="0"/>
              <a:t>Ludwig Fuchs, </a:t>
            </a:r>
            <a:r>
              <a:rPr lang="en-US" sz="1000" dirty="0" err="1" smtClean="0"/>
              <a:t>Gunther</a:t>
            </a:r>
            <a:r>
              <a:rPr lang="en-US" sz="1000" dirty="0" smtClean="0"/>
              <a:t> </a:t>
            </a:r>
            <a:r>
              <a:rPr lang="en-US" sz="1000" dirty="0" err="1" smtClean="0"/>
              <a:t>Pernul</a:t>
            </a:r>
            <a:r>
              <a:rPr lang="en-US" sz="1000" dirty="0" smtClean="0"/>
              <a:t> and Ravi Sandhu, Roles in Information Security-A Survey and Classification of the Research Area, Computers &amp; Security, Volume 30, Number 8, Nov. 2011, pages 748-76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RBAC: Role-Based Access Control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52413" y="1008063"/>
            <a:ext cx="6804025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953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Access is determined by roles</a:t>
            </a:r>
          </a:p>
          <a:p>
            <a:pPr marL="4953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 user’s roles are assigned by security administrators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4953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 role’s permissions are assigned by security administrators</a:t>
            </a:r>
          </a:p>
          <a:p>
            <a:pPr marL="4953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4953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640513" y="1265238"/>
            <a:ext cx="3200400" cy="809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1008063" hangingPunct="1">
              <a:buClrTx/>
              <a:buSzTx/>
              <a:buFontTx/>
              <a:buNone/>
            </a:pPr>
            <a:r>
              <a:rPr lang="en-US" sz="2200">
                <a:solidFill>
                  <a:srgbClr val="3333CC"/>
                </a:solidFill>
                <a:latin typeface="Times" pitchFamily="18" charset="0"/>
                <a:cs typeface="Arial" charset="0"/>
              </a:rPr>
              <a:t>First emerged: mid 1970s</a:t>
            </a:r>
          </a:p>
          <a:p>
            <a:pPr defTabSz="1008063" hangingPunct="1">
              <a:buClrTx/>
              <a:buSzTx/>
              <a:buFontTx/>
              <a:buNone/>
            </a:pPr>
            <a:r>
              <a:rPr lang="en-US" sz="2200">
                <a:solidFill>
                  <a:srgbClr val="3333CC"/>
                </a:solidFill>
                <a:latin typeface="Times" pitchFamily="18" charset="0"/>
                <a:cs typeface="Arial" charset="0"/>
              </a:rPr>
              <a:t>First models: mid 1990s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44513" y="3094038"/>
            <a:ext cx="4208462" cy="47466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1008063" hangingPunct="1">
              <a:buClrTx/>
              <a:buSzTx/>
              <a:buFontTx/>
              <a:buNone/>
            </a:pPr>
            <a:r>
              <a:rPr lang="en-US" sz="2200">
                <a:solidFill>
                  <a:srgbClr val="CC3300"/>
                </a:solidFill>
                <a:latin typeface="Times" pitchFamily="18" charset="0"/>
                <a:cs typeface="Arial" charset="0"/>
              </a:rPr>
              <a:t>Is RBAC MAC or DAC or neither?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15913" y="3932238"/>
            <a:ext cx="6383337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r>
              <a:rPr lang="en-US" sz="2800">
                <a:solidFill>
                  <a:srgbClr val="000000"/>
                </a:solidFill>
                <a:latin typeface="Bitstream Charter" pitchFamily="16" charset="0"/>
              </a:rPr>
              <a:t>RBAC can be configured to do MAC</a:t>
            </a:r>
          </a:p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r>
              <a:rPr lang="en-US" sz="2800">
                <a:solidFill>
                  <a:srgbClr val="000000"/>
                </a:solidFill>
                <a:latin typeface="Bitstream Charter" pitchFamily="16" charset="0"/>
              </a:rPr>
              <a:t>RBAC can be configured to do DAC</a:t>
            </a:r>
          </a:p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r>
              <a:rPr lang="en-US" sz="2800">
                <a:solidFill>
                  <a:srgbClr val="000000"/>
                </a:solidFill>
                <a:latin typeface="Bitstream Charter" pitchFamily="16" charset="0"/>
              </a:rPr>
              <a:t>RBAC is policy neutral</a:t>
            </a:r>
          </a:p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endParaRPr lang="en-US" sz="2800">
              <a:solidFill>
                <a:srgbClr val="000000"/>
              </a:solidFill>
              <a:latin typeface="Bitstream Charter" pitchFamily="16" charset="0"/>
            </a:endParaRPr>
          </a:p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endParaRPr lang="en-US" sz="48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44513" y="5456238"/>
            <a:ext cx="4495800" cy="47466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1008063" hangingPunct="1">
              <a:buClrTx/>
              <a:buSzTx/>
              <a:buFontTx/>
              <a:buNone/>
            </a:pPr>
            <a:r>
              <a:rPr lang="en-US" sz="2200">
                <a:solidFill>
                  <a:srgbClr val="CC3300"/>
                </a:solidFill>
                <a:latin typeface="Times" pitchFamily="18" charset="0"/>
                <a:cs typeface="Arial" charset="0"/>
              </a:rPr>
              <a:t>RBAC is neither MAC nor DAC!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/>
              <a:t>RBAC96 Model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800" dirty="0" smtClean="0"/>
              <a:t>RBAC96 Model Family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3997325" y="2855913"/>
            <a:ext cx="1935163" cy="1262062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9745" tIns="48997" rIns="99745" bIns="48997" anchor="ctr"/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ROLES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1931988" y="3443288"/>
            <a:ext cx="2009775" cy="428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H="1">
            <a:off x="5932488" y="3486150"/>
            <a:ext cx="163353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616075" y="1882775"/>
            <a:ext cx="2438400" cy="8223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USER-ROLE</a:t>
            </a:r>
          </a:p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ASSIGNMENT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776913" y="1882775"/>
            <a:ext cx="3576637" cy="8223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PERMISSIONS-ROLE</a:t>
            </a:r>
          </a:p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ASSIGNMENT</a:t>
            </a:r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0" y="2887663"/>
            <a:ext cx="1933575" cy="1262062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9745" tIns="48997" rIns="99745" bIns="48997" anchor="ctr"/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USERS</a:t>
            </a: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7648575" y="2855913"/>
            <a:ext cx="2432050" cy="1262062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9745" tIns="48997" rIns="99745" bIns="48997" anchor="ctr"/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PERMISSIONS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6265863" y="3486150"/>
            <a:ext cx="9667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2268538" y="3443288"/>
            <a:ext cx="1341437" cy="428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2798763" y="4584700"/>
            <a:ext cx="606425" cy="1919288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defTabSz="1008063" hangingPunct="1">
              <a:buClrTx/>
              <a:buSzTx/>
              <a:buFontTx/>
              <a:buNone/>
            </a:pPr>
            <a:endParaRPr lang="en-US" sz="260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743200" y="4830763"/>
            <a:ext cx="703263" cy="1427162"/>
            <a:chOff x="1515" y="3164"/>
            <a:chExt cx="402" cy="815"/>
          </a:xfrm>
        </p:grpSpPr>
        <p:sp>
          <p:nvSpPr>
            <p:cNvPr id="55328" name="Oval 14"/>
            <p:cNvSpPr>
              <a:spLocks noChangeArrowheads="1"/>
            </p:cNvSpPr>
            <p:nvPr/>
          </p:nvSpPr>
          <p:spPr bwMode="auto">
            <a:xfrm>
              <a:off x="1665" y="3164"/>
              <a:ext cx="111" cy="10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buClrTx/>
                <a:buSzTx/>
                <a:buFontTx/>
                <a:buNone/>
              </a:pPr>
              <a:endParaRPr lang="en-US" sz="2600">
                <a:solidFill>
                  <a:srgbClr val="000000"/>
                </a:solidFill>
                <a:latin typeface="Times" pitchFamily="18" charset="0"/>
                <a:cs typeface="Arial" charset="0"/>
              </a:endParaRPr>
            </a:p>
          </p:txBody>
        </p:sp>
        <p:sp>
          <p:nvSpPr>
            <p:cNvPr id="55329" name="Oval 15"/>
            <p:cNvSpPr>
              <a:spLocks noChangeArrowheads="1"/>
            </p:cNvSpPr>
            <p:nvPr/>
          </p:nvSpPr>
          <p:spPr bwMode="auto">
            <a:xfrm>
              <a:off x="1665" y="3399"/>
              <a:ext cx="111" cy="10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buClrTx/>
                <a:buSzTx/>
                <a:buFontTx/>
                <a:buNone/>
              </a:pPr>
              <a:endParaRPr lang="en-US" sz="2600">
                <a:solidFill>
                  <a:srgbClr val="000000"/>
                </a:solidFill>
                <a:latin typeface="Times" pitchFamily="18" charset="0"/>
                <a:cs typeface="Arial" charset="0"/>
              </a:endParaRPr>
            </a:p>
          </p:txBody>
        </p:sp>
        <p:sp>
          <p:nvSpPr>
            <p:cNvPr id="55330" name="Oval 16"/>
            <p:cNvSpPr>
              <a:spLocks noChangeArrowheads="1"/>
            </p:cNvSpPr>
            <p:nvPr/>
          </p:nvSpPr>
          <p:spPr bwMode="auto">
            <a:xfrm>
              <a:off x="1665" y="3870"/>
              <a:ext cx="111" cy="10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buClrTx/>
                <a:buSzTx/>
                <a:buFontTx/>
                <a:buNone/>
              </a:pPr>
              <a:endParaRPr lang="en-US" sz="2600">
                <a:solidFill>
                  <a:srgbClr val="000000"/>
                </a:solidFill>
                <a:latin typeface="Times" pitchFamily="18" charset="0"/>
                <a:cs typeface="Arial" charset="0"/>
              </a:endParaRPr>
            </a:p>
          </p:txBody>
        </p:sp>
        <p:sp>
          <p:nvSpPr>
            <p:cNvPr id="55331" name="Rectangle 17"/>
            <p:cNvSpPr>
              <a:spLocks noChangeArrowheads="1"/>
            </p:cNvSpPr>
            <p:nvPr/>
          </p:nvSpPr>
          <p:spPr bwMode="auto">
            <a:xfrm>
              <a:off x="1515" y="3401"/>
              <a:ext cx="402" cy="42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99745" tIns="48997" rIns="99745" bIns="48997">
              <a:spAutoFit/>
            </a:bodyPr>
            <a:lstStyle/>
            <a:p>
              <a:pPr defTabSz="987425" eaLnBrk="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sz="4700">
                  <a:solidFill>
                    <a:srgbClr val="000000"/>
                  </a:solidFill>
                  <a:cs typeface="Arial" charset="0"/>
                </a:rPr>
                <a:t>...</a:t>
              </a:r>
            </a:p>
          </p:txBody>
        </p:sp>
      </p:grpSp>
      <p:sp>
        <p:nvSpPr>
          <p:cNvPr id="55310" name="Line 18"/>
          <p:cNvSpPr>
            <a:spLocks noChangeShapeType="1"/>
          </p:cNvSpPr>
          <p:nvPr/>
        </p:nvSpPr>
        <p:spPr bwMode="auto">
          <a:xfrm flipH="1" flipV="1">
            <a:off x="1370013" y="4117975"/>
            <a:ext cx="1654175" cy="11731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Line 19"/>
          <p:cNvSpPr>
            <a:spLocks noChangeShapeType="1"/>
          </p:cNvSpPr>
          <p:nvPr/>
        </p:nvSpPr>
        <p:spPr bwMode="auto">
          <a:xfrm flipV="1">
            <a:off x="3192463" y="4035425"/>
            <a:ext cx="1330325" cy="12557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Line 20"/>
          <p:cNvSpPr>
            <a:spLocks noChangeShapeType="1"/>
          </p:cNvSpPr>
          <p:nvPr/>
        </p:nvSpPr>
        <p:spPr bwMode="auto">
          <a:xfrm flipV="1">
            <a:off x="3529013" y="4281488"/>
            <a:ext cx="744537" cy="6746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Rectangle 21"/>
          <p:cNvSpPr>
            <a:spLocks noChangeArrowheads="1"/>
          </p:cNvSpPr>
          <p:nvPr/>
        </p:nvSpPr>
        <p:spPr bwMode="auto">
          <a:xfrm>
            <a:off x="3656013" y="5462588"/>
            <a:ext cx="1916112" cy="460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SESSIONS</a:t>
            </a:r>
          </a:p>
        </p:txBody>
      </p:sp>
      <p:sp>
        <p:nvSpPr>
          <p:cNvPr id="55314" name="Line 22"/>
          <p:cNvSpPr>
            <a:spLocks noChangeShapeType="1"/>
          </p:cNvSpPr>
          <p:nvPr/>
        </p:nvSpPr>
        <p:spPr bwMode="auto">
          <a:xfrm>
            <a:off x="4549775" y="1866900"/>
            <a:ext cx="0" cy="101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Line 23"/>
          <p:cNvSpPr>
            <a:spLocks noChangeShapeType="1"/>
          </p:cNvSpPr>
          <p:nvPr/>
        </p:nvSpPr>
        <p:spPr bwMode="auto">
          <a:xfrm>
            <a:off x="4549775" y="1784350"/>
            <a:ext cx="0" cy="768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Line 24"/>
          <p:cNvSpPr>
            <a:spLocks noChangeShapeType="1"/>
          </p:cNvSpPr>
          <p:nvPr/>
        </p:nvSpPr>
        <p:spPr bwMode="auto">
          <a:xfrm>
            <a:off x="5546725" y="1866900"/>
            <a:ext cx="0" cy="101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Line 25"/>
          <p:cNvSpPr>
            <a:spLocks noChangeShapeType="1"/>
          </p:cNvSpPr>
          <p:nvPr/>
        </p:nvSpPr>
        <p:spPr bwMode="auto">
          <a:xfrm>
            <a:off x="5546725" y="1784350"/>
            <a:ext cx="0" cy="768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Line 26"/>
          <p:cNvSpPr>
            <a:spLocks noChangeShapeType="1"/>
          </p:cNvSpPr>
          <p:nvPr/>
        </p:nvSpPr>
        <p:spPr bwMode="auto">
          <a:xfrm>
            <a:off x="4578350" y="1757363"/>
            <a:ext cx="93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Rectangle 27"/>
          <p:cNvSpPr>
            <a:spLocks noChangeArrowheads="1"/>
          </p:cNvSpPr>
          <p:nvPr/>
        </p:nvSpPr>
        <p:spPr bwMode="auto">
          <a:xfrm>
            <a:off x="3360738" y="1060450"/>
            <a:ext cx="3541712" cy="460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ROLE HIERARCHIES</a:t>
            </a:r>
          </a:p>
        </p:txBody>
      </p:sp>
      <p:sp>
        <p:nvSpPr>
          <p:cNvPr id="55320" name="Rectangle 28"/>
          <p:cNvSpPr>
            <a:spLocks noChangeArrowheads="1"/>
          </p:cNvSpPr>
          <p:nvPr/>
        </p:nvSpPr>
        <p:spPr bwMode="auto">
          <a:xfrm>
            <a:off x="6186488" y="5794375"/>
            <a:ext cx="2627312" cy="460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CONSTRAINTS</a:t>
            </a:r>
          </a:p>
        </p:txBody>
      </p:sp>
      <p:sp>
        <p:nvSpPr>
          <p:cNvPr id="55321" name="Line 29"/>
          <p:cNvSpPr>
            <a:spLocks noChangeShapeType="1"/>
          </p:cNvSpPr>
          <p:nvPr/>
        </p:nvSpPr>
        <p:spPr bwMode="auto">
          <a:xfrm flipH="1" flipV="1">
            <a:off x="5518150" y="5597525"/>
            <a:ext cx="1963738" cy="138113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Line 30"/>
          <p:cNvSpPr>
            <a:spLocks noChangeShapeType="1"/>
          </p:cNvSpPr>
          <p:nvPr/>
        </p:nvSpPr>
        <p:spPr bwMode="auto">
          <a:xfrm flipH="1" flipV="1">
            <a:off x="6762750" y="2717800"/>
            <a:ext cx="719138" cy="3017838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Line 31"/>
          <p:cNvSpPr>
            <a:spLocks noChangeShapeType="1"/>
          </p:cNvSpPr>
          <p:nvPr/>
        </p:nvSpPr>
        <p:spPr bwMode="auto">
          <a:xfrm flipH="1" flipV="1">
            <a:off x="4025900" y="4940300"/>
            <a:ext cx="3373438" cy="795338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Line 32"/>
          <p:cNvSpPr>
            <a:spLocks noChangeShapeType="1"/>
          </p:cNvSpPr>
          <p:nvPr/>
        </p:nvSpPr>
        <p:spPr bwMode="auto">
          <a:xfrm flipH="1" flipV="1">
            <a:off x="3195638" y="3622675"/>
            <a:ext cx="4203700" cy="2112963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Line 33"/>
          <p:cNvSpPr>
            <a:spLocks noChangeShapeType="1"/>
          </p:cNvSpPr>
          <p:nvPr/>
        </p:nvSpPr>
        <p:spPr bwMode="auto">
          <a:xfrm flipH="1" flipV="1">
            <a:off x="5021263" y="1976438"/>
            <a:ext cx="2295525" cy="3678237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6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800" dirty="0"/>
              <a:t>RBAC96 Model Family</a:t>
            </a:r>
            <a:endParaRPr lang="en-US" sz="2800" dirty="0" smtClean="0"/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7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4352180" y="5476996"/>
            <a:ext cx="1650555" cy="59755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RBAC0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BASIC RBAC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3831351" y="1327924"/>
            <a:ext cx="2695713" cy="8468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RBAC3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ROLE HIERARCHIES +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CONSTRAINTS</a:t>
            </a:r>
          </a:p>
        </p:txBody>
      </p:sp>
      <p:grpSp>
        <p:nvGrpSpPr>
          <p:cNvPr id="40" name="Group 5"/>
          <p:cNvGrpSpPr>
            <a:grpSpLocks/>
          </p:cNvGrpSpPr>
          <p:nvPr/>
        </p:nvGrpSpPr>
        <p:grpSpPr bwMode="auto">
          <a:xfrm>
            <a:off x="1442245" y="3315834"/>
            <a:ext cx="7458181" cy="846963"/>
            <a:chOff x="745" y="2304"/>
            <a:chExt cx="4262" cy="484"/>
          </a:xfrm>
        </p:grpSpPr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745" y="2304"/>
              <a:ext cx="1024" cy="484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RBAC1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ROLE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HIERARCHIES</a:t>
              </a:r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3939" y="2407"/>
              <a:ext cx="1068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RBAC2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CONSTRAINTS</a:t>
              </a:r>
            </a:p>
          </p:txBody>
        </p:sp>
      </p:grpSp>
      <p:sp>
        <p:nvSpPr>
          <p:cNvPr id="43" name="Line 8"/>
          <p:cNvSpPr>
            <a:spLocks noChangeShapeType="1"/>
          </p:cNvSpPr>
          <p:nvPr/>
        </p:nvSpPr>
        <p:spPr bwMode="auto">
          <a:xfrm flipH="1">
            <a:off x="2378454" y="2587869"/>
            <a:ext cx="2827878" cy="44798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5206332" y="2587869"/>
            <a:ext cx="2631887" cy="44798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H="1" flipV="1">
            <a:off x="2294457" y="4463789"/>
            <a:ext cx="2911875" cy="89596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V="1">
            <a:off x="5206332" y="4295796"/>
            <a:ext cx="2883876" cy="106395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77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400" dirty="0" smtClean="0"/>
              <a:t>Founding Principles of RBAC96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57300"/>
            <a:ext cx="9261475" cy="5403850"/>
          </a:xfrm>
        </p:spPr>
        <p:txBody>
          <a:bodyPr/>
          <a:lstStyle/>
          <a:p>
            <a:pPr marL="495300" lvl="1" indent="-381000">
              <a:lnSpc>
                <a:spcPct val="80000"/>
              </a:lnSpc>
            </a:pPr>
            <a:r>
              <a:rPr lang="en-US" b="1" dirty="0" smtClean="0"/>
              <a:t>Abstraction</a:t>
            </a:r>
            <a:r>
              <a:rPr lang="en-US" dirty="0" smtClean="0"/>
              <a:t> of Privileges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Credit is different from Debit even though both require read and write</a:t>
            </a:r>
          </a:p>
          <a:p>
            <a:pPr marL="495300" lvl="1" indent="-381000">
              <a:lnSpc>
                <a:spcPct val="80000"/>
              </a:lnSpc>
            </a:pPr>
            <a:r>
              <a:rPr lang="en-US" b="1" dirty="0" smtClean="0"/>
              <a:t>Separation</a:t>
            </a:r>
            <a:r>
              <a:rPr lang="en-US" dirty="0" smtClean="0"/>
              <a:t> of Administrative Functions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Separation of user-role assignment from role-permission assignment</a:t>
            </a:r>
          </a:p>
          <a:p>
            <a:pPr marL="495300" lvl="1" indent="-381000">
              <a:lnSpc>
                <a:spcPct val="80000"/>
              </a:lnSpc>
            </a:pPr>
            <a:r>
              <a:rPr lang="en-US" b="1" dirty="0" smtClean="0"/>
              <a:t>Least Privilege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Right-size the roles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Don’t activate all roles all the time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Limit roles of a user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Limit users in a role</a:t>
            </a:r>
          </a:p>
          <a:p>
            <a:pPr marL="495300" lvl="1" indent="-381000">
              <a:lnSpc>
                <a:spcPct val="80000"/>
              </a:lnSpc>
            </a:pPr>
            <a:r>
              <a:rPr lang="en-US" b="1" dirty="0" smtClean="0"/>
              <a:t>Separation of Duty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Static separation: purchasing manager versus accounts payable manager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Dynamic separation: cash-register clerk versus cash-register manager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400" dirty="0" smtClean="0"/>
              <a:t>ROLES AS POLICY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52550"/>
            <a:ext cx="9261475" cy="5403850"/>
          </a:xfrm>
        </p:spPr>
        <p:txBody>
          <a:bodyPr/>
          <a:lstStyle/>
          <a:p>
            <a:r>
              <a:rPr lang="en-US" dirty="0" smtClean="0"/>
              <a:t>A role brings together</a:t>
            </a:r>
          </a:p>
          <a:p>
            <a:pPr lvl="1"/>
            <a:r>
              <a:rPr lang="en-US" dirty="0" smtClean="0"/>
              <a:t>a collection of users and</a:t>
            </a:r>
          </a:p>
          <a:p>
            <a:pPr lvl="1"/>
            <a:r>
              <a:rPr lang="en-US" dirty="0" smtClean="0"/>
              <a:t>a collection of permissions</a:t>
            </a:r>
          </a:p>
          <a:p>
            <a:r>
              <a:rPr lang="en-US" dirty="0" smtClean="0"/>
              <a:t>These collections will vary over time</a:t>
            </a:r>
          </a:p>
          <a:p>
            <a:pPr lvl="1"/>
            <a:r>
              <a:rPr lang="en-US" dirty="0" smtClean="0"/>
              <a:t>A role has significance and meaning beyond the particular users and permissions brought together at any moment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8105</TotalTime>
  <Words>1287</Words>
  <Application>Microsoft Office PowerPoint</Application>
  <PresentationFormat>Custom</PresentationFormat>
  <Paragraphs>382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Bitstream Charter</vt:lpstr>
      <vt:lpstr>Calibri</vt:lpstr>
      <vt:lpstr>Courier New</vt:lpstr>
      <vt:lpstr>ＭＳ Ｐゴシック</vt:lpstr>
      <vt:lpstr>Symbol</vt:lpstr>
      <vt:lpstr>Times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The RBAC Story</vt:lpstr>
      <vt:lpstr>PowerPoint Presentation</vt:lpstr>
      <vt:lpstr>PowerPoint Presentation</vt:lpstr>
      <vt:lpstr>RBAC96 Model Family</vt:lpstr>
      <vt:lpstr>RBAC96 Model Family</vt:lpstr>
      <vt:lpstr>Founding Principles of RBAC96</vt:lpstr>
      <vt:lpstr>ROLES AS POLICY</vt:lpstr>
      <vt:lpstr>ROLES VERSUS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CONSTRAINTS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Compare RBAC96 Model Family</vt:lpstr>
      <vt:lpstr>PowerPoint Presentation</vt:lpstr>
      <vt:lpstr>RBAC96 Model Family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1061</cp:revision>
  <cp:lastPrinted>2016-01-28T19:44:52Z</cp:lastPrinted>
  <dcterms:created xsi:type="dcterms:W3CDTF">2010-02-19T20:53:39Z</dcterms:created>
  <dcterms:modified xsi:type="dcterms:W3CDTF">2018-02-12T20:01:04Z</dcterms:modified>
</cp:coreProperties>
</file>