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slideLayouts/slideLayout43.xml" ContentType="application/vnd.openxmlformats-officedocument.presentationml.slideLayout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Default Extension="emf" ContentType="image/x-emf"/>
  <Override PartName="/ppt/slideLayouts/slideLayout35.xml" ContentType="application/vnd.openxmlformats-officedocument.presentationml.slideLayout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slideLayouts/slideLayout4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49.xml" ContentType="application/vnd.openxmlformats-officedocument.presentationml.slide+xml"/>
  <Override PartName="/ppt/embeddings/oleObject10.bin" ContentType="application/vnd.openxmlformats-officedocument.oleObject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slideLayouts/slideLayout4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embeddings/oleObject11.bin" ContentType="application/vnd.openxmlformats-officedocument.oleObject"/>
  <Override PartName="/ppt/slideLayouts/slideLayout40.xml" ContentType="application/vnd.openxmlformats-officedocument.presentationml.slideLayout+xml"/>
  <Override PartName="/ppt/slides/slide59.xml" ContentType="application/vnd.openxmlformats-officedocument.presentationml.slide+xml"/>
  <Override PartName="/ppt/embeddings/oleObject20.bin" ContentType="application/vnd.openxmlformats-officedocument.oleObject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7.xml" ContentType="application/vnd.openxmlformats-officedocument.presentationml.slideLayout+xml"/>
  <Override PartName="/ppt/embeddings/oleObject4.bin" ContentType="application/vnd.openxmlformats-officedocument.oleObject"/>
  <Override PartName="/ppt/slides/slide20.xml" ContentType="application/vnd.openxmlformats-officedocument.presentationml.slide+xml"/>
  <Override PartName="/ppt/embeddings/oleObject1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embeddings/oleObject12.bin" ContentType="application/vnd.openxmlformats-officedocument.oleObject"/>
  <Override PartName="/ppt/slideLayouts/slideLayout41.xml" ContentType="application/vnd.openxmlformats-officedocument.presentationml.slideLayout+xml"/>
  <Override PartName="/ppt/embeddings/oleObject21.bin" ContentType="application/vnd.openxmlformats-officedocument.oleObject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8.xml" ContentType="application/vnd.openxmlformats-officedocument.presentationml.slideLayout+xml"/>
  <Override PartName="/ppt/embeddings/oleObject5.bin" ContentType="application/vnd.openxmlformats-officedocument.oleObject"/>
  <Override PartName="/ppt/slides/slide21.xml" ContentType="application/vnd.openxmlformats-officedocument.presentationml.slide+xml"/>
  <Override PartName="/ppt/embeddings/oleObject17.bin" ContentType="application/vnd.openxmlformats-officedocument.oleObject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9.xml" ContentType="application/vnd.openxmlformats-officedocument.presentationml.slideLayout+xml"/>
  <Override PartName="/ppt/embeddings/oleObject6.bin" ContentType="application/vnd.openxmlformats-officedocument.oleObject"/>
  <Override PartName="/ppt/slides/slide22.xml" ContentType="application/vnd.openxmlformats-officedocument.presentationml.slide+xml"/>
  <Override PartName="/ppt/embeddings/oleObject18.bin" ContentType="application/vnd.openxmlformats-officedocument.oleObject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84" r:id="rId2"/>
    <p:sldMasterId id="2147483672" r:id="rId3"/>
    <p:sldMasterId id="2147483696" r:id="rId4"/>
  </p:sldMasterIdLst>
  <p:notesMasterIdLst>
    <p:notesMasterId r:id="rId66"/>
  </p:notesMasterIdLst>
  <p:handoutMasterIdLst>
    <p:handoutMasterId r:id="rId67"/>
  </p:handoutMasterIdLst>
  <p:sldIdLst>
    <p:sldId id="256" r:id="rId5"/>
    <p:sldId id="357" r:id="rId6"/>
    <p:sldId id="303" r:id="rId7"/>
    <p:sldId id="319" r:id="rId8"/>
    <p:sldId id="316" r:id="rId9"/>
    <p:sldId id="305" r:id="rId10"/>
    <p:sldId id="306" r:id="rId11"/>
    <p:sldId id="318" r:id="rId12"/>
    <p:sldId id="307" r:id="rId13"/>
    <p:sldId id="309" r:id="rId14"/>
    <p:sldId id="310" r:id="rId15"/>
    <p:sldId id="314" r:id="rId16"/>
    <p:sldId id="312" r:id="rId17"/>
    <p:sldId id="326" r:id="rId18"/>
    <p:sldId id="327" r:id="rId19"/>
    <p:sldId id="328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30" r:id="rId33"/>
    <p:sldId id="323" r:id="rId34"/>
    <p:sldId id="331" r:id="rId35"/>
    <p:sldId id="333" r:id="rId36"/>
    <p:sldId id="336" r:id="rId37"/>
    <p:sldId id="337" r:id="rId38"/>
    <p:sldId id="338" r:id="rId39"/>
    <p:sldId id="340" r:id="rId40"/>
    <p:sldId id="341" r:id="rId41"/>
    <p:sldId id="342" r:id="rId42"/>
    <p:sldId id="343" r:id="rId43"/>
    <p:sldId id="344" r:id="rId44"/>
    <p:sldId id="360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59" r:id="rId64"/>
    <p:sldId id="358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ae Park" initials="J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hiddenSlides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4320" autoAdjust="0"/>
  </p:normalViewPr>
  <p:slideViewPr>
    <p:cSldViewPr snapToGrid="0" snapToObjects="1">
      <p:cViewPr varScale="1">
        <p:scale>
          <a:sx n="115" d="100"/>
          <a:sy n="115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commentAuthors" Target="commentAuthor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tableStyles" Target="tableStyle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w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5C0FE-85EA-5A41-B493-8AB6D991EFC4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D129C-5B04-F841-BF70-1E1B286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67372-A515-A941-97F8-5AA9394712B9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BCF7D-D9B6-BF49-BDF0-D03ECB54F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security,</a:t>
            </a:r>
            <a:r>
              <a:rPr lang="en-US" baseline="0" dirty="0" smtClean="0"/>
              <a:t> privacy, trustworthiness issues?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0E1C3-3AA7-B54D-B680-604DE2B483CE}" type="slidenum">
              <a:rPr lang="ko-KR" altLang="en-US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E2480-09C4-B245-AABD-F888D956BB93}" type="slidenum">
              <a:rPr lang="ko-KR" altLang="en-US"/>
              <a:pPr/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FA679-8797-1F40-A21B-E9A594F1CEE0}" type="slidenum">
              <a:rPr lang="ko-KR" altLang="en-US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EC766-F602-2F42-8C50-71869734F8DF}" type="slidenum">
              <a:rPr lang="ko-KR" altLang="en-US"/>
              <a:pPr/>
              <a:t>31</a:t>
            </a:fld>
            <a:endParaRPr lang="en-US" altLang="ko-K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n-US" altLang="ko-KR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0EC26-1DAC-5243-AA02-DD0FA3A8BC4B}" type="slidenum">
              <a:rPr lang="ko-KR" altLang="en-US"/>
              <a:pPr/>
              <a:t>4</a:t>
            </a:fld>
            <a:endParaRPr lang="en-US" altLang="ko-K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ko-KR" dirty="0" smtClean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C5589-68ED-544D-8CB4-6625C179CA74}" type="slidenum">
              <a:rPr lang="ko-KR" altLang="en-US"/>
              <a:pPr/>
              <a:t>6</a:t>
            </a:fld>
            <a:endParaRPr lang="en-US" altLang="ko-K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lvl="1" eaLnBrk="1" hangingPunct="1">
              <a:buFontTx/>
              <a:buNone/>
            </a:pPr>
            <a:endParaRPr lang="ko-KR" altLang="en-US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4999A-3B33-3D47-A174-121765D3E595}" type="slidenum">
              <a:rPr lang="ko-KR" altLang="en-US"/>
              <a:pPr/>
              <a:t>7</a:t>
            </a:fld>
            <a:endParaRPr lang="en-US" altLang="ko-K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n-US" altLang="ko-KR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567AE-6919-3A4B-8CC2-518A4FEC30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C789E-EAD8-6344-8037-2C67BE149569}" type="slidenum">
              <a:rPr lang="ko-KR" altLang="en-US"/>
              <a:pPr/>
              <a:t>9</a:t>
            </a:fld>
            <a:endParaRPr lang="en-US" altLang="ko-K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ko-KR" dirty="0" smtClean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0C704-A859-DE47-9790-1E1AEB24C602}" type="slidenum">
              <a:rPr lang="ko-KR" altLang="en-US"/>
              <a:pPr/>
              <a:t>10</a:t>
            </a:fld>
            <a:endParaRPr lang="en-US" altLang="ko-K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ko-KR" altLang="en-US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0E1C3-3AA7-B54D-B680-604DE2B483CE}" type="slidenum">
              <a:rPr lang="ko-KR" altLang="en-US" smtClean="0"/>
              <a:pPr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10-02-17 ICS Master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93345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13" y="91440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10-02-17 ICS Master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8350" y="62642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13" y="6264275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9263" y="1390650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913" y="91440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3550" y="681435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	9/21/10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790" y="6240554"/>
            <a:ext cx="702010" cy="23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9263" y="1390650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2616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49263" y="6183557"/>
            <a:ext cx="556280" cy="3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By Jaehong Park 2003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by Jaehong Park 2003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BE217B2-20D7-2140-B62B-03BFF2BE6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6" descr="2010-02-17 ICS Master 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94932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UTSAVectorBlu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0913" y="93345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6" descr="2010-02-17 ICS Master 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263" y="11430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UTSAVectorBlu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0913" y="114300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oleObject" Target="../embeddings/oleObject1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oleObject" Target="../embeddings/oleObject1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oleObject" Target="../embeddings/oleObject1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oleObject1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oleObject" Target="../embeddings/oleObject1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0.bin"/><Relationship Id="rId5" Type="http://schemas.openxmlformats.org/officeDocument/2006/relationships/oleObject" Target="../embeddings/oleObject21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hyperlink" Target="mailto:jae.park@utsa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2130425"/>
            <a:ext cx="8407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Access</a:t>
            </a:r>
            <a:r>
              <a:rPr lang="en-US" sz="3600" dirty="0" smtClean="0"/>
              <a:t>, Usage and </a:t>
            </a:r>
            <a:r>
              <a:rPr lang="en-US" sz="3600" dirty="0" smtClean="0"/>
              <a:t>Activity Controls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717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Mar</a:t>
            </a:r>
            <a:r>
              <a:rPr lang="en-US" dirty="0" smtClean="0"/>
              <a:t>. </a:t>
            </a:r>
            <a:r>
              <a:rPr lang="en-US" dirty="0" smtClean="0"/>
              <a:t>30</a:t>
            </a:r>
            <a:r>
              <a:rPr lang="en-US" dirty="0" smtClean="0"/>
              <a:t>, 2012</a:t>
            </a:r>
          </a:p>
          <a:p>
            <a:r>
              <a:rPr lang="en-US" dirty="0" smtClean="0"/>
              <a:t>UTSA CS6393</a:t>
            </a:r>
          </a:p>
          <a:p>
            <a:endParaRPr lang="en-US" dirty="0" smtClean="0"/>
          </a:p>
          <a:p>
            <a:r>
              <a:rPr lang="en-US" dirty="0" smtClean="0"/>
              <a:t>Jaehong Park</a:t>
            </a:r>
          </a:p>
          <a:p>
            <a:r>
              <a:rPr lang="en-US" dirty="0" smtClean="0"/>
              <a:t>Institute for Cyber Security</a:t>
            </a:r>
          </a:p>
          <a:p>
            <a:r>
              <a:rPr lang="en-US" dirty="0" smtClean="0"/>
              <a:t>University of Texas at San Antonio</a:t>
            </a:r>
          </a:p>
          <a:p>
            <a:r>
              <a:rPr lang="en-US" dirty="0" err="1" smtClean="0"/>
              <a:t>jae.park@utsa.edu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5418" y="966145"/>
            <a:ext cx="3610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2400" b="1" dirty="0" smtClean="0">
                <a:solidFill>
                  <a:srgbClr val="131F49"/>
                </a:solidFill>
              </a:rPr>
              <a:t>Institute for Cyber Security</a:t>
            </a:r>
            <a:endParaRPr lang="en-US" sz="2400" b="1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91225"/>
            <a:ext cx="2133600" cy="365125"/>
          </a:xfrm>
          <a:noFill/>
        </p:spPr>
        <p:txBody>
          <a:bodyPr/>
          <a:lstStyle/>
          <a:p>
            <a:fld id="{C1ECBDE8-5D5A-2240-B360-69F5C41CA01A}" type="slidenum">
              <a:rPr lang="ko-KR" altLang="en-US"/>
              <a:pPr/>
              <a:t>10</a:t>
            </a:fld>
            <a:endParaRPr lang="en-US" altLang="ko-KR"/>
          </a:p>
        </p:txBody>
      </p:sp>
      <p:sp>
        <p:nvSpPr>
          <p:cNvPr id="38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charset="-127"/>
                <a:cs typeface="굴림" charset="-127"/>
              </a:rPr>
              <a:t>Building UCON</a:t>
            </a:r>
            <a:r>
              <a:rPr lang="en-US" altLang="ko-KR" baseline="-25000">
                <a:ea typeface="굴림" charset="-127"/>
                <a:cs typeface="굴림" charset="-127"/>
              </a:rPr>
              <a:t>ABC</a:t>
            </a:r>
            <a:r>
              <a:rPr lang="en-US" altLang="ko-KR">
                <a:ea typeface="굴림" charset="-127"/>
                <a:cs typeface="굴림" charset="-127"/>
              </a:rPr>
              <a:t> Models</a:t>
            </a:r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0" y="1692275"/>
          <a:ext cx="4946650" cy="3387725"/>
        </p:xfrm>
        <a:graphic>
          <a:graphicData uri="http://schemas.openxmlformats.org/presentationml/2006/ole">
            <p:oleObj spid="_x0000_s83970" name="VISIO" r:id="rId4" imgW="5080000" imgH="3479800" progId="">
              <p:embed/>
            </p:oleObj>
          </a:graphicData>
        </a:graphic>
      </p:graphicFrame>
      <p:graphicFrame>
        <p:nvGraphicFramePr>
          <p:cNvPr id="504836" name="Object 4"/>
          <p:cNvGraphicFramePr>
            <a:graphicFrameLocks noChangeAspect="1"/>
          </p:cNvGraphicFramePr>
          <p:nvPr/>
        </p:nvGraphicFramePr>
        <p:xfrm>
          <a:off x="1033463" y="4283075"/>
          <a:ext cx="1320800" cy="1676400"/>
        </p:xfrm>
        <a:graphic>
          <a:graphicData uri="http://schemas.openxmlformats.org/presentationml/2006/ole">
            <p:oleObj spid="_x0000_s83971" name="VISIO" r:id="rId5" imgW="1362960" imgH="1729800" progId="">
              <p:embed/>
            </p:oleObj>
          </a:graphicData>
        </a:graphic>
      </p:graphicFrame>
      <p:graphicFrame>
        <p:nvGraphicFramePr>
          <p:cNvPr id="504837" name="Object 5"/>
          <p:cNvGraphicFramePr>
            <a:graphicFrameLocks noChangeAspect="1"/>
          </p:cNvGraphicFramePr>
          <p:nvPr/>
        </p:nvGraphicFramePr>
        <p:xfrm>
          <a:off x="2590800" y="4283075"/>
          <a:ext cx="1311275" cy="1676400"/>
        </p:xfrm>
        <a:graphic>
          <a:graphicData uri="http://schemas.openxmlformats.org/presentationml/2006/ole">
            <p:oleObj spid="_x0000_s83972" name="VISIO" r:id="rId6" imgW="1357920" imgH="1735920" progId="">
              <p:embed/>
            </p:oleObj>
          </a:graphicData>
        </a:graphic>
      </p:graphicFrame>
      <p:sp>
        <p:nvSpPr>
          <p:cNvPr id="504838" name="Rectangle 6"/>
          <p:cNvSpPr>
            <a:spLocks noChangeArrowheads="1"/>
          </p:cNvSpPr>
          <p:nvPr/>
        </p:nvSpPr>
        <p:spPr bwMode="auto">
          <a:xfrm>
            <a:off x="4876800" y="3902075"/>
            <a:ext cx="4267200" cy="2060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60000"/>
            </a:pPr>
            <a:r>
              <a:rPr lang="en-US" altLang="ko-KR" sz="2000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Continuity </a:t>
            </a:r>
            <a:endParaRPr lang="en-US" altLang="ko-KR" sz="2000">
              <a:latin typeface="Tahoma" charset="0"/>
              <a:ea typeface="굴림" charset="-127"/>
              <a:cs typeface="굴림" charset="-127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</a:pPr>
            <a:r>
              <a:rPr lang="en-US" altLang="ko-KR" sz="1800">
                <a:latin typeface="Tahoma" charset="0"/>
                <a:ea typeface="굴림" charset="-127"/>
                <a:cs typeface="굴림" charset="-127"/>
              </a:rPr>
              <a:t>Decision can be made during usage for continuous enforcement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60000"/>
            </a:pPr>
            <a:r>
              <a:rPr lang="en-US" altLang="ko-KR" sz="2000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Mutability</a:t>
            </a:r>
            <a:endParaRPr lang="en-US" altLang="ko-KR" sz="2000">
              <a:latin typeface="Tahoma" charset="0"/>
              <a:ea typeface="굴림" charset="-127"/>
              <a:cs typeface="굴림" charset="-127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</a:pPr>
            <a:r>
              <a:rPr lang="en-US" altLang="ko-KR" sz="1800">
                <a:latin typeface="Tahoma" charset="0"/>
                <a:ea typeface="굴림" charset="-127"/>
                <a:cs typeface="굴림" charset="-127"/>
              </a:rPr>
              <a:t>Attributes can be updated as side-effects of subjects’ actions</a:t>
            </a:r>
          </a:p>
        </p:txBody>
      </p:sp>
      <p:graphicFrame>
        <p:nvGraphicFramePr>
          <p:cNvPr id="504839" name="Object 7"/>
          <p:cNvGraphicFramePr>
            <a:graphicFrameLocks noChangeAspect="1"/>
          </p:cNvGraphicFramePr>
          <p:nvPr/>
        </p:nvGraphicFramePr>
        <p:xfrm>
          <a:off x="4495800" y="1463675"/>
          <a:ext cx="4648200" cy="1130300"/>
        </p:xfrm>
        <a:graphic>
          <a:graphicData uri="http://schemas.openxmlformats.org/presentationml/2006/ole">
            <p:oleObj spid="_x0000_s83973" name="VISIO" r:id="rId7" imgW="4965700" imgH="1206500" progId="">
              <p:embed/>
            </p:oleObj>
          </a:graphicData>
        </a:graphic>
      </p:graphicFrame>
      <p:graphicFrame>
        <p:nvGraphicFramePr>
          <p:cNvPr id="504840" name="Object 8"/>
          <p:cNvGraphicFramePr>
            <a:graphicFrameLocks noChangeAspect="1"/>
          </p:cNvGraphicFramePr>
          <p:nvPr/>
        </p:nvGraphicFramePr>
        <p:xfrm>
          <a:off x="7086600" y="1463675"/>
          <a:ext cx="2057400" cy="684213"/>
        </p:xfrm>
        <a:graphic>
          <a:graphicData uri="http://schemas.openxmlformats.org/presentationml/2006/ole">
            <p:oleObj spid="_x0000_s83974" name="VISIO" r:id="rId8" imgW="2108200" imgH="762000" progId="">
              <p:embed/>
            </p:oleObj>
          </a:graphicData>
        </a:graphic>
      </p:graphicFrame>
      <p:graphicFrame>
        <p:nvGraphicFramePr>
          <p:cNvPr id="504841" name="Object 9"/>
          <p:cNvGraphicFramePr>
            <a:graphicFrameLocks noChangeAspect="1"/>
          </p:cNvGraphicFramePr>
          <p:nvPr/>
        </p:nvGraphicFramePr>
        <p:xfrm>
          <a:off x="4495800" y="2517775"/>
          <a:ext cx="4648200" cy="746125"/>
        </p:xfrm>
        <a:graphic>
          <a:graphicData uri="http://schemas.openxmlformats.org/presentationml/2006/ole">
            <p:oleObj spid="_x0000_s83975" name="VISIO" r:id="rId9" imgW="4847400" imgH="777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D0FF18-A429-BC4F-96C5-A861391B00FE}" type="slidenum">
              <a:rPr lang="ko-KR" altLang="en-US"/>
              <a:pPr/>
              <a:t>11</a:t>
            </a:fld>
            <a:endParaRPr lang="en-US" altLang="ko-KR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charset="-127"/>
                <a:cs typeface="굴림" charset="-127"/>
              </a:rPr>
              <a:t>Examples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Long-distance phone </a:t>
            </a:r>
            <a:r>
              <a:rPr lang="en-US" altLang="ko-KR" dirty="0">
                <a:solidFill>
                  <a:srgbClr val="008000"/>
                </a:solidFill>
                <a:ea typeface="굴림" charset="-127"/>
                <a:cs typeface="굴림" charset="-127"/>
              </a:rPr>
              <a:t>(pre-authorization with post-update)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Pre-paid phone card </a:t>
            </a:r>
            <a:r>
              <a:rPr lang="en-US" altLang="ko-KR" dirty="0">
                <a:solidFill>
                  <a:srgbClr val="008000"/>
                </a:solidFill>
                <a:ea typeface="굴림" charset="-127"/>
                <a:cs typeface="굴림" charset="-127"/>
              </a:rPr>
              <a:t>(ongoing-authorization with ongoing-update)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Pay-per-view </a:t>
            </a:r>
            <a:r>
              <a:rPr lang="en-US" altLang="ko-KR" dirty="0">
                <a:solidFill>
                  <a:srgbClr val="008000"/>
                </a:solidFill>
                <a:ea typeface="굴림" charset="-127"/>
                <a:cs typeface="굴림" charset="-127"/>
              </a:rPr>
              <a:t>(pre-authorization with pre-updates)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Click Ad within every 30 minutes </a:t>
            </a:r>
            <a:r>
              <a:rPr lang="en-US" altLang="ko-KR" dirty="0">
                <a:solidFill>
                  <a:srgbClr val="008000"/>
                </a:solidFill>
                <a:ea typeface="굴림" charset="-127"/>
                <a:cs typeface="굴림" charset="-127"/>
              </a:rPr>
              <a:t>(ongoing-obligation with ongoing-updates)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Business Hour </a:t>
            </a:r>
            <a:r>
              <a:rPr lang="en-US" altLang="ko-KR" dirty="0">
                <a:solidFill>
                  <a:srgbClr val="008000"/>
                </a:solidFill>
                <a:ea typeface="굴림" charset="-127"/>
                <a:cs typeface="굴림" charset="-127"/>
              </a:rPr>
              <a:t>(pre-/ongoing-condition)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D0FF18-A429-BC4F-96C5-A861391B00FE}" type="slidenum">
              <a:rPr lang="ko-KR" altLang="en-US"/>
              <a:pPr/>
              <a:t>12</a:t>
            </a:fld>
            <a:endParaRPr lang="en-US" altLang="ko-KR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baseline="-25000" dirty="0" smtClean="0">
                <a:ea typeface="굴림" charset="-127"/>
                <a:cs typeface="굴림" charset="-127"/>
              </a:rPr>
              <a:t>ABC</a:t>
            </a:r>
            <a:r>
              <a:rPr lang="en-US" altLang="ko-KR" dirty="0" smtClean="0">
                <a:ea typeface="굴림" charset="-127"/>
                <a:cs typeface="굴림" charset="-127"/>
              </a:rPr>
              <a:t> Model Space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graphicFrame>
        <p:nvGraphicFramePr>
          <p:cNvPr id="7" name="Group 3"/>
          <p:cNvGraphicFramePr>
            <a:graphicFrameLocks/>
          </p:cNvGraphicFramePr>
          <p:nvPr/>
        </p:nvGraphicFramePr>
        <p:xfrm>
          <a:off x="457200" y="1417638"/>
          <a:ext cx="8077200" cy="4143376"/>
        </p:xfrm>
        <a:graphic>
          <a:graphicData uri="http://schemas.openxmlformats.org/drawingml/2006/table">
            <a:tbl>
              <a:tblPr/>
              <a:tblGrid>
                <a:gridCol w="914400"/>
                <a:gridCol w="2090738"/>
                <a:gridCol w="1577975"/>
                <a:gridCol w="1727200"/>
                <a:gridCol w="176688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ko-KR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굴림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0(Immutable)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1(pre)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2(ongoing)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3(post)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preA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onA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preB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onB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preC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onC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4572000" y="5561014"/>
            <a:ext cx="3581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2400" dirty="0">
                <a:solidFill>
                  <a:schemeClr val="hlink"/>
                </a:solidFill>
                <a:latin typeface="Tahoma" charset="0"/>
                <a:ea typeface="굴림" charset="-127"/>
                <a:cs typeface="굴림" charset="-127"/>
              </a:rPr>
              <a:t>N</a:t>
            </a:r>
            <a:r>
              <a:rPr lang="en-US" altLang="ko-KR" sz="2400" dirty="0">
                <a:latin typeface="Tahoma" charset="0"/>
                <a:ea typeface="굴림" charset="-127"/>
                <a:cs typeface="굴림" charset="-127"/>
              </a:rPr>
              <a:t> : Not applicable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944989-6F9A-754B-8C70-2C16EFA8BCBA}" type="slidenum">
              <a:rPr lang="ko-KR" altLang="en-US"/>
              <a:pPr/>
              <a:t>13</a:t>
            </a:fld>
            <a:endParaRPr lang="en-US" altLang="ko-KR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>
                <a:ea typeface="굴림" charset="-127"/>
                <a:cs typeface="굴림" charset="-127"/>
              </a:rPr>
              <a:t>A Family of UCON</a:t>
            </a:r>
            <a:r>
              <a:rPr lang="en-US" altLang="ko-KR" sz="3800" baseline="-25000">
                <a:ea typeface="굴림" charset="-127"/>
                <a:cs typeface="굴림" charset="-127"/>
              </a:rPr>
              <a:t>ABC</a:t>
            </a:r>
            <a:r>
              <a:rPr lang="en-US" altLang="ko-KR" sz="3800">
                <a:ea typeface="굴림" charset="-127"/>
                <a:cs typeface="굴림" charset="-127"/>
              </a:rPr>
              <a:t> Core Models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990600" y="1417638"/>
          <a:ext cx="6781800" cy="4648200"/>
        </p:xfrm>
        <a:graphic>
          <a:graphicData uri="http://schemas.openxmlformats.org/presentationml/2006/ole">
            <p:oleObj spid="_x0000_s91138" name="VISIO" r:id="rId4" imgW="7190640" imgH="5076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ea typeface="굴림" charset="-127"/>
                <a:cs typeface="굴림" charset="-127"/>
              </a:rPr>
              <a:t>UCON</a:t>
            </a:r>
            <a:r>
              <a:rPr lang="en-US" altLang="ko-KR" baseline="-25000" dirty="0" err="1" smtClean="0">
                <a:ea typeface="굴림" charset="-127"/>
                <a:cs typeface="굴림" charset="-127"/>
              </a:rPr>
              <a:t>preA</a:t>
            </a:r>
            <a:r>
              <a:rPr lang="en-US" altLang="ko-KR" baseline="-25000" dirty="0" smtClean="0">
                <a:ea typeface="굴림" charset="-127"/>
                <a:cs typeface="굴림" charset="-127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4694238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Online content distribution service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Pay-per-view (pre-update)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Metered payment (post-update)</a:t>
            </a:r>
            <a:endParaRPr kumimoji="0" lang="en-US" altLang="ko-KR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굴림" charset="-127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0" y="1417638"/>
          <a:ext cx="4572000" cy="3132138"/>
        </p:xfrm>
        <a:graphic>
          <a:graphicData uri="http://schemas.openxmlformats.org/presentationml/2006/ole">
            <p:oleObj spid="_x0000_s123906" name="VISIO" r:id="rId3" imgW="5080000" imgH="3479800" progId="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4618038"/>
            <a:ext cx="7620000" cy="1371600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648200" y="2065600"/>
          <a:ext cx="4267200" cy="1957388"/>
        </p:xfrm>
        <a:graphic>
          <a:graphicData uri="http://schemas.openxmlformats.org/presentationml/2006/ole">
            <p:oleObj spid="_x0000_s123907" name="VISIO" r:id="rId4" imgW="4508500" imgH="207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ea typeface="굴림" charset="-127"/>
                <a:cs typeface="굴림" charset="-127"/>
              </a:rPr>
              <a:t>UCON</a:t>
            </a:r>
            <a:r>
              <a:rPr lang="en-US" altLang="ko-KR" baseline="-25000" dirty="0" err="1" smtClean="0">
                <a:ea typeface="굴림" charset="-127"/>
                <a:cs typeface="굴림" charset="-127"/>
              </a:rPr>
              <a:t>onA</a:t>
            </a:r>
            <a:r>
              <a:rPr lang="en-US" altLang="ko-KR" baseline="-25000" dirty="0" smtClean="0">
                <a:ea typeface="굴림" charset="-127"/>
                <a:cs typeface="굴림" charset="-127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4846638"/>
            <a:ext cx="7239000" cy="97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Pay-per-minutes (pre-paid Phone Card) </a:t>
            </a:r>
            <a:endParaRPr kumimoji="0" lang="en-US" altLang="ko-KR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굴림" charset="-127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0" y="1417638"/>
          <a:ext cx="4572000" cy="3130550"/>
        </p:xfrm>
        <a:graphic>
          <a:graphicData uri="http://schemas.openxmlformats.org/presentationml/2006/ole">
            <p:oleObj spid="_x0000_s124930" name="VISIO" r:id="rId3" imgW="5080000" imgH="3479800" progId="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4694238"/>
            <a:ext cx="7620000" cy="1219200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72000" y="2009773"/>
          <a:ext cx="4276725" cy="1962150"/>
        </p:xfrm>
        <a:graphic>
          <a:graphicData uri="http://schemas.openxmlformats.org/presentationml/2006/ole">
            <p:oleObj spid="_x0000_s124931" name="VISIO" r:id="rId4" imgW="4508500" imgH="207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ko-KR"/>
              <a:t>© Jae Park 2009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0219C1-B0C9-6B49-8E50-4AD6FCCC61D3}" type="slidenum">
              <a:rPr lang="ko-KR" altLang="en-US"/>
              <a:pPr/>
              <a:t>16</a:t>
            </a:fld>
            <a:endParaRPr lang="en-US" altLang="ko-KR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>
                <a:ea typeface="굴림" charset="-127"/>
                <a:cs typeface="굴림" charset="-127"/>
              </a:rPr>
              <a:t>UCON</a:t>
            </a:r>
            <a:r>
              <a:rPr lang="en-US" altLang="ko-KR" sz="3800" baseline="-25000">
                <a:ea typeface="굴림" charset="-127"/>
                <a:cs typeface="굴림" charset="-127"/>
              </a:rPr>
              <a:t>preA</a:t>
            </a:r>
            <a:r>
              <a:rPr lang="en-US" altLang="ko-KR" sz="3800">
                <a:ea typeface="굴림" charset="-127"/>
                <a:cs typeface="굴림" charset="-127"/>
              </a:rPr>
              <a:t>: pre-Authorizations Model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z="2400">
                <a:solidFill>
                  <a:srgbClr val="008000"/>
                </a:solidFill>
                <a:ea typeface="굴림" charset="-127"/>
                <a:cs typeface="굴림" charset="-127"/>
              </a:rPr>
              <a:t>UCON</a:t>
            </a:r>
            <a:r>
              <a:rPr lang="en-US" altLang="ko-KR" sz="2400" baseline="-25000">
                <a:solidFill>
                  <a:srgbClr val="008000"/>
                </a:solidFill>
                <a:ea typeface="굴림" charset="-127"/>
                <a:cs typeface="굴림" charset="-127"/>
              </a:rPr>
              <a:t>preA0</a:t>
            </a:r>
            <a:endParaRPr lang="en-US" altLang="ko-KR" sz="2400">
              <a:solidFill>
                <a:srgbClr val="008000"/>
              </a:solidFill>
              <a:ea typeface="굴림" charset="-127"/>
              <a:cs typeface="굴림" charset="-127"/>
            </a:endParaRPr>
          </a:p>
          <a:p>
            <a:pPr lvl="1" eaLnBrk="1" hangingPunct="1"/>
            <a:r>
              <a:rPr lang="en-US" altLang="ko-KR" sz="2200" i="1">
                <a:ea typeface="굴림" charset="-127"/>
                <a:cs typeface="굴림" charset="-127"/>
              </a:rPr>
              <a:t>S, O, R, ATT(S), ATT(O)</a:t>
            </a:r>
            <a:r>
              <a:rPr lang="en-US" altLang="ko-KR" sz="2200">
                <a:ea typeface="굴림" charset="-127"/>
                <a:cs typeface="굴림" charset="-127"/>
              </a:rPr>
              <a:t> and </a:t>
            </a:r>
            <a:r>
              <a:rPr lang="en-US" altLang="ko-KR" sz="2200" i="1">
                <a:ea typeface="굴림" charset="-127"/>
                <a:cs typeface="굴림" charset="-127"/>
              </a:rPr>
              <a:t>preA</a:t>
            </a:r>
            <a:r>
              <a:rPr lang="en-US" altLang="ko-KR" sz="2200">
                <a:ea typeface="굴림" charset="-127"/>
                <a:cs typeface="굴림" charset="-127"/>
              </a:rPr>
              <a:t> (subjects, objects, rights, subject attributes, object attributes, and pre-authorizations respectively);</a:t>
            </a:r>
          </a:p>
          <a:p>
            <a:pPr lvl="1" eaLnBrk="1" hangingPunct="1"/>
            <a:r>
              <a:rPr lang="en-US" altLang="ko-KR" sz="2200" i="1">
                <a:ea typeface="굴림" charset="-127"/>
                <a:cs typeface="굴림" charset="-127"/>
              </a:rPr>
              <a:t>allowed(s,o,r) </a:t>
            </a:r>
            <a:r>
              <a:rPr lang="en-US" altLang="ko-KR" sz="2200" i="1">
                <a:ea typeface="굴림" charset="-127"/>
                <a:cs typeface="굴림" charset="-127"/>
                <a:sym typeface="Symbol" charset="2"/>
              </a:rPr>
              <a:t></a:t>
            </a:r>
            <a:r>
              <a:rPr lang="en-US" altLang="ko-KR" sz="2200" i="1">
                <a:ea typeface="굴림" charset="-127"/>
                <a:cs typeface="굴림" charset="-127"/>
                <a:sym typeface="Wingdings" charset="2"/>
              </a:rPr>
              <a:t> </a:t>
            </a:r>
            <a:r>
              <a:rPr lang="en-US" altLang="ko-KR" sz="2200" i="1">
                <a:ea typeface="굴림" charset="-127"/>
                <a:cs typeface="굴림" charset="-127"/>
              </a:rPr>
              <a:t>preA(ATT(s),ATT(o),r)</a:t>
            </a:r>
          </a:p>
          <a:p>
            <a:pPr eaLnBrk="1" hangingPunct="1"/>
            <a:r>
              <a:rPr lang="en-US" altLang="ko-KR" sz="2400">
                <a:solidFill>
                  <a:srgbClr val="008000"/>
                </a:solidFill>
                <a:ea typeface="굴림" charset="-127"/>
                <a:cs typeface="굴림" charset="-127"/>
              </a:rPr>
              <a:t>UCON</a:t>
            </a:r>
            <a:r>
              <a:rPr lang="en-US" altLang="ko-KR" sz="2400" baseline="-25000">
                <a:solidFill>
                  <a:srgbClr val="008000"/>
                </a:solidFill>
                <a:ea typeface="굴림" charset="-127"/>
                <a:cs typeface="굴림" charset="-127"/>
              </a:rPr>
              <a:t>preA1 </a:t>
            </a:r>
          </a:p>
          <a:p>
            <a:pPr lvl="1" eaLnBrk="1" hangingPunct="1"/>
            <a:r>
              <a:rPr lang="en-US" altLang="ko-KR" sz="2200" i="1">
                <a:ea typeface="굴림" charset="-127"/>
                <a:cs typeface="굴림" charset="-127"/>
              </a:rPr>
              <a:t>preUpdate(ATT(s)),preUpdate(ATT(o))</a:t>
            </a:r>
          </a:p>
          <a:p>
            <a:pPr eaLnBrk="1" hangingPunct="1"/>
            <a:r>
              <a:rPr lang="en-US" altLang="ko-KR" sz="2400">
                <a:solidFill>
                  <a:srgbClr val="008000"/>
                </a:solidFill>
                <a:ea typeface="굴림" charset="-127"/>
                <a:cs typeface="굴림" charset="-127"/>
              </a:rPr>
              <a:t>UCON</a:t>
            </a:r>
            <a:r>
              <a:rPr lang="en-US" altLang="ko-KR" sz="2400" baseline="-25000">
                <a:solidFill>
                  <a:srgbClr val="008000"/>
                </a:solidFill>
                <a:ea typeface="굴림" charset="-127"/>
                <a:cs typeface="굴림" charset="-127"/>
              </a:rPr>
              <a:t>preA3 </a:t>
            </a:r>
          </a:p>
          <a:p>
            <a:pPr lvl="1" eaLnBrk="1" hangingPunct="1"/>
            <a:r>
              <a:rPr lang="en-US" altLang="ko-KR" sz="2200" i="1">
                <a:ea typeface="굴림" charset="-127"/>
                <a:cs typeface="굴림" charset="-127"/>
              </a:rPr>
              <a:t>postUpdate(ATT(s)),postUpdate(ATT(o))</a:t>
            </a:r>
          </a:p>
          <a:p>
            <a:pPr eaLnBrk="1" hangingPunct="1"/>
            <a:endParaRPr lang="en-US" altLang="ko-KR" sz="2400" i="1">
              <a:ea typeface="굴림" charset="-127"/>
              <a:cs typeface="굴림" charset="-127"/>
            </a:endParaRPr>
          </a:p>
          <a:p>
            <a:pPr eaLnBrk="1" hangingPunct="1"/>
            <a:endParaRPr lang="ko-KR" altLang="en-US" sz="240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C8F6-9B9D-5B44-BC10-7A9966E32CA3}" type="slidenum">
              <a:rPr lang="en-US"/>
              <a:pPr/>
              <a:t>17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UCON</a:t>
            </a:r>
            <a:r>
              <a:rPr lang="en-US" sz="3600" baseline="-25000"/>
              <a:t>preA0</a:t>
            </a:r>
            <a:r>
              <a:rPr lang="en-US" sz="3600"/>
              <a:t>: MAC Example 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/>
              <a:t>L</a:t>
            </a:r>
            <a:r>
              <a:rPr lang="en-US" sz="2400"/>
              <a:t> is a lattice of security labels with dominance relation </a:t>
            </a:r>
            <a:r>
              <a:rPr lang="en-US" sz="2400">
                <a:sym typeface="Symbol" pitchFamily="1" charset="2"/>
              </a:rPr>
              <a:t></a:t>
            </a:r>
            <a:endParaRPr lang="en-US" sz="2400"/>
          </a:p>
          <a:p>
            <a:r>
              <a:rPr lang="en-US" sz="2400" i="1"/>
              <a:t>clearance: S </a:t>
            </a:r>
            <a:r>
              <a:rPr lang="en-US" sz="2400" i="1">
                <a:sym typeface="Symbol" pitchFamily="1" charset="2"/>
              </a:rPr>
              <a:t></a:t>
            </a:r>
            <a:r>
              <a:rPr lang="en-US" sz="2400" i="1"/>
              <a:t> L</a:t>
            </a:r>
          </a:p>
          <a:p>
            <a:r>
              <a:rPr lang="en-US" sz="2400" i="1"/>
              <a:t>classification: O </a:t>
            </a:r>
            <a:r>
              <a:rPr lang="en-US" sz="2400" i="1">
                <a:sym typeface="Symbol" pitchFamily="1" charset="2"/>
              </a:rPr>
              <a:t></a:t>
            </a:r>
            <a:r>
              <a:rPr lang="en-US" sz="2400" i="1"/>
              <a:t> L</a:t>
            </a:r>
          </a:p>
          <a:p>
            <a:r>
              <a:rPr lang="en-US" sz="2400" i="1"/>
              <a:t>ATT(S) = {clearance}</a:t>
            </a:r>
          </a:p>
          <a:p>
            <a:r>
              <a:rPr lang="en-US" sz="2400" i="1"/>
              <a:t>ATT(O) = {classification}</a:t>
            </a:r>
          </a:p>
          <a:p>
            <a:r>
              <a:rPr lang="en-US" sz="2400" i="1"/>
              <a:t>allowed(s,o,read) </a:t>
            </a:r>
            <a:r>
              <a:rPr lang="en-US" sz="2400" i="1">
                <a:sym typeface="Symbol" pitchFamily="1" charset="2"/>
              </a:rPr>
              <a:t></a:t>
            </a:r>
            <a:r>
              <a:rPr lang="en-US" sz="2400" i="1"/>
              <a:t> clearance(s) </a:t>
            </a:r>
            <a:r>
              <a:rPr lang="en-US" sz="2400" i="1">
                <a:sym typeface="Symbol" pitchFamily="1" charset="2"/>
              </a:rPr>
              <a:t> </a:t>
            </a:r>
            <a:r>
              <a:rPr lang="en-US" sz="2400" i="1"/>
              <a:t>classification(o)</a:t>
            </a:r>
          </a:p>
          <a:p>
            <a:r>
              <a:rPr lang="en-US" sz="2400" i="1"/>
              <a:t>allowed(s,o,write) </a:t>
            </a:r>
            <a:r>
              <a:rPr lang="en-US" sz="2400" i="1">
                <a:sym typeface="Symbol" pitchFamily="1" charset="2"/>
              </a:rPr>
              <a:t></a:t>
            </a:r>
            <a:r>
              <a:rPr lang="en-US" sz="2400" i="1"/>
              <a:t> clearance(s) </a:t>
            </a:r>
            <a:r>
              <a:rPr lang="en-US" sz="2400" i="1">
                <a:sym typeface="Symbol" pitchFamily="1" charset="2"/>
              </a:rPr>
              <a:t> </a:t>
            </a:r>
            <a:r>
              <a:rPr lang="en-US" sz="2400" i="1"/>
              <a:t>classification(o)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6C03-429D-E746-B082-EEA4EC5A3AF9}" type="slidenum">
              <a:rPr lang="en-US"/>
              <a:pPr/>
              <a:t>18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DAC in UCON:</a:t>
            </a:r>
            <a:r>
              <a:rPr lang="en-US" sz="3200" i="1"/>
              <a:t>with ACL (UCON</a:t>
            </a:r>
            <a:r>
              <a:rPr lang="en-US" sz="3200" i="1" baseline="-25000"/>
              <a:t>preA0</a:t>
            </a:r>
            <a:r>
              <a:rPr lang="en-US" sz="3200" i="1"/>
              <a:t>)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7713"/>
            <a:ext cx="8269288" cy="4114800"/>
          </a:xfrm>
        </p:spPr>
        <p:txBody>
          <a:bodyPr/>
          <a:lstStyle/>
          <a:p>
            <a:r>
              <a:rPr lang="en-US" sz="2800" i="1"/>
              <a:t>N</a:t>
            </a:r>
            <a:r>
              <a:rPr lang="en-US" sz="2800"/>
              <a:t> is a set of identity names</a:t>
            </a:r>
          </a:p>
          <a:p>
            <a:r>
              <a:rPr lang="en-US" sz="2800" i="1"/>
              <a:t>id : S </a:t>
            </a:r>
            <a:r>
              <a:rPr lang="en-US" sz="2800" i="1">
                <a:sym typeface="Symbol" pitchFamily="1" charset="2"/>
              </a:rPr>
              <a:t></a:t>
            </a:r>
            <a:r>
              <a:rPr lang="en-US" sz="2800" i="1"/>
              <a:t> N</a:t>
            </a:r>
            <a:r>
              <a:rPr lang="en-US" sz="2800"/>
              <a:t>, one to one mapping</a:t>
            </a:r>
          </a:p>
          <a:p>
            <a:r>
              <a:rPr lang="en-US" sz="2800" i="1"/>
              <a:t>ACL : O </a:t>
            </a:r>
            <a:r>
              <a:rPr lang="en-US" sz="2800" i="1">
                <a:sym typeface="Symbol" pitchFamily="1" charset="2"/>
              </a:rPr>
              <a:t></a:t>
            </a:r>
            <a:r>
              <a:rPr lang="en-US" sz="2800" i="1"/>
              <a:t> 2</a:t>
            </a:r>
            <a:r>
              <a:rPr lang="en-US" sz="2800" i="1" baseline="30000"/>
              <a:t>N x R</a:t>
            </a:r>
            <a:r>
              <a:rPr lang="en-US" sz="2800"/>
              <a:t>, </a:t>
            </a:r>
            <a:r>
              <a:rPr lang="en-US" sz="2800" i="1"/>
              <a:t>n</a:t>
            </a:r>
            <a:r>
              <a:rPr lang="en-US" sz="2800"/>
              <a:t> is authorized to do </a:t>
            </a:r>
            <a:r>
              <a:rPr lang="en-US" sz="2800" i="1"/>
              <a:t>r</a:t>
            </a:r>
            <a:r>
              <a:rPr lang="en-US" sz="2800"/>
              <a:t> to </a:t>
            </a:r>
            <a:r>
              <a:rPr lang="en-US" sz="2800" i="1"/>
              <a:t>o</a:t>
            </a:r>
          </a:p>
          <a:p>
            <a:r>
              <a:rPr lang="en-US" sz="2800" i="1"/>
              <a:t>ATT(S)= {id}</a:t>
            </a:r>
          </a:p>
          <a:p>
            <a:r>
              <a:rPr lang="en-US" sz="2800" i="1"/>
              <a:t>ATT(O)= {ACL}</a:t>
            </a:r>
          </a:p>
          <a:p>
            <a:r>
              <a:rPr lang="en-US" sz="2800" i="1"/>
              <a:t>allowed(s,o,r) </a:t>
            </a:r>
            <a:r>
              <a:rPr lang="en-US" sz="2800" i="1">
                <a:sym typeface="Symbol" pitchFamily="1" charset="2"/>
              </a:rPr>
              <a:t> </a:t>
            </a:r>
            <a:r>
              <a:rPr lang="en-US" sz="2800" i="1"/>
              <a:t>(id(s),r) </a:t>
            </a:r>
            <a:r>
              <a:rPr lang="en-US" sz="2800" i="1">
                <a:sym typeface="Symbol" pitchFamily="1" charset="2"/>
              </a:rPr>
              <a:t></a:t>
            </a:r>
            <a:r>
              <a:rPr lang="en-US" sz="2800" i="1"/>
              <a:t> ACL(o)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DEE5-7309-D148-B282-C8DA6B67AA9C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RBAC in UCON: </a:t>
            </a:r>
            <a:r>
              <a:rPr lang="en-US" sz="3200" i="1"/>
              <a:t>RBAC</a:t>
            </a:r>
            <a:r>
              <a:rPr lang="en-US" sz="3200" i="1" baseline="-25000"/>
              <a:t>1</a:t>
            </a:r>
            <a:r>
              <a:rPr lang="en-US" sz="3200" i="1"/>
              <a:t> (UCON</a:t>
            </a:r>
            <a:r>
              <a:rPr lang="en-US" sz="3200" i="1" baseline="-25000"/>
              <a:t>preA0</a:t>
            </a:r>
            <a:r>
              <a:rPr lang="en-US" sz="3200" i="1"/>
              <a:t>)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P = {(</a:t>
            </a:r>
            <a:r>
              <a:rPr lang="en-US" sz="2800" i="1" dirty="0" err="1"/>
              <a:t>o,r</a:t>
            </a:r>
            <a:r>
              <a:rPr lang="en-US" sz="2800" i="1" dirty="0"/>
              <a:t>)}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ROLE</a:t>
            </a:r>
            <a:r>
              <a:rPr lang="en-US" sz="2800" dirty="0"/>
              <a:t> is a partially ordered set of roles with dominance relation </a:t>
            </a:r>
            <a:r>
              <a:rPr lang="en-US" sz="2800" dirty="0" err="1">
                <a:sym typeface="Symbol" pitchFamily="1" charset="2"/>
              </a:rPr>
              <a:t>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i="1" dirty="0" err="1"/>
              <a:t>actRole</a:t>
            </a:r>
            <a:r>
              <a:rPr lang="en-US" sz="2800" i="1" dirty="0"/>
              <a:t>: S </a:t>
            </a:r>
            <a:r>
              <a:rPr lang="en-US" sz="2400" i="1" dirty="0" err="1">
                <a:sym typeface="Symbol" pitchFamily="1" charset="2"/>
              </a:rPr>
              <a:t></a:t>
            </a:r>
            <a:r>
              <a:rPr lang="en-US" sz="2800" i="1" dirty="0"/>
              <a:t> 2</a:t>
            </a:r>
            <a:r>
              <a:rPr lang="en-US" sz="2800" i="1" baseline="30000" dirty="0"/>
              <a:t>ROLE</a:t>
            </a:r>
          </a:p>
          <a:p>
            <a:pPr>
              <a:lnSpc>
                <a:spcPct val="90000"/>
              </a:lnSpc>
            </a:pPr>
            <a:r>
              <a:rPr lang="en-US" sz="2800" i="1" dirty="0" err="1"/>
              <a:t>Prole</a:t>
            </a:r>
            <a:r>
              <a:rPr lang="en-US" sz="2800" i="1" dirty="0"/>
              <a:t>: P </a:t>
            </a:r>
            <a:r>
              <a:rPr lang="en-US" sz="2400" i="1" dirty="0" err="1">
                <a:sym typeface="Symbol" pitchFamily="1" charset="2"/>
              </a:rPr>
              <a:t></a:t>
            </a:r>
            <a:r>
              <a:rPr lang="en-US" sz="2800" i="1" dirty="0"/>
              <a:t> 2</a:t>
            </a:r>
            <a:r>
              <a:rPr lang="en-US" sz="2800" i="1" baseline="30000" dirty="0"/>
              <a:t>ROLE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ATT(S) = {</a:t>
            </a:r>
            <a:r>
              <a:rPr lang="en-US" sz="2800" i="1" dirty="0" err="1"/>
              <a:t>actRole</a:t>
            </a:r>
            <a:r>
              <a:rPr lang="en-US" sz="2800" i="1" dirty="0"/>
              <a:t>}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ATT(O) = {</a:t>
            </a:r>
            <a:r>
              <a:rPr lang="en-US" sz="2800" i="1" dirty="0" err="1"/>
              <a:t>Prole</a:t>
            </a:r>
            <a:r>
              <a:rPr lang="en-US" sz="2800" i="1" dirty="0"/>
              <a:t>}</a:t>
            </a:r>
          </a:p>
          <a:p>
            <a:pPr>
              <a:lnSpc>
                <a:spcPct val="90000"/>
              </a:lnSpc>
            </a:pPr>
            <a:r>
              <a:rPr lang="en-US" sz="2800" i="1" dirty="0" err="1"/>
              <a:t>allowed(s,o,r</a:t>
            </a:r>
            <a:r>
              <a:rPr lang="en-US" sz="2800" i="1" dirty="0"/>
              <a:t>) </a:t>
            </a:r>
            <a:r>
              <a:rPr lang="en-US" sz="2800" i="1" dirty="0" err="1">
                <a:sym typeface="Symbol" pitchFamily="1" charset="2"/>
              </a:rPr>
              <a:t></a:t>
            </a:r>
            <a:r>
              <a:rPr lang="en-US" sz="2800" i="1" dirty="0"/>
              <a:t> </a:t>
            </a:r>
            <a:r>
              <a:rPr lang="en-US" sz="2800" i="1" dirty="0" err="1">
                <a:sym typeface="Symbol" pitchFamily="1" charset="2"/>
              </a:rPr>
              <a:t></a:t>
            </a:r>
            <a:r>
              <a:rPr lang="en-US" sz="2800" i="1" dirty="0" err="1"/>
              <a:t>role</a:t>
            </a:r>
            <a:r>
              <a:rPr lang="en-US" sz="2800" i="1" dirty="0"/>
              <a:t> </a:t>
            </a:r>
            <a:r>
              <a:rPr lang="en-US" sz="2800" i="1" dirty="0" err="1">
                <a:sym typeface="Symbol" pitchFamily="1" charset="2"/>
              </a:rPr>
              <a:t></a:t>
            </a:r>
            <a:r>
              <a:rPr lang="en-US" sz="2800" i="1" dirty="0"/>
              <a:t> </a:t>
            </a:r>
            <a:r>
              <a:rPr lang="en-US" sz="2800" i="1" dirty="0" err="1"/>
              <a:t>actRole(s</a:t>
            </a:r>
            <a:r>
              <a:rPr lang="en-US" sz="2800" i="1" dirty="0"/>
              <a:t>), </a:t>
            </a:r>
            <a:r>
              <a:rPr lang="en-US" sz="2800" i="1" dirty="0" err="1">
                <a:sym typeface="Symbol" pitchFamily="1" charset="2"/>
              </a:rPr>
              <a:t></a:t>
            </a:r>
            <a:r>
              <a:rPr lang="en-US" sz="2800" i="1" dirty="0" err="1"/>
              <a:t>role</a:t>
            </a:r>
            <a:r>
              <a:rPr lang="en-US" sz="2800" i="1" dirty="0"/>
              <a:t>’ </a:t>
            </a:r>
            <a:r>
              <a:rPr lang="en-US" sz="2800" i="1" dirty="0" err="1">
                <a:sym typeface="Symbol" pitchFamily="1" charset="2"/>
              </a:rPr>
              <a:t></a:t>
            </a:r>
            <a:r>
              <a:rPr lang="en-US" sz="2800" i="1" dirty="0"/>
              <a:t> </a:t>
            </a:r>
            <a:r>
              <a:rPr lang="en-US" sz="2800" i="1" dirty="0" err="1"/>
              <a:t>Prole(o,r</a:t>
            </a:r>
            <a:r>
              <a:rPr lang="en-US" sz="2800" i="1" dirty="0"/>
              <a:t>), role </a:t>
            </a:r>
            <a:r>
              <a:rPr lang="en-US" sz="2800" i="1" dirty="0" err="1">
                <a:sym typeface="Symbol" pitchFamily="1" charset="2"/>
              </a:rPr>
              <a:t></a:t>
            </a:r>
            <a:r>
              <a:rPr lang="en-US" sz="2800" i="1" dirty="0"/>
              <a:t> role’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“You spelled ‘confidential’ wrong.”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 descr="airplane-confidential.jpg"/>
          <p:cNvPicPr>
            <a:picLocks noChangeAspect="1"/>
          </p:cNvPicPr>
          <p:nvPr/>
        </p:nvPicPr>
        <p:blipFill>
          <a:blip r:embed="rId3"/>
          <a:srcRect l="-30190" r="-30190"/>
          <a:stretch>
            <a:fillRect/>
          </a:stretch>
        </p:blipFill>
        <p:spPr>
          <a:xfrm>
            <a:off x="-1154407" y="1417638"/>
            <a:ext cx="8229600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9324" y="1654137"/>
            <a:ext cx="298747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 Who’s the victim?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 Problems/Concerns?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 Our assumptions?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 Necessary access controls?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41C3-7095-9340-96E4-AF97CB42364B}" type="slidenum">
              <a:rPr lang="en-US"/>
              <a:pPr/>
              <a:t>20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DRM in UCON:</a:t>
            </a:r>
            <a:r>
              <a:rPr lang="en-US" sz="3200"/>
              <a:t> </a:t>
            </a:r>
            <a:r>
              <a:rPr lang="en-US" sz="3200" i="1"/>
              <a:t>Pay-per-use with a pre-paid credit (UCON</a:t>
            </a:r>
            <a:r>
              <a:rPr lang="en-US" sz="3200" i="1" baseline="-25000"/>
              <a:t>preA1</a:t>
            </a:r>
            <a:r>
              <a:rPr lang="en-US" sz="3200" i="1"/>
              <a:t>)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1"/>
              <a:t>M</a:t>
            </a:r>
            <a:r>
              <a:rPr lang="en-US" sz="2800"/>
              <a:t> is a set of money amount</a:t>
            </a:r>
          </a:p>
          <a:p>
            <a:r>
              <a:rPr lang="en-US" sz="2800" i="1"/>
              <a:t>credit: S </a:t>
            </a:r>
            <a:r>
              <a:rPr lang="en-US" sz="2800" i="1">
                <a:sym typeface="Symbol" pitchFamily="1" charset="2"/>
              </a:rPr>
              <a:t></a:t>
            </a:r>
            <a:r>
              <a:rPr lang="en-US" sz="2800" i="1"/>
              <a:t> M</a:t>
            </a:r>
          </a:p>
          <a:p>
            <a:r>
              <a:rPr lang="en-US" sz="2800" i="1"/>
              <a:t>value: O x R </a:t>
            </a:r>
            <a:r>
              <a:rPr lang="en-US" sz="2800" i="1">
                <a:sym typeface="Symbol" pitchFamily="1" charset="2"/>
              </a:rPr>
              <a:t></a:t>
            </a:r>
            <a:r>
              <a:rPr lang="en-US" sz="2800" i="1"/>
              <a:t> M</a:t>
            </a:r>
          </a:p>
          <a:p>
            <a:r>
              <a:rPr lang="en-US" sz="2800" i="1"/>
              <a:t>ATT(s): {credit}</a:t>
            </a:r>
          </a:p>
          <a:p>
            <a:r>
              <a:rPr lang="en-US" sz="2800" i="1"/>
              <a:t>ATT(o,r): {value}</a:t>
            </a:r>
          </a:p>
          <a:p>
            <a:r>
              <a:rPr lang="en-US" sz="2800" i="1"/>
              <a:t>allowed(s,o,r) </a:t>
            </a:r>
            <a:r>
              <a:rPr lang="en-US" sz="2800" i="1">
                <a:sym typeface="Symbol" pitchFamily="1" charset="2"/>
              </a:rPr>
              <a:t></a:t>
            </a:r>
            <a:r>
              <a:rPr lang="en-US" sz="2800" i="1"/>
              <a:t> credit(s) </a:t>
            </a:r>
            <a:r>
              <a:rPr lang="en-US" sz="2800" i="1">
                <a:sym typeface="Symbol" pitchFamily="1" charset="2"/>
              </a:rPr>
              <a:t> </a:t>
            </a:r>
            <a:r>
              <a:rPr lang="en-US" sz="2800" i="1"/>
              <a:t>value(o,r)</a:t>
            </a:r>
          </a:p>
          <a:p>
            <a:r>
              <a:rPr lang="en-US" sz="2800" i="1"/>
              <a:t>preUpdate(credit(s)): credit(s) = credit(s) - value(o,r)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C90C-CE79-064E-A68F-FA64FE6CCAF1}" type="slidenum">
              <a:rPr lang="en-US"/>
              <a:pPr/>
              <a:t>21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UCON</a:t>
            </a:r>
            <a:r>
              <a:rPr lang="en-US" sz="3600" baseline="-25000"/>
              <a:t>preA3 </a:t>
            </a:r>
            <a:r>
              <a:rPr lang="en-US" sz="3600"/>
              <a:t>: DRM Example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Membership-based metered payment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M</a:t>
            </a:r>
            <a:r>
              <a:rPr lang="en-US" sz="2000"/>
              <a:t> is a set of money amount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ID </a:t>
            </a:r>
            <a:r>
              <a:rPr lang="en-US" sz="2000"/>
              <a:t>is a set of membership identification numbers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TIME </a:t>
            </a:r>
            <a:r>
              <a:rPr lang="en-US" sz="2000"/>
              <a:t>is a current usage minute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member: S </a:t>
            </a:r>
            <a:r>
              <a:rPr lang="en-US" sz="2000" i="1">
                <a:sym typeface="Symbol" pitchFamily="1" charset="2"/>
              </a:rPr>
              <a:t></a:t>
            </a:r>
            <a:r>
              <a:rPr lang="en-US" sz="2000" i="1"/>
              <a:t> ID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expense: S </a:t>
            </a:r>
            <a:r>
              <a:rPr lang="en-US" sz="2000" i="1">
                <a:sym typeface="Symbol" pitchFamily="1" charset="2"/>
              </a:rPr>
              <a:t></a:t>
            </a:r>
            <a:r>
              <a:rPr lang="en-US" sz="2000" i="1"/>
              <a:t> M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usageT: S </a:t>
            </a:r>
            <a:r>
              <a:rPr lang="en-US" sz="2000" i="1">
                <a:sym typeface="Symbol" pitchFamily="1" charset="2"/>
              </a:rPr>
              <a:t></a:t>
            </a:r>
            <a:r>
              <a:rPr lang="en-US" sz="2000" i="1"/>
              <a:t> TIME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value: O x R </a:t>
            </a:r>
            <a:r>
              <a:rPr lang="en-US" sz="2000" i="1">
                <a:sym typeface="Symbol" pitchFamily="1" charset="2"/>
              </a:rPr>
              <a:t></a:t>
            </a:r>
            <a:r>
              <a:rPr lang="en-US" sz="2000" i="1"/>
              <a:t> M </a:t>
            </a:r>
            <a:r>
              <a:rPr lang="en-US" sz="2000"/>
              <a:t>(a cost per minute of r on o)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ATT(s): {member, expense, usageT}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ATT(o,r): {valuePerMinute}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allowed(s,o,r) </a:t>
            </a:r>
            <a:r>
              <a:rPr lang="en-US" sz="2000" i="1">
                <a:sym typeface="Symbol" pitchFamily="1" charset="2"/>
              </a:rPr>
              <a:t></a:t>
            </a:r>
            <a:r>
              <a:rPr lang="en-US" sz="2000" i="1"/>
              <a:t> member(s) </a:t>
            </a:r>
            <a:r>
              <a:rPr lang="en-US" sz="2000" i="1">
                <a:sym typeface="Symbol" pitchFamily="1" charset="2"/>
              </a:rPr>
              <a:t> </a:t>
            </a:r>
            <a:endParaRPr lang="en-US" sz="2000" i="1"/>
          </a:p>
          <a:p>
            <a:pPr lvl="1">
              <a:lnSpc>
                <a:spcPct val="90000"/>
              </a:lnSpc>
            </a:pPr>
            <a:r>
              <a:rPr lang="en-US" sz="2000" i="1"/>
              <a:t>postUpdate(expense(s)): expense(s) = expense(s) + (value(o,r) x usageT(s))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4400-AA0E-934E-BA82-2B8ACA4EA773}" type="slidenum">
              <a:rPr lang="en-US"/>
              <a:pPr/>
              <a:t>22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UCON</a:t>
            </a:r>
            <a:r>
              <a:rPr lang="en-US" sz="3200" baseline="-25000"/>
              <a:t>onA</a:t>
            </a:r>
            <a:r>
              <a:rPr lang="en-US" sz="3200"/>
              <a:t>: ongoing-Authorizations Model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93088" cy="4227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8000"/>
                </a:solidFill>
              </a:rPr>
              <a:t>UCON</a:t>
            </a:r>
            <a:r>
              <a:rPr lang="en-US" sz="2400" baseline="-25000">
                <a:solidFill>
                  <a:srgbClr val="008000"/>
                </a:solidFill>
              </a:rPr>
              <a:t>onA0</a:t>
            </a:r>
            <a:endParaRPr lang="en-US" sz="240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i="1"/>
              <a:t>S, O, R, ATT(S), ATT(O)</a:t>
            </a:r>
            <a:r>
              <a:rPr lang="en-US" sz="2000"/>
              <a:t> and </a:t>
            </a:r>
            <a:r>
              <a:rPr lang="en-US" sz="2000" i="1"/>
              <a:t>onA</a:t>
            </a:r>
            <a:r>
              <a:rPr lang="en-US" sz="2000"/>
              <a:t>;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allowed(s,o,r) </a:t>
            </a:r>
            <a:r>
              <a:rPr lang="en-US" sz="2000" i="1">
                <a:sym typeface="Symbol" pitchFamily="1" charset="2"/>
              </a:rPr>
              <a:t></a:t>
            </a:r>
            <a:r>
              <a:rPr lang="en-US" sz="2000" i="1">
                <a:sym typeface="Wingdings" pitchFamily="1" charset="2"/>
              </a:rPr>
              <a:t> true;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Stopped(s,o,r) </a:t>
            </a:r>
            <a:r>
              <a:rPr lang="en-US" sz="2000" i="1">
                <a:sym typeface="Symbol" pitchFamily="1" charset="2"/>
              </a:rPr>
              <a:t> </a:t>
            </a:r>
            <a:r>
              <a:rPr lang="en-US" sz="2000" i="1"/>
              <a:t>onA(ATT(s),ATT(o),r)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8000"/>
                </a:solidFill>
              </a:rPr>
              <a:t>UCON</a:t>
            </a:r>
            <a:r>
              <a:rPr lang="en-US" sz="2400" baseline="-25000">
                <a:solidFill>
                  <a:srgbClr val="008000"/>
                </a:solidFill>
              </a:rPr>
              <a:t>onA1</a:t>
            </a:r>
            <a:r>
              <a:rPr lang="en-US" sz="2400">
                <a:solidFill>
                  <a:srgbClr val="008000"/>
                </a:solidFill>
              </a:rPr>
              <a:t>, UCON</a:t>
            </a:r>
            <a:r>
              <a:rPr lang="en-US" sz="2400" baseline="-25000">
                <a:solidFill>
                  <a:srgbClr val="008000"/>
                </a:solidFill>
              </a:rPr>
              <a:t>onA2</a:t>
            </a:r>
            <a:r>
              <a:rPr lang="en-US" sz="2400">
                <a:solidFill>
                  <a:srgbClr val="008000"/>
                </a:solidFill>
              </a:rPr>
              <a:t>, UCON</a:t>
            </a:r>
            <a:r>
              <a:rPr lang="en-US" sz="2400" baseline="-25000">
                <a:solidFill>
                  <a:srgbClr val="008000"/>
                </a:solidFill>
              </a:rPr>
              <a:t>onA3 </a:t>
            </a:r>
            <a:endParaRPr lang="en-US" sz="2400" i="1"/>
          </a:p>
          <a:p>
            <a:pPr lvl="1">
              <a:lnSpc>
                <a:spcPct val="90000"/>
              </a:lnSpc>
            </a:pPr>
            <a:r>
              <a:rPr lang="en-US" sz="2000" i="1"/>
              <a:t>preUpdate(ATT(s)),preUpdate(ATT(o))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onUpdate(ATT(s)),onUpdate(ATT(o))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postUpdate(ATT(s)),postUpdate(ATT(o))</a:t>
            </a:r>
          </a:p>
          <a:p>
            <a:pPr>
              <a:lnSpc>
                <a:spcPct val="90000"/>
              </a:lnSpc>
            </a:pPr>
            <a:r>
              <a:rPr lang="en-US" sz="2400"/>
              <a:t>Examples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Certificate Revocation Lists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revocation based on starting time, longest idle time, and total usage time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5297-CE85-6041-8F88-205DE7DCD9AD}" type="slidenum">
              <a:rPr lang="en-US"/>
              <a:pPr/>
              <a:t>23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UCON</a:t>
            </a:r>
            <a:r>
              <a:rPr lang="en-US" sz="4000" baseline="-25000" dirty="0"/>
              <a:t>B</a:t>
            </a:r>
          </a:p>
        </p:txBody>
      </p:sp>
      <p:graphicFrame>
        <p:nvGraphicFramePr>
          <p:cNvPr id="198659" name="Object 3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228600" y="1752600"/>
          <a:ext cx="4267200" cy="3105150"/>
        </p:xfrm>
        <a:graphic>
          <a:graphicData uri="http://schemas.openxmlformats.org/presentationml/2006/ole">
            <p:oleObj spid="_x0000_s225282" name="VISIO" r:id="rId3" imgW="5076360" imgH="3692160" progId="Visio.Drawing.6">
              <p:embed/>
            </p:oleObj>
          </a:graphicData>
        </a:graphic>
      </p:graphicFrame>
      <p:sp>
        <p:nvSpPr>
          <p:cNvPr id="198660" name="Rectangle 4"/>
          <p:cNvSpPr>
            <a:spLocks noChangeArrowheads="1"/>
          </p:cNvSpPr>
          <p:nvPr>
            <p:ph type="body" sz="half" idx="1"/>
          </p:nvPr>
        </p:nvSpPr>
        <p:spPr>
          <a:xfrm>
            <a:off x="457200" y="5029200"/>
            <a:ext cx="7772400" cy="1295400"/>
          </a:xfrm>
          <a:noFill/>
          <a:ln w="28575" cap="sq">
            <a:solidFill>
              <a:schemeClr val="tx1"/>
            </a:solidFill>
            <a:headEnd type="none" w="sm" len="sm"/>
            <a:tailEnd type="none" w="sm" len="sm"/>
          </a:ln>
        </p:spPr>
        <p:txBody>
          <a:bodyPr/>
          <a:lstStyle/>
          <a:p>
            <a:r>
              <a:rPr lang="en-US" sz="2400"/>
              <a:t>Free Internet Service Provider</a:t>
            </a:r>
          </a:p>
          <a:p>
            <a:pPr lvl="1"/>
            <a:r>
              <a:rPr lang="en-US" sz="2000"/>
              <a:t>Watch Ad window (no update)</a:t>
            </a:r>
          </a:p>
          <a:p>
            <a:pPr lvl="1"/>
            <a:r>
              <a:rPr lang="en-US" sz="2000"/>
              <a:t>Click ad within every 30 minutes (ongoing update)</a:t>
            </a:r>
          </a:p>
        </p:txBody>
      </p:sp>
      <p:graphicFrame>
        <p:nvGraphicFramePr>
          <p:cNvPr id="198662" name="Object 6"/>
          <p:cNvGraphicFramePr>
            <a:graphicFrameLocks noChangeAspect="1"/>
          </p:cNvGraphicFramePr>
          <p:nvPr/>
        </p:nvGraphicFramePr>
        <p:xfrm>
          <a:off x="4572000" y="2355850"/>
          <a:ext cx="4352925" cy="1997075"/>
        </p:xfrm>
        <a:graphic>
          <a:graphicData uri="http://schemas.openxmlformats.org/presentationml/2006/ole">
            <p:oleObj spid="_x0000_s225283" name="VISIO" r:id="rId4" imgW="4505040" imgH="2067120" progId="Visio.Drawing.6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D1C-87C4-2144-B3BF-C9AC6ED5F538}" type="slidenum">
              <a:rPr lang="en-US"/>
              <a:pPr/>
              <a:t>24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UCON</a:t>
            </a:r>
            <a:r>
              <a:rPr lang="en-US" sz="3200" baseline="-25000"/>
              <a:t>preB0</a:t>
            </a:r>
            <a:r>
              <a:rPr lang="en-US" sz="3200"/>
              <a:t>: pre-oBligations w/ no update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1828800"/>
            <a:ext cx="8497887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i="1"/>
              <a:t>S, O, R, ATT(S),</a:t>
            </a:r>
            <a:r>
              <a:rPr lang="en-US" sz="2000"/>
              <a:t> and </a:t>
            </a:r>
            <a:r>
              <a:rPr lang="en-US" sz="2000" i="1"/>
              <a:t>ATT(O)</a:t>
            </a:r>
            <a:r>
              <a:rPr lang="en-US" sz="2000"/>
              <a:t>;</a:t>
            </a:r>
          </a:p>
          <a:p>
            <a:pPr>
              <a:lnSpc>
                <a:spcPct val="90000"/>
              </a:lnSpc>
            </a:pPr>
            <a:r>
              <a:rPr lang="en-US" sz="2000" i="1"/>
              <a:t>OBS, OBO</a:t>
            </a:r>
            <a:r>
              <a:rPr lang="en-US" sz="2000"/>
              <a:t> and </a:t>
            </a:r>
            <a:r>
              <a:rPr lang="en-US" sz="2000" i="1"/>
              <a:t>OB</a:t>
            </a:r>
            <a:r>
              <a:rPr lang="en-US" sz="2000"/>
              <a:t> (obligation subjects, obligation objects, and obligation actions, respectively);</a:t>
            </a:r>
          </a:p>
          <a:p>
            <a:pPr>
              <a:lnSpc>
                <a:spcPct val="90000"/>
              </a:lnSpc>
            </a:pPr>
            <a:r>
              <a:rPr lang="en-US" sz="2000" i="1"/>
              <a:t>preB</a:t>
            </a:r>
            <a:r>
              <a:rPr lang="en-US" sz="2000"/>
              <a:t> and </a:t>
            </a:r>
            <a:r>
              <a:rPr lang="en-US" sz="2000" i="1"/>
              <a:t>preOBL</a:t>
            </a:r>
            <a:r>
              <a:rPr lang="en-US" sz="2000"/>
              <a:t> (pre-obligations predicates and pre-obligation elements, respectively);</a:t>
            </a:r>
          </a:p>
          <a:p>
            <a:pPr>
              <a:lnSpc>
                <a:spcPct val="90000"/>
              </a:lnSpc>
            </a:pPr>
            <a:r>
              <a:rPr lang="en-US" sz="2000" i="1"/>
              <a:t>preOBL </a:t>
            </a:r>
            <a:r>
              <a:rPr lang="en-US" sz="2000" i="1">
                <a:sym typeface="Symbol" pitchFamily="1" charset="2"/>
              </a:rPr>
              <a:t></a:t>
            </a:r>
            <a:r>
              <a:rPr lang="en-US" sz="2000" i="1"/>
              <a:t> OBS x OBO x OB</a:t>
            </a:r>
            <a:r>
              <a:rPr lang="en-US" sz="2000"/>
              <a:t>;</a:t>
            </a:r>
          </a:p>
          <a:p>
            <a:pPr>
              <a:lnSpc>
                <a:spcPct val="90000"/>
              </a:lnSpc>
            </a:pPr>
            <a:r>
              <a:rPr lang="en-US" sz="2000" i="1"/>
              <a:t>preFulfilled: OBS x OBO x OB </a:t>
            </a:r>
            <a:r>
              <a:rPr lang="en-US" sz="2000" i="1">
                <a:sym typeface="Symbol" pitchFamily="1" charset="2"/>
              </a:rPr>
              <a:t></a:t>
            </a:r>
            <a:r>
              <a:rPr lang="en-US" sz="2000" i="1"/>
              <a:t> {true,false}</a:t>
            </a:r>
            <a:r>
              <a:rPr lang="en-US" sz="2000"/>
              <a:t>;</a:t>
            </a:r>
          </a:p>
          <a:p>
            <a:pPr>
              <a:lnSpc>
                <a:spcPct val="90000"/>
              </a:lnSpc>
            </a:pPr>
            <a:r>
              <a:rPr lang="en-US" sz="2000" i="1"/>
              <a:t>getPreOBL: S x O x R </a:t>
            </a:r>
            <a:r>
              <a:rPr lang="en-US" sz="2000" i="1">
                <a:sym typeface="Symbol" pitchFamily="1" charset="2"/>
              </a:rPr>
              <a:t></a:t>
            </a:r>
            <a:r>
              <a:rPr lang="en-US" sz="2000" i="1"/>
              <a:t> 2</a:t>
            </a:r>
            <a:r>
              <a:rPr lang="en-US" sz="2000" i="1" baseline="30000"/>
              <a:t>preOBL</a:t>
            </a:r>
            <a:r>
              <a:rPr lang="en-US" sz="2000"/>
              <a:t>, a function to select pre-obligations for a requested usage;</a:t>
            </a:r>
          </a:p>
          <a:p>
            <a:pPr>
              <a:lnSpc>
                <a:spcPct val="90000"/>
              </a:lnSpc>
            </a:pPr>
            <a:r>
              <a:rPr lang="en-US" sz="2000" i="1"/>
              <a:t>preB(s,o,r) = </a:t>
            </a:r>
            <a:r>
              <a:rPr lang="en-US" sz="2000" i="1">
                <a:sym typeface="Symbol" pitchFamily="1" charset="2"/>
              </a:rPr>
              <a:t></a:t>
            </a:r>
            <a:r>
              <a:rPr lang="en-US" sz="2000" i="1" baseline="-25000"/>
              <a:t>(obs_i,obo_i,ob_i) </a:t>
            </a:r>
            <a:r>
              <a:rPr lang="en-US" sz="2000" i="1" baseline="-25000">
                <a:sym typeface="Symbol" pitchFamily="1" charset="2"/>
              </a:rPr>
              <a:t></a:t>
            </a:r>
            <a:r>
              <a:rPr lang="en-US" sz="2000" i="1" baseline="-25000"/>
              <a:t> getPreOBL(s,o,r)</a:t>
            </a:r>
            <a:r>
              <a:rPr lang="en-US" sz="2000" i="1"/>
              <a:t> preFulfilled(obs</a:t>
            </a:r>
            <a:r>
              <a:rPr lang="en-US" sz="2000" i="1" baseline="-25000"/>
              <a:t>i</a:t>
            </a:r>
            <a:r>
              <a:rPr lang="en-US" sz="2000" i="1"/>
              <a:t>,obo</a:t>
            </a:r>
            <a:r>
              <a:rPr lang="en-US" sz="2000" i="1" baseline="-25000"/>
              <a:t>i</a:t>
            </a:r>
            <a:r>
              <a:rPr lang="en-US" sz="2000" i="1"/>
              <a:t>,ob</a:t>
            </a:r>
            <a:r>
              <a:rPr lang="en-US" sz="2000" i="1" baseline="-25000"/>
              <a:t>i</a:t>
            </a:r>
            <a:r>
              <a:rPr lang="en-US" sz="2000" i="1"/>
              <a:t>);</a:t>
            </a:r>
          </a:p>
          <a:p>
            <a:pPr>
              <a:lnSpc>
                <a:spcPct val="90000"/>
              </a:lnSpc>
            </a:pPr>
            <a:r>
              <a:rPr lang="en-US" sz="2000" i="1"/>
              <a:t>preB(s,o,r) = true</a:t>
            </a:r>
            <a:r>
              <a:rPr lang="en-US" sz="2000"/>
              <a:t> by definition if </a:t>
            </a:r>
            <a:r>
              <a:rPr lang="en-US" sz="2000" i="1"/>
              <a:t>getPreOBL(s,o,r)=</a:t>
            </a:r>
            <a:r>
              <a:rPr lang="en-US" sz="2000" i="1">
                <a:sym typeface="Symbol" pitchFamily="1" charset="2"/>
              </a:rPr>
              <a:t></a:t>
            </a:r>
            <a:r>
              <a:rPr lang="en-US" sz="2000"/>
              <a:t>;</a:t>
            </a:r>
          </a:p>
          <a:p>
            <a:pPr>
              <a:lnSpc>
                <a:spcPct val="90000"/>
              </a:lnSpc>
            </a:pPr>
            <a:r>
              <a:rPr lang="en-US" sz="2000" i="1"/>
              <a:t>allowed(s,o,r) </a:t>
            </a:r>
            <a:r>
              <a:rPr lang="en-US" sz="2800" i="1">
                <a:sym typeface="Symbol" pitchFamily="1" charset="2"/>
              </a:rPr>
              <a:t></a:t>
            </a:r>
            <a:r>
              <a:rPr lang="en-US" sz="2000" i="1"/>
              <a:t> preB(s,o,r)</a:t>
            </a:r>
            <a:r>
              <a:rPr lang="en-US" sz="2000"/>
              <a:t>.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Example: License agreement for a whitepaper download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5EF8-0C27-DF46-9B20-29638A71AEC2}" type="slidenum">
              <a:rPr lang="en-US"/>
              <a:pPr/>
              <a:t>25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UCON</a:t>
            </a:r>
            <a:r>
              <a:rPr lang="en-US" sz="2800" baseline="-25000"/>
              <a:t>onB0</a:t>
            </a:r>
            <a:r>
              <a:rPr lang="en-US" sz="2800"/>
              <a:t>: ongoing-oBligations w/ no update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1828800"/>
            <a:ext cx="8421687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i="1"/>
              <a:t>S, O, R, ATT(S),</a:t>
            </a:r>
            <a:r>
              <a:rPr lang="en-US" sz="2000"/>
              <a:t> </a:t>
            </a:r>
            <a:r>
              <a:rPr lang="en-US" sz="2000" i="1"/>
              <a:t>ATT(O), OBS, OBO</a:t>
            </a:r>
            <a:r>
              <a:rPr lang="en-US" sz="2000"/>
              <a:t> and </a:t>
            </a:r>
            <a:r>
              <a:rPr lang="en-US" sz="2000" i="1"/>
              <a:t>OB</a:t>
            </a:r>
            <a:r>
              <a:rPr lang="en-US" sz="2000"/>
              <a:t>;</a:t>
            </a:r>
          </a:p>
          <a:p>
            <a:pPr>
              <a:lnSpc>
                <a:spcPct val="90000"/>
              </a:lnSpc>
            </a:pPr>
            <a:r>
              <a:rPr lang="en-US" sz="2000" i="1"/>
              <a:t>T</a:t>
            </a:r>
            <a:r>
              <a:rPr lang="en-US" sz="2000"/>
              <a:t>, a set of time or event elements;</a:t>
            </a:r>
          </a:p>
          <a:p>
            <a:pPr>
              <a:lnSpc>
                <a:spcPct val="90000"/>
              </a:lnSpc>
            </a:pPr>
            <a:r>
              <a:rPr lang="en-US" sz="2000" i="1"/>
              <a:t>onB</a:t>
            </a:r>
            <a:r>
              <a:rPr lang="en-US" sz="2000"/>
              <a:t> and on</a:t>
            </a:r>
            <a:r>
              <a:rPr lang="en-US" sz="2000" i="1"/>
              <a:t>OBL</a:t>
            </a:r>
            <a:r>
              <a:rPr lang="en-US" sz="2000"/>
              <a:t> (on-obligations predicates and ongoing-obligation elements, respectively);</a:t>
            </a:r>
          </a:p>
          <a:p>
            <a:pPr>
              <a:lnSpc>
                <a:spcPct val="90000"/>
              </a:lnSpc>
            </a:pPr>
            <a:r>
              <a:rPr lang="en-US" sz="2000" i="1"/>
              <a:t>onOBL </a:t>
            </a:r>
            <a:r>
              <a:rPr lang="en-US" sz="2000" i="1">
                <a:sym typeface="Symbol" pitchFamily="1" charset="2"/>
              </a:rPr>
              <a:t></a:t>
            </a:r>
            <a:r>
              <a:rPr lang="en-US" sz="2000" i="1"/>
              <a:t> OBS x OBO x OB x T</a:t>
            </a:r>
            <a:r>
              <a:rPr lang="en-US" sz="2000"/>
              <a:t>;</a:t>
            </a:r>
          </a:p>
          <a:p>
            <a:pPr>
              <a:lnSpc>
                <a:spcPct val="90000"/>
              </a:lnSpc>
            </a:pPr>
            <a:r>
              <a:rPr lang="en-US" sz="2000" i="1"/>
              <a:t>onFulfilled: OBS x OBO x OB x T</a:t>
            </a:r>
            <a:r>
              <a:rPr lang="en-US" sz="2000" i="1">
                <a:sym typeface="Symbol" pitchFamily="1" charset="2"/>
              </a:rPr>
              <a:t></a:t>
            </a:r>
            <a:r>
              <a:rPr lang="en-US" sz="2000" i="1"/>
              <a:t> {true,false}</a:t>
            </a:r>
            <a:r>
              <a:rPr lang="en-US" sz="2000"/>
              <a:t>;</a:t>
            </a:r>
          </a:p>
          <a:p>
            <a:pPr>
              <a:lnSpc>
                <a:spcPct val="90000"/>
              </a:lnSpc>
            </a:pPr>
            <a:r>
              <a:rPr lang="en-US" sz="2000" i="1"/>
              <a:t>getOnOBL: S x O x R </a:t>
            </a:r>
            <a:r>
              <a:rPr lang="en-US" sz="2000" i="1">
                <a:sym typeface="Symbol" pitchFamily="1" charset="2"/>
              </a:rPr>
              <a:t></a:t>
            </a:r>
            <a:r>
              <a:rPr lang="en-US" sz="2000" i="1"/>
              <a:t> 2</a:t>
            </a:r>
            <a:r>
              <a:rPr lang="en-US" sz="2000" i="1" baseline="30000"/>
              <a:t>onOBL</a:t>
            </a:r>
            <a:r>
              <a:rPr lang="en-US" sz="2000"/>
              <a:t>, a function to select ongoing-obligations for a requested usage;</a:t>
            </a:r>
          </a:p>
          <a:p>
            <a:pPr>
              <a:lnSpc>
                <a:spcPct val="90000"/>
              </a:lnSpc>
            </a:pPr>
            <a:r>
              <a:rPr lang="en-US" sz="2000" i="1"/>
              <a:t>onB(s,o,r) = </a:t>
            </a:r>
            <a:r>
              <a:rPr lang="en-US" sz="2000" i="1">
                <a:sym typeface="Symbol" pitchFamily="1" charset="2"/>
              </a:rPr>
              <a:t></a:t>
            </a:r>
            <a:r>
              <a:rPr lang="en-US" sz="2000" i="1" baseline="-25000"/>
              <a:t>(obs_i,obo_i,ob_i, t_i) </a:t>
            </a:r>
            <a:r>
              <a:rPr lang="en-US" sz="2000" i="1" baseline="-25000">
                <a:sym typeface="Symbol" pitchFamily="1" charset="2"/>
              </a:rPr>
              <a:t></a:t>
            </a:r>
            <a:r>
              <a:rPr lang="en-US" sz="2000" i="1" baseline="-25000"/>
              <a:t> getOnOBL(s,o,r)</a:t>
            </a:r>
            <a:r>
              <a:rPr lang="en-US" sz="2000" i="1"/>
              <a:t> onFulfilled(obs</a:t>
            </a:r>
            <a:r>
              <a:rPr lang="en-US" sz="2000" i="1" baseline="-25000"/>
              <a:t>i</a:t>
            </a:r>
            <a:r>
              <a:rPr lang="en-US" sz="2000" i="1"/>
              <a:t>,obo</a:t>
            </a:r>
            <a:r>
              <a:rPr lang="en-US" sz="2000" i="1" baseline="-25000"/>
              <a:t>i</a:t>
            </a:r>
            <a:r>
              <a:rPr lang="en-US" sz="2000" i="1"/>
              <a:t>,ob</a:t>
            </a:r>
            <a:r>
              <a:rPr lang="en-US" sz="2000" i="1" baseline="-25000"/>
              <a:t>i </a:t>
            </a:r>
            <a:r>
              <a:rPr lang="en-US" sz="2000" i="1"/>
              <a:t>,t</a:t>
            </a:r>
            <a:r>
              <a:rPr lang="en-US" sz="2000" i="1" baseline="-25000"/>
              <a:t>i</a:t>
            </a:r>
            <a:r>
              <a:rPr lang="en-US" sz="2000" i="1"/>
              <a:t>);</a:t>
            </a:r>
          </a:p>
          <a:p>
            <a:pPr>
              <a:lnSpc>
                <a:spcPct val="90000"/>
              </a:lnSpc>
            </a:pPr>
            <a:r>
              <a:rPr lang="en-US" sz="2000" i="1"/>
              <a:t>onB(s,o,r) = true</a:t>
            </a:r>
            <a:r>
              <a:rPr lang="en-US" sz="2000"/>
              <a:t> by definition if </a:t>
            </a:r>
            <a:r>
              <a:rPr lang="en-US" sz="2000" i="1"/>
              <a:t>getOnOBL(s,o,r)=</a:t>
            </a:r>
            <a:r>
              <a:rPr lang="en-US" sz="2000" i="1">
                <a:sym typeface="Symbol" pitchFamily="1" charset="2"/>
              </a:rPr>
              <a:t></a:t>
            </a:r>
            <a:r>
              <a:rPr lang="en-US" sz="2000"/>
              <a:t>;</a:t>
            </a:r>
          </a:p>
          <a:p>
            <a:pPr>
              <a:lnSpc>
                <a:spcPct val="90000"/>
              </a:lnSpc>
            </a:pPr>
            <a:r>
              <a:rPr lang="en-US" sz="2000" i="1"/>
              <a:t>allowed(s,o,r) </a:t>
            </a:r>
            <a:r>
              <a:rPr lang="en-US" sz="2000" i="1">
                <a:sym typeface="Symbol" pitchFamily="1" charset="2"/>
              </a:rPr>
              <a:t> true</a:t>
            </a:r>
            <a:r>
              <a:rPr lang="en-US" sz="2000" i="1"/>
              <a:t>;</a:t>
            </a:r>
          </a:p>
          <a:p>
            <a:pPr>
              <a:lnSpc>
                <a:spcPct val="90000"/>
              </a:lnSpc>
            </a:pPr>
            <a:r>
              <a:rPr lang="en-US" sz="2000" i="1"/>
              <a:t>Stopped(s,o,r) </a:t>
            </a:r>
            <a:r>
              <a:rPr lang="en-US" sz="2000" i="1">
                <a:sym typeface="Symbol" pitchFamily="1" charset="2"/>
              </a:rPr>
              <a:t>  on</a:t>
            </a:r>
            <a:r>
              <a:rPr lang="en-US" sz="2000" i="1"/>
              <a:t>B(s,o,r).</a:t>
            </a:r>
          </a:p>
          <a:p>
            <a:pPr lvl="4">
              <a:lnSpc>
                <a:spcPct val="90000"/>
              </a:lnSpc>
            </a:pPr>
            <a:endParaRPr lang="en-US" sz="1400" i="1"/>
          </a:p>
          <a:p>
            <a:pPr>
              <a:lnSpc>
                <a:spcPct val="90000"/>
              </a:lnSpc>
            </a:pPr>
            <a:r>
              <a:rPr lang="en-US" sz="2000"/>
              <a:t>Example: Free ISP with mandatory ad window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E727-9F39-2B47-9C30-EB9566BEA9C5}" type="slidenum">
              <a:rPr lang="en-US"/>
              <a:pPr/>
              <a:t>26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UCON</a:t>
            </a:r>
            <a:r>
              <a:rPr lang="en-US" sz="4000" baseline="-25000"/>
              <a:t>C</a:t>
            </a:r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228600" y="1905000"/>
          <a:ext cx="4267200" cy="3105150"/>
        </p:xfrm>
        <a:graphic>
          <a:graphicData uri="http://schemas.openxmlformats.org/presentationml/2006/ole">
            <p:oleObj spid="_x0000_s228354" name="VISIO" r:id="rId3" imgW="5076360" imgH="3692160" progId="Visio.Drawing.6">
              <p:embed/>
            </p:oleObj>
          </a:graphicData>
        </a:graphic>
      </p:graphicFrame>
      <p:sp>
        <p:nvSpPr>
          <p:cNvPr id="195592" name="Rectangle 8"/>
          <p:cNvSpPr>
            <a:spLocks noChangeArrowheads="1"/>
          </p:cNvSpPr>
          <p:nvPr>
            <p:ph type="body" sz="half" idx="1"/>
          </p:nvPr>
        </p:nvSpPr>
        <p:spPr>
          <a:xfrm>
            <a:off x="990600" y="5105400"/>
            <a:ext cx="7543800" cy="1295400"/>
          </a:xfrm>
          <a:noFill/>
          <a:ln w="28575" cap="sq">
            <a:solidFill>
              <a:schemeClr val="tx1"/>
            </a:solidFill>
            <a:headEnd type="none" w="sm" len="sm"/>
            <a:tailEnd type="none" w="sm" len="sm"/>
          </a:ln>
        </p:spPr>
        <p:txBody>
          <a:bodyPr/>
          <a:lstStyle/>
          <a:p>
            <a:r>
              <a:rPr lang="en-US" sz="2400"/>
              <a:t>Location check at the time of access request</a:t>
            </a:r>
          </a:p>
          <a:p>
            <a:r>
              <a:rPr lang="en-US" sz="2400"/>
              <a:t>Accessible only during business hours</a:t>
            </a:r>
          </a:p>
          <a:p>
            <a:endParaRPr lang="en-US" sz="2400"/>
          </a:p>
          <a:p>
            <a:pPr lvl="1"/>
            <a:endParaRPr lang="en-US" sz="2400"/>
          </a:p>
        </p:txBody>
      </p:sp>
      <p:graphicFrame>
        <p:nvGraphicFramePr>
          <p:cNvPr id="195593" name="Object 9"/>
          <p:cNvGraphicFramePr>
            <a:graphicFrameLocks noChangeAspect="1"/>
          </p:cNvGraphicFramePr>
          <p:nvPr/>
        </p:nvGraphicFramePr>
        <p:xfrm>
          <a:off x="4572000" y="2590800"/>
          <a:ext cx="4572000" cy="1552575"/>
        </p:xfrm>
        <a:graphic>
          <a:graphicData uri="http://schemas.openxmlformats.org/presentationml/2006/ole">
            <p:oleObj spid="_x0000_s228355" name="VISIO" r:id="rId4" imgW="4962240" imgH="1686600" progId="Visio.Drawing.6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0598-4827-9B40-A48E-270E6451C744}" type="slidenum">
              <a:rPr lang="en-US"/>
              <a:pPr/>
              <a:t>27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UCON</a:t>
            </a:r>
            <a:r>
              <a:rPr lang="en-US" sz="3600" baseline="-25000"/>
              <a:t>preC0</a:t>
            </a:r>
            <a:r>
              <a:rPr lang="en-US" sz="3600"/>
              <a:t>: pre-Condition model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726488" cy="4114800"/>
          </a:xfrm>
        </p:spPr>
        <p:txBody>
          <a:bodyPr/>
          <a:lstStyle/>
          <a:p>
            <a:r>
              <a:rPr lang="en-US" sz="2400" i="1"/>
              <a:t>S, O, R, ATT(S),</a:t>
            </a:r>
            <a:r>
              <a:rPr lang="en-US" sz="2400"/>
              <a:t> and </a:t>
            </a:r>
            <a:r>
              <a:rPr lang="en-US" sz="2400" i="1"/>
              <a:t>ATT(O)</a:t>
            </a:r>
            <a:r>
              <a:rPr lang="en-US" sz="2400"/>
              <a:t>;</a:t>
            </a:r>
          </a:p>
          <a:p>
            <a:r>
              <a:rPr lang="en-US" sz="2400" i="1"/>
              <a:t>preCON</a:t>
            </a:r>
            <a:r>
              <a:rPr lang="en-US" sz="2400"/>
              <a:t> (a set of pre-condition elements);</a:t>
            </a:r>
          </a:p>
          <a:p>
            <a:r>
              <a:rPr lang="en-US" sz="2400" i="1"/>
              <a:t>preConChecked: preCON </a:t>
            </a:r>
            <a:r>
              <a:rPr lang="en-US" sz="2400" i="1">
                <a:sym typeface="Symbol" pitchFamily="1" charset="2"/>
              </a:rPr>
              <a:t></a:t>
            </a:r>
            <a:r>
              <a:rPr lang="en-US" sz="2400" i="1"/>
              <a:t> {true,false}</a:t>
            </a:r>
            <a:r>
              <a:rPr lang="en-US" sz="2400"/>
              <a:t>;</a:t>
            </a:r>
          </a:p>
          <a:p>
            <a:r>
              <a:rPr lang="en-US" sz="2400" i="1"/>
              <a:t>getPreCON: S x O x R </a:t>
            </a:r>
            <a:r>
              <a:rPr lang="en-US" sz="2400" i="1">
                <a:sym typeface="Symbol" pitchFamily="1" charset="2"/>
              </a:rPr>
              <a:t></a:t>
            </a:r>
            <a:r>
              <a:rPr lang="en-US" sz="2400" i="1"/>
              <a:t> 2</a:t>
            </a:r>
            <a:r>
              <a:rPr lang="en-US" sz="2400" i="1" baseline="30000"/>
              <a:t>preCON</a:t>
            </a:r>
            <a:r>
              <a:rPr lang="en-US" sz="2400"/>
              <a:t>;</a:t>
            </a:r>
          </a:p>
          <a:p>
            <a:r>
              <a:rPr lang="en-US" sz="2400" i="1"/>
              <a:t>preC(s,o,r) = </a:t>
            </a:r>
            <a:r>
              <a:rPr lang="en-US" sz="2400" i="1">
                <a:sym typeface="Symbol" pitchFamily="1" charset="2"/>
              </a:rPr>
              <a:t></a:t>
            </a:r>
            <a:r>
              <a:rPr lang="en-US" sz="2400" i="1" baseline="-25000"/>
              <a:t>preCon_i </a:t>
            </a:r>
            <a:r>
              <a:rPr lang="en-US" sz="2400" i="1" baseline="-25000">
                <a:sym typeface="Symbol" pitchFamily="1" charset="2"/>
              </a:rPr>
              <a:t></a:t>
            </a:r>
            <a:r>
              <a:rPr lang="en-US" sz="2400" i="1" baseline="-25000"/>
              <a:t> getPreCON(s,o,r) </a:t>
            </a:r>
            <a:r>
              <a:rPr lang="en-US" sz="2400" i="1"/>
              <a:t>preConChecked(preCon</a:t>
            </a:r>
            <a:r>
              <a:rPr lang="en-US" sz="2400" i="1" baseline="-25000"/>
              <a:t>i</a:t>
            </a:r>
            <a:r>
              <a:rPr lang="en-US" sz="2400" i="1"/>
              <a:t>);</a:t>
            </a:r>
          </a:p>
          <a:p>
            <a:r>
              <a:rPr lang="en-US" sz="2400" i="1"/>
              <a:t>allowed(s,o,r) </a:t>
            </a:r>
            <a:r>
              <a:rPr lang="en-US" i="1">
                <a:sym typeface="Symbol" pitchFamily="1" charset="2"/>
              </a:rPr>
              <a:t></a:t>
            </a:r>
            <a:r>
              <a:rPr lang="en-US" sz="2400" i="1"/>
              <a:t> preC(s,o,r)</a:t>
            </a:r>
            <a:r>
              <a:rPr lang="en-US" sz="2400"/>
              <a:t>.</a:t>
            </a:r>
          </a:p>
          <a:p>
            <a:endParaRPr lang="en-US" sz="2400"/>
          </a:p>
          <a:p>
            <a:r>
              <a:rPr lang="en-US" sz="2400"/>
              <a:t>Example: location checks at the time of access requests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BFE1-054C-1747-B9B7-51D39E91F580}" type="slidenum">
              <a:rPr lang="en-US"/>
              <a:pPr/>
              <a:t>28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UCON</a:t>
            </a:r>
            <a:r>
              <a:rPr lang="en-US" sz="3600" baseline="-25000"/>
              <a:t>onC0</a:t>
            </a:r>
            <a:r>
              <a:rPr lang="en-US" sz="3600"/>
              <a:t>: ongoing-Condition model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r>
              <a:rPr lang="en-US" sz="2400" i="1"/>
              <a:t>S, O, R, ATT(S),</a:t>
            </a:r>
            <a:r>
              <a:rPr lang="en-US" sz="2400"/>
              <a:t> and </a:t>
            </a:r>
            <a:r>
              <a:rPr lang="en-US" sz="2400" i="1"/>
              <a:t>ATT(O)</a:t>
            </a:r>
            <a:r>
              <a:rPr lang="en-US" sz="2400"/>
              <a:t>;</a:t>
            </a:r>
          </a:p>
          <a:p>
            <a:r>
              <a:rPr lang="en-US" sz="2400" i="1"/>
              <a:t>onCON</a:t>
            </a:r>
            <a:r>
              <a:rPr lang="en-US" sz="2400"/>
              <a:t> (a set of on-condition elements);</a:t>
            </a:r>
          </a:p>
          <a:p>
            <a:r>
              <a:rPr lang="en-US" sz="2400" i="1"/>
              <a:t>onConChecked: onCON </a:t>
            </a:r>
            <a:r>
              <a:rPr lang="en-US" sz="2400" i="1">
                <a:sym typeface="Symbol" pitchFamily="1" charset="2"/>
              </a:rPr>
              <a:t></a:t>
            </a:r>
            <a:r>
              <a:rPr lang="en-US" sz="2400" i="1"/>
              <a:t> {true,false}</a:t>
            </a:r>
            <a:r>
              <a:rPr lang="en-US" sz="2400"/>
              <a:t>;</a:t>
            </a:r>
          </a:p>
          <a:p>
            <a:r>
              <a:rPr lang="en-US" sz="2400" i="1"/>
              <a:t>getOnCON: S x O x R </a:t>
            </a:r>
            <a:r>
              <a:rPr lang="en-US" sz="2400" i="1">
                <a:sym typeface="Symbol" pitchFamily="1" charset="2"/>
              </a:rPr>
              <a:t></a:t>
            </a:r>
            <a:r>
              <a:rPr lang="en-US" sz="2400" i="1"/>
              <a:t> 2</a:t>
            </a:r>
            <a:r>
              <a:rPr lang="en-US" sz="2400" i="1" baseline="30000"/>
              <a:t>onCON</a:t>
            </a:r>
            <a:r>
              <a:rPr lang="en-US" sz="2400"/>
              <a:t>;</a:t>
            </a:r>
          </a:p>
          <a:p>
            <a:r>
              <a:rPr lang="en-US" sz="2400" i="1"/>
              <a:t>onC(s,o,r) = </a:t>
            </a:r>
            <a:r>
              <a:rPr lang="en-US" sz="2400" i="1">
                <a:sym typeface="Symbol" pitchFamily="1" charset="2"/>
              </a:rPr>
              <a:t></a:t>
            </a:r>
            <a:r>
              <a:rPr lang="en-US" sz="2400" i="1" baseline="-25000"/>
              <a:t>onCon_i </a:t>
            </a:r>
            <a:r>
              <a:rPr lang="en-US" sz="2400" i="1" baseline="-25000">
                <a:sym typeface="Symbol" pitchFamily="1" charset="2"/>
              </a:rPr>
              <a:t></a:t>
            </a:r>
            <a:r>
              <a:rPr lang="en-US" sz="2400" i="1" baseline="-25000"/>
              <a:t> getOnCON(s,o,r) </a:t>
            </a:r>
            <a:r>
              <a:rPr lang="en-US" sz="2400" i="1"/>
              <a:t>onConChecked(onCon</a:t>
            </a:r>
            <a:r>
              <a:rPr lang="en-US" sz="2400" i="1" baseline="-25000"/>
              <a:t>i</a:t>
            </a:r>
            <a:r>
              <a:rPr lang="en-US" sz="2400" i="1"/>
              <a:t>);</a:t>
            </a:r>
          </a:p>
          <a:p>
            <a:r>
              <a:rPr lang="en-US" sz="2400" i="1"/>
              <a:t>allowed(s,o,r) </a:t>
            </a:r>
            <a:r>
              <a:rPr lang="en-US" sz="2400" i="1">
                <a:sym typeface="Symbol" pitchFamily="1" charset="2"/>
              </a:rPr>
              <a:t> true;</a:t>
            </a:r>
          </a:p>
          <a:p>
            <a:r>
              <a:rPr lang="en-US" sz="2400" i="1">
                <a:sym typeface="Symbol" pitchFamily="1" charset="2"/>
              </a:rPr>
              <a:t>Stopped(s,o,r)  </a:t>
            </a:r>
            <a:r>
              <a:rPr lang="en-US" sz="2400" i="1"/>
              <a:t>onC(s,o,r)</a:t>
            </a:r>
            <a:endParaRPr lang="en-US" sz="2400"/>
          </a:p>
          <a:p>
            <a:endParaRPr lang="en-US" sz="2400"/>
          </a:p>
          <a:p>
            <a:r>
              <a:rPr lang="en-US" sz="2400"/>
              <a:t>Example: accessible during office hour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baseline="-25000" dirty="0" smtClean="0">
                <a:ea typeface="굴림" charset="-127"/>
                <a:cs typeface="굴림" charset="-127"/>
              </a:rPr>
              <a:t>ABC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5785" y="4505325"/>
            <a:ext cx="8686800" cy="1524000"/>
          </a:xfrm>
          <a:prstGeom prst="rect">
            <a:avLst/>
          </a:prstGeom>
          <a:noFill/>
          <a:ln w="28575" cap="sq">
            <a:solidFill>
              <a:schemeClr val="tx1"/>
            </a:solidFill>
            <a:headEnd type="none" w="sm" len="sm"/>
            <a:tailEnd type="none" w="sm" len="sm"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Free ISP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Membership is required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(pre-authorization)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Have to click Ad periodically while connected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(on-obligation, on-update)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Free member: no evening connection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(on-condition)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, no more than 50 connections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(pre-update)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 or 100 hours usage per month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(post-updates)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굴림" charset="-127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굴림" charset="-127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7200" y="1412875"/>
          <a:ext cx="3574372" cy="3092450"/>
        </p:xfrm>
        <a:graphic>
          <a:graphicData uri="http://schemas.openxmlformats.org/presentationml/2006/ole">
            <p:oleObj spid="_x0000_s131074" name="VISIO" r:id="rId3" imgW="5080000" imgH="4394200" progId="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267200" y="1967902"/>
          <a:ext cx="4505325" cy="2066925"/>
        </p:xfrm>
        <a:graphic>
          <a:graphicData uri="http://schemas.openxmlformats.org/presentationml/2006/ole">
            <p:oleObj spid="_x0000_s131075" name="VISIO" r:id="rId4" imgW="4508500" imgH="207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Objectives</a:t>
            </a:r>
          </a:p>
          <a:p>
            <a:pPr lvl="1"/>
            <a:r>
              <a:rPr lang="en-US" dirty="0" smtClean="0"/>
              <a:t>Security, Privacy, Intellectual Property Rights </a:t>
            </a:r>
            <a:r>
              <a:rPr lang="en-US" dirty="0" smtClean="0"/>
              <a:t>Protection and trustworthiness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Target domain</a:t>
            </a:r>
          </a:p>
          <a:p>
            <a:pPr lvl="1"/>
            <a:r>
              <a:rPr lang="en-US" dirty="0" smtClean="0"/>
              <a:t>System-level, application-level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Access Target</a:t>
            </a:r>
          </a:p>
          <a:p>
            <a:pPr lvl="1"/>
            <a:r>
              <a:rPr lang="en-US" dirty="0" smtClean="0"/>
              <a:t>System resource, data, </a:t>
            </a:r>
            <a:r>
              <a:rPr lang="en-US" dirty="0" smtClean="0"/>
              <a:t>user, policies and attributes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Access Types</a:t>
            </a:r>
          </a:p>
          <a:p>
            <a:pPr lvl="1"/>
            <a:r>
              <a:rPr lang="en-US" dirty="0" smtClean="0"/>
              <a:t>Access, usage, activity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Beyond the UCON</a:t>
            </a:r>
            <a:r>
              <a:rPr lang="en-US" altLang="ko-KR" baseline="-25000" dirty="0" smtClean="0">
                <a:ea typeface="굴림" charset="-127"/>
                <a:cs typeface="굴림" charset="-127"/>
              </a:rPr>
              <a:t>ABC</a:t>
            </a:r>
            <a:r>
              <a:rPr lang="en-US" altLang="ko-KR" dirty="0" smtClean="0">
                <a:ea typeface="굴림" charset="-127"/>
                <a:cs typeface="굴림" charset="-127"/>
              </a:rPr>
              <a:t> Core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10594" name="Object 3"/>
          <p:cNvGraphicFramePr>
            <a:graphicFrameLocks noChangeAspect="1"/>
          </p:cNvGraphicFramePr>
          <p:nvPr/>
        </p:nvGraphicFramePr>
        <p:xfrm>
          <a:off x="2057400" y="2514600"/>
          <a:ext cx="6019800" cy="3600450"/>
        </p:xfrm>
        <a:graphic>
          <a:graphicData uri="http://schemas.openxmlformats.org/presentationml/2006/ole">
            <p:oleObj spid="_x0000_s110594" name="VISIO" r:id="rId4" imgW="6968520" imgH="4168440" progId="">
              <p:embed/>
            </p:oleObj>
          </a:graphicData>
        </a:graphic>
      </p:graphicFrame>
      <p:graphicFrame>
        <p:nvGraphicFramePr>
          <p:cNvPr id="528388" name="Object 4"/>
          <p:cNvGraphicFramePr>
            <a:graphicFrameLocks noChangeAspect="1"/>
          </p:cNvGraphicFramePr>
          <p:nvPr/>
        </p:nvGraphicFramePr>
        <p:xfrm>
          <a:off x="2743200" y="1981200"/>
          <a:ext cx="3886200" cy="2936875"/>
        </p:xfrm>
        <a:graphic>
          <a:graphicData uri="http://schemas.openxmlformats.org/presentationml/2006/ole">
            <p:oleObj spid="_x0000_s110595" name="VISIO" r:id="rId5" imgW="4403520" imgH="3325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ko-KR"/>
              <a:t>© Jae Park 2009</a:t>
            </a: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659BAA-9979-7941-9A5D-009C43DF91E3}" type="slidenum">
              <a:rPr lang="ko-KR" altLang="en-US"/>
              <a:pPr/>
              <a:t>31</a:t>
            </a:fld>
            <a:endParaRPr lang="en-US" altLang="ko-KR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charset="-127"/>
                <a:cs typeface="굴림" charset="-127"/>
              </a:rPr>
              <a:t>Summary of UCON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ko-KR" dirty="0" smtClean="0">
                <a:ea typeface="굴림" charset="-127"/>
                <a:cs typeface="굴림" charset="-127"/>
              </a:rPr>
              <a:t>Coined the </a:t>
            </a:r>
            <a:r>
              <a:rPr lang="en-US" altLang="ko-KR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concept of Usage Control </a:t>
            </a:r>
            <a:r>
              <a:rPr lang="en-US" altLang="ko-KR" dirty="0" smtClean="0">
                <a:ea typeface="굴림" charset="-127"/>
                <a:cs typeface="굴림" charset="-127"/>
              </a:rPr>
              <a:t>for modern computing system Environment</a:t>
            </a:r>
          </a:p>
          <a:p>
            <a:pPr eaLnBrk="1" hangingPunct="1"/>
            <a:r>
              <a:rPr lang="en-US" altLang="ko-KR" dirty="0" smtClean="0">
                <a:ea typeface="굴림" charset="-127"/>
                <a:cs typeface="굴림" charset="-127"/>
              </a:rPr>
              <a:t>Developed</a:t>
            </a:r>
            <a:r>
              <a:rPr lang="en-US" altLang="ko-KR" dirty="0" smtClean="0">
                <a:solidFill>
                  <a:schemeClr val="hlink"/>
                </a:solidFill>
                <a:ea typeface="굴림" charset="-127"/>
                <a:cs typeface="굴림" charset="-127"/>
              </a:rPr>
              <a:t> </a:t>
            </a:r>
            <a:r>
              <a:rPr lang="en-US" altLang="ko-KR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A family of UCON</a:t>
            </a:r>
            <a:r>
              <a:rPr lang="en-US" altLang="ko-KR" baseline="-25000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ABC</a:t>
            </a:r>
            <a:r>
              <a:rPr lang="en-US" altLang="ko-KR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 core models for Usage Control (UCON)</a:t>
            </a:r>
            <a:r>
              <a:rPr lang="en-US" altLang="ko-KR" dirty="0" smtClean="0">
                <a:ea typeface="굴림" charset="-127"/>
                <a:cs typeface="굴림" charset="-127"/>
              </a:rPr>
              <a:t> to unify </a:t>
            </a:r>
            <a:r>
              <a:rPr lang="en-US" altLang="ko-KR" i="1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traditional access control models, DRM</a:t>
            </a:r>
            <a:r>
              <a:rPr lang="en-US" altLang="ko-KR" dirty="0" smtClean="0">
                <a:ea typeface="굴림" charset="-127"/>
                <a:cs typeface="굴림" charset="-127"/>
              </a:rPr>
              <a:t>, and other modern enhanced models.</a:t>
            </a:r>
          </a:p>
          <a:p>
            <a:pPr eaLnBrk="1" hangingPunct="1"/>
            <a:r>
              <a:rPr lang="en-US" altLang="ko-KR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baseline="-25000" dirty="0" smtClean="0">
                <a:ea typeface="굴림" charset="-127"/>
                <a:cs typeface="굴림" charset="-127"/>
              </a:rPr>
              <a:t>ABC</a:t>
            </a:r>
            <a:r>
              <a:rPr lang="en-US" altLang="ko-KR" dirty="0" smtClean="0">
                <a:ea typeface="굴림" charset="-127"/>
                <a:cs typeface="굴림" charset="-127"/>
              </a:rPr>
              <a:t> model integrates </a:t>
            </a:r>
            <a:r>
              <a:rPr lang="en-US" altLang="ko-KR" i="1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authorizations, obligations, conditions</a:t>
            </a:r>
            <a:r>
              <a:rPr lang="en-US" altLang="ko-KR" dirty="0" smtClean="0">
                <a:ea typeface="굴림" charset="-127"/>
                <a:cs typeface="굴림" charset="-127"/>
              </a:rPr>
              <a:t>, as well as </a:t>
            </a:r>
            <a:r>
              <a:rPr lang="en-US" altLang="ko-KR" i="1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continuity</a:t>
            </a:r>
            <a:r>
              <a:rPr lang="en-US" altLang="ko-KR" i="1" dirty="0" smtClean="0">
                <a:ea typeface="굴림" charset="-127"/>
                <a:cs typeface="굴림" charset="-127"/>
              </a:rPr>
              <a:t> </a:t>
            </a:r>
            <a:r>
              <a:rPr lang="en-US" altLang="ko-KR" dirty="0" smtClean="0">
                <a:ea typeface="굴림" charset="-127"/>
                <a:cs typeface="굴림" charset="-127"/>
              </a:rPr>
              <a:t>and</a:t>
            </a:r>
            <a:r>
              <a:rPr lang="en-US" altLang="ko-KR" i="1" dirty="0" smtClean="0">
                <a:ea typeface="굴림" charset="-127"/>
                <a:cs typeface="굴림" charset="-127"/>
              </a:rPr>
              <a:t> </a:t>
            </a:r>
            <a:r>
              <a:rPr lang="en-US" altLang="ko-KR" i="1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mutability</a:t>
            </a:r>
            <a:r>
              <a:rPr lang="en-US" altLang="ko-KR" dirty="0" smtClean="0">
                <a:ea typeface="굴림" charset="-127"/>
                <a:cs typeface="굴림" charset="-127"/>
              </a:rPr>
              <a:t> properties.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2130425"/>
            <a:ext cx="8407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ACON: Activity-Centric Access Control for Social Computing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717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5418" y="966145"/>
            <a:ext cx="3610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2400" b="1" dirty="0" smtClean="0">
                <a:solidFill>
                  <a:srgbClr val="131F49"/>
                </a:solidFill>
              </a:rPr>
              <a:t>Institute for Cyber Security</a:t>
            </a:r>
            <a:endParaRPr lang="en-US" sz="2400" b="1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14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Networking vs. Social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923"/>
            <a:ext cx="3766516" cy="4052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Social Networking Systems</a:t>
            </a: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pPr lvl="1"/>
            <a:endParaRPr lang="en-US" sz="2400" dirty="0" smtClean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9942" y="1968923"/>
            <a:ext cx="4016858" cy="40525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</a:t>
            </a: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Systems</a:t>
            </a:r>
            <a:endParaRPr lang="en-US" sz="28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 sz="2800" noProof="0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9" y="4274524"/>
            <a:ext cx="1744813" cy="473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828" y="4888884"/>
            <a:ext cx="1858615" cy="566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09" y="5462526"/>
            <a:ext cx="3274556" cy="326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521" y="3872732"/>
            <a:ext cx="1746922" cy="401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09" y="3068192"/>
            <a:ext cx="1547998" cy="581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411" y="3264718"/>
            <a:ext cx="1955357" cy="391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3965157"/>
            <a:ext cx="1482242" cy="618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9768" y="4888884"/>
            <a:ext cx="1905000" cy="33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5" grpId="1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187" y="274638"/>
            <a:ext cx="83666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Networking vs. Social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19296" y="1518076"/>
            <a:ext cx="6724470" cy="30661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(Online) Social Computing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23846" y="1986298"/>
            <a:ext cx="2027760" cy="20380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Online)Social</a:t>
            </a:r>
            <a:r>
              <a:rPr lang="en-US" dirty="0" smtClean="0"/>
              <a:t> Networking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924775" y="3522379"/>
            <a:ext cx="968376" cy="938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6055583" y="3620729"/>
            <a:ext cx="1102773" cy="876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8237" y="4610365"/>
            <a:ext cx="2946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To share ‘social’ interests by utilizing online social network connections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4913" y="4610365"/>
            <a:ext cx="395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To share ‘social’ interests that may or may not require social network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19" y="274638"/>
            <a:ext cx="85261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Issues in Social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02808" cy="21349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3992" y="1600200"/>
            <a:ext cx="4002808" cy="21349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7549"/>
            <a:ext cx="4002808" cy="21349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Trustworthiness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83992" y="3887549"/>
            <a:ext cx="4002808" cy="21349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Usability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8904" y="2790699"/>
            <a:ext cx="2971280" cy="20756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660066"/>
                </a:solidFill>
              </a:rPr>
              <a:t>Access Control</a:t>
            </a:r>
            <a:endParaRPr lang="en-US" sz="2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724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Objectives</a:t>
            </a:r>
          </a:p>
          <a:p>
            <a:pPr lvl="1"/>
            <a:r>
              <a:rPr lang="en-US" dirty="0" smtClean="0"/>
              <a:t>Security, Privacy, Intellectual Property Rights </a:t>
            </a:r>
            <a:r>
              <a:rPr lang="en-US" dirty="0" smtClean="0"/>
              <a:t>Protection, trustworthiness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Target domain</a:t>
            </a:r>
          </a:p>
          <a:p>
            <a:pPr lvl="1"/>
            <a:r>
              <a:rPr lang="en-US" dirty="0" smtClean="0"/>
              <a:t>System-level, application-</a:t>
            </a:r>
            <a:r>
              <a:rPr lang="en-US" dirty="0" smtClean="0"/>
              <a:t>level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Access Target</a:t>
            </a:r>
          </a:p>
          <a:p>
            <a:pPr lvl="1"/>
            <a:r>
              <a:rPr lang="en-US" dirty="0" smtClean="0"/>
              <a:t>System resource, data, user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Access Types</a:t>
            </a:r>
          </a:p>
          <a:p>
            <a:pPr lvl="1"/>
            <a:r>
              <a:rPr lang="en-US" dirty="0" smtClean="0"/>
              <a:t>Access, usage, activity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25" y="2382396"/>
            <a:ext cx="3400875" cy="255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in Social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420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Users share with others: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knowledge, opinion, interests, information of their (sharing) activities, etc.</a:t>
            </a:r>
          </a:p>
          <a:p>
            <a:r>
              <a:rPr lang="en-US" dirty="0" smtClean="0"/>
              <a:t>Social computing systems (SCS) provide services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u="sng" dirty="0" smtClean="0"/>
              <a:t>to promote information sharing by utilizing user activity information and shared contents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Best seller, friends recommendation, friend activity notification, location-based service, etc.</a:t>
            </a:r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u="sng" dirty="0" smtClean="0">
                <a:solidFill>
                  <a:srgbClr val="000000"/>
                </a:solidFill>
              </a:rPr>
              <a:t>users and SCS provide/access information </a:t>
            </a:r>
            <a:r>
              <a:rPr lang="en-US" dirty="0" smtClean="0"/>
              <a:t>to be shared</a:t>
            </a:r>
          </a:p>
          <a:p>
            <a:r>
              <a:rPr lang="en-US" dirty="0" smtClean="0"/>
              <a:t>Both </a:t>
            </a:r>
            <a:r>
              <a:rPr lang="en-US" u="sng" dirty="0" smtClean="0">
                <a:solidFill>
                  <a:srgbClr val="000000"/>
                </a:solidFill>
              </a:rPr>
              <a:t>resource and user as a target </a:t>
            </a:r>
            <a:r>
              <a:rPr lang="en-US" dirty="0" smtClean="0"/>
              <a:t>of activity</a:t>
            </a:r>
          </a:p>
          <a:p>
            <a:pPr lvl="1"/>
            <a:r>
              <a:rPr lang="en-US" dirty="0" smtClean="0"/>
              <a:t>Alice pokes bob, a buyer rates sellers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in Social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user wants to control other user’s or </a:t>
            </a:r>
            <a:r>
              <a:rPr lang="en-US" dirty="0" err="1" smtClean="0"/>
              <a:t>SCS’s</a:t>
            </a:r>
            <a:r>
              <a:rPr lang="en-US" dirty="0" smtClean="0"/>
              <a:t> activities against shared information (or users) related to the user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My children cannot be a friend of my co-worker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System should not notify my activity to my friends </a:t>
            </a:r>
          </a:p>
          <a:p>
            <a:endParaRPr lang="en-US" dirty="0" smtClean="0"/>
          </a:p>
          <a:p>
            <a:r>
              <a:rPr lang="en-US" dirty="0" smtClean="0"/>
              <a:t>User wants to protect their </a:t>
            </a:r>
            <a:r>
              <a:rPr lang="en-US" dirty="0" smtClean="0">
                <a:solidFill>
                  <a:srgbClr val="008000"/>
                </a:solidFill>
              </a:rPr>
              <a:t>privacy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Only friends can read my comments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Do not notify friends activity to me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Do not recommend a friend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A user’s activity influences access control decisions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Rating-based popularity </a:t>
            </a: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in 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 traditional access control can provide necessary controls on all kinds of activities found in SCS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Activity as a key concept for access control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Why Activity-centric?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Multiple kinds of activities (in addition to user’s general usage activity against resource) that have to be controlled.</a:t>
            </a:r>
          </a:p>
          <a:p>
            <a:pPr lvl="2"/>
            <a:r>
              <a:rPr lang="en-US" dirty="0" smtClean="0"/>
              <a:t>User’s usage/control activity on user/resource, </a:t>
            </a:r>
            <a:r>
              <a:rPr lang="en-US" dirty="0" err="1" smtClean="0"/>
              <a:t>SCS’s</a:t>
            </a:r>
            <a:r>
              <a:rPr lang="en-US" dirty="0" smtClean="0"/>
              <a:t> service/control activities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 user’s activities influence </a:t>
            </a:r>
            <a:r>
              <a:rPr lang="en-US" dirty="0" err="1" smtClean="0">
                <a:solidFill>
                  <a:srgbClr val="008000"/>
                </a:solidFill>
              </a:rPr>
              <a:t>SCS’s</a:t>
            </a:r>
            <a:r>
              <a:rPr lang="en-US" dirty="0" smtClean="0">
                <a:solidFill>
                  <a:srgbClr val="008000"/>
                </a:solidFill>
              </a:rPr>
              <a:t> control decisions on own and other users’ activities as well as SCS activities.</a:t>
            </a:r>
          </a:p>
          <a:p>
            <a:pPr lvl="2"/>
            <a:r>
              <a:rPr lang="en-US" dirty="0" smtClean="0"/>
              <a:t>Once Alice invites Bob as a friend, Bob is allowed to see Alice’s information</a:t>
            </a:r>
          </a:p>
          <a:p>
            <a:pPr lvl="2"/>
            <a:r>
              <a:rPr lang="en-US" dirty="0" smtClean="0"/>
              <a:t>If Alice is a friend of Bob and Bob becomes a friend of Chris, 1) if Chris allows friends of friends to his contents, Alice can access Chris’s contents; 2) SCS</a:t>
            </a:r>
            <a:r>
              <a:rPr lang="en-US" dirty="0" smtClean="0"/>
              <a:t>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recommend Chris and Alice as a friend </a:t>
            </a:r>
          </a:p>
          <a:p>
            <a:pPr lvl="2"/>
            <a:r>
              <a:rPr lang="en-US" dirty="0" smtClean="0"/>
              <a:t>Buyers’ ratings on a seller may collectively used to control the seller’s sales activity. 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D2A186-E7B4-FC40-9332-57B1809CB8D2}" type="slidenum">
              <a:rPr lang="ko-KR" altLang="en-US"/>
              <a:pPr/>
              <a:t>4</a:t>
            </a:fld>
            <a:endParaRPr lang="en-US" altLang="ko-KR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charset="-127"/>
                <a:cs typeface="굴림" charset="-127"/>
              </a:rPr>
              <a:t>OM-AM layered Approach</a:t>
            </a:r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609600" y="47625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US" altLang="ko-KR" sz="2000" dirty="0">
                <a:ea typeface="굴림" charset="-127"/>
                <a:cs typeface="굴림" charset="-127"/>
              </a:rPr>
              <a:t>Model examples: </a:t>
            </a:r>
            <a:r>
              <a:rPr lang="en-US" altLang="ko-KR" sz="2000" dirty="0">
                <a:solidFill>
                  <a:srgbClr val="008000"/>
                </a:solidFill>
                <a:ea typeface="굴림" charset="-127"/>
                <a:cs typeface="굴림" charset="-127"/>
              </a:rPr>
              <a:t>Access Matrix, Lattice-based model, Role-base access control model</a:t>
            </a:r>
          </a:p>
          <a:p>
            <a:pPr marL="342900" indent="-342900"/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ABC core model </a:t>
            </a:r>
            <a:r>
              <a:rPr lang="en-US" altLang="ko-KR" sz="2000" dirty="0">
                <a:ea typeface="굴림" charset="-127"/>
                <a:cs typeface="굴림" charset="-127"/>
              </a:rPr>
              <a:t>for UCON</a:t>
            </a:r>
          </a:p>
        </p:txBody>
      </p:sp>
      <p:graphicFrame>
        <p:nvGraphicFramePr>
          <p:cNvPr id="36866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838200" y="1417638"/>
          <a:ext cx="7467600" cy="3343275"/>
        </p:xfrm>
        <a:graphic>
          <a:graphicData uri="http://schemas.openxmlformats.org/presentationml/2006/ole">
            <p:oleObj spid="_x0000_s103426" name="VISIO" r:id="rId4" imgW="6220080" imgH="2783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in SCS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087216" y="1808040"/>
          <a:ext cx="6096000" cy="349282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tableStyleId>{BDBED569-4797-4DF1-A0F4-6AAB3CD982D8}</a:tableStyleId>
              </a:tblPr>
              <a:tblGrid>
                <a:gridCol w="3048000"/>
                <a:gridCol w="3048000"/>
              </a:tblGrid>
              <a:tr h="116961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User’s Control Activity </a:t>
                      </a:r>
                    </a:p>
                    <a:p>
                      <a:pPr algn="ctr"/>
                      <a:r>
                        <a:rPr lang="en-US" b="0" dirty="0" smtClean="0"/>
                        <a:t>(UCA)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System’s Control Activity </a:t>
                      </a:r>
                    </a:p>
                    <a:p>
                      <a:pPr algn="ctr"/>
                      <a:r>
                        <a:rPr lang="en-US" b="0" dirty="0" smtClean="0"/>
                        <a:t>(SCA)</a:t>
                      </a:r>
                      <a:endParaRPr lang="en-US" dirty="0"/>
                    </a:p>
                  </a:txBody>
                  <a:tcPr anchor="ctr"/>
                </a:tc>
              </a:tr>
              <a:tr h="116961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User’s Service Activity </a:t>
                      </a:r>
                    </a:p>
                    <a:p>
                      <a:pPr algn="ctr"/>
                      <a:r>
                        <a:rPr lang="en-US" b="0" dirty="0" smtClean="0"/>
                        <a:t>(USA)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System’s Service Activity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(SSA)</a:t>
                      </a:r>
                      <a:endParaRPr lang="en-US" dirty="0" smtClean="0"/>
                    </a:p>
                  </a:txBody>
                  <a:tcPr anchor="ctr"/>
                </a:tc>
              </a:tr>
              <a:tr h="115359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User’s Usage Activity </a:t>
                      </a:r>
                    </a:p>
                    <a:p>
                      <a:pPr algn="ctr"/>
                      <a:r>
                        <a:rPr lang="en-US" b="0" dirty="0" smtClean="0"/>
                        <a:t>(UUA)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System’s Usage Activity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(SUA)</a:t>
                      </a: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90958" y="5477566"/>
            <a:ext cx="117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70489" y="5497444"/>
            <a:ext cx="117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1271" y="4470400"/>
            <a:ext cx="117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Usage (consume)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83478" y="3366052"/>
            <a:ext cx="114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(create)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81272" y="2195444"/>
            <a:ext cx="117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Taxonomy in SCS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65" y="1417638"/>
            <a:ext cx="8686800" cy="4509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User’s Usage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41" y="1417638"/>
            <a:ext cx="8542903" cy="4708525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Users’ consuming activity on Target Resources</a:t>
            </a:r>
          </a:p>
          <a:p>
            <a:pPr lvl="1"/>
            <a:r>
              <a:rPr lang="en-US" sz="2000" dirty="0" smtClean="0"/>
              <a:t>Read/view shared comments/photos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Typical Focus of Access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User’s Service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8000"/>
                </a:solidFill>
              </a:rPr>
              <a:t>Users’ activity that shares certain information with other users or SCS</a:t>
            </a:r>
          </a:p>
          <a:p>
            <a:pPr lvl="1"/>
            <a:r>
              <a:rPr lang="en-US" sz="2400" dirty="0" smtClean="0"/>
              <a:t>Add comments/review</a:t>
            </a:r>
          </a:p>
          <a:p>
            <a:pPr lvl="1"/>
            <a:r>
              <a:rPr lang="en-US" sz="2400" dirty="0" smtClean="0"/>
              <a:t>Rate sellers/products</a:t>
            </a:r>
          </a:p>
          <a:p>
            <a:pPr lvl="1"/>
            <a:r>
              <a:rPr lang="en-US" sz="2400" dirty="0" smtClean="0"/>
              <a:t>Tag photos </a:t>
            </a:r>
            <a:r>
              <a:rPr lang="en-US" sz="2400" dirty="0" err="1" smtClean="0"/>
              <a:t>w</a:t>
            </a:r>
            <a:r>
              <a:rPr lang="en-US" sz="2400" dirty="0" smtClean="0"/>
              <a:t>/ users</a:t>
            </a:r>
          </a:p>
          <a:p>
            <a:pPr lvl="1"/>
            <a:r>
              <a:rPr lang="en-US" sz="2400" dirty="0" smtClean="0"/>
              <a:t>Like a comment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Service Activity on Target Users</a:t>
            </a:r>
          </a:p>
          <a:p>
            <a:pPr lvl="1"/>
            <a:r>
              <a:rPr lang="en-US" sz="2400" dirty="0" smtClean="0"/>
              <a:t>Poke a friend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User’s Control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8000"/>
                </a:solidFill>
              </a:rPr>
              <a:t>Control Activity on Resources</a:t>
            </a:r>
          </a:p>
          <a:p>
            <a:pPr lvl="1"/>
            <a:r>
              <a:rPr lang="en-US" sz="1800" dirty="0" smtClean="0"/>
              <a:t>By changing attributes and policies of resources</a:t>
            </a:r>
          </a:p>
          <a:p>
            <a:pPr lvl="1"/>
            <a:r>
              <a:rPr lang="en-US" sz="1800" dirty="0" smtClean="0"/>
              <a:t>set a resource as a violent content (attribute), accessible only by direct friends (policy)</a:t>
            </a:r>
          </a:p>
          <a:p>
            <a:pPr lvl="1"/>
            <a:r>
              <a:rPr lang="en-US" sz="1800" dirty="0" smtClean="0"/>
              <a:t>Parents can set attributes and policies of children’s resources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Discretionary Access Control belongs here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Control Activity on Users</a:t>
            </a:r>
          </a:p>
          <a:p>
            <a:pPr lvl="1"/>
            <a:r>
              <a:rPr lang="en-US" sz="1800" dirty="0" smtClean="0"/>
              <a:t>By changing user attributes and policies</a:t>
            </a:r>
          </a:p>
          <a:p>
            <a:pPr lvl="1"/>
            <a:r>
              <a:rPr lang="en-US" sz="1800" dirty="0" smtClean="0"/>
              <a:t>To control activity performed by/against a particular user (self or other related users) without knowing a particular resource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Control Activity on Sessions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By controlling session attributes and policies that are inherited from a user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SCS’s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Automated</a:t>
            </a:r>
            <a:r>
              <a:rPr lang="en-US" dirty="0" smtClean="0"/>
              <a:t>)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Usage Activities</a:t>
            </a:r>
          </a:p>
          <a:p>
            <a:pPr lvl="1"/>
            <a:r>
              <a:rPr lang="en-US" dirty="0" smtClean="0"/>
              <a:t>Typically accessing users’ shared information to use it as an input for service activities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Service Activities</a:t>
            </a:r>
          </a:p>
          <a:p>
            <a:pPr lvl="1"/>
            <a:r>
              <a:rPr lang="en-US" dirty="0" smtClean="0"/>
              <a:t>To promote users’ social interactions and information sharing</a:t>
            </a:r>
          </a:p>
          <a:p>
            <a:pPr lvl="1"/>
            <a:r>
              <a:rPr lang="en-US" dirty="0" smtClean="0"/>
              <a:t>Friends recommendation, friend activity notification, location-based coupons, most-viewed videos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Control Activities</a:t>
            </a:r>
          </a:p>
          <a:p>
            <a:pPr lvl="1"/>
            <a:r>
              <a:rPr lang="en-US" dirty="0" smtClean="0"/>
              <a:t>Through managing policies and attributes of users, resources and sessions</a:t>
            </a:r>
          </a:p>
          <a:p>
            <a:pPr lvl="1"/>
            <a:r>
              <a:rPr lang="en-US" dirty="0" smtClean="0"/>
              <a:t>User rating-based seller trustworthiness or product popularity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Decision Activities</a:t>
            </a:r>
          </a:p>
          <a:p>
            <a:pPr lvl="1"/>
            <a:r>
              <a:rPr lang="en-US" dirty="0" smtClean="0"/>
              <a:t>SCS evaluates requests for user’s usage and control activities as well as </a:t>
            </a:r>
            <a:r>
              <a:rPr lang="en-US" dirty="0" err="1" smtClean="0"/>
              <a:t>SCS’s</a:t>
            </a:r>
            <a:r>
              <a:rPr lang="en-US" dirty="0" smtClean="0"/>
              <a:t> service and control activities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Activity(-centric Access) Control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capture various users and SCS activities and their influences on control decisions </a:t>
            </a:r>
          </a:p>
          <a:p>
            <a:endParaRPr lang="en-US" dirty="0" smtClean="0"/>
          </a:p>
          <a:p>
            <a:r>
              <a:rPr lang="en-US" dirty="0" smtClean="0"/>
              <a:t>To support controls on various access/usage, service and control activities in SCS</a:t>
            </a:r>
          </a:p>
          <a:p>
            <a:endParaRPr lang="en-US" dirty="0" smtClean="0"/>
          </a:p>
          <a:p>
            <a:r>
              <a:rPr lang="en-US" dirty="0" smtClean="0"/>
              <a:t>To support personalized user privacy control</a:t>
            </a:r>
          </a:p>
          <a:p>
            <a:endParaRPr lang="en-US" dirty="0" smtClean="0"/>
          </a:p>
          <a:p>
            <a:r>
              <a:rPr lang="en-US" dirty="0" smtClean="0"/>
              <a:t>To support automated management of SCS services and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ACON Framework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58" y="1417638"/>
            <a:ext cx="6749823" cy="5249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ACON Framework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Users</a:t>
            </a:r>
          </a:p>
          <a:p>
            <a:pPr lvl="1"/>
            <a:r>
              <a:rPr lang="en-US" dirty="0" smtClean="0"/>
              <a:t> represent a human being who performs activities in an SCS</a:t>
            </a:r>
          </a:p>
          <a:p>
            <a:pPr lvl="1"/>
            <a:r>
              <a:rPr lang="en-US" dirty="0" smtClean="0"/>
              <a:t>Carry </a:t>
            </a:r>
            <a:r>
              <a:rPr lang="en-US" dirty="0" smtClean="0">
                <a:solidFill>
                  <a:srgbClr val="FF0000"/>
                </a:solidFill>
              </a:rPr>
              <a:t>attributes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policies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Sessions</a:t>
            </a:r>
          </a:p>
          <a:p>
            <a:pPr lvl="1"/>
            <a:r>
              <a:rPr lang="en-US" dirty="0" smtClean="0"/>
              <a:t>Represent an active user who has logged into the SCS</a:t>
            </a:r>
          </a:p>
          <a:p>
            <a:pPr lvl="1"/>
            <a:r>
              <a:rPr lang="en-US" dirty="0" smtClean="0"/>
              <a:t>A user can have multiple sessions, but not vise versa</a:t>
            </a:r>
          </a:p>
          <a:p>
            <a:pPr lvl="1"/>
            <a:r>
              <a:rPr lang="en-US" dirty="0" smtClean="0"/>
              <a:t>Carry attributes and policies that could be different from user attributes and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ACON Framework Components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Activities</a:t>
            </a:r>
          </a:p>
          <a:p>
            <a:pPr lvl="1"/>
            <a:r>
              <a:rPr lang="en-US" dirty="0" smtClean="0"/>
              <a:t>User, SCS, SCS administrator’s activities</a:t>
            </a:r>
          </a:p>
          <a:p>
            <a:pPr lvl="1"/>
            <a:r>
              <a:rPr lang="en-US" dirty="0" smtClean="0"/>
              <a:t>Comprise action, target users, target resources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Action</a:t>
            </a:r>
          </a:p>
          <a:p>
            <a:pPr lvl="3"/>
            <a:r>
              <a:rPr lang="en-US" dirty="0" smtClean="0"/>
              <a:t>An abstract function available in SCS </a:t>
            </a:r>
          </a:p>
          <a:p>
            <a:pPr lvl="3"/>
            <a:r>
              <a:rPr lang="en-US" dirty="0" smtClean="0"/>
              <a:t>E.g., read, rate, poke, friend-invite, activity notification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Target users(’ sessions)</a:t>
            </a:r>
          </a:p>
          <a:p>
            <a:pPr lvl="3"/>
            <a:r>
              <a:rPr lang="en-US" dirty="0" smtClean="0"/>
              <a:t>Recipients of an action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Target Resources</a:t>
            </a:r>
          </a:p>
          <a:p>
            <a:pPr lvl="3"/>
            <a:r>
              <a:rPr lang="en-US" dirty="0" smtClean="0"/>
              <a:t>Include users’/</a:t>
            </a:r>
            <a:r>
              <a:rPr lang="en-US" dirty="0" err="1" smtClean="0"/>
              <a:t>SCS’s</a:t>
            </a:r>
            <a:r>
              <a:rPr lang="en-US" dirty="0" smtClean="0"/>
              <a:t> shared contents, user/resource/session policies and attributes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2130425"/>
            <a:ext cx="8407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Usage Control (UCON)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ACON Framework Components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SCS’s</a:t>
            </a:r>
            <a:r>
              <a:rPr lang="en-US" dirty="0" smtClean="0">
                <a:solidFill>
                  <a:srgbClr val="008000"/>
                </a:solidFill>
              </a:rPr>
              <a:t> Decision Activity</a:t>
            </a:r>
          </a:p>
          <a:p>
            <a:pPr lvl="1"/>
            <a:r>
              <a:rPr lang="en-US" dirty="0" smtClean="0"/>
              <a:t>based on the consolidated individual user/resource policies and attributes together </a:t>
            </a:r>
            <a:r>
              <a:rPr lang="en-US" dirty="0" err="1" smtClean="0"/>
              <a:t>w</a:t>
            </a:r>
            <a:r>
              <a:rPr lang="en-US" dirty="0" smtClean="0"/>
              <a:t>/ SCS policies and attributes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SCS’s</a:t>
            </a:r>
            <a:r>
              <a:rPr lang="en-US" dirty="0" smtClean="0">
                <a:solidFill>
                  <a:srgbClr val="008000"/>
                </a:solidFill>
              </a:rPr>
              <a:t> Activity Module (SAM)</a:t>
            </a:r>
          </a:p>
          <a:p>
            <a:pPr lvl="1"/>
            <a:r>
              <a:rPr lang="en-US" dirty="0" smtClean="0"/>
              <a:t>A conceptual abstraction of functions that performs </a:t>
            </a:r>
            <a:r>
              <a:rPr lang="en-US" dirty="0" err="1" smtClean="0"/>
              <a:t>SCS’s</a:t>
            </a:r>
            <a:r>
              <a:rPr lang="en-US" dirty="0" smtClean="0"/>
              <a:t> automated usage, service and control activities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SCS Administrators</a:t>
            </a:r>
          </a:p>
          <a:p>
            <a:pPr lvl="1"/>
            <a:r>
              <a:rPr lang="en-US" dirty="0" smtClean="0"/>
              <a:t>Human being </a:t>
            </a:r>
            <a:r>
              <a:rPr lang="en-US" dirty="0" err="1" smtClean="0"/>
              <a:t>w</a:t>
            </a:r>
            <a:r>
              <a:rPr lang="en-US" dirty="0" smtClean="0"/>
              <a:t>/ a management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ACON Framework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Policy Individualization</a:t>
            </a:r>
          </a:p>
          <a:p>
            <a:pPr lvl="1"/>
            <a:r>
              <a:rPr lang="en-US" dirty="0" smtClean="0"/>
              <a:t>A user’s individual policy includes privacy preferences and activity limits</a:t>
            </a:r>
          </a:p>
          <a:p>
            <a:pPr lvl="1"/>
            <a:r>
              <a:rPr lang="en-US" dirty="0" smtClean="0"/>
              <a:t>Collectively used by SCS for control decision on activities</a:t>
            </a:r>
          </a:p>
          <a:p>
            <a:pPr lvl="1"/>
            <a:r>
              <a:rPr lang="en-US" dirty="0" smtClean="0"/>
              <a:t>Can be configured by related users</a:t>
            </a: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User and Resource as a Target</a:t>
            </a:r>
          </a:p>
          <a:p>
            <a:pPr lvl="1"/>
            <a:r>
              <a:rPr lang="en-US" dirty="0" smtClean="0"/>
              <a:t>User as a target requires policies for actions against target users.</a:t>
            </a:r>
          </a:p>
          <a:p>
            <a:pPr lvl="1"/>
            <a:r>
              <a:rPr lang="en-US" dirty="0" smtClean="0"/>
              <a:t>Poking, friends recommendation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Separation </a:t>
            </a:r>
            <a:r>
              <a:rPr lang="en-US" dirty="0" smtClean="0">
                <a:solidFill>
                  <a:srgbClr val="008000"/>
                </a:solidFill>
              </a:rPr>
              <a:t>of</a:t>
            </a:r>
            <a:r>
              <a:rPr lang="en-US" dirty="0" smtClean="0">
                <a:solidFill>
                  <a:srgbClr val="008000"/>
                </a:solidFill>
              </a:rPr>
              <a:t> user policies for incoming </a:t>
            </a:r>
            <a:r>
              <a:rPr lang="en-US" dirty="0" smtClean="0">
                <a:solidFill>
                  <a:srgbClr val="008000"/>
                </a:solidFill>
              </a:rPr>
              <a:t>and outgoing</a:t>
            </a:r>
            <a:r>
              <a:rPr lang="en-US" dirty="0" smtClean="0">
                <a:solidFill>
                  <a:srgbClr val="008000"/>
                </a:solidFill>
              </a:rPr>
              <a:t> actions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ncoming action policy: Homer doesn’t want to receive </a:t>
            </a:r>
            <a:r>
              <a:rPr lang="en-US" dirty="0" smtClean="0"/>
              <a:t>notification of friends’ activities</a:t>
            </a:r>
          </a:p>
          <a:p>
            <a:pPr lvl="1"/>
            <a:r>
              <a:rPr lang="en-US" dirty="0" smtClean="0"/>
              <a:t>Outgoing action policy: Homer says Bart cannot be a </a:t>
            </a:r>
            <a:r>
              <a:rPr lang="en-US" dirty="0" smtClean="0"/>
              <a:t>friend of Homer’s coworkers</a:t>
            </a: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User</a:t>
            </a:r>
            <a:r>
              <a:rPr lang="en-US" dirty="0" smtClean="0">
                <a:solidFill>
                  <a:srgbClr val="008000"/>
                </a:solidFill>
              </a:rPr>
              <a:t>-session distinction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User relationship independent access control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SCS’s</a:t>
            </a:r>
            <a:r>
              <a:rPr lang="en-US" dirty="0" smtClean="0">
                <a:solidFill>
                  <a:srgbClr val="008000"/>
                </a:solidFill>
              </a:rPr>
              <a:t> automated usage, service and control activities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41" y="1600200"/>
            <a:ext cx="857546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Request (Alice, read, video1) is allowed if Alice is a friend of the owner of video1 and if Alice is over 18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Request: </a:t>
            </a:r>
            <a:r>
              <a:rPr lang="en-US" dirty="0" smtClean="0"/>
              <a:t>AU: Alice, </a:t>
            </a:r>
            <a:r>
              <a:rPr lang="en-US" dirty="0" err="1" smtClean="0"/>
              <a:t>UsageAct</a:t>
            </a:r>
            <a:r>
              <a:rPr lang="en-US" dirty="0" smtClean="0"/>
              <a:t>: read, </a:t>
            </a:r>
            <a:r>
              <a:rPr lang="en-US" dirty="0" smtClean="0"/>
              <a:t>TR:video1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Attributes: </a:t>
            </a:r>
            <a:r>
              <a:rPr lang="en-US" dirty="0" smtClean="0"/>
              <a:t>AU.ATT: friend={bob}; DOB=1980, TR.ATT: owner=Bob, </a:t>
            </a:r>
            <a:r>
              <a:rPr lang="en-US" dirty="0" err="1" smtClean="0"/>
              <a:t>contentType</a:t>
            </a:r>
            <a:r>
              <a:rPr lang="en-US" dirty="0" smtClean="0"/>
              <a:t>=violent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Policies: </a:t>
            </a:r>
            <a:r>
              <a:rPr lang="en-US" dirty="0" smtClean="0"/>
              <a:t>TR.P=can be read by owner’s friends, </a:t>
            </a:r>
            <a:r>
              <a:rPr lang="en-US" dirty="0" err="1" smtClean="0"/>
              <a:t>System.P</a:t>
            </a:r>
            <a:r>
              <a:rPr lang="en-US" dirty="0" smtClean="0"/>
              <a:t>=only &gt;18 can play/read violent contents </a:t>
            </a:r>
          </a:p>
          <a:p>
            <a:pPr lvl="1"/>
            <a:endParaRPr lang="en-US" i="1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Request (Alice, poke, Bob) is allowed if Alice is a friend of Bob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ACON</a:t>
            </a:r>
            <a:r>
              <a:rPr lang="en-US" i="1" baseline="-25000" dirty="0" err="1" smtClean="0"/>
              <a:t>user</a:t>
            </a:r>
            <a:r>
              <a:rPr lang="en-US" dirty="0" smtClean="0"/>
              <a:t> Model – User Activity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U, S, ACT, R, T, P, SCS </a:t>
            </a:r>
            <a:r>
              <a:rPr lang="en-US" dirty="0" smtClean="0"/>
              <a:t>and </a:t>
            </a:r>
            <a:r>
              <a:rPr lang="en-US" i="1" dirty="0" smtClean="0"/>
              <a:t>D</a:t>
            </a:r>
            <a:r>
              <a:rPr lang="en-US" dirty="0" smtClean="0"/>
              <a:t> (users, sessions, actions, resources, attributes, policies, social computing system and decision predicate, respectively);</a:t>
            </a:r>
          </a:p>
          <a:p>
            <a:r>
              <a:rPr lang="en-US" i="1" dirty="0" smtClean="0"/>
              <a:t>U</a:t>
            </a:r>
            <a:r>
              <a:rPr lang="en-US" i="1" baseline="-25000" dirty="0" smtClean="0"/>
              <a:t>T</a:t>
            </a:r>
            <a:r>
              <a:rPr lang="en-US" i="1" dirty="0" smtClean="0"/>
              <a:t> ⊆ U </a:t>
            </a:r>
            <a:r>
              <a:rPr lang="en-US" dirty="0" smtClean="0"/>
              <a:t>and </a:t>
            </a:r>
            <a:r>
              <a:rPr lang="en-US" i="1" dirty="0" smtClean="0"/>
              <a:t>R</a:t>
            </a:r>
            <a:r>
              <a:rPr lang="en-US" i="1" baseline="-25000" dirty="0" smtClean="0"/>
              <a:t>T</a:t>
            </a:r>
            <a:r>
              <a:rPr lang="en-US" i="1" dirty="0" smtClean="0"/>
              <a:t> ⊆ R </a:t>
            </a:r>
            <a:r>
              <a:rPr lang="en-US" dirty="0" smtClean="0"/>
              <a:t>(target users and target resources, respectively); </a:t>
            </a:r>
          </a:p>
          <a:p>
            <a:r>
              <a:rPr lang="en-US" dirty="0" smtClean="0"/>
              <a:t>dot notation: we understand </a:t>
            </a:r>
            <a:r>
              <a:rPr lang="en-US" i="1" dirty="0" err="1" smtClean="0"/>
              <a:t>e.T</a:t>
            </a:r>
            <a:r>
              <a:rPr lang="en-US" dirty="0" smtClean="0"/>
              <a:t> and </a:t>
            </a:r>
            <a:r>
              <a:rPr lang="en-US" i="1" dirty="0" err="1" smtClean="0"/>
              <a:t>e.P</a:t>
            </a:r>
            <a:r>
              <a:rPr lang="en-US" dirty="0" smtClean="0"/>
              <a:t> to respectively denote the set of attributes and set of policies associated with entity </a:t>
            </a:r>
            <a:r>
              <a:rPr lang="en-US" i="1" dirty="0" err="1" smtClean="0"/>
              <a:t>e</a:t>
            </a:r>
            <a:r>
              <a:rPr lang="en-US" dirty="0" smtClean="0"/>
              <a:t>;</a:t>
            </a:r>
          </a:p>
          <a:p>
            <a:r>
              <a:rPr lang="en-US" i="1" dirty="0" smtClean="0"/>
              <a:t>A</a:t>
            </a:r>
            <a:r>
              <a:rPr lang="en-US" dirty="0" smtClean="0"/>
              <a:t>, the set of activities is defined as </a:t>
            </a:r>
            <a:r>
              <a:rPr lang="en-US" i="1" dirty="0" smtClean="0"/>
              <a:t>A⊆ACT ×(2</a:t>
            </a:r>
            <a:r>
              <a:rPr lang="en-US" i="1" baseline="30000" dirty="0" smtClean="0"/>
              <a:t>R</a:t>
            </a:r>
            <a:r>
              <a:rPr lang="en-US" sz="2353" i="1" baseline="30000" dirty="0" smtClean="0"/>
              <a:t>T</a:t>
            </a:r>
            <a:r>
              <a:rPr lang="en-US" i="1" dirty="0" smtClean="0"/>
              <a:t> ×2</a:t>
            </a:r>
            <a:r>
              <a:rPr lang="en-US" i="1" baseline="30000" dirty="0" smtClean="0"/>
              <a:t>U</a:t>
            </a:r>
            <a:r>
              <a:rPr lang="en-US" sz="2353" i="1" baseline="30000" dirty="0" smtClean="0"/>
              <a:t>T</a:t>
            </a:r>
            <a:r>
              <a:rPr lang="en-US" i="1" dirty="0" smtClean="0"/>
              <a:t> −∅)</a:t>
            </a:r>
            <a:r>
              <a:rPr lang="en-US" dirty="0" smtClean="0"/>
              <a:t>; 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A = {a</a:t>
            </a:r>
            <a:r>
              <a:rPr lang="en-US" i="1" baseline="-25000" dirty="0" smtClean="0"/>
              <a:t>1</a:t>
            </a:r>
            <a:r>
              <a:rPr lang="en-US" i="1" dirty="0" smtClean="0"/>
              <a:t>, a</a:t>
            </a:r>
            <a:r>
              <a:rPr lang="en-US" i="1" baseline="-25000" dirty="0" smtClean="0"/>
              <a:t>2</a:t>
            </a:r>
            <a:r>
              <a:rPr lang="en-US" i="1" dirty="0" smtClean="0"/>
              <a:t>, ..., a</a:t>
            </a:r>
            <a:r>
              <a:rPr lang="en-US" i="1" baseline="-25000" dirty="0" smtClean="0"/>
              <a:t>n</a:t>
            </a:r>
            <a:r>
              <a:rPr lang="en-US" i="1" dirty="0" smtClean="0"/>
              <a:t>}</a:t>
            </a:r>
            <a:r>
              <a:rPr lang="en-US" dirty="0" smtClean="0"/>
              <a:t>, we denote the components of each individual element as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= (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.ACT</a:t>
            </a:r>
            <a:r>
              <a:rPr lang="en-US" i="1" dirty="0" smtClean="0"/>
              <a:t>,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.R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,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.U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)</a:t>
            </a:r>
            <a:r>
              <a:rPr lang="en-US" dirty="0" smtClean="0"/>
              <a:t>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ACON</a:t>
            </a:r>
            <a:r>
              <a:rPr lang="en-US" i="1" baseline="-25000" dirty="0" err="1" smtClean="0"/>
              <a:t>user</a:t>
            </a:r>
            <a:r>
              <a:rPr lang="en-US" dirty="0" smtClean="0"/>
              <a:t> Model – User Activity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AP_R</a:t>
            </a:r>
            <a:r>
              <a:rPr lang="en-US" i="1" baseline="-25000" dirty="0" smtClean="0"/>
              <a:t>T</a:t>
            </a:r>
            <a:r>
              <a:rPr lang="en-US" i="1" dirty="0" smtClean="0"/>
              <a:t> :A→2</a:t>
            </a:r>
            <a:r>
              <a:rPr lang="en-US" i="1" baseline="30000" dirty="0" smtClean="0"/>
              <a:t>R</a:t>
            </a:r>
            <a:r>
              <a:rPr lang="en-US" sz="2353" i="1" baseline="30000" dirty="0" smtClean="0"/>
              <a:t>T</a:t>
            </a:r>
            <a:r>
              <a:rPr lang="en-US" i="1" baseline="30000" dirty="0" smtClean="0"/>
              <a:t>×P</a:t>
            </a:r>
            <a:r>
              <a:rPr lang="en-US" i="1" dirty="0" smtClean="0"/>
              <a:t>, AP_U</a:t>
            </a:r>
            <a:r>
              <a:rPr lang="en-US" i="1" baseline="-25000" dirty="0" smtClean="0"/>
              <a:t>T</a:t>
            </a:r>
            <a:r>
              <a:rPr lang="en-US" i="1" dirty="0" smtClean="0"/>
              <a:t> :A→2</a:t>
            </a:r>
            <a:r>
              <a:rPr lang="en-US" i="1" baseline="30000" dirty="0" smtClean="0"/>
              <a:t>U</a:t>
            </a:r>
            <a:r>
              <a:rPr lang="en-US" sz="2353" i="1" baseline="30000" dirty="0" smtClean="0"/>
              <a:t>T</a:t>
            </a:r>
            <a:r>
              <a:rPr lang="en-US" i="1" baseline="30000" dirty="0" smtClean="0"/>
              <a:t>×P</a:t>
            </a:r>
            <a:r>
              <a:rPr lang="en-US" i="1" dirty="0" smtClean="0"/>
              <a:t>, AT_R</a:t>
            </a:r>
            <a:r>
              <a:rPr lang="en-US" i="1" baseline="-25000" dirty="0" smtClean="0"/>
              <a:t>T</a:t>
            </a:r>
            <a:r>
              <a:rPr lang="en-US" i="1" dirty="0" smtClean="0"/>
              <a:t> :A→2</a:t>
            </a:r>
            <a:r>
              <a:rPr lang="en-US" i="1" baseline="30000" dirty="0" smtClean="0"/>
              <a:t>R</a:t>
            </a:r>
            <a:r>
              <a:rPr lang="en-US" sz="2353" i="1" baseline="30000" dirty="0" smtClean="0"/>
              <a:t>T</a:t>
            </a:r>
            <a:r>
              <a:rPr lang="en-US" i="1" baseline="30000" dirty="0" smtClean="0"/>
              <a:t>×T</a:t>
            </a:r>
            <a:r>
              <a:rPr lang="en-US" i="1" dirty="0" smtClean="0"/>
              <a:t>, AT_U</a:t>
            </a:r>
            <a:r>
              <a:rPr lang="en-US" i="1" baseline="-25000" dirty="0" smtClean="0"/>
              <a:t>T</a:t>
            </a:r>
            <a:r>
              <a:rPr lang="en-US" i="1" dirty="0" smtClean="0"/>
              <a:t> :A→2</a:t>
            </a:r>
            <a:r>
              <a:rPr lang="en-US" i="1" baseline="30000" dirty="0" smtClean="0"/>
              <a:t>U</a:t>
            </a:r>
            <a:r>
              <a:rPr lang="en-US" sz="2353" i="1" baseline="30000" dirty="0" smtClean="0"/>
              <a:t>T</a:t>
            </a:r>
            <a:r>
              <a:rPr lang="en-US" i="1" baseline="30000" dirty="0" smtClean="0"/>
              <a:t>×T</a:t>
            </a:r>
            <a:r>
              <a:rPr lang="en-US" dirty="0" smtClean="0"/>
              <a:t>, mappings of activity to a set of target resources and policies, a set of target users and policies, a set of target resources and attributes, and a set of target users and attributes respectively defined as: </a:t>
            </a:r>
          </a:p>
          <a:p>
            <a:pPr lvl="1"/>
            <a:r>
              <a:rPr lang="en-US" i="1" dirty="0" smtClean="0"/>
              <a:t>AP_R</a:t>
            </a:r>
            <a:r>
              <a:rPr lang="en-US" i="1" baseline="-25000" dirty="0" smtClean="0"/>
              <a:t>T</a:t>
            </a:r>
            <a:r>
              <a:rPr lang="en-US" i="1" dirty="0" smtClean="0"/>
              <a:t>({a</a:t>
            </a:r>
            <a:r>
              <a:rPr lang="en-US" i="1" baseline="-25000" dirty="0" smtClean="0"/>
              <a:t>1</a:t>
            </a:r>
            <a:r>
              <a:rPr lang="en-US" i="1" dirty="0" smtClean="0"/>
              <a:t>,..,a</a:t>
            </a:r>
            <a:r>
              <a:rPr lang="en-US" i="1" baseline="-25000" dirty="0" smtClean="0"/>
              <a:t>n</a:t>
            </a:r>
            <a:r>
              <a:rPr lang="en-US" i="1" dirty="0" smtClean="0"/>
              <a:t>})=AP_R</a:t>
            </a:r>
            <a:r>
              <a:rPr lang="en-US" i="1" baseline="-25000" dirty="0" smtClean="0"/>
              <a:t>T</a:t>
            </a:r>
            <a:r>
              <a:rPr lang="en-US" i="1" dirty="0" smtClean="0"/>
              <a:t>({a</a:t>
            </a:r>
            <a:r>
              <a:rPr lang="en-US" i="1" baseline="-25000" dirty="0" smtClean="0"/>
              <a:t>1</a:t>
            </a:r>
            <a:r>
              <a:rPr lang="en-US" i="1" dirty="0" smtClean="0"/>
              <a:t>})∪...∪</a:t>
            </a:r>
            <a:r>
              <a:rPr lang="en-US" i="1" dirty="0" err="1" smtClean="0"/>
              <a:t>AP_R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({a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}), </a:t>
            </a:r>
            <a:r>
              <a:rPr lang="en-US" i="1" dirty="0" err="1" smtClean="0"/>
              <a:t>AP_R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({a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})={(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,p)|r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∈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.R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,p∈r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.P</a:t>
            </a:r>
            <a:r>
              <a:rPr lang="en-US" i="1" dirty="0" smtClean="0"/>
              <a:t>}</a:t>
            </a:r>
          </a:p>
          <a:p>
            <a:pPr lvl="1"/>
            <a:r>
              <a:rPr lang="en-US" i="1" dirty="0" smtClean="0"/>
              <a:t>AP_U</a:t>
            </a:r>
            <a:r>
              <a:rPr lang="en-US" i="1" baseline="-25000" dirty="0" smtClean="0"/>
              <a:t>T</a:t>
            </a:r>
            <a:r>
              <a:rPr lang="en-US" i="1" dirty="0" smtClean="0"/>
              <a:t>({a</a:t>
            </a:r>
            <a:r>
              <a:rPr lang="en-US" i="1" baseline="-25000" dirty="0" smtClean="0"/>
              <a:t>1</a:t>
            </a:r>
            <a:r>
              <a:rPr lang="en-US" i="1" dirty="0" smtClean="0"/>
              <a:t>,..,a</a:t>
            </a:r>
            <a:r>
              <a:rPr lang="en-US" i="1" baseline="-25000" dirty="0" smtClean="0"/>
              <a:t>n</a:t>
            </a:r>
            <a:r>
              <a:rPr lang="en-US" i="1" dirty="0" smtClean="0"/>
              <a:t>})=AP_U</a:t>
            </a:r>
            <a:r>
              <a:rPr lang="en-US" i="1" baseline="-25000" dirty="0" smtClean="0"/>
              <a:t>T</a:t>
            </a:r>
            <a:r>
              <a:rPr lang="en-US" i="1" dirty="0" smtClean="0"/>
              <a:t>({a</a:t>
            </a:r>
            <a:r>
              <a:rPr lang="en-US" i="1" baseline="-25000" dirty="0" smtClean="0"/>
              <a:t>1</a:t>
            </a:r>
            <a:r>
              <a:rPr lang="en-US" i="1" dirty="0" smtClean="0"/>
              <a:t>})∪...∪</a:t>
            </a:r>
            <a:r>
              <a:rPr lang="en-US" i="1" dirty="0" err="1" smtClean="0"/>
              <a:t>AP_U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({a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}), </a:t>
            </a:r>
            <a:r>
              <a:rPr lang="en-US" i="1" dirty="0" err="1" smtClean="0"/>
              <a:t>AP_U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({a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})={(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,p)|u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∈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.U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,p∈u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.P</a:t>
            </a:r>
            <a:r>
              <a:rPr lang="en-US" i="1" dirty="0" smtClean="0"/>
              <a:t>} </a:t>
            </a:r>
          </a:p>
          <a:p>
            <a:pPr lvl="1"/>
            <a:r>
              <a:rPr lang="en-US" i="1" dirty="0" smtClean="0"/>
              <a:t>AT_R</a:t>
            </a:r>
            <a:r>
              <a:rPr lang="en-US" i="1" baseline="-25000" dirty="0" smtClean="0"/>
              <a:t>T</a:t>
            </a:r>
            <a:r>
              <a:rPr lang="en-US" i="1" dirty="0" smtClean="0"/>
              <a:t>({a</a:t>
            </a:r>
            <a:r>
              <a:rPr lang="en-US" i="1" baseline="-25000" dirty="0" smtClean="0"/>
              <a:t>1</a:t>
            </a:r>
            <a:r>
              <a:rPr lang="en-US" i="1" dirty="0" smtClean="0"/>
              <a:t>,..,a</a:t>
            </a:r>
            <a:r>
              <a:rPr lang="en-US" i="1" baseline="-25000" dirty="0" smtClean="0"/>
              <a:t>n</a:t>
            </a:r>
            <a:r>
              <a:rPr lang="en-US" i="1" dirty="0" smtClean="0"/>
              <a:t>})=AT_R</a:t>
            </a:r>
            <a:r>
              <a:rPr lang="en-US" i="1" baseline="-25000" dirty="0" smtClean="0"/>
              <a:t>T</a:t>
            </a:r>
            <a:r>
              <a:rPr lang="en-US" i="1" dirty="0" smtClean="0"/>
              <a:t>({a</a:t>
            </a:r>
            <a:r>
              <a:rPr lang="en-US" i="1" baseline="-25000" dirty="0" smtClean="0"/>
              <a:t>1</a:t>
            </a:r>
            <a:r>
              <a:rPr lang="en-US" i="1" dirty="0" smtClean="0"/>
              <a:t>})∪...∪</a:t>
            </a:r>
            <a:r>
              <a:rPr lang="en-US" i="1" dirty="0" err="1" smtClean="0"/>
              <a:t>AT_R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({a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}), </a:t>
            </a:r>
            <a:r>
              <a:rPr lang="en-US" i="1" dirty="0" err="1" smtClean="0"/>
              <a:t>AT_R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({a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})= {(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,t)|r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∈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.R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,t∈r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.T</a:t>
            </a:r>
            <a:r>
              <a:rPr lang="en-US" i="1" dirty="0" smtClean="0"/>
              <a:t>} </a:t>
            </a:r>
          </a:p>
          <a:p>
            <a:pPr lvl="1"/>
            <a:r>
              <a:rPr lang="en-US" i="1" dirty="0" smtClean="0"/>
              <a:t>AT_U</a:t>
            </a:r>
            <a:r>
              <a:rPr lang="en-US" i="1" baseline="-25000" dirty="0" smtClean="0"/>
              <a:t>T</a:t>
            </a:r>
            <a:r>
              <a:rPr lang="en-US" i="1" dirty="0" smtClean="0"/>
              <a:t>({a</a:t>
            </a:r>
            <a:r>
              <a:rPr lang="en-US" i="1" baseline="-25000" dirty="0" smtClean="0"/>
              <a:t>1</a:t>
            </a:r>
            <a:r>
              <a:rPr lang="en-US" i="1" dirty="0" smtClean="0"/>
              <a:t>,..,a</a:t>
            </a:r>
            <a:r>
              <a:rPr lang="en-US" i="1" baseline="-25000" dirty="0" smtClean="0"/>
              <a:t>n</a:t>
            </a:r>
            <a:r>
              <a:rPr lang="en-US" i="1" dirty="0" smtClean="0"/>
              <a:t>})=AT_U</a:t>
            </a:r>
            <a:r>
              <a:rPr lang="en-US" i="1" baseline="-25000" dirty="0" smtClean="0"/>
              <a:t>T</a:t>
            </a:r>
            <a:r>
              <a:rPr lang="en-US" i="1" dirty="0" smtClean="0"/>
              <a:t>({a</a:t>
            </a:r>
            <a:r>
              <a:rPr lang="en-US" i="1" baseline="-25000" dirty="0" smtClean="0"/>
              <a:t>1</a:t>
            </a:r>
            <a:r>
              <a:rPr lang="en-US" i="1" dirty="0" smtClean="0"/>
              <a:t>})∪...∪</a:t>
            </a:r>
            <a:r>
              <a:rPr lang="en-US" i="1" dirty="0" err="1" smtClean="0"/>
              <a:t>AT_U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({a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}), </a:t>
            </a:r>
            <a:r>
              <a:rPr lang="en-US" i="1" dirty="0" err="1" smtClean="0"/>
              <a:t>AT_U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({a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})={(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,t)|u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∈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.U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,t∈u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.T</a:t>
            </a:r>
            <a:r>
              <a:rPr lang="en-US" i="1" dirty="0" smtClean="0"/>
              <a:t>};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ACON</a:t>
            </a:r>
            <a:r>
              <a:rPr lang="en-US" i="1" baseline="-25000" dirty="0" err="1" smtClean="0"/>
              <a:t>user</a:t>
            </a:r>
            <a:r>
              <a:rPr lang="en-US" dirty="0" smtClean="0"/>
              <a:t> Model – User Activity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1600200"/>
            <a:ext cx="8640599" cy="4525963"/>
          </a:xfrm>
        </p:spPr>
        <p:txBody>
          <a:bodyPr/>
          <a:lstStyle/>
          <a:p>
            <a:r>
              <a:rPr lang="en-US" i="1" dirty="0" err="1" smtClean="0"/>
              <a:t>AP(a</a:t>
            </a:r>
            <a:r>
              <a:rPr lang="en-US" i="1" dirty="0" smtClean="0"/>
              <a:t>)=</a:t>
            </a:r>
            <a:r>
              <a:rPr lang="en-US" i="1" dirty="0" err="1" smtClean="0"/>
              <a:t>AP_R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(a)∪AP_U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(a</a:t>
            </a:r>
            <a:r>
              <a:rPr lang="en-US" i="1" dirty="0" smtClean="0"/>
              <a:t>), </a:t>
            </a:r>
          </a:p>
          <a:p>
            <a:r>
              <a:rPr lang="en-US" i="1" dirty="0" err="1" smtClean="0"/>
              <a:t>AT(a</a:t>
            </a:r>
            <a:r>
              <a:rPr lang="en-US" i="1" dirty="0" smtClean="0"/>
              <a:t>)=</a:t>
            </a:r>
            <a:r>
              <a:rPr lang="en-US" i="1" dirty="0" err="1" smtClean="0"/>
              <a:t>AT_R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(a)∪AT_U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(a</a:t>
            </a:r>
            <a:r>
              <a:rPr lang="en-US" i="1" dirty="0" smtClean="0"/>
              <a:t>)</a:t>
            </a:r>
            <a:r>
              <a:rPr lang="en-US" dirty="0" smtClean="0"/>
              <a:t>; </a:t>
            </a:r>
          </a:p>
          <a:p>
            <a:endParaRPr lang="en-US" i="1" dirty="0" smtClean="0"/>
          </a:p>
          <a:p>
            <a:r>
              <a:rPr lang="en-US" i="1" dirty="0" err="1" smtClean="0"/>
              <a:t>allowed(s,a)</a:t>
            </a:r>
            <a:r>
              <a:rPr lang="en-US" dirty="0" err="1" smtClean="0"/>
              <a:t>⇒</a:t>
            </a:r>
            <a:r>
              <a:rPr lang="en-US" i="1" dirty="0" err="1" smtClean="0"/>
              <a:t>D(s.P,s.T,a,AP(a</a:t>
            </a:r>
            <a:r>
              <a:rPr lang="en-US" i="1" dirty="0" smtClean="0"/>
              <a:t>), </a:t>
            </a:r>
            <a:r>
              <a:rPr lang="en-US" i="1" dirty="0" err="1" smtClean="0"/>
              <a:t>AT(a),scs.P,scs.T</a:t>
            </a:r>
            <a:r>
              <a:rPr lang="en-US" i="1" dirty="0" smtClean="0"/>
              <a:t>)</a:t>
            </a:r>
            <a:r>
              <a:rPr lang="en-US" dirty="0" smtClean="0"/>
              <a:t>,  where </a:t>
            </a:r>
            <a:r>
              <a:rPr lang="en-US" i="1" dirty="0" err="1" smtClean="0"/>
              <a:t>s</a:t>
            </a:r>
            <a:r>
              <a:rPr lang="en-US" i="1" dirty="0" smtClean="0"/>
              <a:t> </a:t>
            </a:r>
            <a:r>
              <a:rPr lang="en-US" dirty="0" smtClean="0"/>
              <a:t>∈</a:t>
            </a:r>
            <a:r>
              <a:rPr lang="en-US" i="1" dirty="0" smtClean="0"/>
              <a:t> S</a:t>
            </a:r>
            <a:r>
              <a:rPr lang="en-US" dirty="0" smtClean="0"/>
              <a:t> and </a:t>
            </a:r>
            <a:r>
              <a:rPr lang="en-US" i="1" dirty="0" smtClean="0"/>
              <a:t>a </a:t>
            </a:r>
            <a:r>
              <a:rPr lang="en-US" dirty="0" smtClean="0"/>
              <a:t>∈</a:t>
            </a:r>
            <a:r>
              <a:rPr lang="en-US" i="1" dirty="0" smtClean="0"/>
              <a:t> 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 err="1" smtClean="0"/>
              <a:t>ACON</a:t>
            </a:r>
            <a:r>
              <a:rPr lang="en-US" sz="3600" i="1" baseline="-25000" dirty="0" err="1" smtClean="0"/>
              <a:t>user</a:t>
            </a:r>
            <a:r>
              <a:rPr lang="en-US" sz="3600" dirty="0" smtClean="0"/>
              <a:t> Model – Session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err="1" smtClean="0"/>
              <a:t>user_sessions</a:t>
            </a:r>
            <a:r>
              <a:rPr lang="en-US" i="1" dirty="0" smtClean="0"/>
              <a:t> : U → 2</a:t>
            </a:r>
            <a:r>
              <a:rPr lang="en-US" i="1" baseline="30000" dirty="0" smtClean="0"/>
              <a:t>S</a:t>
            </a:r>
            <a:r>
              <a:rPr lang="en-US" i="1" dirty="0" smtClean="0"/>
              <a:t>, </a:t>
            </a:r>
            <a:r>
              <a:rPr lang="en-US" i="1" dirty="0" err="1" smtClean="0"/>
              <a:t>session_users</a:t>
            </a:r>
            <a:r>
              <a:rPr lang="en-US" i="1" dirty="0" smtClean="0"/>
              <a:t> : S → U; </a:t>
            </a:r>
          </a:p>
          <a:p>
            <a:r>
              <a:rPr lang="en-US" i="1" dirty="0" err="1" smtClean="0"/>
              <a:t>user_added_sessionT</a:t>
            </a:r>
            <a:r>
              <a:rPr lang="en-US" i="1" dirty="0" smtClean="0"/>
              <a:t> : S → 2</a:t>
            </a:r>
            <a:r>
              <a:rPr lang="en-US" i="1" baseline="30000" dirty="0" smtClean="0"/>
              <a:t>T</a:t>
            </a:r>
            <a:r>
              <a:rPr lang="en-US" i="1" dirty="0" smtClean="0"/>
              <a:t> , </a:t>
            </a:r>
            <a:r>
              <a:rPr lang="en-US" i="1" dirty="0" err="1" smtClean="0"/>
              <a:t>user_removed_sessionT</a:t>
            </a:r>
            <a:r>
              <a:rPr lang="en-US" i="1" dirty="0" smtClean="0"/>
              <a:t> : S → 2</a:t>
            </a:r>
            <a:r>
              <a:rPr lang="en-US" i="1" baseline="30000" dirty="0" smtClean="0"/>
              <a:t>T</a:t>
            </a:r>
            <a:r>
              <a:rPr lang="en-US" i="1" dirty="0" smtClean="0"/>
              <a:t> ; </a:t>
            </a:r>
          </a:p>
          <a:p>
            <a:r>
              <a:rPr lang="en-US" i="1" dirty="0" err="1" smtClean="0"/>
              <a:t>scs_added_sessionT</a:t>
            </a:r>
            <a:r>
              <a:rPr lang="en-US" i="1" dirty="0" smtClean="0"/>
              <a:t> : S → 2</a:t>
            </a:r>
            <a:r>
              <a:rPr lang="en-US" i="1" baseline="30000" dirty="0" smtClean="0"/>
              <a:t>T</a:t>
            </a:r>
            <a:r>
              <a:rPr lang="en-US" i="1" dirty="0" smtClean="0"/>
              <a:t> , </a:t>
            </a:r>
            <a:r>
              <a:rPr lang="en-US" i="1" dirty="0" err="1" smtClean="0"/>
              <a:t>scs_removed_sessionT</a:t>
            </a:r>
            <a:r>
              <a:rPr lang="en-US" i="1" dirty="0" smtClean="0"/>
              <a:t> : S → 2</a:t>
            </a:r>
            <a:r>
              <a:rPr lang="en-US" i="1" baseline="30000" dirty="0" smtClean="0"/>
              <a:t>T</a:t>
            </a:r>
            <a:r>
              <a:rPr lang="en-US" i="1" dirty="0" smtClean="0"/>
              <a:t> , </a:t>
            </a:r>
            <a:r>
              <a:rPr lang="en-US" i="1" dirty="0" err="1" smtClean="0"/>
              <a:t>scs_required_sessionT</a:t>
            </a:r>
            <a:r>
              <a:rPr lang="en-US" i="1" dirty="0" smtClean="0"/>
              <a:t> : S → 2</a:t>
            </a:r>
            <a:r>
              <a:rPr lang="en-US" i="1" baseline="30000" dirty="0" smtClean="0"/>
              <a:t>T </a:t>
            </a:r>
            <a:r>
              <a:rPr lang="en-US" i="1" dirty="0" smtClean="0"/>
              <a:t>;</a:t>
            </a:r>
          </a:p>
          <a:p>
            <a:r>
              <a:rPr lang="en-US" i="1" dirty="0" err="1" smtClean="0"/>
              <a:t>user_added_sessionP</a:t>
            </a:r>
            <a:r>
              <a:rPr lang="en-US" i="1" dirty="0" smtClean="0"/>
              <a:t> : S → 2</a:t>
            </a:r>
            <a:r>
              <a:rPr lang="en-US" i="1" baseline="30000" dirty="0" smtClean="0"/>
              <a:t>P</a:t>
            </a:r>
            <a:r>
              <a:rPr lang="en-US" i="1" dirty="0" smtClean="0"/>
              <a:t> , </a:t>
            </a:r>
            <a:r>
              <a:rPr lang="en-US" i="1" dirty="0" err="1" smtClean="0"/>
              <a:t>user_removed_sessionP</a:t>
            </a:r>
            <a:r>
              <a:rPr lang="en-US" i="1" dirty="0" smtClean="0"/>
              <a:t> : S → 2</a:t>
            </a:r>
            <a:r>
              <a:rPr lang="en-US" i="1" baseline="30000" dirty="0" smtClean="0"/>
              <a:t>P</a:t>
            </a:r>
            <a:r>
              <a:rPr lang="en-US" i="1" dirty="0" smtClean="0"/>
              <a:t> ; </a:t>
            </a:r>
          </a:p>
          <a:p>
            <a:r>
              <a:rPr lang="en-US" i="1" dirty="0" err="1" smtClean="0"/>
              <a:t>scs_added_sessionP</a:t>
            </a:r>
            <a:r>
              <a:rPr lang="en-US" i="1" dirty="0" smtClean="0"/>
              <a:t> : S → 2</a:t>
            </a:r>
            <a:r>
              <a:rPr lang="en-US" i="1" baseline="30000" dirty="0" smtClean="0"/>
              <a:t>P</a:t>
            </a:r>
            <a:r>
              <a:rPr lang="en-US" i="1" dirty="0" smtClean="0"/>
              <a:t> , </a:t>
            </a:r>
            <a:r>
              <a:rPr lang="en-US" i="1" dirty="0" err="1" smtClean="0"/>
              <a:t>scs_removed_sessionP</a:t>
            </a:r>
            <a:r>
              <a:rPr lang="en-US" i="1" dirty="0" smtClean="0"/>
              <a:t> : S → 2</a:t>
            </a:r>
            <a:r>
              <a:rPr lang="en-US" i="1" baseline="30000" dirty="0" smtClean="0"/>
              <a:t>P</a:t>
            </a:r>
            <a:r>
              <a:rPr lang="en-US" i="1" dirty="0" smtClean="0"/>
              <a:t> , </a:t>
            </a:r>
            <a:r>
              <a:rPr lang="en-US" i="1" dirty="0" err="1" smtClean="0"/>
              <a:t>scs_required_sessionT</a:t>
            </a:r>
            <a:r>
              <a:rPr lang="en-US" i="1" dirty="0" smtClean="0"/>
              <a:t> : S → 2</a:t>
            </a:r>
            <a:r>
              <a:rPr lang="en-US" i="1" baseline="30000" dirty="0" smtClean="0"/>
              <a:t>T</a:t>
            </a:r>
            <a:r>
              <a:rPr lang="en-US" i="1" dirty="0" smtClean="0"/>
              <a:t> ; </a:t>
            </a:r>
          </a:p>
          <a:p>
            <a:endParaRPr lang="en-US" dirty="0" smtClean="0"/>
          </a:p>
          <a:p>
            <a:r>
              <a:rPr lang="en-US" i="1" dirty="0" err="1" smtClean="0"/>
              <a:t>user_removed_sessionT(s</a:t>
            </a:r>
            <a:r>
              <a:rPr lang="en-US" i="1" dirty="0" smtClean="0"/>
              <a:t>) ⊆ {</a:t>
            </a:r>
            <a:r>
              <a:rPr lang="en-US" i="1" dirty="0" err="1" smtClean="0"/>
              <a:t>t</a:t>
            </a:r>
            <a:r>
              <a:rPr lang="en-US" i="1" dirty="0" smtClean="0"/>
              <a:t> ∈ T |</a:t>
            </a:r>
            <a:r>
              <a:rPr lang="en-US" i="1" dirty="0" err="1" smtClean="0"/>
              <a:t>t</a:t>
            </a:r>
            <a:r>
              <a:rPr lang="en-US" i="1" dirty="0" smtClean="0"/>
              <a:t> ∈ session </a:t>
            </a:r>
            <a:r>
              <a:rPr lang="en-US" i="1" dirty="0" err="1" smtClean="0"/>
              <a:t>users(s).T</a:t>
            </a:r>
            <a:r>
              <a:rPr lang="en-US" i="1" dirty="0" smtClean="0"/>
              <a:t> ∧ </a:t>
            </a:r>
            <a:r>
              <a:rPr lang="en-US" i="1" dirty="0" err="1" smtClean="0"/>
              <a:t>t</a:t>
            </a:r>
            <a:r>
              <a:rPr lang="en-US" i="1" dirty="0" smtClean="0"/>
              <a:t> ∉ </a:t>
            </a:r>
            <a:r>
              <a:rPr lang="en-US" i="1" dirty="0" err="1" smtClean="0"/>
              <a:t>scs_required_sessionT</a:t>
            </a:r>
            <a:r>
              <a:rPr lang="en-US" i="1" dirty="0" smtClean="0"/>
              <a:t> (</a:t>
            </a:r>
            <a:r>
              <a:rPr lang="en-US" i="1" dirty="0" err="1" smtClean="0"/>
              <a:t>s</a:t>
            </a:r>
            <a:r>
              <a:rPr lang="en-US" i="1" dirty="0" smtClean="0"/>
              <a:t>)};</a:t>
            </a:r>
          </a:p>
          <a:p>
            <a:r>
              <a:rPr lang="en-US" i="1" dirty="0" err="1" smtClean="0"/>
              <a:t>user_removed_sessionP(s</a:t>
            </a:r>
            <a:r>
              <a:rPr lang="en-US" i="1" dirty="0" smtClean="0"/>
              <a:t>) ⊆ {</a:t>
            </a:r>
            <a:r>
              <a:rPr lang="en-US" i="1" dirty="0" err="1" smtClean="0"/>
              <a:t>p</a:t>
            </a:r>
            <a:r>
              <a:rPr lang="en-US" i="1" dirty="0" smtClean="0"/>
              <a:t> ∈ P |</a:t>
            </a:r>
            <a:r>
              <a:rPr lang="en-US" i="1" dirty="0" err="1" smtClean="0"/>
              <a:t>p</a:t>
            </a:r>
            <a:r>
              <a:rPr lang="en-US" i="1" dirty="0" smtClean="0"/>
              <a:t> ∈ session </a:t>
            </a:r>
            <a:r>
              <a:rPr lang="en-US" i="1" dirty="0" err="1" smtClean="0"/>
              <a:t>users(s).P</a:t>
            </a:r>
            <a:r>
              <a:rPr lang="en-US" i="1" dirty="0" smtClean="0"/>
              <a:t> ∧ </a:t>
            </a:r>
            <a:r>
              <a:rPr lang="en-US" i="1" dirty="0" err="1" smtClean="0"/>
              <a:t>p</a:t>
            </a:r>
            <a:r>
              <a:rPr lang="en-US" i="1" dirty="0" smtClean="0"/>
              <a:t> ∉ </a:t>
            </a:r>
            <a:r>
              <a:rPr lang="en-US" i="1" dirty="0" err="1" smtClean="0"/>
              <a:t>scs</a:t>
            </a:r>
            <a:r>
              <a:rPr lang="en-US" i="1" dirty="0" smtClean="0"/>
              <a:t> </a:t>
            </a:r>
            <a:r>
              <a:rPr lang="en-US" i="1" dirty="0" err="1" smtClean="0"/>
              <a:t>required_sessionP(s</a:t>
            </a:r>
            <a:r>
              <a:rPr lang="en-US" i="1" dirty="0" smtClean="0"/>
              <a:t>)};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err="1" smtClean="0"/>
              <a:t>ACON</a:t>
            </a:r>
            <a:r>
              <a:rPr lang="en-US" sz="3600" i="1" baseline="-25000" dirty="0" err="1" smtClean="0"/>
              <a:t>user</a:t>
            </a:r>
            <a:r>
              <a:rPr lang="en-US" sz="3600" dirty="0" smtClean="0"/>
              <a:t> Model – Session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1" y="1600200"/>
            <a:ext cx="8738294" cy="4525963"/>
          </a:xfrm>
        </p:spPr>
        <p:txBody>
          <a:bodyPr>
            <a:normAutofit/>
          </a:bodyPr>
          <a:lstStyle/>
          <a:p>
            <a:r>
              <a:rPr lang="en-US" sz="2400" i="1" dirty="0" err="1" smtClean="0"/>
              <a:t>assignS_T</a:t>
            </a:r>
            <a:r>
              <a:rPr lang="en-US" sz="2400" i="1" dirty="0" smtClean="0"/>
              <a:t> : S → 2</a:t>
            </a:r>
            <a:r>
              <a:rPr lang="en-US" sz="2400" i="1" baseline="30000" dirty="0" smtClean="0"/>
              <a:t>T</a:t>
            </a:r>
            <a:r>
              <a:rPr lang="en-US" sz="2400" i="1" dirty="0" smtClean="0"/>
              <a:t> , </a:t>
            </a:r>
            <a:r>
              <a:rPr lang="en-US" sz="2400" i="1" dirty="0" err="1" smtClean="0"/>
              <a:t>assignS_P</a:t>
            </a:r>
            <a:r>
              <a:rPr lang="en-US" sz="2400" i="1" dirty="0" smtClean="0"/>
              <a:t> : S → 2</a:t>
            </a:r>
            <a:r>
              <a:rPr lang="en-US" sz="2400" i="1" baseline="30000" dirty="0" smtClean="0"/>
              <a:t>P</a:t>
            </a:r>
            <a:r>
              <a:rPr lang="en-US" sz="2400" i="1" dirty="0" smtClean="0"/>
              <a:t> </a:t>
            </a:r>
            <a:r>
              <a:rPr lang="en-US" sz="2400" dirty="0" smtClean="0"/>
              <a:t>, assignment of attributes and policies to sessions respectively; </a:t>
            </a:r>
          </a:p>
          <a:p>
            <a:r>
              <a:rPr lang="en-US" sz="2400" i="1" dirty="0" err="1" smtClean="0"/>
              <a:t>assignS_T(s</a:t>
            </a:r>
            <a:r>
              <a:rPr lang="en-US" sz="2400" i="1" dirty="0" smtClean="0"/>
              <a:t>) ⊆ {</a:t>
            </a:r>
            <a:r>
              <a:rPr lang="en-US" sz="2400" i="1" dirty="0" err="1" smtClean="0"/>
              <a:t>t∈T|(t</a:t>
            </a:r>
            <a:r>
              <a:rPr lang="en-US" sz="2400" i="1" dirty="0" smtClean="0"/>
              <a:t> ∈ </a:t>
            </a:r>
            <a:r>
              <a:rPr lang="en-US" sz="2400" i="1" dirty="0" err="1" smtClean="0"/>
              <a:t>session_users(s).T</a:t>
            </a:r>
            <a:r>
              <a:rPr lang="en-US" sz="2400" i="1" dirty="0" smtClean="0"/>
              <a:t> ) ∨ (</a:t>
            </a:r>
            <a:r>
              <a:rPr lang="en-US" sz="2400" i="1" dirty="0" err="1" smtClean="0"/>
              <a:t>t</a:t>
            </a:r>
            <a:r>
              <a:rPr lang="en-US" sz="2400" i="1" dirty="0" smtClean="0"/>
              <a:t>∈ </a:t>
            </a:r>
            <a:r>
              <a:rPr lang="en-US" sz="2400" i="1" dirty="0" err="1" smtClean="0"/>
              <a:t>user_added_sessionT(s</a:t>
            </a:r>
            <a:r>
              <a:rPr lang="en-US" sz="2400" i="1" dirty="0" smtClean="0"/>
              <a:t>)) ∨ (</a:t>
            </a:r>
            <a:r>
              <a:rPr lang="en-US" sz="2400" i="1" dirty="0" err="1" smtClean="0"/>
              <a:t>t</a:t>
            </a:r>
            <a:r>
              <a:rPr lang="en-US" sz="2400" i="1" dirty="0" smtClean="0"/>
              <a:t> ∈ </a:t>
            </a:r>
            <a:r>
              <a:rPr lang="en-US" sz="2400" i="1" dirty="0" err="1" smtClean="0"/>
              <a:t>scs_added_sessionT(s</a:t>
            </a:r>
            <a:r>
              <a:rPr lang="en-US" sz="2400" i="1" dirty="0" smtClean="0"/>
              <a:t>))∧ ¬((</a:t>
            </a:r>
            <a:r>
              <a:rPr lang="en-US" sz="2400" i="1" dirty="0" err="1" smtClean="0"/>
              <a:t>t</a:t>
            </a:r>
            <a:r>
              <a:rPr lang="en-US" sz="2400" i="1" dirty="0" smtClean="0"/>
              <a:t>∈ </a:t>
            </a:r>
            <a:r>
              <a:rPr lang="en-US" sz="2400" i="1" dirty="0" err="1" smtClean="0"/>
              <a:t>user_removed_sessionT(s</a:t>
            </a:r>
            <a:r>
              <a:rPr lang="en-US" sz="2400" i="1" dirty="0" smtClean="0"/>
              <a:t>)) ∨ (</a:t>
            </a:r>
            <a:r>
              <a:rPr lang="en-US" sz="2400" i="1" dirty="0" err="1" smtClean="0"/>
              <a:t>t</a:t>
            </a:r>
            <a:r>
              <a:rPr lang="en-US" sz="2400" i="1" dirty="0" smtClean="0"/>
              <a:t>∈ </a:t>
            </a:r>
            <a:r>
              <a:rPr lang="en-US" sz="2400" i="1" dirty="0" err="1" smtClean="0"/>
              <a:t>scs_removed_sessionT(s</a:t>
            </a:r>
            <a:r>
              <a:rPr lang="en-US" sz="2400" i="1" dirty="0" smtClean="0"/>
              <a:t>)))}; </a:t>
            </a:r>
          </a:p>
          <a:p>
            <a:r>
              <a:rPr lang="en-US" sz="2400" i="1" dirty="0" err="1" smtClean="0"/>
              <a:t>assignS_P(s</a:t>
            </a:r>
            <a:r>
              <a:rPr lang="en-US" sz="2400" i="1" dirty="0" smtClean="0"/>
              <a:t>) ⊆ {</a:t>
            </a:r>
            <a:r>
              <a:rPr lang="en-US" sz="2400" i="1" dirty="0" err="1" smtClean="0"/>
              <a:t>p∈P|(p</a:t>
            </a:r>
            <a:r>
              <a:rPr lang="en-US" sz="2400" i="1" dirty="0" smtClean="0"/>
              <a:t> ∈ </a:t>
            </a:r>
            <a:r>
              <a:rPr lang="en-US" sz="2400" i="1" dirty="0" err="1" smtClean="0"/>
              <a:t>session_users(s).P</a:t>
            </a:r>
            <a:r>
              <a:rPr lang="en-US" sz="2400" i="1" dirty="0" smtClean="0"/>
              <a:t> )∨ (</a:t>
            </a:r>
            <a:r>
              <a:rPr lang="en-US" sz="2400" i="1" dirty="0" err="1" smtClean="0"/>
              <a:t>p</a:t>
            </a:r>
            <a:r>
              <a:rPr lang="en-US" sz="2400" i="1" dirty="0" smtClean="0"/>
              <a:t>∈ </a:t>
            </a:r>
            <a:r>
              <a:rPr lang="en-US" sz="2400" i="1" dirty="0" err="1" smtClean="0"/>
              <a:t>user_added_sessionP(s</a:t>
            </a:r>
            <a:r>
              <a:rPr lang="en-US" sz="2400" i="1" dirty="0" smtClean="0"/>
              <a:t>))∨ (</a:t>
            </a:r>
            <a:r>
              <a:rPr lang="en-US" sz="2400" i="1" dirty="0" err="1" smtClean="0"/>
              <a:t>p</a:t>
            </a:r>
            <a:r>
              <a:rPr lang="en-US" sz="2400" i="1" dirty="0" smtClean="0"/>
              <a:t>∈ </a:t>
            </a:r>
            <a:r>
              <a:rPr lang="en-US" sz="2400" i="1" dirty="0" err="1" smtClean="0"/>
              <a:t>scs_added_sessionP(s</a:t>
            </a:r>
            <a:r>
              <a:rPr lang="en-US" sz="2400" i="1" dirty="0" smtClean="0"/>
              <a:t>))∧ ¬((</a:t>
            </a:r>
            <a:r>
              <a:rPr lang="en-US" sz="2400" i="1" dirty="0" err="1" smtClean="0"/>
              <a:t>p</a:t>
            </a:r>
            <a:r>
              <a:rPr lang="en-US" sz="2400" i="1" dirty="0" smtClean="0"/>
              <a:t>∈ </a:t>
            </a:r>
            <a:r>
              <a:rPr lang="en-US" sz="2400" i="1" dirty="0" err="1" smtClean="0"/>
              <a:t>user_removed_sessionP(s</a:t>
            </a:r>
            <a:r>
              <a:rPr lang="en-US" sz="2400" i="1" dirty="0" smtClean="0"/>
              <a:t>))∨ (</a:t>
            </a:r>
            <a:r>
              <a:rPr lang="en-US" sz="2400" i="1" dirty="0" err="1" smtClean="0"/>
              <a:t>p</a:t>
            </a:r>
            <a:r>
              <a:rPr lang="en-US" sz="2400" i="1" dirty="0" smtClean="0"/>
              <a:t>∈ </a:t>
            </a:r>
            <a:r>
              <a:rPr lang="en-US" sz="2400" i="1" dirty="0" err="1" smtClean="0"/>
              <a:t>scs_removed_sessionP(s</a:t>
            </a:r>
            <a:r>
              <a:rPr lang="en-US" sz="2400" i="1" dirty="0" smtClean="0"/>
              <a:t>)))}.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41" y="1600200"/>
            <a:ext cx="857546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 buyer can rate a seller only if the buyer bought a product from the seller (SCS.P). </a:t>
            </a:r>
          </a:p>
          <a:p>
            <a:pPr lvl="1"/>
            <a:r>
              <a:rPr lang="en-US" i="1" dirty="0" smtClean="0"/>
              <a:t>N: a list of users, </a:t>
            </a:r>
            <a:r>
              <a:rPr lang="en-US" i="1" dirty="0" err="1" smtClean="0"/>
              <a:t>sellerList</a:t>
            </a:r>
            <a:r>
              <a:rPr lang="en-US" i="1" dirty="0" smtClean="0"/>
              <a:t> : S → 2</a:t>
            </a:r>
            <a:r>
              <a:rPr lang="en-US" i="1" baseline="30000" dirty="0" smtClean="0"/>
              <a:t>N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 err="1" smtClean="0"/>
              <a:t>allowed(s</a:t>
            </a:r>
            <a:r>
              <a:rPr lang="en-US" i="1" dirty="0" smtClean="0"/>
              <a:t>, rate,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) ⇒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∈ </a:t>
            </a:r>
            <a:r>
              <a:rPr lang="en-US" i="1" dirty="0" err="1" smtClean="0"/>
              <a:t>sellerList(s</a:t>
            </a:r>
            <a:r>
              <a:rPr lang="en-US" i="1" dirty="0" smtClean="0"/>
              <a:t>)</a:t>
            </a:r>
          </a:p>
          <a:p>
            <a:pPr lvl="1"/>
            <a:endParaRPr lang="en-US" i="1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A user can recommend a friendship between two friends if they are not a friend to each </a:t>
            </a:r>
            <a:r>
              <a:rPr lang="en-US" dirty="0" err="1" smtClean="0">
                <a:solidFill>
                  <a:srgbClr val="008000"/>
                </a:solidFill>
              </a:rPr>
              <a:t>other(SCS.P</a:t>
            </a:r>
            <a:r>
              <a:rPr lang="en-US" dirty="0" smtClean="0">
                <a:solidFill>
                  <a:srgbClr val="008000"/>
                </a:solidFill>
              </a:rPr>
              <a:t>). </a:t>
            </a:r>
          </a:p>
          <a:p>
            <a:pPr lvl="1"/>
            <a:r>
              <a:rPr lang="en-US" i="1" dirty="0" smtClean="0"/>
              <a:t>N: a list of users, friends : S → 2</a:t>
            </a:r>
            <a:r>
              <a:rPr lang="en-US" i="1" baseline="30000" dirty="0" smtClean="0"/>
              <a:t>N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 err="1" smtClean="0"/>
              <a:t>allowed(s</a:t>
            </a:r>
            <a:r>
              <a:rPr lang="en-US" i="1" dirty="0" smtClean="0"/>
              <a:t>, </a:t>
            </a:r>
            <a:r>
              <a:rPr lang="en-US" i="1" dirty="0" err="1" smtClean="0"/>
              <a:t>f</a:t>
            </a:r>
            <a:r>
              <a:rPr lang="en-US" i="1" dirty="0" smtClean="0"/>
              <a:t>-recommend, u</a:t>
            </a:r>
            <a:r>
              <a:rPr lang="en-US" i="1" baseline="-25000" dirty="0" smtClean="0"/>
              <a:t>t</a:t>
            </a:r>
            <a:r>
              <a:rPr lang="en-US" i="1" dirty="0" smtClean="0"/>
              <a:t>1, u</a:t>
            </a:r>
            <a:r>
              <a:rPr lang="en-US" i="1" baseline="-25000" dirty="0" smtClean="0"/>
              <a:t>t</a:t>
            </a:r>
            <a:r>
              <a:rPr lang="en-US" i="1" dirty="0" smtClean="0"/>
              <a:t>2)⇒</a:t>
            </a:r>
          </a:p>
          <a:p>
            <a:pPr lvl="1">
              <a:buNone/>
            </a:pPr>
            <a:r>
              <a:rPr lang="en-US" i="1" dirty="0" smtClean="0"/>
              <a:t>({u</a:t>
            </a:r>
            <a:r>
              <a:rPr lang="en-US" i="1" baseline="-25000" dirty="0" smtClean="0"/>
              <a:t>t</a:t>
            </a:r>
            <a:r>
              <a:rPr lang="en-US" i="1" dirty="0" smtClean="0"/>
              <a:t>1, u</a:t>
            </a:r>
            <a:r>
              <a:rPr lang="en-US" i="1" baseline="-25000" dirty="0" smtClean="0"/>
              <a:t>t</a:t>
            </a:r>
            <a:r>
              <a:rPr lang="en-US" i="1" dirty="0" smtClean="0"/>
              <a:t>2}∈ friends(s))∧(u</a:t>
            </a:r>
            <a:r>
              <a:rPr lang="en-US" i="1" baseline="-25000" dirty="0" smtClean="0"/>
              <a:t>t</a:t>
            </a:r>
            <a:r>
              <a:rPr lang="en-US" i="1" dirty="0" smtClean="0"/>
              <a:t>2 ∉ friends(u</a:t>
            </a:r>
            <a:r>
              <a:rPr lang="en-US" i="1" baseline="-25000" dirty="0" smtClean="0"/>
              <a:t>t</a:t>
            </a:r>
            <a:r>
              <a:rPr lang="en-US" i="1" dirty="0" smtClean="0"/>
              <a:t>1))∧</a:t>
            </a:r>
          </a:p>
          <a:p>
            <a:pPr lvl="1">
              <a:buNone/>
            </a:pPr>
            <a:r>
              <a:rPr lang="en-US" i="1" dirty="0" smtClean="0"/>
              <a:t>(u</a:t>
            </a:r>
            <a:r>
              <a:rPr lang="en-US" i="1" baseline="-25000" dirty="0" smtClean="0"/>
              <a:t>t</a:t>
            </a:r>
            <a:r>
              <a:rPr lang="en-US" i="1" dirty="0" smtClean="0"/>
              <a:t>1 ∉ friends(u</a:t>
            </a:r>
            <a:r>
              <a:rPr lang="en-US" i="1" baseline="-25000" dirty="0" smtClean="0"/>
              <a:t>t</a:t>
            </a:r>
            <a:r>
              <a:rPr lang="en-US" i="1" dirty="0" smtClean="0"/>
              <a:t>2))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activity-centric access control framework for security and privacy in social computing systems.</a:t>
            </a:r>
          </a:p>
          <a:p>
            <a:endParaRPr lang="en-US" dirty="0" smtClean="0"/>
          </a:p>
          <a:p>
            <a:r>
              <a:rPr lang="en-US" dirty="0" smtClean="0"/>
              <a:t>Developed initial models for user activity controls and session management.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FFB0A5-B496-2F43-BB3C-7E8DC2616B18}" type="slidenum">
              <a:rPr lang="ko-KR" altLang="en-US"/>
              <a:pPr/>
              <a:t>6</a:t>
            </a:fld>
            <a:endParaRPr lang="en-US" altLang="ko-KR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charset="-127"/>
                <a:cs typeface="굴림" charset="-127"/>
              </a:rPr>
              <a:t>Motivation (</a:t>
            </a:r>
            <a:r>
              <a:rPr lang="en-US" altLang="ko-KR" dirty="0">
                <a:ea typeface="굴림" charset="-127"/>
                <a:cs typeface="굴림" charset="-127"/>
              </a:rPr>
              <a:t>1)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7638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Traditional access control models are not adequate for today’s distributed, network-connected digital environment.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Authorization only – </a:t>
            </a:r>
            <a:r>
              <a:rPr lang="en-US" altLang="ko-KR" dirty="0">
                <a:solidFill>
                  <a:srgbClr val="008000"/>
                </a:solidFill>
                <a:ea typeface="굴림" charset="-127"/>
                <a:cs typeface="굴림" charset="-127"/>
              </a:rPr>
              <a:t>No obligation or condition based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Decision is made before access – </a:t>
            </a:r>
            <a:r>
              <a:rPr lang="en-US" altLang="ko-KR" dirty="0">
                <a:solidFill>
                  <a:srgbClr val="008000"/>
                </a:solidFill>
                <a:ea typeface="굴림" charset="-127"/>
                <a:cs typeface="굴림" charset="-127"/>
              </a:rPr>
              <a:t>No ongoing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No consumable rights - </a:t>
            </a:r>
            <a:r>
              <a:rPr lang="en-US" altLang="ko-KR" dirty="0">
                <a:solidFill>
                  <a:srgbClr val="008000"/>
                </a:solidFill>
                <a:ea typeface="굴림" charset="-127"/>
                <a:cs typeface="굴림" charset="-127"/>
              </a:rPr>
              <a:t>No mutable attributes</a:t>
            </a:r>
            <a:r>
              <a:rPr lang="en-US" altLang="ko-KR" dirty="0">
                <a:ea typeface="굴림" charset="-127"/>
                <a:cs typeface="굴림" charset="-127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Rights are pre-defined and granted to subjects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Controlling Access, Usage and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 rot="8081871">
            <a:off x="1157257" y="2692374"/>
            <a:ext cx="5182756" cy="199278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65143" y="2171322"/>
            <a:ext cx="1627440" cy="119417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Access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Control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3365" y="4089398"/>
            <a:ext cx="1290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Usage Control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83083" y="4089398"/>
            <a:ext cx="1288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Activity Control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 rot="2626740">
            <a:off x="2801206" y="2634939"/>
            <a:ext cx="5182756" cy="199278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Comments and Questions?</a:t>
            </a:r>
          </a:p>
          <a:p>
            <a:endParaRPr lang="en-US" dirty="0" smtClean="0"/>
          </a:p>
          <a:p>
            <a:r>
              <a:rPr lang="en-US" dirty="0" smtClean="0"/>
              <a:t>Contact info</a:t>
            </a:r>
          </a:p>
          <a:p>
            <a:pPr lvl="1"/>
            <a:r>
              <a:rPr lang="en-US" dirty="0" smtClean="0">
                <a:hlinkClick r:id="rId2"/>
              </a:rPr>
              <a:t>jae.park@utsa.edu</a:t>
            </a:r>
            <a:endParaRPr lang="en-US" dirty="0" smtClean="0"/>
          </a:p>
          <a:p>
            <a:pPr lvl="1"/>
            <a:r>
              <a:rPr lang="en-US" dirty="0" err="1" smtClean="0"/>
              <a:t>www.drjae.com</a:t>
            </a:r>
            <a:endParaRPr lang="en-US" dirty="0" smtClean="0"/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ics.utsa.edu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A1896C-4E69-6B4E-8DFE-589F69008DFF}" type="slidenum">
              <a:rPr lang="ko-KR" altLang="en-US"/>
              <a:pPr/>
              <a:t>7</a:t>
            </a:fld>
            <a:endParaRPr lang="en-US" altLang="ko-KR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charset="-127"/>
                <a:cs typeface="굴림" charset="-127"/>
              </a:rPr>
              <a:t>Motivation </a:t>
            </a:r>
            <a:r>
              <a:rPr lang="en-US" altLang="ko-KR" dirty="0">
                <a:ea typeface="굴림" charset="-127"/>
                <a:cs typeface="굴림" charset="-127"/>
              </a:rPr>
              <a:t>(2)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844675"/>
            <a:ext cx="79629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access control model available to capture Digital Rights Management (DRM)</a:t>
            </a:r>
          </a:p>
          <a:p>
            <a:pPr lvl="1"/>
            <a:r>
              <a:rPr lang="en-US" dirty="0" smtClean="0"/>
              <a:t>Control after dissemination</a:t>
            </a:r>
          </a:p>
          <a:p>
            <a:pPr lvl="1"/>
            <a:r>
              <a:rPr lang="en-US" dirty="0" smtClean="0"/>
              <a:t>IPR protection</a:t>
            </a:r>
          </a:p>
          <a:p>
            <a:pPr eaLnBrk="1" hangingPunct="1">
              <a:lnSpc>
                <a:spcPct val="90000"/>
              </a:lnSpc>
            </a:pPr>
            <a:endParaRPr lang="en-US" altLang="ko-KR" dirty="0" smtClean="0">
              <a:solidFill>
                <a:srgbClr val="008000"/>
              </a:solidFill>
              <a:ea typeface="굴림" charset="-127"/>
              <a:cs typeface="굴림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Need </a:t>
            </a:r>
            <a:r>
              <a:rPr lang="en-US" altLang="ko-KR" dirty="0">
                <a:solidFill>
                  <a:srgbClr val="008000"/>
                </a:solidFill>
                <a:ea typeface="굴림" charset="-127"/>
                <a:cs typeface="굴림" charset="-127"/>
              </a:rPr>
              <a:t>for a unified model </a:t>
            </a:r>
            <a:r>
              <a:rPr lang="en-US" altLang="ko-KR" dirty="0">
                <a:ea typeface="굴림" charset="-127"/>
                <a:cs typeface="굴림" charset="-127"/>
              </a:rPr>
              <a:t>that can encompass traditional access control models, DRM and other enhanced access control models from recent literature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Control (UCON)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Scope</a:t>
            </a:r>
          </a:p>
          <a:p>
            <a:pPr lvl="1"/>
            <a:r>
              <a:rPr lang="en-US" dirty="0" smtClean="0"/>
              <a:t>Encompass traditional access controls, trust management, digital rights management and more</a:t>
            </a:r>
          </a:p>
          <a:p>
            <a:pPr lvl="1"/>
            <a:r>
              <a:rPr lang="en-US" dirty="0" smtClean="0"/>
              <a:t>For sensitive information protection, IPR protection, and privacy protection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Model</a:t>
            </a:r>
          </a:p>
          <a:p>
            <a:pPr lvl="1"/>
            <a:r>
              <a:rPr lang="en-US" dirty="0" smtClean="0"/>
              <a:t>General purpose, policy neutral models</a:t>
            </a:r>
          </a:p>
          <a:p>
            <a:pPr lvl="1"/>
            <a:r>
              <a:rPr lang="en-US" dirty="0" smtClean="0"/>
              <a:t>Policy is assumed to be given to the system</a:t>
            </a:r>
          </a:p>
          <a:p>
            <a:pPr lvl="1"/>
            <a:r>
              <a:rPr lang="en-US" dirty="0" smtClean="0"/>
              <a:t>Transaction based control</a:t>
            </a:r>
          </a:p>
          <a:p>
            <a:pPr lvl="1"/>
            <a:r>
              <a:rPr lang="en-US" dirty="0" smtClean="0"/>
              <a:t>Existence of right is determined when access is attempted by a subject (no predefined access matrix)</a:t>
            </a:r>
          </a:p>
          <a:p>
            <a:pPr lvl="1"/>
            <a:r>
              <a:rPr lang="en-US" dirty="0" smtClean="0"/>
              <a:t>Attribute-based access control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780281-8427-1F4C-8156-F3D199F66BBE}" type="slidenum">
              <a:rPr lang="ko-KR" altLang="en-US"/>
              <a:pPr/>
              <a:t>9</a:t>
            </a:fld>
            <a:endParaRPr lang="en-US" altLang="ko-KR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>
                <a:ea typeface="굴림" charset="-127"/>
                <a:cs typeface="굴림" charset="-127"/>
              </a:rPr>
              <a:t>Usage Control (UCON) Coverage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6096000"/>
            <a:ext cx="31242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000" dirty="0" smtClean="0">
                <a:solidFill>
                  <a:srgbClr val="C0504D"/>
                </a:solidFill>
                <a:ea typeface="굴림" charset="-127"/>
                <a:cs typeface="굴림" charset="-127"/>
              </a:rPr>
              <a:t>Security Architectures</a:t>
            </a:r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1981200" y="1600200"/>
          <a:ext cx="6477000" cy="4541838"/>
        </p:xfrm>
        <a:graphic>
          <a:graphicData uri="http://schemas.openxmlformats.org/presentationml/2006/ole">
            <p:oleObj spid="_x0000_s79874" name="VISIO" r:id="rId4" imgW="8280400" imgH="4851400" progId="">
              <p:embed/>
            </p:oleObj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34290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buFont typeface="Wingdings" charset="2"/>
              <a:buNone/>
            </a:pPr>
            <a:r>
              <a:rPr lang="en-US" altLang="ko-KR" sz="2000" dirty="0">
                <a:solidFill>
                  <a:srgbClr val="C0504D"/>
                </a:solidFill>
                <a:ea typeface="굴림" charset="-127"/>
                <a:cs typeface="굴림" charset="-127"/>
              </a:rPr>
              <a:t>Security</a:t>
            </a:r>
          </a:p>
          <a:p>
            <a:pPr marL="342900" indent="-342900">
              <a:lnSpc>
                <a:spcPct val="90000"/>
              </a:lnSpc>
              <a:buFont typeface="Wingdings" charset="2"/>
              <a:buNone/>
            </a:pPr>
            <a:r>
              <a:rPr lang="en-US" altLang="ko-KR" sz="2000" dirty="0">
                <a:solidFill>
                  <a:srgbClr val="C0504D"/>
                </a:solidFill>
                <a:ea typeface="굴림" charset="-127"/>
                <a:cs typeface="굴림" charset="-127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CS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72937</TotalTime>
  <Words>4233</Words>
  <Application>Microsoft Macintosh PowerPoint</Application>
  <PresentationFormat>On-screen Show (4:3)</PresentationFormat>
  <Paragraphs>548</Paragraphs>
  <Slides>61</Slides>
  <Notes>18</Notes>
  <HiddenSlides>0</HiddenSlides>
  <MMClips>0</MMClips>
  <ScaleCrop>false</ScaleCrop>
  <HeadingPairs>
    <vt:vector size="6" baseType="variant">
      <vt:variant>
        <vt:lpstr>Design Template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ICS_ppt_template</vt:lpstr>
      <vt:lpstr>ICS_ppt_template3</vt:lpstr>
      <vt:lpstr>ICS_ppt_template</vt:lpstr>
      <vt:lpstr>ICS_ppt_template3</vt:lpstr>
      <vt:lpstr>VISIO</vt:lpstr>
      <vt:lpstr>Microsoft Visio Drawing</vt:lpstr>
      <vt:lpstr>Access, Usage and Activity Controls</vt:lpstr>
      <vt:lpstr>“You spelled ‘confidential’ wrong.”</vt:lpstr>
      <vt:lpstr>Access Control Considerations</vt:lpstr>
      <vt:lpstr>OM-AM layered Approach</vt:lpstr>
      <vt:lpstr>Usage Control (UCON)</vt:lpstr>
      <vt:lpstr>Motivation (1)</vt:lpstr>
      <vt:lpstr>Motivation (2)</vt:lpstr>
      <vt:lpstr>Usage Control (UCON)</vt:lpstr>
      <vt:lpstr>Usage Control (UCON) Coverage</vt:lpstr>
      <vt:lpstr>Building UCONABC Models</vt:lpstr>
      <vt:lpstr>Examples</vt:lpstr>
      <vt:lpstr>UCONABC Model Space</vt:lpstr>
      <vt:lpstr>A Family of UCONABC Core Models</vt:lpstr>
      <vt:lpstr>UCONpreA </vt:lpstr>
      <vt:lpstr>UCONonA </vt:lpstr>
      <vt:lpstr>UCONpreA: pre-Authorizations Model</vt:lpstr>
      <vt:lpstr>UCONpreA0: MAC Example </vt:lpstr>
      <vt:lpstr>DAC in UCON:with ACL (UCONpreA0)</vt:lpstr>
      <vt:lpstr>RBAC in UCON: RBAC1 (UCONpreA0)</vt:lpstr>
      <vt:lpstr>DRM in UCON: Pay-per-use with a pre-paid credit (UCONpreA1)</vt:lpstr>
      <vt:lpstr>UCONpreA3 : DRM Example</vt:lpstr>
      <vt:lpstr>UCONonA: ongoing-Authorizations Model</vt:lpstr>
      <vt:lpstr>UCONB</vt:lpstr>
      <vt:lpstr>UCONpreB0: pre-oBligations w/ no update</vt:lpstr>
      <vt:lpstr>UCONonB0: ongoing-oBligations w/ no update</vt:lpstr>
      <vt:lpstr>UCONC</vt:lpstr>
      <vt:lpstr>UCONpreC0: pre-Condition model</vt:lpstr>
      <vt:lpstr>UCONonC0: ongoing-Condition model</vt:lpstr>
      <vt:lpstr>UCONABC</vt:lpstr>
      <vt:lpstr>Beyond the UCONABC Core Models</vt:lpstr>
      <vt:lpstr>Summary of UCON</vt:lpstr>
      <vt:lpstr>ACON: Activity-Centric Access Control for Social Computing</vt:lpstr>
      <vt:lpstr>Social Networking vs. Social Computing</vt:lpstr>
      <vt:lpstr>Social Networking vs. Social Computing</vt:lpstr>
      <vt:lpstr>Some Issues in Social Computing</vt:lpstr>
      <vt:lpstr>Access Control Considerations</vt:lpstr>
      <vt:lpstr>Sharing in Social Computing</vt:lpstr>
      <vt:lpstr>Controls in Social Computing</vt:lpstr>
      <vt:lpstr>Activities in SCS</vt:lpstr>
      <vt:lpstr>Activities in SCS</vt:lpstr>
      <vt:lpstr>Activity Taxonomy in SCS</vt:lpstr>
      <vt:lpstr>User’s Usage Activities</vt:lpstr>
      <vt:lpstr>User’s Service Activities</vt:lpstr>
      <vt:lpstr>User’s Control Activities</vt:lpstr>
      <vt:lpstr>SCS’s (Automated) Activities</vt:lpstr>
      <vt:lpstr>Activity(-centric Access) Control Framework</vt:lpstr>
      <vt:lpstr>ACON Framework</vt:lpstr>
      <vt:lpstr>ACON Framework Components</vt:lpstr>
      <vt:lpstr>ACON Framework Components (cont)</vt:lpstr>
      <vt:lpstr>ACON Framework Components (cont)</vt:lpstr>
      <vt:lpstr>ACON Framework Characteristics</vt:lpstr>
      <vt:lpstr>Examples</vt:lpstr>
      <vt:lpstr>ACONuser Model – User Activity Control</vt:lpstr>
      <vt:lpstr>ACONuser Model – User Activity Control</vt:lpstr>
      <vt:lpstr>ACONuser Model – User Activity Control</vt:lpstr>
      <vt:lpstr>ACONuser Model – Session Management</vt:lpstr>
      <vt:lpstr>ACONuser Model – Session Management</vt:lpstr>
      <vt:lpstr>Examples</vt:lpstr>
      <vt:lpstr>Summary</vt:lpstr>
      <vt:lpstr>Controlling Access, Usage and Activity</vt:lpstr>
      <vt:lpstr>Slide 61</vt:lpstr>
    </vt:vector>
  </TitlesOfParts>
  <Company>UTSA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Control Framework for Trusted Collaboration in Social Computing Environment </dc:title>
  <dc:creator>Jae Park</dc:creator>
  <cp:lastModifiedBy>Jae Park</cp:lastModifiedBy>
  <cp:revision>43</cp:revision>
  <cp:lastPrinted>2012-03-30T14:10:53Z</cp:lastPrinted>
  <dcterms:created xsi:type="dcterms:W3CDTF">2012-03-29T16:10:59Z</dcterms:created>
  <dcterms:modified xsi:type="dcterms:W3CDTF">2012-03-30T14:20:18Z</dcterms:modified>
</cp:coreProperties>
</file>