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6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9258300" cy="6997700"/>
  <p:notesSz cx="6997700" cy="92583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32787"/>
    <p:restoredTop sz="90929"/>
  </p:normalViewPr>
  <p:slideViewPr>
    <p:cSldViewPr>
      <p:cViewPr varScale="1">
        <p:scale>
          <a:sx n="114" d="100"/>
          <a:sy n="114" d="100"/>
        </p:scale>
        <p:origin x="-2244" y="-108"/>
      </p:cViewPr>
      <p:guideLst>
        <p:guide orient="horz" pos="2204"/>
        <p:guide pos="29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200150" y="31750"/>
            <a:ext cx="207645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102000"/>
              </a:lnSpc>
              <a:defRPr/>
            </a:pPr>
            <a:r>
              <a:rPr lang="en-US" sz="900" b="0"/>
              <a:t>INFS 762 Fall 1993</a:t>
            </a:r>
          </a:p>
          <a:p>
            <a:pPr>
              <a:lnSpc>
                <a:spcPct val="102000"/>
              </a:lnSpc>
              <a:defRPr/>
            </a:pPr>
            <a:r>
              <a:rPr lang="en-US" sz="900" b="0"/>
              <a:t>Lattice-Based Access Control Models</a:t>
            </a:r>
          </a:p>
        </p:txBody>
      </p:sp>
      <p:sp useBgFill="1">
        <p:nvSpPr>
          <p:cNvPr id="3075" name="Rectangle 3"/>
          <p:cNvSpPr>
            <a:spLocks noChangeArrowheads="1"/>
          </p:cNvSpPr>
          <p:nvPr/>
        </p:nvSpPr>
        <p:spPr bwMode="auto">
          <a:xfrm>
            <a:off x="1200150" y="4438650"/>
            <a:ext cx="1233488" cy="241300"/>
          </a:xfrm>
          <a:prstGeom prst="rect">
            <a:avLst/>
          </a:prstGeom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102000"/>
              </a:lnSpc>
              <a:defRPr/>
            </a:pPr>
            <a:r>
              <a:rPr lang="en-US" sz="900" b="0"/>
              <a:t>© 1993 Ravi Sandhu</a:t>
            </a:r>
          </a:p>
        </p:txBody>
      </p:sp>
      <p:sp useBgFill="1">
        <p:nvSpPr>
          <p:cNvPr id="3076" name="Rectangle 4"/>
          <p:cNvSpPr>
            <a:spLocks noChangeArrowheads="1"/>
          </p:cNvSpPr>
          <p:nvPr/>
        </p:nvSpPr>
        <p:spPr bwMode="auto">
          <a:xfrm>
            <a:off x="1200150" y="8477250"/>
            <a:ext cx="1233488" cy="241300"/>
          </a:xfrm>
          <a:prstGeom prst="rect">
            <a:avLst/>
          </a:prstGeom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102000"/>
              </a:lnSpc>
              <a:defRPr/>
            </a:pPr>
            <a:r>
              <a:rPr lang="en-US" sz="900" b="0"/>
              <a:t>© 1993 Ravi Sandhu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7450" y="577850"/>
            <a:ext cx="4635500" cy="3492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3738" y="2173288"/>
            <a:ext cx="7870825" cy="15001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063" y="3965575"/>
            <a:ext cx="6480175" cy="1787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3550" y="1633538"/>
            <a:ext cx="8331200" cy="46180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1950" y="717550"/>
            <a:ext cx="2082800" cy="5534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3550" y="717550"/>
            <a:ext cx="6096000" cy="55340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550" y="1633538"/>
            <a:ext cx="8331200" cy="46180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838" y="4497388"/>
            <a:ext cx="7869237" cy="1389062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838" y="2965450"/>
            <a:ext cx="7869237" cy="15319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550" y="1633538"/>
            <a:ext cx="4089400" cy="46180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633538"/>
            <a:ext cx="4089400" cy="46180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550" y="280988"/>
            <a:ext cx="8331200" cy="11652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550" y="1566863"/>
            <a:ext cx="4089400" cy="6524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" y="2219325"/>
            <a:ext cx="4089400" cy="40322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566863"/>
            <a:ext cx="4090987" cy="6524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219325"/>
            <a:ext cx="4090987" cy="40322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550" y="279400"/>
            <a:ext cx="3044825" cy="1184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500" y="279400"/>
            <a:ext cx="5175250" cy="59721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550" y="1463675"/>
            <a:ext cx="3044825" cy="478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4513" y="4899025"/>
            <a:ext cx="5554662" cy="577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14513" y="625475"/>
            <a:ext cx="5554662" cy="4198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4513" y="5476875"/>
            <a:ext cx="5554662" cy="820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9350" y="717550"/>
            <a:ext cx="44704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Slide Title Goes Here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8147050" y="57150"/>
            <a:ext cx="9525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228600" indent="-228600" algn="r">
              <a:lnSpc>
                <a:spcPct val="130000"/>
              </a:lnSpc>
              <a:spcBef>
                <a:spcPct val="65000"/>
              </a:spcBef>
              <a:defRPr/>
            </a:pPr>
            <a:fld id="{6143D60A-90A8-498F-86D1-E3614F66C23B}" type="slidenum">
              <a:rPr lang="en-US" sz="900" b="0"/>
              <a:pPr marL="228600" indent="-228600" algn="r">
                <a:lnSpc>
                  <a:spcPct val="130000"/>
                </a:lnSpc>
                <a:spcBef>
                  <a:spcPct val="65000"/>
                </a:spcBef>
                <a:defRPr/>
              </a:pPr>
              <a:t>‹#›</a:t>
            </a:fld>
            <a:endParaRPr lang="en-US" sz="900" b="0"/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260350" y="1492250"/>
            <a:ext cx="87503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54450" y="628650"/>
            <a:ext cx="1524000" cy="517525"/>
          </a:xfrm>
          <a:noFill/>
        </p:spPr>
        <p:txBody>
          <a:bodyPr/>
          <a:lstStyle/>
          <a:p>
            <a:r>
              <a:rPr lang="en-US" smtClean="0"/>
              <a:t>TOPIC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403350" y="2546350"/>
            <a:ext cx="6502400" cy="196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3600" b="0"/>
              <a:t>LATTICE-BASED</a:t>
            </a:r>
          </a:p>
          <a:p>
            <a:pPr algn="ctr">
              <a:lnSpc>
                <a:spcPct val="85000"/>
              </a:lnSpc>
            </a:pPr>
            <a:r>
              <a:rPr lang="en-US" sz="3600" b="0"/>
              <a:t>ACCESS-CONTROL MODELS</a:t>
            </a:r>
          </a:p>
          <a:p>
            <a:pPr algn="ctr">
              <a:lnSpc>
                <a:spcPct val="85000"/>
              </a:lnSpc>
            </a:pPr>
            <a:endParaRPr lang="en-US" sz="3600" b="0"/>
          </a:p>
          <a:p>
            <a:pPr algn="ctr">
              <a:lnSpc>
                <a:spcPct val="85000"/>
              </a:lnSpc>
            </a:pPr>
            <a:r>
              <a:rPr lang="en-US" sz="3600" b="0"/>
              <a:t>Ravi Sandhu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25650" y="717550"/>
            <a:ext cx="5257800" cy="517525"/>
          </a:xfrm>
          <a:noFill/>
        </p:spPr>
        <p:txBody>
          <a:bodyPr/>
          <a:lstStyle/>
          <a:p>
            <a:r>
              <a:rPr lang="en-US" smtClean="0"/>
              <a:t>LATTICE STRUCTURES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751638" y="1733550"/>
            <a:ext cx="2330450" cy="10874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/>
            <a:r>
              <a:rPr lang="en-US" sz="2400"/>
              <a:t>Hierarchical</a:t>
            </a:r>
          </a:p>
          <a:p>
            <a:pPr algn="ctr"/>
            <a:r>
              <a:rPr lang="en-US" sz="2400"/>
              <a:t>Classes with</a:t>
            </a:r>
          </a:p>
          <a:p>
            <a:pPr algn="ctr"/>
            <a:r>
              <a:rPr lang="en-US" sz="2400"/>
              <a:t>Compartments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577975" y="2800350"/>
            <a:ext cx="56673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TS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670050" y="4540250"/>
            <a:ext cx="381000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1873250" y="3295650"/>
            <a:ext cx="0" cy="1130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4184650" y="2355850"/>
            <a:ext cx="9413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{A,B}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471988" y="4489450"/>
            <a:ext cx="41592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{}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3448050" y="3435350"/>
            <a:ext cx="6365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{A}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5416550" y="3409950"/>
            <a:ext cx="6365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{B}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3752850" y="2825750"/>
            <a:ext cx="927100" cy="431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4654550" y="2851150"/>
            <a:ext cx="927100" cy="40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3829050" y="3917950"/>
            <a:ext cx="825500" cy="520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V="1">
            <a:off x="4705350" y="3841750"/>
            <a:ext cx="914400" cy="622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892175" y="5607050"/>
            <a:ext cx="4629150" cy="4445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94000"/>
              </a:lnSpc>
              <a:defRPr/>
            </a:pPr>
            <a:r>
              <a:rPr lang="en-US" sz="2400"/>
              <a:t>product of 2 lattices is a lattice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25650" y="717550"/>
            <a:ext cx="5257800" cy="517525"/>
          </a:xfrm>
          <a:noFill/>
        </p:spPr>
        <p:txBody>
          <a:bodyPr/>
          <a:lstStyle/>
          <a:p>
            <a:r>
              <a:rPr lang="en-US" smtClean="0"/>
              <a:t>LATTICE STRUCTURES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611938" y="1898650"/>
            <a:ext cx="2330450" cy="10874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/>
            <a:r>
              <a:rPr lang="en-US" sz="2400"/>
              <a:t>Hierarchical</a:t>
            </a:r>
          </a:p>
          <a:p>
            <a:pPr algn="ctr"/>
            <a:r>
              <a:rPr lang="en-US" sz="2400"/>
              <a:t>Classes with</a:t>
            </a:r>
          </a:p>
          <a:p>
            <a:pPr algn="ctr"/>
            <a:r>
              <a:rPr lang="en-US" sz="2400"/>
              <a:t>Compartments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232275" y="6292850"/>
            <a:ext cx="46513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S,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540250" y="4324350"/>
            <a:ext cx="9413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{A,B}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675188" y="6280150"/>
            <a:ext cx="41592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{}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3638550" y="5226050"/>
            <a:ext cx="6365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{A}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772150" y="5226050"/>
            <a:ext cx="6365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{B}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3228975" y="5251450"/>
            <a:ext cx="46513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S,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5299075" y="5226050"/>
            <a:ext cx="46513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S,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4117975" y="4324350"/>
            <a:ext cx="46513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S,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3108325" y="3727450"/>
            <a:ext cx="650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TS,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3638550" y="1758950"/>
            <a:ext cx="9413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{A,B}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3722688" y="3714750"/>
            <a:ext cx="41592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{}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2533650" y="2660650"/>
            <a:ext cx="6365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{A}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5022850" y="2635250"/>
            <a:ext cx="6365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{B}</a:t>
            </a: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2003425" y="2686050"/>
            <a:ext cx="650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TS,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4479925" y="2660650"/>
            <a:ext cx="650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TS,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3044825" y="1758950"/>
            <a:ext cx="650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TS,</a:t>
            </a:r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 flipV="1">
            <a:off x="2774950" y="2203450"/>
            <a:ext cx="1016000" cy="40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>
            <a:off x="3841750" y="2254250"/>
            <a:ext cx="863600" cy="33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2774950" y="3244850"/>
            <a:ext cx="76200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 flipV="1">
            <a:off x="3587750" y="3194050"/>
            <a:ext cx="111760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 flipH="1">
            <a:off x="3765550" y="4870450"/>
            <a:ext cx="1066800" cy="254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>
            <a:off x="3816350" y="5784850"/>
            <a:ext cx="863600" cy="33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Line 26"/>
          <p:cNvSpPr>
            <a:spLocks noChangeShapeType="1"/>
          </p:cNvSpPr>
          <p:nvPr/>
        </p:nvSpPr>
        <p:spPr bwMode="auto">
          <a:xfrm flipV="1">
            <a:off x="4730750" y="5759450"/>
            <a:ext cx="990600" cy="40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>
            <a:off x="4832350" y="4845050"/>
            <a:ext cx="1016000" cy="254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2774950" y="3270250"/>
            <a:ext cx="685800" cy="187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Line 29"/>
          <p:cNvSpPr>
            <a:spLocks noChangeShapeType="1"/>
          </p:cNvSpPr>
          <p:nvPr/>
        </p:nvSpPr>
        <p:spPr bwMode="auto">
          <a:xfrm>
            <a:off x="3740150" y="4210050"/>
            <a:ext cx="939800" cy="1905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Line 30"/>
          <p:cNvSpPr>
            <a:spLocks noChangeShapeType="1"/>
          </p:cNvSpPr>
          <p:nvPr/>
        </p:nvSpPr>
        <p:spPr bwMode="auto">
          <a:xfrm flipH="1" flipV="1">
            <a:off x="4705350" y="3168650"/>
            <a:ext cx="1219200" cy="1981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Line 31"/>
          <p:cNvSpPr>
            <a:spLocks noChangeShapeType="1"/>
          </p:cNvSpPr>
          <p:nvPr/>
        </p:nvSpPr>
        <p:spPr bwMode="auto">
          <a:xfrm>
            <a:off x="3841750" y="2254250"/>
            <a:ext cx="838200" cy="1854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921500" y="5734050"/>
            <a:ext cx="2019300" cy="1009650"/>
          </a:xfrm>
          <a:solidFill>
            <a:schemeClr val="bg1"/>
          </a:solidFill>
          <a:ln cap="flat"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lnSpc>
                <a:spcPct val="86000"/>
              </a:lnSpc>
              <a:defRPr/>
            </a:pPr>
            <a:r>
              <a:rPr lang="en-US" smtClean="0"/>
              <a:t>SMITH'S</a:t>
            </a:r>
            <a:br>
              <a:rPr lang="en-US" smtClean="0"/>
            </a:br>
            <a:r>
              <a:rPr lang="en-US" smtClean="0"/>
              <a:t>LATTICE</a:t>
            </a:r>
          </a:p>
        </p:txBody>
      </p:sp>
      <p:sp>
        <p:nvSpPr>
          <p:cNvPr id="13315" name="Oval 3"/>
          <p:cNvSpPr>
            <a:spLocks noChangeArrowheads="1"/>
          </p:cNvSpPr>
          <p:nvPr/>
        </p:nvSpPr>
        <p:spPr bwMode="auto">
          <a:xfrm>
            <a:off x="4933950" y="7810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1098550" y="33210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2089150" y="33210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3257550" y="33210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4375150" y="33210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5645150" y="33210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6737350" y="33210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Oval 10"/>
          <p:cNvSpPr>
            <a:spLocks noChangeArrowheads="1"/>
          </p:cNvSpPr>
          <p:nvPr/>
        </p:nvSpPr>
        <p:spPr bwMode="auto">
          <a:xfrm>
            <a:off x="7804150" y="33210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Oval 11"/>
          <p:cNvSpPr>
            <a:spLocks noChangeArrowheads="1"/>
          </p:cNvSpPr>
          <p:nvPr/>
        </p:nvSpPr>
        <p:spPr bwMode="auto">
          <a:xfrm>
            <a:off x="8820150" y="33210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374650" y="2825750"/>
            <a:ext cx="7620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/>
              <a:t>TS-W</a:t>
            </a:r>
          </a:p>
        </p:txBody>
      </p:sp>
      <p:sp>
        <p:nvSpPr>
          <p:cNvPr id="13325" name="Oval 13"/>
          <p:cNvSpPr>
            <a:spLocks noChangeArrowheads="1"/>
          </p:cNvSpPr>
          <p:nvPr/>
        </p:nvSpPr>
        <p:spPr bwMode="auto">
          <a:xfrm>
            <a:off x="4781550" y="53784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Oval 14"/>
          <p:cNvSpPr>
            <a:spLocks noChangeArrowheads="1"/>
          </p:cNvSpPr>
          <p:nvPr/>
        </p:nvSpPr>
        <p:spPr bwMode="auto">
          <a:xfrm>
            <a:off x="4781550" y="59372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Oval 15"/>
          <p:cNvSpPr>
            <a:spLocks noChangeArrowheads="1"/>
          </p:cNvSpPr>
          <p:nvPr/>
        </p:nvSpPr>
        <p:spPr bwMode="auto">
          <a:xfrm>
            <a:off x="4781550" y="65214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Oval 16"/>
          <p:cNvSpPr>
            <a:spLocks noChangeArrowheads="1"/>
          </p:cNvSpPr>
          <p:nvPr/>
        </p:nvSpPr>
        <p:spPr bwMode="auto">
          <a:xfrm>
            <a:off x="1581150" y="43116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Oval 17"/>
          <p:cNvSpPr>
            <a:spLocks noChangeArrowheads="1"/>
          </p:cNvSpPr>
          <p:nvPr/>
        </p:nvSpPr>
        <p:spPr bwMode="auto">
          <a:xfrm>
            <a:off x="1174750" y="49974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Oval 18"/>
          <p:cNvSpPr>
            <a:spLocks noChangeArrowheads="1"/>
          </p:cNvSpPr>
          <p:nvPr/>
        </p:nvSpPr>
        <p:spPr bwMode="auto">
          <a:xfrm>
            <a:off x="3054350" y="46672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Oval 19"/>
          <p:cNvSpPr>
            <a:spLocks noChangeArrowheads="1"/>
          </p:cNvSpPr>
          <p:nvPr/>
        </p:nvSpPr>
        <p:spPr bwMode="auto">
          <a:xfrm>
            <a:off x="8515350" y="49466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4832350" y="5454650"/>
            <a:ext cx="0" cy="1117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1250950" y="5073650"/>
            <a:ext cx="3556000" cy="33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 flipV="1">
            <a:off x="4832350" y="4946650"/>
            <a:ext cx="3733800" cy="508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 flipH="1">
            <a:off x="1225550" y="4387850"/>
            <a:ext cx="43180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3105150" y="4743450"/>
            <a:ext cx="1727200" cy="660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1682750" y="4362450"/>
            <a:ext cx="1397000" cy="33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1174750" y="3397250"/>
            <a:ext cx="25400" cy="1625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 flipH="1">
            <a:off x="8540750" y="3371850"/>
            <a:ext cx="355600" cy="160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0" name="Oval 28"/>
          <p:cNvSpPr>
            <a:spLocks noChangeArrowheads="1"/>
          </p:cNvSpPr>
          <p:nvPr/>
        </p:nvSpPr>
        <p:spPr bwMode="auto">
          <a:xfrm>
            <a:off x="4857750" y="46926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>
            <a:off x="1149350" y="3397250"/>
            <a:ext cx="3657600" cy="1295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>
            <a:off x="2139950" y="3371850"/>
            <a:ext cx="2794000" cy="1346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>
            <a:off x="3308350" y="3371850"/>
            <a:ext cx="1625600" cy="1346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>
            <a:off x="4451350" y="3371850"/>
            <a:ext cx="431800" cy="1346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 flipH="1">
            <a:off x="4857750" y="3397250"/>
            <a:ext cx="863600" cy="1346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 flipH="1">
            <a:off x="4883150" y="3371850"/>
            <a:ext cx="1905000" cy="1346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 flipH="1">
            <a:off x="4883150" y="3397250"/>
            <a:ext cx="2971800" cy="1320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 flipH="1">
            <a:off x="4883150" y="3371850"/>
            <a:ext cx="3987800" cy="1371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37"/>
          <p:cNvSpPr>
            <a:spLocks noChangeShapeType="1"/>
          </p:cNvSpPr>
          <p:nvPr/>
        </p:nvSpPr>
        <p:spPr bwMode="auto">
          <a:xfrm flipH="1">
            <a:off x="4806950" y="4768850"/>
            <a:ext cx="12700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Oval 38"/>
          <p:cNvSpPr>
            <a:spLocks noChangeArrowheads="1"/>
          </p:cNvSpPr>
          <p:nvPr/>
        </p:nvSpPr>
        <p:spPr bwMode="auto">
          <a:xfrm>
            <a:off x="3892550" y="21780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1" name="Line 39"/>
          <p:cNvSpPr>
            <a:spLocks noChangeShapeType="1"/>
          </p:cNvSpPr>
          <p:nvPr/>
        </p:nvSpPr>
        <p:spPr bwMode="auto">
          <a:xfrm flipH="1">
            <a:off x="3282950" y="2228850"/>
            <a:ext cx="685800" cy="1092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2" name="Line 40"/>
          <p:cNvSpPr>
            <a:spLocks noChangeShapeType="1"/>
          </p:cNvSpPr>
          <p:nvPr/>
        </p:nvSpPr>
        <p:spPr bwMode="auto">
          <a:xfrm>
            <a:off x="3943350" y="2228850"/>
            <a:ext cx="457200" cy="1117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3" name="Oval 41"/>
          <p:cNvSpPr>
            <a:spLocks noChangeArrowheads="1"/>
          </p:cNvSpPr>
          <p:nvPr/>
        </p:nvSpPr>
        <p:spPr bwMode="auto">
          <a:xfrm>
            <a:off x="5137150" y="18224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4" name="Line 42"/>
          <p:cNvSpPr>
            <a:spLocks noChangeShapeType="1"/>
          </p:cNvSpPr>
          <p:nvPr/>
        </p:nvSpPr>
        <p:spPr bwMode="auto">
          <a:xfrm flipH="1">
            <a:off x="4400550" y="1898650"/>
            <a:ext cx="787400" cy="1447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5" name="Line 43"/>
          <p:cNvSpPr>
            <a:spLocks noChangeShapeType="1"/>
          </p:cNvSpPr>
          <p:nvPr/>
        </p:nvSpPr>
        <p:spPr bwMode="auto">
          <a:xfrm>
            <a:off x="5187950" y="1873250"/>
            <a:ext cx="482600" cy="1447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6" name="Oval 44"/>
          <p:cNvSpPr>
            <a:spLocks noChangeArrowheads="1"/>
          </p:cNvSpPr>
          <p:nvPr/>
        </p:nvSpPr>
        <p:spPr bwMode="auto">
          <a:xfrm>
            <a:off x="7118350" y="18478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7" name="Line 45"/>
          <p:cNvSpPr>
            <a:spLocks noChangeShapeType="1"/>
          </p:cNvSpPr>
          <p:nvPr/>
        </p:nvSpPr>
        <p:spPr bwMode="auto">
          <a:xfrm flipH="1">
            <a:off x="4375150" y="1898650"/>
            <a:ext cx="2794000" cy="1447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8" name="Line 46"/>
          <p:cNvSpPr>
            <a:spLocks noChangeShapeType="1"/>
          </p:cNvSpPr>
          <p:nvPr/>
        </p:nvSpPr>
        <p:spPr bwMode="auto">
          <a:xfrm>
            <a:off x="7194550" y="1873250"/>
            <a:ext cx="635000" cy="1473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9" name="Line 47"/>
          <p:cNvSpPr>
            <a:spLocks noChangeShapeType="1"/>
          </p:cNvSpPr>
          <p:nvPr/>
        </p:nvSpPr>
        <p:spPr bwMode="auto">
          <a:xfrm flipH="1">
            <a:off x="6762750" y="1873250"/>
            <a:ext cx="431800" cy="1447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0" name="Oval 48"/>
          <p:cNvSpPr>
            <a:spLocks noChangeArrowheads="1"/>
          </p:cNvSpPr>
          <p:nvPr/>
        </p:nvSpPr>
        <p:spPr bwMode="auto">
          <a:xfrm>
            <a:off x="2851150" y="15684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1" name="Line 49"/>
          <p:cNvSpPr>
            <a:spLocks noChangeShapeType="1"/>
          </p:cNvSpPr>
          <p:nvPr/>
        </p:nvSpPr>
        <p:spPr bwMode="auto">
          <a:xfrm flipH="1">
            <a:off x="2114550" y="1619250"/>
            <a:ext cx="812800" cy="1701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2" name="Line 50"/>
          <p:cNvSpPr>
            <a:spLocks noChangeShapeType="1"/>
          </p:cNvSpPr>
          <p:nvPr/>
        </p:nvSpPr>
        <p:spPr bwMode="auto">
          <a:xfrm>
            <a:off x="2901950" y="1619250"/>
            <a:ext cx="1016000" cy="584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3" name="Line 51"/>
          <p:cNvSpPr>
            <a:spLocks noChangeShapeType="1"/>
          </p:cNvSpPr>
          <p:nvPr/>
        </p:nvSpPr>
        <p:spPr bwMode="auto">
          <a:xfrm flipH="1">
            <a:off x="2851150" y="831850"/>
            <a:ext cx="215900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4" name="Line 52"/>
          <p:cNvSpPr>
            <a:spLocks noChangeShapeType="1"/>
          </p:cNvSpPr>
          <p:nvPr/>
        </p:nvSpPr>
        <p:spPr bwMode="auto">
          <a:xfrm>
            <a:off x="5010150" y="831850"/>
            <a:ext cx="152400" cy="1016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5" name="Line 53"/>
          <p:cNvSpPr>
            <a:spLocks noChangeShapeType="1"/>
          </p:cNvSpPr>
          <p:nvPr/>
        </p:nvSpPr>
        <p:spPr bwMode="auto">
          <a:xfrm>
            <a:off x="4984750" y="857250"/>
            <a:ext cx="2184400" cy="965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6" name="Line 54"/>
          <p:cNvSpPr>
            <a:spLocks noChangeShapeType="1"/>
          </p:cNvSpPr>
          <p:nvPr/>
        </p:nvSpPr>
        <p:spPr bwMode="auto">
          <a:xfrm flipH="1">
            <a:off x="1327150" y="806450"/>
            <a:ext cx="3657600" cy="685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7" name="Line 55"/>
          <p:cNvSpPr>
            <a:spLocks noChangeShapeType="1"/>
          </p:cNvSpPr>
          <p:nvPr/>
        </p:nvSpPr>
        <p:spPr bwMode="auto">
          <a:xfrm>
            <a:off x="1377950" y="1517650"/>
            <a:ext cx="228600" cy="2794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8" name="Line 56"/>
          <p:cNvSpPr>
            <a:spLocks noChangeShapeType="1"/>
          </p:cNvSpPr>
          <p:nvPr/>
        </p:nvSpPr>
        <p:spPr bwMode="auto">
          <a:xfrm flipH="1">
            <a:off x="971550" y="806450"/>
            <a:ext cx="4013200" cy="508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9" name="Line 57"/>
          <p:cNvSpPr>
            <a:spLocks noChangeShapeType="1"/>
          </p:cNvSpPr>
          <p:nvPr/>
        </p:nvSpPr>
        <p:spPr bwMode="auto">
          <a:xfrm>
            <a:off x="1022350" y="1365250"/>
            <a:ext cx="101600" cy="1955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70" name="Line 58"/>
          <p:cNvSpPr>
            <a:spLocks noChangeShapeType="1"/>
          </p:cNvSpPr>
          <p:nvPr/>
        </p:nvSpPr>
        <p:spPr bwMode="auto">
          <a:xfrm>
            <a:off x="4984750" y="806450"/>
            <a:ext cx="393700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71" name="Line 59"/>
          <p:cNvSpPr>
            <a:spLocks noChangeShapeType="1"/>
          </p:cNvSpPr>
          <p:nvPr/>
        </p:nvSpPr>
        <p:spPr bwMode="auto">
          <a:xfrm flipH="1">
            <a:off x="8870950" y="1619250"/>
            <a:ext cx="101600" cy="1701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72" name="Rectangle 60"/>
          <p:cNvSpPr>
            <a:spLocks noChangeArrowheads="1"/>
          </p:cNvSpPr>
          <p:nvPr/>
        </p:nvSpPr>
        <p:spPr bwMode="auto">
          <a:xfrm>
            <a:off x="577850" y="5213350"/>
            <a:ext cx="6223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/>
              <a:t>S-W</a:t>
            </a:r>
          </a:p>
        </p:txBody>
      </p:sp>
      <p:sp>
        <p:nvSpPr>
          <p:cNvPr id="13373" name="Rectangle 61"/>
          <p:cNvSpPr>
            <a:spLocks noChangeArrowheads="1"/>
          </p:cNvSpPr>
          <p:nvPr/>
        </p:nvSpPr>
        <p:spPr bwMode="auto">
          <a:xfrm>
            <a:off x="5175250" y="4730750"/>
            <a:ext cx="4699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/>
              <a:t>TS</a:t>
            </a:r>
          </a:p>
        </p:txBody>
      </p:sp>
      <p:sp>
        <p:nvSpPr>
          <p:cNvPr id="13374" name="Rectangle 62"/>
          <p:cNvSpPr>
            <a:spLocks noChangeArrowheads="1"/>
          </p:cNvSpPr>
          <p:nvPr/>
        </p:nvSpPr>
        <p:spPr bwMode="auto">
          <a:xfrm>
            <a:off x="5048250" y="5518150"/>
            <a:ext cx="3302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/>
              <a:t>S</a:t>
            </a:r>
          </a:p>
        </p:txBody>
      </p:sp>
      <p:sp>
        <p:nvSpPr>
          <p:cNvPr id="13375" name="Rectangle 63"/>
          <p:cNvSpPr>
            <a:spLocks noChangeArrowheads="1"/>
          </p:cNvSpPr>
          <p:nvPr/>
        </p:nvSpPr>
        <p:spPr bwMode="auto">
          <a:xfrm>
            <a:off x="5048250" y="5924550"/>
            <a:ext cx="3429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/>
              <a:t>C</a:t>
            </a:r>
          </a:p>
        </p:txBody>
      </p:sp>
      <p:sp>
        <p:nvSpPr>
          <p:cNvPr id="13376" name="Rectangle 64"/>
          <p:cNvSpPr>
            <a:spLocks noChangeArrowheads="1"/>
          </p:cNvSpPr>
          <p:nvPr/>
        </p:nvSpPr>
        <p:spPr bwMode="auto">
          <a:xfrm>
            <a:off x="5048250" y="6381750"/>
            <a:ext cx="3429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/>
              <a:t>U</a:t>
            </a:r>
          </a:p>
        </p:txBody>
      </p:sp>
      <p:sp>
        <p:nvSpPr>
          <p:cNvPr id="13377" name="Rectangle 65"/>
          <p:cNvSpPr>
            <a:spLocks noChangeArrowheads="1"/>
          </p:cNvSpPr>
          <p:nvPr/>
        </p:nvSpPr>
        <p:spPr bwMode="auto">
          <a:xfrm>
            <a:off x="2330450" y="4756150"/>
            <a:ext cx="5461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/>
              <a:t>S-L</a:t>
            </a:r>
          </a:p>
        </p:txBody>
      </p:sp>
      <p:sp>
        <p:nvSpPr>
          <p:cNvPr id="13378" name="Rectangle 66"/>
          <p:cNvSpPr>
            <a:spLocks noChangeArrowheads="1"/>
          </p:cNvSpPr>
          <p:nvPr/>
        </p:nvSpPr>
        <p:spPr bwMode="auto">
          <a:xfrm>
            <a:off x="1822450" y="3943350"/>
            <a:ext cx="7620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/>
              <a:t>S-LW</a:t>
            </a:r>
          </a:p>
        </p:txBody>
      </p:sp>
      <p:sp>
        <p:nvSpPr>
          <p:cNvPr id="13379" name="Rectangle 67"/>
          <p:cNvSpPr>
            <a:spLocks noChangeArrowheads="1"/>
          </p:cNvSpPr>
          <p:nvPr/>
        </p:nvSpPr>
        <p:spPr bwMode="auto">
          <a:xfrm>
            <a:off x="8172450" y="5162550"/>
            <a:ext cx="5715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/>
              <a:t>S-A</a:t>
            </a:r>
          </a:p>
        </p:txBody>
      </p:sp>
      <p:sp>
        <p:nvSpPr>
          <p:cNvPr id="13380" name="Rectangle 68"/>
          <p:cNvSpPr>
            <a:spLocks noChangeArrowheads="1"/>
          </p:cNvSpPr>
          <p:nvPr/>
        </p:nvSpPr>
        <p:spPr bwMode="auto">
          <a:xfrm>
            <a:off x="1555750" y="2800350"/>
            <a:ext cx="6985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TS-X</a:t>
            </a:r>
          </a:p>
        </p:txBody>
      </p:sp>
      <p:sp>
        <p:nvSpPr>
          <p:cNvPr id="13381" name="Rectangle 69"/>
          <p:cNvSpPr>
            <a:spLocks noChangeArrowheads="1"/>
          </p:cNvSpPr>
          <p:nvPr/>
        </p:nvSpPr>
        <p:spPr bwMode="auto">
          <a:xfrm>
            <a:off x="2508250" y="3181350"/>
            <a:ext cx="6858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TS-L</a:t>
            </a:r>
          </a:p>
        </p:txBody>
      </p:sp>
      <p:sp>
        <p:nvSpPr>
          <p:cNvPr id="13382" name="Line 70"/>
          <p:cNvSpPr>
            <a:spLocks noChangeShapeType="1"/>
          </p:cNvSpPr>
          <p:nvPr/>
        </p:nvSpPr>
        <p:spPr bwMode="auto">
          <a:xfrm flipH="1">
            <a:off x="3079750" y="3397250"/>
            <a:ext cx="228600" cy="1295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83" name="Rectangle 71"/>
          <p:cNvSpPr>
            <a:spLocks noChangeArrowheads="1"/>
          </p:cNvSpPr>
          <p:nvPr/>
        </p:nvSpPr>
        <p:spPr bwMode="auto">
          <a:xfrm>
            <a:off x="3651250" y="3257550"/>
            <a:ext cx="7112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TS-K</a:t>
            </a:r>
          </a:p>
        </p:txBody>
      </p:sp>
      <p:sp>
        <p:nvSpPr>
          <p:cNvPr id="13384" name="Rectangle 72"/>
          <p:cNvSpPr>
            <a:spLocks noChangeArrowheads="1"/>
          </p:cNvSpPr>
          <p:nvPr/>
        </p:nvSpPr>
        <p:spPr bwMode="auto">
          <a:xfrm>
            <a:off x="4883150" y="3232150"/>
            <a:ext cx="6985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TS-Y</a:t>
            </a:r>
          </a:p>
        </p:txBody>
      </p:sp>
      <p:sp>
        <p:nvSpPr>
          <p:cNvPr id="13385" name="Rectangle 73"/>
          <p:cNvSpPr>
            <a:spLocks noChangeArrowheads="1"/>
          </p:cNvSpPr>
          <p:nvPr/>
        </p:nvSpPr>
        <p:spPr bwMode="auto">
          <a:xfrm>
            <a:off x="5581650" y="3079750"/>
            <a:ext cx="10414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     TS-Q</a:t>
            </a:r>
          </a:p>
        </p:txBody>
      </p:sp>
      <p:sp>
        <p:nvSpPr>
          <p:cNvPr id="13386" name="Rectangle 74"/>
          <p:cNvSpPr>
            <a:spLocks noChangeArrowheads="1"/>
          </p:cNvSpPr>
          <p:nvPr/>
        </p:nvSpPr>
        <p:spPr bwMode="auto">
          <a:xfrm>
            <a:off x="7080250" y="3079750"/>
            <a:ext cx="6858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TS-Z</a:t>
            </a:r>
          </a:p>
        </p:txBody>
      </p:sp>
      <p:sp>
        <p:nvSpPr>
          <p:cNvPr id="13387" name="Rectangle 75"/>
          <p:cNvSpPr>
            <a:spLocks noChangeArrowheads="1"/>
          </p:cNvSpPr>
          <p:nvPr/>
        </p:nvSpPr>
        <p:spPr bwMode="auto">
          <a:xfrm>
            <a:off x="8032750" y="2978150"/>
            <a:ext cx="6985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TS-X</a:t>
            </a:r>
          </a:p>
        </p:txBody>
      </p:sp>
      <p:sp>
        <p:nvSpPr>
          <p:cNvPr id="13388" name="Rectangle 76"/>
          <p:cNvSpPr>
            <a:spLocks noChangeArrowheads="1"/>
          </p:cNvSpPr>
          <p:nvPr/>
        </p:nvSpPr>
        <p:spPr bwMode="auto">
          <a:xfrm>
            <a:off x="2927350" y="2165350"/>
            <a:ext cx="8509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TS-KL</a:t>
            </a:r>
          </a:p>
        </p:txBody>
      </p:sp>
      <p:sp>
        <p:nvSpPr>
          <p:cNvPr id="13389" name="Rectangle 77"/>
          <p:cNvSpPr>
            <a:spLocks noChangeArrowheads="1"/>
          </p:cNvSpPr>
          <p:nvPr/>
        </p:nvSpPr>
        <p:spPr bwMode="auto">
          <a:xfrm>
            <a:off x="3282950" y="1454150"/>
            <a:ext cx="10033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TS-KLX</a:t>
            </a:r>
          </a:p>
        </p:txBody>
      </p:sp>
      <p:sp>
        <p:nvSpPr>
          <p:cNvPr id="13390" name="Rectangle 78"/>
          <p:cNvSpPr>
            <a:spLocks noChangeArrowheads="1"/>
          </p:cNvSpPr>
          <p:nvPr/>
        </p:nvSpPr>
        <p:spPr bwMode="auto">
          <a:xfrm>
            <a:off x="5327650" y="1657350"/>
            <a:ext cx="8636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TS-KY</a:t>
            </a:r>
          </a:p>
        </p:txBody>
      </p:sp>
      <p:sp>
        <p:nvSpPr>
          <p:cNvPr id="13391" name="Rectangle 79"/>
          <p:cNvSpPr>
            <a:spLocks noChangeArrowheads="1"/>
          </p:cNvSpPr>
          <p:nvPr/>
        </p:nvSpPr>
        <p:spPr bwMode="auto">
          <a:xfrm>
            <a:off x="7270750" y="1631950"/>
            <a:ext cx="10287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TS-KQZ</a:t>
            </a:r>
          </a:p>
        </p:txBody>
      </p:sp>
      <p:sp>
        <p:nvSpPr>
          <p:cNvPr id="13392" name="Rectangle 80"/>
          <p:cNvSpPr>
            <a:spLocks noChangeArrowheads="1"/>
          </p:cNvSpPr>
          <p:nvPr/>
        </p:nvSpPr>
        <p:spPr bwMode="auto">
          <a:xfrm>
            <a:off x="4286250" y="285750"/>
            <a:ext cx="18542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/>
              <a:t>TS-AKLQWXYZ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681288" y="717550"/>
            <a:ext cx="3948112" cy="517525"/>
          </a:xfrm>
          <a:noFill/>
        </p:spPr>
        <p:txBody>
          <a:bodyPr/>
          <a:lstStyle/>
          <a:p>
            <a:r>
              <a:rPr lang="en-US" smtClean="0"/>
              <a:t>SMITH'S LATTICE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36650" y="2241550"/>
            <a:ext cx="7073900" cy="3244850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88000"/>
              </a:lnSpc>
              <a:spcBef>
                <a:spcPct val="43000"/>
              </a:spcBef>
              <a:tabLst>
                <a:tab pos="5054600" algn="l"/>
              </a:tabLst>
            </a:pPr>
            <a:r>
              <a:rPr lang="en-US" smtClean="0"/>
              <a:t>With large lattices a vanishingly small fraction of the labels will actually be used</a:t>
            </a:r>
          </a:p>
          <a:p>
            <a:pPr marL="927100" lvl="1" indent="-330200">
              <a:lnSpc>
                <a:spcPct val="88000"/>
              </a:lnSpc>
              <a:spcBef>
                <a:spcPct val="43000"/>
              </a:spcBef>
              <a:buFontTx/>
              <a:buChar char="•"/>
              <a:tabLst>
                <a:tab pos="5054600" algn="l"/>
              </a:tabLst>
            </a:pPr>
            <a:r>
              <a:rPr lang="en-US" sz="2400" smtClean="0"/>
              <a:t>Smith's lattice: 4 hierarchical levels, 8 compartments, therefore</a:t>
            </a:r>
          </a:p>
          <a:p>
            <a:pPr marL="927100" lvl="1" indent="-330200">
              <a:lnSpc>
                <a:spcPct val="88000"/>
              </a:lnSpc>
              <a:spcBef>
                <a:spcPct val="43000"/>
              </a:spcBef>
              <a:buFontTx/>
              <a:buNone/>
              <a:tabLst>
                <a:tab pos="5054600" algn="l"/>
              </a:tabLst>
            </a:pPr>
            <a:r>
              <a:rPr lang="en-US" sz="2400" smtClean="0"/>
              <a:t>	number of possible labels = 4*2^8 = 1024</a:t>
            </a:r>
          </a:p>
          <a:p>
            <a:pPr marL="927100" lvl="1" indent="-330200">
              <a:lnSpc>
                <a:spcPct val="88000"/>
              </a:lnSpc>
              <a:spcBef>
                <a:spcPct val="43000"/>
              </a:spcBef>
              <a:buFontTx/>
              <a:buNone/>
              <a:tabLst>
                <a:tab pos="5054600" algn="l"/>
              </a:tabLst>
            </a:pPr>
            <a:r>
              <a:rPr lang="en-US" sz="2400" smtClean="0"/>
              <a:t>	Only 21 labels are actually used (2%)</a:t>
            </a:r>
          </a:p>
          <a:p>
            <a:pPr marL="927100" lvl="1" indent="-330200">
              <a:lnSpc>
                <a:spcPct val="88000"/>
              </a:lnSpc>
              <a:spcBef>
                <a:spcPct val="43000"/>
              </a:spcBef>
              <a:buFontTx/>
              <a:buChar char="•"/>
              <a:tabLst>
                <a:tab pos="5054600" algn="l"/>
              </a:tabLst>
            </a:pPr>
            <a:r>
              <a:rPr lang="en-US" sz="2400" smtClean="0"/>
              <a:t>Consider 16 hierarchical levels, 64 compartments which gives 10^20 labels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41350" y="717550"/>
            <a:ext cx="8026400" cy="517525"/>
          </a:xfrm>
          <a:noFill/>
        </p:spPr>
        <p:txBody>
          <a:bodyPr/>
          <a:lstStyle/>
          <a:p>
            <a:r>
              <a:rPr lang="en-US" smtClean="0"/>
              <a:t>EMBEDDING A POSET IN A LATTICE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7250" y="2266950"/>
            <a:ext cx="7632700" cy="2800350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89000"/>
              </a:lnSpc>
              <a:spcBef>
                <a:spcPct val="43000"/>
              </a:spcBef>
              <a:tabLst>
                <a:tab pos="5054600" algn="l"/>
              </a:tabLst>
            </a:pPr>
            <a:r>
              <a:rPr lang="en-US" smtClean="0"/>
              <a:t>Smith's subset of 21 labels do form a lattice.  In general, however, selecting a subset of labels from a given lattice</a:t>
            </a:r>
          </a:p>
          <a:p>
            <a:pPr marL="927100" lvl="1" indent="-330200">
              <a:lnSpc>
                <a:spcPct val="89000"/>
              </a:lnSpc>
              <a:spcBef>
                <a:spcPct val="43000"/>
              </a:spcBef>
              <a:buFontTx/>
              <a:buChar char="•"/>
              <a:tabLst>
                <a:tab pos="5054600" algn="l"/>
              </a:tabLst>
            </a:pPr>
            <a:r>
              <a:rPr lang="en-US" sz="2400" smtClean="0"/>
              <a:t>may not yield a lattice, but</a:t>
            </a:r>
          </a:p>
          <a:p>
            <a:pPr marL="927100" lvl="1" indent="-330200">
              <a:lnSpc>
                <a:spcPct val="89000"/>
              </a:lnSpc>
              <a:spcBef>
                <a:spcPct val="43000"/>
              </a:spcBef>
              <a:buFontTx/>
              <a:buChar char="•"/>
              <a:tabLst>
                <a:tab pos="5054600" algn="l"/>
              </a:tabLst>
            </a:pPr>
            <a:r>
              <a:rPr lang="en-US" sz="2400" smtClean="0"/>
              <a:t>is guaranteed to yield a partial ordering</a:t>
            </a:r>
          </a:p>
          <a:p>
            <a:pPr marL="482600" indent="-482600">
              <a:lnSpc>
                <a:spcPct val="89000"/>
              </a:lnSpc>
              <a:spcBef>
                <a:spcPct val="43000"/>
              </a:spcBef>
              <a:tabLst>
                <a:tab pos="5054600" algn="l"/>
              </a:tabLst>
            </a:pPr>
            <a:r>
              <a:rPr lang="en-US" smtClean="0"/>
              <a:t>Given a partial ordering we can always add extra labels to make it a lattice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33413" y="717550"/>
            <a:ext cx="8026400" cy="517525"/>
          </a:xfrm>
          <a:noFill/>
        </p:spPr>
        <p:txBody>
          <a:bodyPr/>
          <a:lstStyle/>
          <a:p>
            <a:r>
              <a:rPr lang="en-US" smtClean="0"/>
              <a:t>EMBEDDING A POSET IN A LATTICE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844550" y="4375150"/>
            <a:ext cx="6365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{A}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305050" y="4362450"/>
            <a:ext cx="6365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{B}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536950" y="3435350"/>
            <a:ext cx="312738" cy="495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108000"/>
              </a:lnSpc>
            </a:pPr>
            <a:r>
              <a:rPr lang="en-US" sz="2400">
                <a:latin typeface="Symbol" pitchFamily="18" charset="2"/>
              </a:rPr>
              <a:t>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933450" y="5543550"/>
            <a:ext cx="2908300" cy="752475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63500" tIns="25400" rIns="63500" bIns="25400">
            <a:spAutoFit/>
          </a:bodyPr>
          <a:lstStyle/>
          <a:p>
            <a:pPr>
              <a:lnSpc>
                <a:spcPct val="89000"/>
              </a:lnSpc>
              <a:spcBef>
                <a:spcPct val="43000"/>
              </a:spcBef>
              <a:defRPr/>
            </a:pPr>
            <a:r>
              <a:rPr lang="en-US" sz="2400"/>
              <a:t>such embedding is always possible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1123950" y="39814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2571750" y="39814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1123950" y="29146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2571750" y="29146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488950" y="2190750"/>
            <a:ext cx="12461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{A,B,C}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2089150" y="2165350"/>
            <a:ext cx="12461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{A,B,D}</a:t>
            </a:r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1174750" y="2965450"/>
            <a:ext cx="1422400" cy="1066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1123950" y="2990850"/>
            <a:ext cx="1498600" cy="1016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1149350" y="2990850"/>
            <a:ext cx="0" cy="990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2622550" y="2965450"/>
            <a:ext cx="0" cy="1066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5340350" y="4857750"/>
            <a:ext cx="6365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{A}</a:t>
            </a: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8045450" y="4845050"/>
            <a:ext cx="6365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{B}</a:t>
            </a:r>
          </a:p>
        </p:txBody>
      </p:sp>
      <p:sp>
        <p:nvSpPr>
          <p:cNvPr id="16403" name="Oval 19"/>
          <p:cNvSpPr>
            <a:spLocks noChangeArrowheads="1"/>
          </p:cNvSpPr>
          <p:nvPr/>
        </p:nvSpPr>
        <p:spPr bwMode="auto">
          <a:xfrm>
            <a:off x="6178550" y="49720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Oval 20"/>
          <p:cNvSpPr>
            <a:spLocks noChangeArrowheads="1"/>
          </p:cNvSpPr>
          <p:nvPr/>
        </p:nvSpPr>
        <p:spPr bwMode="auto">
          <a:xfrm>
            <a:off x="7626350" y="49720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Oval 21"/>
          <p:cNvSpPr>
            <a:spLocks noChangeArrowheads="1"/>
          </p:cNvSpPr>
          <p:nvPr/>
        </p:nvSpPr>
        <p:spPr bwMode="auto">
          <a:xfrm>
            <a:off x="6153150" y="34734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Oval 22"/>
          <p:cNvSpPr>
            <a:spLocks noChangeArrowheads="1"/>
          </p:cNvSpPr>
          <p:nvPr/>
        </p:nvSpPr>
        <p:spPr bwMode="auto">
          <a:xfrm>
            <a:off x="7600950" y="34734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4679950" y="3308350"/>
            <a:ext cx="12461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{A,B,C}</a:t>
            </a:r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7778750" y="3257550"/>
            <a:ext cx="12461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{A,B,D}</a:t>
            </a:r>
          </a:p>
        </p:txBody>
      </p:sp>
      <p:sp>
        <p:nvSpPr>
          <p:cNvPr id="16409" name="Oval 25"/>
          <p:cNvSpPr>
            <a:spLocks noChangeArrowheads="1"/>
          </p:cNvSpPr>
          <p:nvPr/>
        </p:nvSpPr>
        <p:spPr bwMode="auto">
          <a:xfrm>
            <a:off x="6864350" y="43116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0" name="Oval 26"/>
          <p:cNvSpPr>
            <a:spLocks noChangeArrowheads="1"/>
          </p:cNvSpPr>
          <p:nvPr/>
        </p:nvSpPr>
        <p:spPr bwMode="auto">
          <a:xfrm>
            <a:off x="6940550" y="61658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1" name="Oval 27"/>
          <p:cNvSpPr>
            <a:spLocks noChangeArrowheads="1"/>
          </p:cNvSpPr>
          <p:nvPr/>
        </p:nvSpPr>
        <p:spPr bwMode="auto">
          <a:xfrm>
            <a:off x="6838950" y="2127250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7067550" y="1657350"/>
            <a:ext cx="15509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{A,B,C,D}</a:t>
            </a:r>
          </a:p>
        </p:txBody>
      </p:sp>
      <p:sp>
        <p:nvSpPr>
          <p:cNvPr id="16413" name="Rectangle 29"/>
          <p:cNvSpPr>
            <a:spLocks noChangeArrowheads="1"/>
          </p:cNvSpPr>
          <p:nvPr/>
        </p:nvSpPr>
        <p:spPr bwMode="auto">
          <a:xfrm>
            <a:off x="7664450" y="6140450"/>
            <a:ext cx="415925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{}</a:t>
            </a:r>
          </a:p>
        </p:txBody>
      </p:sp>
      <p:sp>
        <p:nvSpPr>
          <p:cNvPr id="16414" name="Rectangle 30"/>
          <p:cNvSpPr>
            <a:spLocks noChangeArrowheads="1"/>
          </p:cNvSpPr>
          <p:nvPr/>
        </p:nvSpPr>
        <p:spPr bwMode="auto">
          <a:xfrm>
            <a:off x="7346950" y="4121150"/>
            <a:ext cx="9413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{A,B}</a:t>
            </a:r>
          </a:p>
        </p:txBody>
      </p:sp>
      <p:sp>
        <p:nvSpPr>
          <p:cNvPr id="16415" name="Line 31"/>
          <p:cNvSpPr>
            <a:spLocks noChangeShapeType="1"/>
          </p:cNvSpPr>
          <p:nvPr/>
        </p:nvSpPr>
        <p:spPr bwMode="auto">
          <a:xfrm>
            <a:off x="6203950" y="3524250"/>
            <a:ext cx="685800" cy="812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6940550" y="4387850"/>
            <a:ext cx="762000" cy="558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7" name="Line 33"/>
          <p:cNvSpPr>
            <a:spLocks noChangeShapeType="1"/>
          </p:cNvSpPr>
          <p:nvPr/>
        </p:nvSpPr>
        <p:spPr bwMode="auto">
          <a:xfrm flipH="1">
            <a:off x="6965950" y="4997450"/>
            <a:ext cx="78740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 flipH="1" flipV="1">
            <a:off x="6203950" y="4972050"/>
            <a:ext cx="812800" cy="1295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 flipV="1">
            <a:off x="6254750" y="4337050"/>
            <a:ext cx="660400" cy="685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0" name="Line 36"/>
          <p:cNvSpPr>
            <a:spLocks noChangeShapeType="1"/>
          </p:cNvSpPr>
          <p:nvPr/>
        </p:nvSpPr>
        <p:spPr bwMode="auto">
          <a:xfrm flipV="1">
            <a:off x="6965950" y="3498850"/>
            <a:ext cx="685800" cy="889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 flipH="1" flipV="1">
            <a:off x="6838950" y="2101850"/>
            <a:ext cx="863600" cy="1447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2" name="Line 38"/>
          <p:cNvSpPr>
            <a:spLocks noChangeShapeType="1"/>
          </p:cNvSpPr>
          <p:nvPr/>
        </p:nvSpPr>
        <p:spPr bwMode="auto">
          <a:xfrm flipH="1">
            <a:off x="6203950" y="2152650"/>
            <a:ext cx="685800" cy="1320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08150" y="704850"/>
            <a:ext cx="5943600" cy="517525"/>
          </a:xfrm>
          <a:noFill/>
        </p:spPr>
        <p:txBody>
          <a:bodyPr/>
          <a:lstStyle/>
          <a:p>
            <a:r>
              <a:rPr lang="en-US" smtClean="0"/>
              <a:t>BLP BASIC ASSUMPTIONS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8150" y="2165350"/>
            <a:ext cx="8458200" cy="2778125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107000"/>
              </a:lnSpc>
              <a:spcBef>
                <a:spcPct val="53000"/>
              </a:spcBef>
            </a:pPr>
            <a:r>
              <a:rPr lang="en-US" smtClean="0"/>
              <a:t>SUB = {S1, S2, ..., Sm}, a fixed set of subjects</a:t>
            </a:r>
          </a:p>
          <a:p>
            <a:pPr marL="482600" indent="-482600">
              <a:lnSpc>
                <a:spcPct val="107000"/>
              </a:lnSpc>
              <a:spcBef>
                <a:spcPct val="53000"/>
              </a:spcBef>
            </a:pPr>
            <a:r>
              <a:rPr lang="en-US" smtClean="0"/>
              <a:t>OBJ = {O1, O2, ..., On}, a fixed set of objects</a:t>
            </a:r>
          </a:p>
          <a:p>
            <a:pPr marL="482600" indent="-482600">
              <a:lnSpc>
                <a:spcPct val="107000"/>
              </a:lnSpc>
              <a:spcBef>
                <a:spcPct val="53000"/>
              </a:spcBef>
            </a:pPr>
            <a:r>
              <a:rPr lang="en-US" smtClean="0"/>
              <a:t>R </a:t>
            </a:r>
            <a:r>
              <a:rPr lang="en-US" u="sng" smtClean="0">
                <a:latin typeface="Symbol" pitchFamily="18" charset="2"/>
              </a:rPr>
              <a:t></a:t>
            </a:r>
            <a:r>
              <a:rPr lang="en-US" smtClean="0"/>
              <a:t> {r, w}, a fixed set of rights</a:t>
            </a:r>
          </a:p>
          <a:p>
            <a:pPr marL="482600" indent="-482600">
              <a:lnSpc>
                <a:spcPct val="107000"/>
              </a:lnSpc>
              <a:spcBef>
                <a:spcPct val="53000"/>
              </a:spcBef>
            </a:pPr>
            <a:r>
              <a:rPr lang="en-US" smtClean="0"/>
              <a:t>D, an m </a:t>
            </a:r>
            <a:r>
              <a:rPr lang="en-US" smtClean="0">
                <a:latin typeface="Symbol" pitchFamily="18" charset="2"/>
              </a:rPr>
              <a:t></a:t>
            </a:r>
            <a:r>
              <a:rPr lang="en-US" smtClean="0"/>
              <a:t>n discretionary access matrix with D[i,j] </a:t>
            </a:r>
            <a:r>
              <a:rPr lang="en-US" smtClean="0">
                <a:latin typeface="Symbol" pitchFamily="18" charset="2"/>
              </a:rPr>
              <a:t></a:t>
            </a:r>
            <a:r>
              <a:rPr lang="en-US" smtClean="0"/>
              <a:t> R </a:t>
            </a:r>
          </a:p>
          <a:p>
            <a:pPr marL="482600" indent="-482600">
              <a:lnSpc>
                <a:spcPct val="107000"/>
              </a:lnSpc>
              <a:spcBef>
                <a:spcPct val="53000"/>
              </a:spcBef>
            </a:pPr>
            <a:r>
              <a:rPr lang="en-US" smtClean="0"/>
              <a:t>M, an m </a:t>
            </a:r>
            <a:r>
              <a:rPr lang="en-US" smtClean="0">
                <a:latin typeface="Symbol" pitchFamily="18" charset="2"/>
              </a:rPr>
              <a:t></a:t>
            </a:r>
            <a:r>
              <a:rPr lang="en-US" smtClean="0"/>
              <a:t>n current access matrix with M[i,j] </a:t>
            </a:r>
            <a:r>
              <a:rPr lang="en-US" smtClean="0">
                <a:latin typeface="Symbol" pitchFamily="18" charset="2"/>
              </a:rPr>
              <a:t></a:t>
            </a:r>
            <a:r>
              <a:rPr lang="en-US" smtClean="0"/>
              <a:t> {r, w}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62088" y="298450"/>
            <a:ext cx="6384925" cy="993775"/>
          </a:xfrm>
          <a:noFill/>
        </p:spPr>
        <p:txBody>
          <a:bodyPr/>
          <a:lstStyle/>
          <a:p>
            <a:r>
              <a:rPr lang="en-US" smtClean="0"/>
              <a:t>BLP MODEL </a:t>
            </a:r>
            <a:br>
              <a:rPr lang="en-US" smtClean="0"/>
            </a:br>
            <a:r>
              <a:rPr lang="en-US" smtClean="0"/>
              <a:t>(LIBERAL STAR-PROPERTY)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7650" y="1784350"/>
            <a:ext cx="8826500" cy="4071938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110000"/>
              </a:lnSpc>
              <a:spcBef>
                <a:spcPct val="55000"/>
              </a:spcBef>
              <a:tabLst>
                <a:tab pos="6400800" algn="l"/>
              </a:tabLst>
            </a:pPr>
            <a:r>
              <a:rPr lang="en-US" smtClean="0"/>
              <a:t>Lattice of confidentiality labels</a:t>
            </a:r>
          </a:p>
          <a:p>
            <a:pPr marL="482600" indent="-482600" algn="ctr">
              <a:lnSpc>
                <a:spcPct val="110000"/>
              </a:lnSpc>
              <a:spcBef>
                <a:spcPct val="55000"/>
              </a:spcBef>
              <a:buFontTx/>
              <a:buNone/>
              <a:tabLst>
                <a:tab pos="6400800" algn="l"/>
              </a:tabLst>
            </a:pPr>
            <a:r>
              <a:rPr lang="en-US" smtClean="0"/>
              <a:t>	</a:t>
            </a:r>
            <a:r>
              <a:rPr lang="en-US" smtClean="0">
                <a:latin typeface="Symbol" pitchFamily="18" charset="2"/>
              </a:rPr>
              <a:t></a:t>
            </a:r>
            <a:r>
              <a:rPr lang="en-US" smtClean="0"/>
              <a:t>p</a:t>
            </a:r>
            <a:r>
              <a:rPr lang="en-US" smtClean="0">
                <a:latin typeface="Symbol" pitchFamily="18" charset="2"/>
              </a:rPr>
              <a:t></a:t>
            </a:r>
          </a:p>
          <a:p>
            <a:pPr marL="482600" indent="-482600">
              <a:lnSpc>
                <a:spcPct val="110000"/>
              </a:lnSpc>
              <a:spcBef>
                <a:spcPct val="55000"/>
              </a:spcBef>
              <a:tabLst>
                <a:tab pos="6400800" algn="l"/>
              </a:tabLst>
            </a:pPr>
            <a:r>
              <a:rPr lang="en-US" smtClean="0"/>
              <a:t>Static assignment of confidentiality labels</a:t>
            </a:r>
          </a:p>
          <a:p>
            <a:pPr marL="482600" indent="-482600" algn="ctr">
              <a:lnSpc>
                <a:spcPct val="110000"/>
              </a:lnSpc>
              <a:spcBef>
                <a:spcPct val="55000"/>
              </a:spcBef>
              <a:buFontTx/>
              <a:buNone/>
              <a:tabLst>
                <a:tab pos="6400800" algn="l"/>
              </a:tabLst>
            </a:pPr>
            <a:r>
              <a:rPr lang="en-US" smtClean="0"/>
              <a:t>	</a:t>
            </a:r>
            <a:r>
              <a:rPr lang="en-US" smtClean="0">
                <a:latin typeface="Symbol" pitchFamily="18" charset="2"/>
              </a:rPr>
              <a:t></a:t>
            </a:r>
            <a:r>
              <a:rPr lang="en-US" smtClean="0"/>
              <a:t>SUB </a:t>
            </a:r>
            <a:r>
              <a:rPr lang="en-US" smtClean="0">
                <a:latin typeface="Symbol" pitchFamily="18" charset="2"/>
              </a:rPr>
              <a:t></a:t>
            </a:r>
            <a:r>
              <a:rPr lang="en-US" smtClean="0"/>
              <a:t> OBJ </a:t>
            </a:r>
            <a:r>
              <a:rPr lang="en-US" smtClean="0">
                <a:latin typeface="Symbol" pitchFamily="18" charset="2"/>
              </a:rPr>
              <a:t></a:t>
            </a:r>
          </a:p>
          <a:p>
            <a:pPr marL="482600" indent="-482600">
              <a:lnSpc>
                <a:spcPct val="110000"/>
              </a:lnSpc>
              <a:spcBef>
                <a:spcPct val="55000"/>
              </a:spcBef>
              <a:tabLst>
                <a:tab pos="6400800" algn="l"/>
              </a:tabLst>
            </a:pPr>
            <a:r>
              <a:rPr lang="en-US" smtClean="0"/>
              <a:t>M, an m </a:t>
            </a:r>
            <a:r>
              <a:rPr lang="en-US" smtClean="0">
                <a:latin typeface="Symbol" pitchFamily="18" charset="2"/>
              </a:rPr>
              <a:t></a:t>
            </a:r>
            <a:r>
              <a:rPr lang="en-US" smtClean="0"/>
              <a:t>n current access matrix with</a:t>
            </a:r>
          </a:p>
          <a:p>
            <a:pPr marL="927100" lvl="1" indent="-330200">
              <a:lnSpc>
                <a:spcPct val="110000"/>
              </a:lnSpc>
              <a:spcBef>
                <a:spcPct val="55000"/>
              </a:spcBef>
              <a:buFontTx/>
              <a:buChar char="•"/>
              <a:tabLst>
                <a:tab pos="6400800" algn="l"/>
              </a:tabLst>
            </a:pPr>
            <a:r>
              <a:rPr lang="en-US" sz="2400" smtClean="0"/>
              <a:t>r </a:t>
            </a:r>
            <a:r>
              <a:rPr lang="en-US" sz="2400" smtClean="0">
                <a:latin typeface="Symbol" pitchFamily="18" charset="2"/>
              </a:rPr>
              <a:t></a:t>
            </a:r>
            <a:r>
              <a:rPr lang="en-US" sz="2400" smtClean="0"/>
              <a:t> M[i,j] </a:t>
            </a:r>
            <a:r>
              <a:rPr lang="en-US" sz="2400" smtClean="0">
                <a:latin typeface="Symbol" pitchFamily="18" charset="2"/>
              </a:rPr>
              <a:t></a:t>
            </a:r>
            <a:r>
              <a:rPr lang="en-US" sz="2400" smtClean="0"/>
              <a:t>r </a:t>
            </a:r>
            <a:r>
              <a:rPr lang="en-US" sz="2400" smtClean="0">
                <a:latin typeface="Symbol" pitchFamily="18" charset="2"/>
              </a:rPr>
              <a:t></a:t>
            </a:r>
            <a:r>
              <a:rPr lang="en-US" sz="2400" smtClean="0"/>
              <a:t> D[i,j]</a:t>
            </a:r>
            <a:r>
              <a:rPr lang="en-US" sz="2400" smtClean="0">
                <a:latin typeface="Symbol" pitchFamily="18" charset="2"/>
              </a:rPr>
              <a:t></a:t>
            </a:r>
            <a:r>
              <a:rPr lang="en-US" sz="2400" smtClean="0"/>
              <a:t>(Si) </a:t>
            </a:r>
            <a:r>
              <a:rPr lang="en-US" sz="2400" smtClean="0">
                <a:latin typeface="Symbol" pitchFamily="18" charset="2"/>
              </a:rPr>
              <a:t></a:t>
            </a:r>
            <a:r>
              <a:rPr lang="en-US" sz="2400" smtClean="0"/>
              <a:t>(Oj)   	simple security</a:t>
            </a:r>
          </a:p>
          <a:p>
            <a:pPr marL="927100" lvl="1" indent="-330200">
              <a:lnSpc>
                <a:spcPct val="110000"/>
              </a:lnSpc>
              <a:spcBef>
                <a:spcPct val="55000"/>
              </a:spcBef>
              <a:buFontTx/>
              <a:buChar char="•"/>
              <a:tabLst>
                <a:tab pos="6400800" algn="l"/>
              </a:tabLst>
            </a:pPr>
            <a:r>
              <a:rPr lang="en-US" sz="2400" smtClean="0"/>
              <a:t>w </a:t>
            </a:r>
            <a:r>
              <a:rPr lang="en-US" sz="2400" smtClean="0">
                <a:latin typeface="Symbol" pitchFamily="18" charset="2"/>
              </a:rPr>
              <a:t></a:t>
            </a:r>
            <a:r>
              <a:rPr lang="en-US" sz="2400" smtClean="0"/>
              <a:t> M[i,j] </a:t>
            </a:r>
            <a:r>
              <a:rPr lang="en-US" sz="2400" smtClean="0">
                <a:latin typeface="Symbol" pitchFamily="18" charset="2"/>
              </a:rPr>
              <a:t></a:t>
            </a:r>
            <a:r>
              <a:rPr lang="en-US" sz="2400" smtClean="0"/>
              <a:t>w </a:t>
            </a:r>
            <a:r>
              <a:rPr lang="en-US" sz="2400" smtClean="0">
                <a:latin typeface="Symbol" pitchFamily="18" charset="2"/>
              </a:rPr>
              <a:t></a:t>
            </a:r>
            <a:r>
              <a:rPr lang="en-US" sz="2400" smtClean="0"/>
              <a:t> D[i,j]</a:t>
            </a:r>
            <a:r>
              <a:rPr lang="en-US" sz="2400" smtClean="0">
                <a:latin typeface="Symbol" pitchFamily="18" charset="2"/>
              </a:rPr>
              <a:t></a:t>
            </a:r>
            <a:r>
              <a:rPr lang="en-US" sz="2400" smtClean="0"/>
              <a:t>(Si) </a:t>
            </a:r>
            <a:r>
              <a:rPr lang="en-US" sz="2400" smtClean="0">
                <a:latin typeface="Symbol" pitchFamily="18" charset="2"/>
              </a:rPr>
              <a:t></a:t>
            </a:r>
            <a:r>
              <a:rPr lang="en-US" sz="2400" smtClean="0"/>
              <a:t> </a:t>
            </a:r>
            <a:r>
              <a:rPr lang="en-US" sz="2400" smtClean="0">
                <a:latin typeface="Symbol" pitchFamily="18" charset="2"/>
              </a:rPr>
              <a:t></a:t>
            </a:r>
            <a:r>
              <a:rPr lang="en-US" sz="2400" smtClean="0"/>
              <a:t>(Oj)	star-property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76388" y="298450"/>
            <a:ext cx="6156325" cy="993775"/>
          </a:xfrm>
          <a:noFill/>
        </p:spPr>
        <p:txBody>
          <a:bodyPr/>
          <a:lstStyle/>
          <a:p>
            <a:r>
              <a:rPr lang="en-US" smtClean="0"/>
              <a:t>BLP MODEL </a:t>
            </a:r>
            <a:br>
              <a:rPr lang="en-US" smtClean="0"/>
            </a:br>
            <a:r>
              <a:rPr lang="en-US" smtClean="0"/>
              <a:t>(STRICT STAR-PROPERTY)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7650" y="1784350"/>
            <a:ext cx="8826500" cy="4071938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110000"/>
              </a:lnSpc>
              <a:spcBef>
                <a:spcPct val="55000"/>
              </a:spcBef>
              <a:tabLst>
                <a:tab pos="6400800" algn="l"/>
              </a:tabLst>
            </a:pPr>
            <a:r>
              <a:rPr lang="en-US" smtClean="0"/>
              <a:t>Lattice of confidentiality labels</a:t>
            </a:r>
          </a:p>
          <a:p>
            <a:pPr marL="482600" indent="-482600" algn="ctr">
              <a:lnSpc>
                <a:spcPct val="110000"/>
              </a:lnSpc>
              <a:spcBef>
                <a:spcPct val="55000"/>
              </a:spcBef>
              <a:buFontTx/>
              <a:buNone/>
              <a:tabLst>
                <a:tab pos="6400800" algn="l"/>
              </a:tabLst>
            </a:pPr>
            <a:r>
              <a:rPr lang="en-US" smtClean="0"/>
              <a:t>	</a:t>
            </a:r>
            <a:r>
              <a:rPr lang="en-US" smtClean="0">
                <a:latin typeface="Symbol" pitchFamily="18" charset="2"/>
              </a:rPr>
              <a:t></a:t>
            </a:r>
            <a:r>
              <a:rPr lang="en-US" smtClean="0"/>
              <a:t>p</a:t>
            </a:r>
            <a:r>
              <a:rPr lang="en-US" smtClean="0">
                <a:latin typeface="Symbol" pitchFamily="18" charset="2"/>
              </a:rPr>
              <a:t></a:t>
            </a:r>
          </a:p>
          <a:p>
            <a:pPr marL="482600" indent="-482600">
              <a:lnSpc>
                <a:spcPct val="110000"/>
              </a:lnSpc>
              <a:spcBef>
                <a:spcPct val="55000"/>
              </a:spcBef>
              <a:tabLst>
                <a:tab pos="6400800" algn="l"/>
              </a:tabLst>
            </a:pPr>
            <a:r>
              <a:rPr lang="en-US" smtClean="0"/>
              <a:t>Static assignment of confidentiality labels</a:t>
            </a:r>
          </a:p>
          <a:p>
            <a:pPr marL="482600" indent="-482600" algn="ctr">
              <a:lnSpc>
                <a:spcPct val="110000"/>
              </a:lnSpc>
              <a:spcBef>
                <a:spcPct val="55000"/>
              </a:spcBef>
              <a:buFontTx/>
              <a:buNone/>
              <a:tabLst>
                <a:tab pos="6400800" algn="l"/>
              </a:tabLst>
            </a:pPr>
            <a:r>
              <a:rPr lang="en-US" smtClean="0"/>
              <a:t>	</a:t>
            </a:r>
            <a:r>
              <a:rPr lang="en-US" smtClean="0">
                <a:latin typeface="Symbol" pitchFamily="18" charset="2"/>
              </a:rPr>
              <a:t></a:t>
            </a:r>
            <a:r>
              <a:rPr lang="en-US" smtClean="0"/>
              <a:t>SUB </a:t>
            </a:r>
            <a:r>
              <a:rPr lang="en-US" smtClean="0">
                <a:latin typeface="Symbol" pitchFamily="18" charset="2"/>
              </a:rPr>
              <a:t></a:t>
            </a:r>
            <a:r>
              <a:rPr lang="en-US" smtClean="0"/>
              <a:t> OBJ </a:t>
            </a:r>
            <a:r>
              <a:rPr lang="en-US" smtClean="0">
                <a:latin typeface="Symbol" pitchFamily="18" charset="2"/>
              </a:rPr>
              <a:t></a:t>
            </a:r>
          </a:p>
          <a:p>
            <a:pPr marL="482600" indent="-482600">
              <a:lnSpc>
                <a:spcPct val="110000"/>
              </a:lnSpc>
              <a:spcBef>
                <a:spcPct val="55000"/>
              </a:spcBef>
              <a:tabLst>
                <a:tab pos="6400800" algn="l"/>
              </a:tabLst>
            </a:pPr>
            <a:r>
              <a:rPr lang="en-US" smtClean="0"/>
              <a:t>M, an m </a:t>
            </a:r>
            <a:r>
              <a:rPr lang="en-US" smtClean="0">
                <a:latin typeface="Symbol" pitchFamily="18" charset="2"/>
              </a:rPr>
              <a:t></a:t>
            </a:r>
            <a:r>
              <a:rPr lang="en-US" smtClean="0"/>
              <a:t>n current access matrix with</a:t>
            </a:r>
          </a:p>
          <a:p>
            <a:pPr marL="927100" lvl="1" indent="-330200">
              <a:lnSpc>
                <a:spcPct val="110000"/>
              </a:lnSpc>
              <a:spcBef>
                <a:spcPct val="55000"/>
              </a:spcBef>
              <a:buFontTx/>
              <a:buChar char="•"/>
              <a:tabLst>
                <a:tab pos="6400800" algn="l"/>
              </a:tabLst>
            </a:pPr>
            <a:r>
              <a:rPr lang="en-US" sz="2400" smtClean="0"/>
              <a:t>r </a:t>
            </a:r>
            <a:r>
              <a:rPr lang="en-US" sz="2400" smtClean="0">
                <a:latin typeface="Symbol" pitchFamily="18" charset="2"/>
              </a:rPr>
              <a:t></a:t>
            </a:r>
            <a:r>
              <a:rPr lang="en-US" sz="2400" smtClean="0"/>
              <a:t> M[i,j] </a:t>
            </a:r>
            <a:r>
              <a:rPr lang="en-US" sz="2400" smtClean="0">
                <a:latin typeface="Symbol" pitchFamily="18" charset="2"/>
              </a:rPr>
              <a:t></a:t>
            </a:r>
            <a:r>
              <a:rPr lang="en-US" sz="2400" smtClean="0"/>
              <a:t>r </a:t>
            </a:r>
            <a:r>
              <a:rPr lang="en-US" sz="2400" smtClean="0">
                <a:latin typeface="Symbol" pitchFamily="18" charset="2"/>
              </a:rPr>
              <a:t></a:t>
            </a:r>
            <a:r>
              <a:rPr lang="en-US" sz="2400" smtClean="0"/>
              <a:t> D[i,j]</a:t>
            </a:r>
            <a:r>
              <a:rPr lang="en-US" sz="2400" smtClean="0">
                <a:latin typeface="Symbol" pitchFamily="18" charset="2"/>
              </a:rPr>
              <a:t></a:t>
            </a:r>
            <a:r>
              <a:rPr lang="en-US" sz="2400" smtClean="0"/>
              <a:t>(Si) </a:t>
            </a:r>
            <a:r>
              <a:rPr lang="en-US" sz="2400" smtClean="0">
                <a:latin typeface="Symbol" pitchFamily="18" charset="2"/>
              </a:rPr>
              <a:t></a:t>
            </a:r>
            <a:r>
              <a:rPr lang="en-US" sz="2400" smtClean="0"/>
              <a:t>(Oj)   	simple security</a:t>
            </a:r>
          </a:p>
          <a:p>
            <a:pPr marL="927100" lvl="1" indent="-330200">
              <a:lnSpc>
                <a:spcPct val="110000"/>
              </a:lnSpc>
              <a:spcBef>
                <a:spcPct val="55000"/>
              </a:spcBef>
              <a:buFontTx/>
              <a:buChar char="•"/>
              <a:tabLst>
                <a:tab pos="6400800" algn="l"/>
              </a:tabLst>
            </a:pPr>
            <a:r>
              <a:rPr lang="en-US" sz="2400" smtClean="0"/>
              <a:t>w </a:t>
            </a:r>
            <a:r>
              <a:rPr lang="en-US" sz="2400" smtClean="0">
                <a:latin typeface="Symbol" pitchFamily="18" charset="2"/>
              </a:rPr>
              <a:t></a:t>
            </a:r>
            <a:r>
              <a:rPr lang="en-US" sz="2400" smtClean="0"/>
              <a:t> M[i,j] </a:t>
            </a:r>
            <a:r>
              <a:rPr lang="en-US" sz="2400" smtClean="0">
                <a:latin typeface="Symbol" pitchFamily="18" charset="2"/>
              </a:rPr>
              <a:t></a:t>
            </a:r>
            <a:r>
              <a:rPr lang="en-US" sz="2400" smtClean="0"/>
              <a:t>w </a:t>
            </a:r>
            <a:r>
              <a:rPr lang="en-US" sz="2400" smtClean="0">
                <a:latin typeface="Symbol" pitchFamily="18" charset="2"/>
              </a:rPr>
              <a:t></a:t>
            </a:r>
            <a:r>
              <a:rPr lang="en-US" sz="2400" smtClean="0"/>
              <a:t> D[i,j]</a:t>
            </a:r>
            <a:r>
              <a:rPr lang="en-US" sz="2400" smtClean="0">
                <a:latin typeface="Symbol" pitchFamily="18" charset="2"/>
              </a:rPr>
              <a:t></a:t>
            </a:r>
            <a:r>
              <a:rPr lang="en-US" sz="2400" smtClean="0"/>
              <a:t>(Si) </a:t>
            </a:r>
            <a:r>
              <a:rPr lang="en-US" sz="2400" smtClean="0">
                <a:latin typeface="Symbol" pitchFamily="18" charset="2"/>
              </a:rPr>
              <a:t>=</a:t>
            </a:r>
            <a:r>
              <a:rPr lang="en-US" sz="2400" smtClean="0"/>
              <a:t> </a:t>
            </a:r>
            <a:r>
              <a:rPr lang="en-US" sz="2400" smtClean="0">
                <a:latin typeface="Symbol" pitchFamily="18" charset="2"/>
              </a:rPr>
              <a:t></a:t>
            </a:r>
            <a:r>
              <a:rPr lang="en-US" sz="2400" smtClean="0"/>
              <a:t>(Oj)	star-property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82950" y="717550"/>
            <a:ext cx="2743200" cy="517525"/>
          </a:xfrm>
          <a:noFill/>
        </p:spPr>
        <p:txBody>
          <a:bodyPr/>
          <a:lstStyle/>
          <a:p>
            <a:r>
              <a:rPr lang="en-US" smtClean="0"/>
              <a:t>BLP MODEL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5683250" y="5162550"/>
            <a:ext cx="1973263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Unclassified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683250" y="4184650"/>
            <a:ext cx="1936750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Confidential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6111875" y="3219450"/>
            <a:ext cx="1111250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Secret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797550" y="2190750"/>
            <a:ext cx="1752600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Top Secret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V="1">
            <a:off x="6673850" y="4591050"/>
            <a:ext cx="0" cy="571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V="1">
            <a:off x="6673850" y="3663950"/>
            <a:ext cx="0" cy="520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V="1">
            <a:off x="6673850" y="2597150"/>
            <a:ext cx="0" cy="673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V="1">
            <a:off x="4197350" y="2381250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3600450" y="5810250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can-flow</a:t>
            </a: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1590675" y="5810250"/>
            <a:ext cx="1785938" cy="809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97000"/>
              </a:lnSpc>
            </a:pPr>
            <a:r>
              <a:rPr lang="en-US" sz="2400"/>
              <a:t>dominance</a:t>
            </a:r>
          </a:p>
          <a:p>
            <a:pPr algn="ctr">
              <a:lnSpc>
                <a:spcPct val="97000"/>
              </a:lnSpc>
            </a:pPr>
            <a:r>
              <a:rPr lang="en-US" sz="2400">
                <a:latin typeface="Symbol" pitchFamily="18" charset="2"/>
              </a:rPr>
              <a:t></a:t>
            </a:r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2520950" y="2584450"/>
            <a:ext cx="0" cy="287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1650" y="717550"/>
            <a:ext cx="5765800" cy="517525"/>
          </a:xfrm>
          <a:noFill/>
        </p:spPr>
        <p:txBody>
          <a:bodyPr/>
          <a:lstStyle/>
          <a:p>
            <a:r>
              <a:rPr lang="en-US" smtClean="0"/>
              <a:t>LATTICE-BASED MODELS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9650" y="2419350"/>
            <a:ext cx="4737100" cy="2174875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spcBef>
                <a:spcPct val="44000"/>
              </a:spcBef>
            </a:pPr>
            <a:r>
              <a:rPr lang="en-US" smtClean="0"/>
              <a:t>Denning's axioms</a:t>
            </a:r>
          </a:p>
          <a:p>
            <a:pPr marL="482600" indent="-482600">
              <a:spcBef>
                <a:spcPct val="44000"/>
              </a:spcBef>
            </a:pPr>
            <a:r>
              <a:rPr lang="en-US" smtClean="0"/>
              <a:t>Bell-LaPadula model (BLP) </a:t>
            </a:r>
          </a:p>
          <a:p>
            <a:pPr marL="482600" indent="-482600">
              <a:spcBef>
                <a:spcPct val="44000"/>
              </a:spcBef>
            </a:pPr>
            <a:r>
              <a:rPr lang="en-US" smtClean="0"/>
              <a:t>Biba model and its duality (or equivalence) to BLP</a:t>
            </a:r>
          </a:p>
          <a:p>
            <a:pPr marL="482600" indent="-482600">
              <a:spcBef>
                <a:spcPct val="44000"/>
              </a:spcBef>
            </a:pPr>
            <a:r>
              <a:rPr lang="en-US" smtClean="0"/>
              <a:t>Dynamic labels in BLP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647950" y="717550"/>
            <a:ext cx="4013200" cy="517525"/>
          </a:xfrm>
          <a:noFill/>
        </p:spPr>
        <p:txBody>
          <a:bodyPr/>
          <a:lstStyle/>
          <a:p>
            <a:r>
              <a:rPr lang="en-US" smtClean="0"/>
              <a:t>STAR-PROPERTY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2450" y="2139950"/>
            <a:ext cx="8216900" cy="2800350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89000"/>
              </a:lnSpc>
              <a:spcBef>
                <a:spcPct val="43000"/>
              </a:spcBef>
              <a:tabLst>
                <a:tab pos="5054600" algn="l"/>
              </a:tabLst>
            </a:pPr>
            <a:r>
              <a:rPr lang="en-US" smtClean="0"/>
              <a:t>applies to subjects not to users</a:t>
            </a:r>
          </a:p>
          <a:p>
            <a:pPr marL="482600" indent="-482600">
              <a:lnSpc>
                <a:spcPct val="89000"/>
              </a:lnSpc>
              <a:spcBef>
                <a:spcPct val="43000"/>
              </a:spcBef>
              <a:tabLst>
                <a:tab pos="5054600" algn="l"/>
              </a:tabLst>
            </a:pPr>
            <a:r>
              <a:rPr lang="en-US" smtClean="0"/>
              <a:t>users are trusted (must be trusted) not to disclose secret information outside of the computer system</a:t>
            </a:r>
          </a:p>
          <a:p>
            <a:pPr marL="482600" indent="-482600">
              <a:lnSpc>
                <a:spcPct val="89000"/>
              </a:lnSpc>
              <a:spcBef>
                <a:spcPct val="43000"/>
              </a:spcBef>
              <a:tabLst>
                <a:tab pos="5054600" algn="l"/>
              </a:tabLst>
            </a:pPr>
            <a:r>
              <a:rPr lang="en-US" smtClean="0"/>
              <a:t>subjects are not trusted because they may have Trojan Horses embedded in the code they execute</a:t>
            </a:r>
          </a:p>
          <a:p>
            <a:pPr marL="482600" indent="-482600">
              <a:lnSpc>
                <a:spcPct val="89000"/>
              </a:lnSpc>
              <a:spcBef>
                <a:spcPct val="43000"/>
              </a:spcBef>
              <a:tabLst>
                <a:tab pos="5054600" algn="l"/>
              </a:tabLst>
            </a:pPr>
            <a:r>
              <a:rPr lang="en-US" smtClean="0"/>
              <a:t>star-property prevents overt leakage of information and does not address the covert channel problem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187700" y="717550"/>
            <a:ext cx="2921000" cy="517525"/>
          </a:xfrm>
          <a:noFill/>
        </p:spPr>
        <p:txBody>
          <a:bodyPr/>
          <a:lstStyle/>
          <a:p>
            <a:r>
              <a:rPr lang="en-US" smtClean="0"/>
              <a:t>BIBA MODEL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6850" y="1911350"/>
            <a:ext cx="8953500" cy="4286250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105000"/>
              </a:lnSpc>
              <a:spcBef>
                <a:spcPct val="53000"/>
              </a:spcBef>
              <a:tabLst>
                <a:tab pos="6426200" algn="l"/>
              </a:tabLst>
            </a:pPr>
            <a:r>
              <a:rPr lang="en-US" smtClean="0"/>
              <a:t>Lattice of integrity labels</a:t>
            </a:r>
          </a:p>
          <a:p>
            <a:pPr marL="482600" indent="-482600" algn="ctr">
              <a:lnSpc>
                <a:spcPct val="105000"/>
              </a:lnSpc>
              <a:spcBef>
                <a:spcPct val="53000"/>
              </a:spcBef>
              <a:buFontTx/>
              <a:buNone/>
              <a:tabLst>
                <a:tab pos="6426200" algn="l"/>
              </a:tabLst>
            </a:pPr>
            <a:r>
              <a:rPr lang="en-US" smtClean="0"/>
              <a:t>	</a:t>
            </a:r>
            <a:r>
              <a:rPr lang="en-US" smtClean="0">
                <a:latin typeface="Symbol" pitchFamily="18" charset="2"/>
              </a:rPr>
              <a:t></a:t>
            </a:r>
            <a:r>
              <a:rPr lang="en-US" smtClean="0"/>
              <a:t>q</a:t>
            </a:r>
            <a:r>
              <a:rPr lang="en-US" smtClean="0">
                <a:latin typeface="Symbol" pitchFamily="18" charset="2"/>
              </a:rPr>
              <a:t></a:t>
            </a:r>
          </a:p>
          <a:p>
            <a:pPr marL="482600" indent="-482600">
              <a:lnSpc>
                <a:spcPct val="105000"/>
              </a:lnSpc>
              <a:spcBef>
                <a:spcPct val="53000"/>
              </a:spcBef>
              <a:tabLst>
                <a:tab pos="6426200" algn="l"/>
              </a:tabLst>
            </a:pPr>
            <a:r>
              <a:rPr lang="en-US" smtClean="0"/>
              <a:t>Assignment of integrity labels</a:t>
            </a:r>
          </a:p>
          <a:p>
            <a:pPr marL="482600" indent="-482600" algn="ctr">
              <a:lnSpc>
                <a:spcPct val="105000"/>
              </a:lnSpc>
              <a:spcBef>
                <a:spcPct val="53000"/>
              </a:spcBef>
              <a:buFontTx/>
              <a:buNone/>
              <a:tabLst>
                <a:tab pos="6426200" algn="l"/>
              </a:tabLst>
            </a:pPr>
            <a:r>
              <a:rPr lang="en-US" smtClean="0"/>
              <a:t>	</a:t>
            </a:r>
            <a:r>
              <a:rPr lang="en-US" smtClean="0">
                <a:latin typeface="Symbol" pitchFamily="18" charset="2"/>
              </a:rPr>
              <a:t></a:t>
            </a:r>
            <a:r>
              <a:rPr lang="en-US" smtClean="0"/>
              <a:t>SUB </a:t>
            </a:r>
            <a:r>
              <a:rPr lang="en-US" smtClean="0">
                <a:latin typeface="Symbol" pitchFamily="18" charset="2"/>
              </a:rPr>
              <a:t></a:t>
            </a:r>
            <a:r>
              <a:rPr lang="en-US" smtClean="0"/>
              <a:t> OBJ </a:t>
            </a:r>
            <a:r>
              <a:rPr lang="en-US" smtClean="0">
                <a:latin typeface="Symbol" pitchFamily="18" charset="2"/>
              </a:rPr>
              <a:t></a:t>
            </a:r>
          </a:p>
          <a:p>
            <a:pPr marL="482600" indent="-482600">
              <a:lnSpc>
                <a:spcPct val="105000"/>
              </a:lnSpc>
              <a:spcBef>
                <a:spcPct val="53000"/>
              </a:spcBef>
              <a:tabLst>
                <a:tab pos="6426200" algn="l"/>
              </a:tabLst>
            </a:pPr>
            <a:r>
              <a:rPr lang="en-US" smtClean="0"/>
              <a:t>M, an m </a:t>
            </a:r>
            <a:r>
              <a:rPr lang="en-US" smtClean="0">
                <a:latin typeface="Symbol" pitchFamily="18" charset="2"/>
              </a:rPr>
              <a:t></a:t>
            </a:r>
            <a:r>
              <a:rPr lang="en-US" smtClean="0"/>
              <a:t>n current access matrix with</a:t>
            </a:r>
          </a:p>
          <a:p>
            <a:pPr marL="927100" lvl="1" indent="-330200">
              <a:lnSpc>
                <a:spcPct val="105000"/>
              </a:lnSpc>
              <a:spcBef>
                <a:spcPct val="53000"/>
              </a:spcBef>
              <a:buFontTx/>
              <a:buChar char="•"/>
              <a:tabLst>
                <a:tab pos="6426200" algn="l"/>
              </a:tabLst>
            </a:pPr>
            <a:r>
              <a:rPr lang="en-US" sz="2400" smtClean="0"/>
              <a:t>r </a:t>
            </a:r>
            <a:r>
              <a:rPr lang="en-US" sz="2400" smtClean="0">
                <a:latin typeface="Symbol" pitchFamily="18" charset="2"/>
              </a:rPr>
              <a:t></a:t>
            </a:r>
            <a:r>
              <a:rPr lang="en-US" sz="2400" smtClean="0"/>
              <a:t> M[i,j] </a:t>
            </a:r>
            <a:r>
              <a:rPr lang="en-US" sz="2400" smtClean="0">
                <a:latin typeface="Symbol" pitchFamily="18" charset="2"/>
              </a:rPr>
              <a:t></a:t>
            </a:r>
            <a:r>
              <a:rPr lang="en-US" sz="2400" smtClean="0"/>
              <a:t>r </a:t>
            </a:r>
            <a:r>
              <a:rPr lang="en-US" sz="2400" smtClean="0">
                <a:latin typeface="Symbol" pitchFamily="18" charset="2"/>
              </a:rPr>
              <a:t></a:t>
            </a:r>
            <a:r>
              <a:rPr lang="en-US" sz="2400" smtClean="0"/>
              <a:t> D[i,j]</a:t>
            </a:r>
            <a:r>
              <a:rPr lang="en-US" sz="2400" smtClean="0">
                <a:latin typeface="Symbol" pitchFamily="18" charset="2"/>
              </a:rPr>
              <a:t></a:t>
            </a:r>
            <a:r>
              <a:rPr lang="en-US" sz="2400" smtClean="0"/>
              <a:t>(Si) </a:t>
            </a:r>
            <a:r>
              <a:rPr lang="en-US" sz="2400" smtClean="0">
                <a:latin typeface="Symbol" pitchFamily="18" charset="2"/>
              </a:rPr>
              <a:t></a:t>
            </a:r>
            <a:r>
              <a:rPr lang="en-US" sz="2400" smtClean="0"/>
              <a:t>(Oj)   	simple integrity</a:t>
            </a:r>
          </a:p>
          <a:p>
            <a:pPr marL="927100" lvl="1" indent="-330200">
              <a:lnSpc>
                <a:spcPct val="105000"/>
              </a:lnSpc>
              <a:spcBef>
                <a:spcPct val="53000"/>
              </a:spcBef>
              <a:buFontTx/>
              <a:buChar char="•"/>
              <a:tabLst>
                <a:tab pos="6426200" algn="l"/>
              </a:tabLst>
            </a:pPr>
            <a:r>
              <a:rPr lang="en-US" sz="2400" smtClean="0"/>
              <a:t>w </a:t>
            </a:r>
            <a:r>
              <a:rPr lang="en-US" sz="2400" smtClean="0">
                <a:latin typeface="Symbol" pitchFamily="18" charset="2"/>
              </a:rPr>
              <a:t></a:t>
            </a:r>
            <a:r>
              <a:rPr lang="en-US" sz="2400" smtClean="0"/>
              <a:t> M[i,j] </a:t>
            </a:r>
            <a:r>
              <a:rPr lang="en-US" sz="2400" smtClean="0">
                <a:latin typeface="Symbol" pitchFamily="18" charset="2"/>
              </a:rPr>
              <a:t></a:t>
            </a:r>
            <a:r>
              <a:rPr lang="en-US" sz="2400" smtClean="0"/>
              <a:t>w </a:t>
            </a:r>
            <a:r>
              <a:rPr lang="en-US" sz="2400" smtClean="0">
                <a:latin typeface="Symbol" pitchFamily="18" charset="2"/>
              </a:rPr>
              <a:t></a:t>
            </a:r>
            <a:r>
              <a:rPr lang="en-US" sz="2400" smtClean="0"/>
              <a:t> D[i,j]</a:t>
            </a:r>
            <a:r>
              <a:rPr lang="en-US" sz="2400" smtClean="0">
                <a:latin typeface="Symbol" pitchFamily="18" charset="2"/>
              </a:rPr>
              <a:t></a:t>
            </a:r>
            <a:r>
              <a:rPr lang="en-US" sz="2400" smtClean="0"/>
              <a:t>(Si)</a:t>
            </a:r>
            <a:r>
              <a:rPr lang="en-US" sz="2400" smtClean="0">
                <a:latin typeface="Symbol" pitchFamily="18" charset="2"/>
              </a:rPr>
              <a:t></a:t>
            </a:r>
            <a:r>
              <a:rPr lang="en-US" sz="2400" smtClean="0"/>
              <a:t>(Oj)	integrity 		confinement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46150" y="717550"/>
            <a:ext cx="7391400" cy="517525"/>
          </a:xfrm>
          <a:noFill/>
        </p:spPr>
        <p:txBody>
          <a:bodyPr/>
          <a:lstStyle/>
          <a:p>
            <a:r>
              <a:rPr lang="en-US" smtClean="0"/>
              <a:t>EQUIVALENCE OF BLP AND BIBA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2343150"/>
            <a:ext cx="7480300" cy="2343150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spcBef>
                <a:spcPct val="44000"/>
              </a:spcBef>
            </a:pPr>
            <a:r>
              <a:rPr lang="en-US" smtClean="0"/>
              <a:t>Information flow in the Biba model is from top to bottom</a:t>
            </a:r>
          </a:p>
          <a:p>
            <a:pPr marL="482600" indent="-482600">
              <a:spcBef>
                <a:spcPct val="44000"/>
              </a:spcBef>
            </a:pPr>
            <a:r>
              <a:rPr lang="en-US" smtClean="0"/>
              <a:t>Information flow in the BLP model is from bottom to top</a:t>
            </a:r>
          </a:p>
          <a:p>
            <a:pPr marL="482600" indent="-482600">
              <a:spcBef>
                <a:spcPct val="44000"/>
              </a:spcBef>
            </a:pPr>
            <a:r>
              <a:rPr lang="en-US" smtClean="0"/>
              <a:t>Since top and bottom are relative terms, the two models are fundamentally equivalent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58850" y="717550"/>
            <a:ext cx="7391400" cy="517525"/>
          </a:xfrm>
          <a:noFill/>
        </p:spPr>
        <p:txBody>
          <a:bodyPr/>
          <a:lstStyle/>
          <a:p>
            <a:r>
              <a:rPr lang="en-US" smtClean="0"/>
              <a:t>EQUIVALENCE OF BLP AND BIBA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595313" y="2178050"/>
            <a:ext cx="2732087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HI (High Integrity)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58813" y="4489450"/>
            <a:ext cx="2628900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LI (Low Integrity)</a:t>
            </a: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1974850" y="2736850"/>
            <a:ext cx="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029075" y="3143250"/>
            <a:ext cx="312738" cy="495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108000"/>
              </a:lnSpc>
            </a:pPr>
            <a:r>
              <a:rPr lang="en-US" sz="2400">
                <a:latin typeface="Symbol" pitchFamily="18" charset="2"/>
              </a:rPr>
              <a:t>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636588" y="5518150"/>
            <a:ext cx="2293937" cy="4445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94000"/>
              </a:lnSpc>
              <a:defRPr/>
            </a:pPr>
            <a:r>
              <a:rPr lang="en-US" sz="2400"/>
              <a:t>BIBA LATTICE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6483350" y="2736850"/>
            <a:ext cx="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4456113" y="5518150"/>
            <a:ext cx="4205287" cy="4445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94000"/>
              </a:lnSpc>
              <a:defRPr/>
            </a:pPr>
            <a:r>
              <a:rPr lang="en-US" sz="2400"/>
              <a:t>EQUIVALENT BLP LATTICE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5167313" y="2190750"/>
            <a:ext cx="2628900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LI (Low Integrity)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5167313" y="4489450"/>
            <a:ext cx="2732087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HI (High Integrity)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58850" y="717550"/>
            <a:ext cx="7391400" cy="517525"/>
          </a:xfrm>
          <a:noFill/>
        </p:spPr>
        <p:txBody>
          <a:bodyPr/>
          <a:lstStyle/>
          <a:p>
            <a:r>
              <a:rPr lang="en-US" smtClean="0"/>
              <a:t>EQUIVALENCE OF BLP AND BIBA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539750" y="2063750"/>
            <a:ext cx="2820988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HS (High Secrecy)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03250" y="4375150"/>
            <a:ext cx="2717800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LS (Low Secrecy)</a:t>
            </a: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1962150" y="2622550"/>
            <a:ext cx="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016375" y="3028950"/>
            <a:ext cx="312738" cy="495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108000"/>
              </a:lnSpc>
            </a:pPr>
            <a:r>
              <a:rPr lang="en-US" sz="2400">
                <a:latin typeface="Symbol" pitchFamily="18" charset="2"/>
              </a:rPr>
              <a:t>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871538" y="5238750"/>
            <a:ext cx="2157412" cy="4445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94000"/>
              </a:lnSpc>
              <a:defRPr/>
            </a:pPr>
            <a:r>
              <a:rPr lang="en-US" sz="2400"/>
              <a:t>BLP LATTICE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470650" y="2622550"/>
            <a:ext cx="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4554538" y="5251450"/>
            <a:ext cx="4341812" cy="4445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94000"/>
              </a:lnSpc>
              <a:defRPr/>
            </a:pPr>
            <a:r>
              <a:rPr lang="en-US" sz="2400"/>
              <a:t>EQUIVALENT BIBA LATTICE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5111750" y="2076450"/>
            <a:ext cx="2717800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LS (Low Secrecy)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5111750" y="4375150"/>
            <a:ext cx="2820988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HS (High Secrecy)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60350" y="717550"/>
            <a:ext cx="8788400" cy="517525"/>
          </a:xfrm>
          <a:noFill/>
        </p:spPr>
        <p:txBody>
          <a:bodyPr/>
          <a:lstStyle/>
          <a:p>
            <a:r>
              <a:rPr lang="en-US" smtClean="0"/>
              <a:t>COMBINATION OF DISTINCT LATTICES 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538163" y="2114550"/>
            <a:ext cx="601662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HS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66738" y="4425950"/>
            <a:ext cx="566737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LS</a:t>
            </a:r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857250" y="2673350"/>
            <a:ext cx="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2673350" y="2101850"/>
            <a:ext cx="482600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HI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2684463" y="4413250"/>
            <a:ext cx="447675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LI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2927350" y="2660650"/>
            <a:ext cx="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1462088" y="5848350"/>
            <a:ext cx="1125537" cy="4445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94000"/>
              </a:lnSpc>
              <a:defRPr/>
            </a:pPr>
            <a:r>
              <a:rPr lang="en-US" sz="2400"/>
              <a:t>GIVEN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603250" y="5353050"/>
            <a:ext cx="787400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BLP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584450" y="5365750"/>
            <a:ext cx="923925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BIBA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4397375" y="3168650"/>
            <a:ext cx="312738" cy="495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108000"/>
              </a:lnSpc>
            </a:pPr>
            <a:r>
              <a:rPr lang="en-US" sz="2400">
                <a:latin typeface="Symbol" pitchFamily="18" charset="2"/>
              </a:rPr>
              <a:t></a:t>
            </a: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6446838" y="2101850"/>
            <a:ext cx="1039812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HS, LI</a:t>
            </a: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4859338" y="3321050"/>
            <a:ext cx="1074737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HS, HI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7804150" y="3308350"/>
            <a:ext cx="1004888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LS, LI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6535738" y="4413250"/>
            <a:ext cx="1039812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LS, HI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5480050" y="2559050"/>
            <a:ext cx="1498600" cy="660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5492750" y="3778250"/>
            <a:ext cx="1460500" cy="635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 flipV="1">
            <a:off x="7004050" y="3714750"/>
            <a:ext cx="1244600" cy="749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H="1" flipV="1">
            <a:off x="6927850" y="2495550"/>
            <a:ext cx="1358900" cy="825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4773613" y="5810250"/>
            <a:ext cx="4205287" cy="4445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94000"/>
              </a:lnSpc>
              <a:defRPr/>
            </a:pPr>
            <a:r>
              <a:rPr lang="en-US" sz="2400"/>
              <a:t>EQUIVALENT BLP LATTICE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28950" y="717550"/>
            <a:ext cx="3251200" cy="517525"/>
          </a:xfrm>
          <a:noFill/>
        </p:spPr>
        <p:txBody>
          <a:bodyPr/>
          <a:lstStyle/>
          <a:p>
            <a:r>
              <a:rPr lang="en-US" smtClean="0"/>
              <a:t>BLP AND BIBA</a:t>
            </a:r>
          </a:p>
        </p:txBody>
      </p:sp>
      <p:sp useBgFill="1">
        <p:nvSpPr>
          <p:cNvPr id="27651" name="Rectangle 3"/>
          <p:cNvSpPr>
            <a:spLocks noChangeArrowheads="1"/>
          </p:cNvSpPr>
          <p:nvPr/>
        </p:nvSpPr>
        <p:spPr bwMode="auto">
          <a:xfrm>
            <a:off x="4629150" y="3206750"/>
            <a:ext cx="25400" cy="317500"/>
          </a:xfrm>
          <a:prstGeom prst="rect">
            <a:avLst/>
          </a:prstGeom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2106613"/>
            <a:ext cx="6362700" cy="3294062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89000"/>
              </a:lnSpc>
              <a:spcBef>
                <a:spcPct val="43000"/>
              </a:spcBef>
            </a:pPr>
            <a:r>
              <a:rPr lang="en-US" smtClean="0"/>
              <a:t>BLP and Biba are fundamentally equivalent and interchangeable</a:t>
            </a:r>
          </a:p>
          <a:p>
            <a:pPr marL="482600" indent="-482600">
              <a:lnSpc>
                <a:spcPct val="89000"/>
              </a:lnSpc>
              <a:spcBef>
                <a:spcPct val="43000"/>
              </a:spcBef>
            </a:pPr>
            <a:r>
              <a:rPr lang="en-US" smtClean="0"/>
              <a:t>Lattice-based access control is a mechanism for enforcing one-way information flow, which can be applied to confidentiality or integrity goals</a:t>
            </a:r>
          </a:p>
          <a:p>
            <a:pPr marL="482600" indent="-482600">
              <a:lnSpc>
                <a:spcPct val="89000"/>
              </a:lnSpc>
              <a:spcBef>
                <a:spcPct val="43000"/>
              </a:spcBef>
            </a:pPr>
            <a:r>
              <a:rPr lang="en-US" smtClean="0"/>
              <a:t>We will use the BLP formulation with high confidentiality at the top of the lattice, and high integrity at the bottom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96900" y="381000"/>
            <a:ext cx="2220913" cy="1047750"/>
          </a:xfrm>
          <a:solidFill>
            <a:schemeClr val="bg1"/>
          </a:solidFill>
          <a:ln w="50800" cap="flat"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lnSpc>
                <a:spcPct val="86000"/>
              </a:lnSpc>
              <a:defRPr/>
            </a:pPr>
            <a:r>
              <a:rPr lang="en-US" smtClean="0"/>
              <a:t>LIPNER'S</a:t>
            </a:r>
            <a:br>
              <a:rPr lang="en-US" smtClean="0"/>
            </a:br>
            <a:r>
              <a:rPr lang="en-US" smtClean="0"/>
              <a:t>LATTICE</a:t>
            </a:r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4781550" y="857250"/>
            <a:ext cx="0" cy="40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4959350" y="5200650"/>
            <a:ext cx="0" cy="889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1835150" y="5175250"/>
            <a:ext cx="3048000" cy="914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 flipV="1">
            <a:off x="4933950" y="5099050"/>
            <a:ext cx="2921000" cy="1041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1682750" y="3371850"/>
            <a:ext cx="0" cy="1371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1682750" y="3371850"/>
            <a:ext cx="3302000" cy="1397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4959350" y="3524250"/>
            <a:ext cx="2844800" cy="1193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V="1">
            <a:off x="7829550" y="3498850"/>
            <a:ext cx="0" cy="1270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4806950" y="1670050"/>
            <a:ext cx="0" cy="736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1657350" y="1644650"/>
            <a:ext cx="3175000" cy="838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4832350" y="1644650"/>
            <a:ext cx="2921000" cy="787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28686" name="Rectangle 14"/>
          <p:cNvSpPr>
            <a:spLocks noChangeArrowheads="1"/>
          </p:cNvSpPr>
          <p:nvPr/>
        </p:nvSpPr>
        <p:spPr bwMode="auto">
          <a:xfrm>
            <a:off x="450850" y="2546350"/>
            <a:ext cx="2654300" cy="801688"/>
          </a:xfrm>
          <a:prstGeom prst="rect">
            <a:avLst/>
          </a:prstGeom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marL="482600" indent="-482600">
              <a:lnSpc>
                <a:spcPct val="85000"/>
              </a:lnSpc>
            </a:pPr>
            <a:r>
              <a:rPr lang="en-US"/>
              <a:t>S:	Repair</a:t>
            </a:r>
          </a:p>
          <a:p>
            <a:pPr marL="482600" indent="-482600">
              <a:lnSpc>
                <a:spcPct val="85000"/>
              </a:lnSpc>
            </a:pPr>
            <a:r>
              <a:rPr lang="en-US"/>
              <a:t>S:	Production Users</a:t>
            </a:r>
          </a:p>
          <a:p>
            <a:pPr marL="482600" indent="-482600">
              <a:lnSpc>
                <a:spcPct val="85000"/>
              </a:lnSpc>
            </a:pPr>
            <a:r>
              <a:rPr lang="en-US"/>
              <a:t>O:	Production Data</a:t>
            </a:r>
          </a:p>
        </p:txBody>
      </p:sp>
      <p:sp useBgFill="1">
        <p:nvSpPr>
          <p:cNvPr id="28687" name="Rectangle 15"/>
          <p:cNvSpPr>
            <a:spLocks noChangeArrowheads="1"/>
          </p:cNvSpPr>
          <p:nvPr/>
        </p:nvSpPr>
        <p:spPr bwMode="auto">
          <a:xfrm>
            <a:off x="3676650" y="2470150"/>
            <a:ext cx="2400300" cy="1035050"/>
          </a:xfrm>
          <a:prstGeom prst="rect">
            <a:avLst/>
          </a:prstGeom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marL="482600" indent="-482600">
              <a:lnSpc>
                <a:spcPct val="85000"/>
              </a:lnSpc>
            </a:pPr>
            <a:r>
              <a:rPr lang="en-US"/>
              <a:t>S:	Application Programmers</a:t>
            </a:r>
          </a:p>
          <a:p>
            <a:pPr marL="482600" indent="-482600">
              <a:lnSpc>
                <a:spcPct val="85000"/>
              </a:lnSpc>
            </a:pPr>
            <a:r>
              <a:rPr lang="en-US"/>
              <a:t>O:	Development Code and Data</a:t>
            </a:r>
          </a:p>
        </p:txBody>
      </p:sp>
      <p:sp useBgFill="1">
        <p:nvSpPr>
          <p:cNvPr id="28688" name="Rectangle 16"/>
          <p:cNvSpPr>
            <a:spLocks noChangeArrowheads="1"/>
          </p:cNvSpPr>
          <p:nvPr/>
        </p:nvSpPr>
        <p:spPr bwMode="auto">
          <a:xfrm>
            <a:off x="6470650" y="2495550"/>
            <a:ext cx="2400300" cy="1035050"/>
          </a:xfrm>
          <a:prstGeom prst="rect">
            <a:avLst/>
          </a:prstGeom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marL="482600" indent="-482600">
              <a:lnSpc>
                <a:spcPct val="85000"/>
              </a:lnSpc>
            </a:pPr>
            <a:r>
              <a:rPr lang="en-US"/>
              <a:t>S:	System Programmers</a:t>
            </a:r>
          </a:p>
          <a:p>
            <a:pPr marL="482600" indent="-482600">
              <a:lnSpc>
                <a:spcPct val="85000"/>
              </a:lnSpc>
            </a:pPr>
            <a:r>
              <a:rPr lang="en-US"/>
              <a:t>O:	System Code in Development</a:t>
            </a:r>
          </a:p>
        </p:txBody>
      </p:sp>
      <p:sp useBgFill="1">
        <p:nvSpPr>
          <p:cNvPr id="28689" name="Rectangle 17"/>
          <p:cNvSpPr>
            <a:spLocks noChangeArrowheads="1"/>
          </p:cNvSpPr>
          <p:nvPr/>
        </p:nvSpPr>
        <p:spPr bwMode="auto">
          <a:xfrm>
            <a:off x="755650" y="4806950"/>
            <a:ext cx="2070100" cy="342900"/>
          </a:xfrm>
          <a:prstGeom prst="rect">
            <a:avLst/>
          </a:prstGeom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marL="482600" indent="-482600">
              <a:lnSpc>
                <a:spcPct val="88000"/>
              </a:lnSpc>
            </a:pPr>
            <a:r>
              <a:rPr lang="en-US"/>
              <a:t>O:	Repair Code</a:t>
            </a:r>
          </a:p>
        </p:txBody>
      </p:sp>
      <p:sp useBgFill="1">
        <p:nvSpPr>
          <p:cNvPr id="28690" name="Rectangle 18"/>
          <p:cNvSpPr>
            <a:spLocks noChangeArrowheads="1"/>
          </p:cNvSpPr>
          <p:nvPr/>
        </p:nvSpPr>
        <p:spPr bwMode="auto">
          <a:xfrm>
            <a:off x="3727450" y="6153150"/>
            <a:ext cx="2654300" cy="342900"/>
          </a:xfrm>
          <a:prstGeom prst="rect">
            <a:avLst/>
          </a:prstGeom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marL="482600" indent="-482600">
              <a:lnSpc>
                <a:spcPct val="88000"/>
              </a:lnSpc>
            </a:pPr>
            <a:r>
              <a:rPr lang="en-US"/>
              <a:t>O:	System Programs</a:t>
            </a:r>
          </a:p>
        </p:txBody>
      </p:sp>
      <p:sp useBgFill="1">
        <p:nvSpPr>
          <p:cNvPr id="28691" name="Rectangle 19"/>
          <p:cNvSpPr>
            <a:spLocks noChangeArrowheads="1"/>
          </p:cNvSpPr>
          <p:nvPr/>
        </p:nvSpPr>
        <p:spPr bwMode="auto">
          <a:xfrm>
            <a:off x="3727450" y="4806950"/>
            <a:ext cx="2552700" cy="342900"/>
          </a:xfrm>
          <a:prstGeom prst="rect">
            <a:avLst/>
          </a:prstGeom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marL="482600" indent="-482600">
              <a:lnSpc>
                <a:spcPct val="88000"/>
              </a:lnSpc>
            </a:pPr>
            <a:r>
              <a:rPr lang="en-US"/>
              <a:t>O:	Production Code</a:t>
            </a:r>
          </a:p>
        </p:txBody>
      </p:sp>
      <p:sp useBgFill="1">
        <p:nvSpPr>
          <p:cNvPr id="28692" name="Rectangle 20"/>
          <p:cNvSpPr>
            <a:spLocks noChangeArrowheads="1"/>
          </p:cNvSpPr>
          <p:nvPr/>
        </p:nvSpPr>
        <p:spPr bwMode="auto">
          <a:xfrm>
            <a:off x="7156450" y="4781550"/>
            <a:ext cx="1308100" cy="342900"/>
          </a:xfrm>
          <a:prstGeom prst="rect">
            <a:avLst/>
          </a:prstGeom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marL="482600" indent="-482600">
              <a:lnSpc>
                <a:spcPct val="88000"/>
              </a:lnSpc>
            </a:pPr>
            <a:r>
              <a:rPr lang="en-US"/>
              <a:t>O:	Tools</a:t>
            </a:r>
          </a:p>
        </p:txBody>
      </p:sp>
      <p:sp useBgFill="1">
        <p:nvSpPr>
          <p:cNvPr id="28693" name="Rectangle 21"/>
          <p:cNvSpPr>
            <a:spLocks noChangeArrowheads="1"/>
          </p:cNvSpPr>
          <p:nvPr/>
        </p:nvSpPr>
        <p:spPr bwMode="auto">
          <a:xfrm>
            <a:off x="3524250" y="234950"/>
            <a:ext cx="2654300" cy="568325"/>
          </a:xfrm>
          <a:prstGeom prst="rect">
            <a:avLst/>
          </a:prstGeom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marL="482600" indent="-482600">
              <a:lnSpc>
                <a:spcPct val="85000"/>
              </a:lnSpc>
            </a:pPr>
            <a:r>
              <a:rPr lang="en-US"/>
              <a:t>S:	System Managers</a:t>
            </a:r>
          </a:p>
          <a:p>
            <a:pPr marL="482600" indent="-482600">
              <a:lnSpc>
                <a:spcPct val="85000"/>
              </a:lnSpc>
            </a:pPr>
            <a:r>
              <a:rPr lang="en-US"/>
              <a:t>O:	Audit Trail</a:t>
            </a:r>
          </a:p>
        </p:txBody>
      </p:sp>
      <p:sp useBgFill="1">
        <p:nvSpPr>
          <p:cNvPr id="28694" name="Rectangle 22"/>
          <p:cNvSpPr>
            <a:spLocks noChangeArrowheads="1"/>
          </p:cNvSpPr>
          <p:nvPr/>
        </p:nvSpPr>
        <p:spPr bwMode="auto">
          <a:xfrm>
            <a:off x="3575050" y="1301750"/>
            <a:ext cx="2451100" cy="342900"/>
          </a:xfrm>
          <a:prstGeom prst="rect">
            <a:avLst/>
          </a:prstGeom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marL="482600" indent="-482600">
              <a:lnSpc>
                <a:spcPct val="88000"/>
              </a:lnSpc>
            </a:pPr>
            <a:r>
              <a:rPr lang="en-US"/>
              <a:t>S:	System Control</a:t>
            </a:r>
          </a:p>
        </p:txBody>
      </p:sp>
      <p:sp useBgFill="1">
        <p:nvSpPr>
          <p:cNvPr id="29719" name="Rectangle 23"/>
          <p:cNvSpPr>
            <a:spLocks noChangeArrowheads="1"/>
          </p:cNvSpPr>
          <p:nvPr/>
        </p:nvSpPr>
        <p:spPr bwMode="auto">
          <a:xfrm>
            <a:off x="7385050" y="5721350"/>
            <a:ext cx="1689100" cy="1035050"/>
          </a:xfrm>
          <a:prstGeom prst="rect">
            <a:avLst/>
          </a:prstGeom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63500" tIns="25400" rIns="63500" bIns="25400">
            <a:spAutoFit/>
          </a:bodyPr>
          <a:lstStyle/>
          <a:p>
            <a:pPr marL="482600" indent="-482600" algn="ctr">
              <a:lnSpc>
                <a:spcPct val="85000"/>
              </a:lnSpc>
              <a:defRPr/>
            </a:pPr>
            <a:r>
              <a:rPr lang="en-US"/>
              <a:t>LEGEND</a:t>
            </a:r>
          </a:p>
          <a:p>
            <a:pPr marL="482600" indent="-482600">
              <a:lnSpc>
                <a:spcPct val="85000"/>
              </a:lnSpc>
              <a:defRPr/>
            </a:pPr>
            <a:endParaRPr lang="en-US"/>
          </a:p>
          <a:p>
            <a:pPr marL="482600" indent="-482600">
              <a:lnSpc>
                <a:spcPct val="85000"/>
              </a:lnSpc>
              <a:defRPr/>
            </a:pPr>
            <a:r>
              <a:rPr lang="en-US"/>
              <a:t>S:	Subjects</a:t>
            </a:r>
          </a:p>
          <a:p>
            <a:pPr marL="482600" indent="-482600">
              <a:lnSpc>
                <a:spcPct val="85000"/>
              </a:lnSpc>
              <a:defRPr/>
            </a:pPr>
            <a:r>
              <a:rPr lang="en-US"/>
              <a:t>O:	Objects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66988" y="717550"/>
            <a:ext cx="4176712" cy="517525"/>
          </a:xfrm>
          <a:noFill/>
        </p:spPr>
        <p:txBody>
          <a:bodyPr/>
          <a:lstStyle/>
          <a:p>
            <a:r>
              <a:rPr lang="en-US" smtClean="0"/>
              <a:t>LIPNER'S LATTICE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98550" y="2419350"/>
            <a:ext cx="7137400" cy="2187575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spcBef>
                <a:spcPct val="45000"/>
              </a:spcBef>
              <a:tabLst>
                <a:tab pos="5054600" algn="l"/>
              </a:tabLst>
            </a:pPr>
            <a:r>
              <a:rPr lang="en-US" smtClean="0"/>
              <a:t>Lipner's lattice uses 9 labels from a possible space of 192 labels (3 integrity levels, 2 integrity compartments, 2 confidentiality levels, and 3 confidentiality compartments)</a:t>
            </a:r>
          </a:p>
          <a:p>
            <a:pPr marL="482600" indent="-482600">
              <a:spcBef>
                <a:spcPct val="45000"/>
              </a:spcBef>
              <a:tabLst>
                <a:tab pos="5054600" algn="l"/>
              </a:tabLst>
            </a:pPr>
            <a:r>
              <a:rPr lang="en-US" smtClean="0"/>
              <a:t>The single lattice shown here can be constructed directly from first principles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66988" y="717550"/>
            <a:ext cx="4176712" cy="517525"/>
          </a:xfrm>
          <a:noFill/>
        </p:spPr>
        <p:txBody>
          <a:bodyPr/>
          <a:lstStyle/>
          <a:p>
            <a:r>
              <a:rPr lang="en-US" smtClean="0"/>
              <a:t>LIPNER'S LATTICE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69950" y="2393950"/>
            <a:ext cx="7594600" cy="3244850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88000"/>
              </a:lnSpc>
              <a:spcBef>
                <a:spcPct val="43000"/>
              </a:spcBef>
              <a:tabLst>
                <a:tab pos="5054600" algn="l"/>
              </a:tabLst>
            </a:pPr>
            <a:r>
              <a:rPr lang="en-US" smtClean="0"/>
              <a:t>The position of the audit trail at lowest integrity demonstrates the limitation of an information flow approach to integrity</a:t>
            </a:r>
          </a:p>
          <a:p>
            <a:pPr marL="482600" indent="-482600">
              <a:lnSpc>
                <a:spcPct val="88000"/>
              </a:lnSpc>
              <a:spcBef>
                <a:spcPct val="43000"/>
              </a:spcBef>
              <a:tabLst>
                <a:tab pos="5054600" algn="l"/>
              </a:tabLst>
            </a:pPr>
            <a:r>
              <a:rPr lang="en-US" smtClean="0"/>
              <a:t>System control subjects are exempted from the star-property and allowed to</a:t>
            </a:r>
          </a:p>
          <a:p>
            <a:pPr marL="927100" lvl="1" indent="-330200">
              <a:lnSpc>
                <a:spcPct val="88000"/>
              </a:lnSpc>
              <a:spcBef>
                <a:spcPct val="43000"/>
              </a:spcBef>
              <a:buFontTx/>
              <a:buChar char="•"/>
              <a:tabLst>
                <a:tab pos="5054600" algn="l"/>
              </a:tabLst>
            </a:pPr>
            <a:r>
              <a:rPr lang="en-US" sz="2400" smtClean="0"/>
              <a:t>write down (with respect to confidentiality)</a:t>
            </a:r>
          </a:p>
          <a:p>
            <a:pPr marL="927100" lvl="1" indent="-330200">
              <a:lnSpc>
                <a:spcPct val="88000"/>
              </a:lnSpc>
              <a:spcBef>
                <a:spcPct val="43000"/>
              </a:spcBef>
              <a:buFontTx/>
              <a:buNone/>
              <a:tabLst>
                <a:tab pos="5054600" algn="l"/>
              </a:tabLst>
            </a:pPr>
            <a:r>
              <a:rPr lang="en-US" sz="2400" smtClean="0"/>
              <a:t>or equivalently</a:t>
            </a:r>
          </a:p>
          <a:p>
            <a:pPr marL="927100" lvl="1" indent="-330200">
              <a:lnSpc>
                <a:spcPct val="88000"/>
              </a:lnSpc>
              <a:spcBef>
                <a:spcPct val="43000"/>
              </a:spcBef>
              <a:buFontTx/>
              <a:buChar char="•"/>
              <a:tabLst>
                <a:tab pos="5054600" algn="l"/>
              </a:tabLst>
            </a:pPr>
            <a:r>
              <a:rPr lang="en-US" sz="2400" smtClean="0"/>
              <a:t>write up (with respect to integrity)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81250" y="717550"/>
            <a:ext cx="4532313" cy="517525"/>
          </a:xfrm>
          <a:noFill/>
        </p:spPr>
        <p:txBody>
          <a:bodyPr/>
          <a:lstStyle/>
          <a:p>
            <a:r>
              <a:rPr lang="en-US" smtClean="0"/>
              <a:t>DENNING'S AXIOMS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68650" y="1987550"/>
            <a:ext cx="2514600" cy="71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111000"/>
              </a:lnSpc>
            </a:pPr>
            <a:r>
              <a:rPr lang="en-US" sz="3600" b="0"/>
              <a:t>&lt; SC, </a:t>
            </a:r>
            <a:r>
              <a:rPr lang="en-US" sz="3600" b="0">
                <a:latin typeface="Symbol" pitchFamily="18" charset="2"/>
              </a:rPr>
              <a:t></a:t>
            </a:r>
            <a:r>
              <a:rPr lang="en-US" sz="3600" b="0"/>
              <a:t>, </a:t>
            </a:r>
            <a:r>
              <a:rPr lang="en-US" sz="3600" b="0">
                <a:latin typeface="Symbol" pitchFamily="18" charset="2"/>
              </a:rPr>
              <a:t></a:t>
            </a:r>
            <a:r>
              <a:rPr lang="en-US" sz="3600" b="0"/>
              <a:t> &gt;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5050" y="3194050"/>
            <a:ext cx="7239000" cy="1600200"/>
          </a:xfrm>
          <a:noFill/>
          <a:ln w="127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3136900" indent="-3136900">
              <a:lnSpc>
                <a:spcPct val="106000"/>
              </a:lnSpc>
              <a:spcBef>
                <a:spcPct val="53000"/>
              </a:spcBef>
              <a:buFontTx/>
              <a:buNone/>
            </a:pPr>
            <a:r>
              <a:rPr lang="en-US" smtClean="0"/>
              <a:t>SC	set of security classes</a:t>
            </a:r>
          </a:p>
          <a:p>
            <a:pPr marL="3136900" indent="-3136900">
              <a:lnSpc>
                <a:spcPct val="106000"/>
              </a:lnSpc>
              <a:spcBef>
                <a:spcPct val="53000"/>
              </a:spcBef>
              <a:buFontTx/>
              <a:buNone/>
            </a:pPr>
            <a:r>
              <a:rPr lang="en-US" smtClean="0">
                <a:latin typeface="Symbol" pitchFamily="18" charset="2"/>
              </a:rPr>
              <a:t></a:t>
            </a:r>
            <a:r>
              <a:rPr lang="en-US" smtClean="0"/>
              <a:t>SC X SC	flow relation (i.e., can-flow)</a:t>
            </a:r>
          </a:p>
          <a:p>
            <a:pPr marL="3136900" indent="-3136900">
              <a:lnSpc>
                <a:spcPct val="106000"/>
              </a:lnSpc>
              <a:spcBef>
                <a:spcPct val="53000"/>
              </a:spcBef>
              <a:buFontTx/>
              <a:buNone/>
            </a:pPr>
            <a:r>
              <a:rPr lang="en-US" smtClean="0">
                <a:latin typeface="Symbol" pitchFamily="18" charset="2"/>
              </a:rPr>
              <a:t></a:t>
            </a:r>
            <a:r>
              <a:rPr lang="en-US" smtClean="0"/>
              <a:t> SC X SC -&gt; SC	class-combining operator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2450" y="717550"/>
            <a:ext cx="5664200" cy="517525"/>
          </a:xfrm>
          <a:noFill/>
        </p:spPr>
        <p:txBody>
          <a:bodyPr/>
          <a:lstStyle/>
          <a:p>
            <a:r>
              <a:rPr lang="en-US" smtClean="0"/>
              <a:t>DYNAMIC LABELS IN BLP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7750" y="2139950"/>
            <a:ext cx="7213600" cy="2851150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85000"/>
              </a:lnSpc>
              <a:spcBef>
                <a:spcPct val="0"/>
              </a:spcBef>
              <a:tabLst>
                <a:tab pos="5054600" algn="l"/>
              </a:tabLst>
            </a:pPr>
            <a:r>
              <a:rPr lang="en-US" smtClean="0"/>
              <a:t>Tranquility (most common):</a:t>
            </a:r>
          </a:p>
          <a:p>
            <a:pPr marL="482600" indent="-482600">
              <a:lnSpc>
                <a:spcPct val="85000"/>
              </a:lnSpc>
              <a:spcBef>
                <a:spcPct val="0"/>
              </a:spcBef>
              <a:buFontTx/>
              <a:buNone/>
              <a:tabLst>
                <a:tab pos="5054600" algn="l"/>
              </a:tabLst>
            </a:pPr>
            <a:r>
              <a:rPr lang="en-US" smtClean="0"/>
              <a:t>	</a:t>
            </a:r>
            <a:r>
              <a:rPr lang="en-US" smtClean="0">
                <a:latin typeface="Symbol" pitchFamily="18" charset="2"/>
              </a:rPr>
              <a:t></a:t>
            </a:r>
            <a:r>
              <a:rPr lang="en-US" smtClean="0"/>
              <a:t> is static for subjects and objects</a:t>
            </a:r>
          </a:p>
          <a:p>
            <a:pPr marL="482600" indent="-482600">
              <a:lnSpc>
                <a:spcPct val="85000"/>
              </a:lnSpc>
              <a:spcBef>
                <a:spcPct val="0"/>
              </a:spcBef>
              <a:buFontTx/>
              <a:buNone/>
              <a:tabLst>
                <a:tab pos="5054600" algn="l"/>
              </a:tabLst>
            </a:pPr>
            <a:endParaRPr lang="en-US" smtClean="0"/>
          </a:p>
          <a:p>
            <a:pPr marL="482600" indent="-482600">
              <a:lnSpc>
                <a:spcPct val="85000"/>
              </a:lnSpc>
              <a:spcBef>
                <a:spcPct val="0"/>
              </a:spcBef>
              <a:tabLst>
                <a:tab pos="5054600" algn="l"/>
              </a:tabLst>
            </a:pPr>
            <a:r>
              <a:rPr lang="en-US" smtClean="0"/>
              <a:t> BLP without tranquility may be secure or insecure depending upon the specific dynamics of labelling</a:t>
            </a:r>
          </a:p>
          <a:p>
            <a:pPr marL="482600" indent="-482600">
              <a:lnSpc>
                <a:spcPct val="85000"/>
              </a:lnSpc>
              <a:spcBef>
                <a:spcPct val="0"/>
              </a:spcBef>
              <a:buFontTx/>
              <a:buNone/>
              <a:tabLst>
                <a:tab pos="5054600" algn="l"/>
              </a:tabLst>
            </a:pPr>
            <a:endParaRPr lang="en-US" smtClean="0"/>
          </a:p>
          <a:p>
            <a:pPr marL="482600" indent="-482600">
              <a:lnSpc>
                <a:spcPct val="85000"/>
              </a:lnSpc>
              <a:spcBef>
                <a:spcPct val="0"/>
              </a:spcBef>
              <a:tabLst>
                <a:tab pos="5054600" algn="l"/>
              </a:tabLst>
            </a:pPr>
            <a:r>
              <a:rPr lang="en-US" smtClean="0"/>
              <a:t>Noninterference can be used to prove the security of BLP with dynamic labels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2450" y="717550"/>
            <a:ext cx="5664200" cy="517525"/>
          </a:xfrm>
          <a:noFill/>
        </p:spPr>
        <p:txBody>
          <a:bodyPr/>
          <a:lstStyle/>
          <a:p>
            <a:r>
              <a:rPr lang="en-US" smtClean="0"/>
              <a:t>DYNAMIC LABELS IN BLP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7750" y="2114550"/>
            <a:ext cx="7213600" cy="3784600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85000"/>
              </a:lnSpc>
              <a:spcBef>
                <a:spcPct val="0"/>
              </a:spcBef>
              <a:tabLst>
                <a:tab pos="5054600" algn="l"/>
              </a:tabLst>
            </a:pPr>
            <a:r>
              <a:rPr lang="en-US" smtClean="0"/>
              <a:t> High water mark on subjects:</a:t>
            </a:r>
          </a:p>
          <a:p>
            <a:pPr marL="482600" indent="-482600">
              <a:lnSpc>
                <a:spcPct val="85000"/>
              </a:lnSpc>
              <a:spcBef>
                <a:spcPct val="0"/>
              </a:spcBef>
              <a:buFontTx/>
              <a:buNone/>
              <a:tabLst>
                <a:tab pos="5054600" algn="l"/>
              </a:tabLst>
            </a:pPr>
            <a:r>
              <a:rPr lang="en-US" smtClean="0"/>
              <a:t>	</a:t>
            </a:r>
            <a:r>
              <a:rPr lang="en-US" smtClean="0">
                <a:latin typeface="Symbol" pitchFamily="18" charset="2"/>
              </a:rPr>
              <a:t></a:t>
            </a:r>
            <a:r>
              <a:rPr lang="en-US" smtClean="0"/>
              <a:t> is static for objects</a:t>
            </a:r>
          </a:p>
          <a:p>
            <a:pPr marL="482600" indent="-482600">
              <a:lnSpc>
                <a:spcPct val="85000"/>
              </a:lnSpc>
              <a:spcBef>
                <a:spcPct val="0"/>
              </a:spcBef>
              <a:buFontTx/>
              <a:buNone/>
              <a:tabLst>
                <a:tab pos="5054600" algn="l"/>
              </a:tabLst>
            </a:pPr>
            <a:r>
              <a:rPr lang="en-US" smtClean="0"/>
              <a:t>	</a:t>
            </a:r>
            <a:r>
              <a:rPr lang="en-US" smtClean="0">
                <a:latin typeface="Symbol" pitchFamily="18" charset="2"/>
              </a:rPr>
              <a:t></a:t>
            </a:r>
            <a:r>
              <a:rPr lang="en-US" smtClean="0"/>
              <a:t> may increase but not decrease for subjects</a:t>
            </a:r>
          </a:p>
          <a:p>
            <a:pPr marL="482600" indent="-482600">
              <a:lnSpc>
                <a:spcPct val="85000"/>
              </a:lnSpc>
              <a:spcBef>
                <a:spcPct val="0"/>
              </a:spcBef>
              <a:buFontTx/>
              <a:buNone/>
              <a:tabLst>
                <a:tab pos="5054600" algn="l"/>
              </a:tabLst>
            </a:pPr>
            <a:endParaRPr lang="en-US" smtClean="0"/>
          </a:p>
          <a:p>
            <a:pPr marL="482600" indent="-482600">
              <a:lnSpc>
                <a:spcPct val="85000"/>
              </a:lnSpc>
              <a:spcBef>
                <a:spcPct val="0"/>
              </a:spcBef>
              <a:buFontTx/>
              <a:buNone/>
              <a:tabLst>
                <a:tab pos="5054600" algn="l"/>
              </a:tabLst>
            </a:pPr>
            <a:r>
              <a:rPr lang="en-US" smtClean="0"/>
              <a:t>	Is secure and is useful</a:t>
            </a:r>
          </a:p>
          <a:p>
            <a:pPr marL="482600" indent="-482600">
              <a:lnSpc>
                <a:spcPct val="85000"/>
              </a:lnSpc>
              <a:spcBef>
                <a:spcPct val="0"/>
              </a:spcBef>
              <a:buFontTx/>
              <a:buNone/>
              <a:tabLst>
                <a:tab pos="5054600" algn="l"/>
              </a:tabLst>
            </a:pPr>
            <a:endParaRPr lang="en-US" smtClean="0"/>
          </a:p>
          <a:p>
            <a:pPr marL="482600" indent="-482600">
              <a:lnSpc>
                <a:spcPct val="85000"/>
              </a:lnSpc>
              <a:spcBef>
                <a:spcPct val="0"/>
              </a:spcBef>
              <a:tabLst>
                <a:tab pos="5054600" algn="l"/>
              </a:tabLst>
            </a:pPr>
            <a:r>
              <a:rPr lang="en-US" smtClean="0"/>
              <a:t> High water mark on objects:</a:t>
            </a:r>
          </a:p>
          <a:p>
            <a:pPr marL="482600" indent="-482600">
              <a:lnSpc>
                <a:spcPct val="85000"/>
              </a:lnSpc>
              <a:spcBef>
                <a:spcPct val="0"/>
              </a:spcBef>
              <a:buFontTx/>
              <a:buNone/>
              <a:tabLst>
                <a:tab pos="5054600" algn="l"/>
              </a:tabLst>
            </a:pPr>
            <a:r>
              <a:rPr lang="en-US" smtClean="0"/>
              <a:t>	</a:t>
            </a:r>
            <a:r>
              <a:rPr lang="en-US" smtClean="0">
                <a:latin typeface="Symbol" pitchFamily="18" charset="2"/>
              </a:rPr>
              <a:t></a:t>
            </a:r>
            <a:r>
              <a:rPr lang="en-US" smtClean="0"/>
              <a:t> is static for subjects</a:t>
            </a:r>
          </a:p>
          <a:p>
            <a:pPr marL="482600" indent="-482600">
              <a:lnSpc>
                <a:spcPct val="85000"/>
              </a:lnSpc>
              <a:spcBef>
                <a:spcPct val="0"/>
              </a:spcBef>
              <a:buFontTx/>
              <a:buNone/>
              <a:tabLst>
                <a:tab pos="5054600" algn="l"/>
              </a:tabLst>
            </a:pPr>
            <a:r>
              <a:rPr lang="en-US" smtClean="0"/>
              <a:t>	</a:t>
            </a:r>
            <a:r>
              <a:rPr lang="en-US" smtClean="0">
                <a:latin typeface="Symbol" pitchFamily="18" charset="2"/>
              </a:rPr>
              <a:t></a:t>
            </a:r>
            <a:r>
              <a:rPr lang="en-US" smtClean="0"/>
              <a:t> may increase but not decrease for subjects</a:t>
            </a:r>
          </a:p>
          <a:p>
            <a:pPr marL="482600" indent="-482600">
              <a:lnSpc>
                <a:spcPct val="85000"/>
              </a:lnSpc>
              <a:spcBef>
                <a:spcPct val="0"/>
              </a:spcBef>
              <a:buFontTx/>
              <a:buNone/>
              <a:tabLst>
                <a:tab pos="5054600" algn="l"/>
              </a:tabLst>
            </a:pPr>
            <a:r>
              <a:rPr lang="en-US" smtClean="0"/>
              <a:t>	</a:t>
            </a:r>
          </a:p>
          <a:p>
            <a:pPr marL="482600" indent="-482600">
              <a:lnSpc>
                <a:spcPct val="85000"/>
              </a:lnSpc>
              <a:spcBef>
                <a:spcPct val="0"/>
              </a:spcBef>
              <a:buFontTx/>
              <a:buNone/>
              <a:tabLst>
                <a:tab pos="5054600" algn="l"/>
              </a:tabLst>
            </a:pPr>
            <a:r>
              <a:rPr lang="en-US" smtClean="0"/>
              <a:t>	Is insecure due to disappearing object signaling channel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381250" y="717550"/>
            <a:ext cx="4532313" cy="517525"/>
          </a:xfrm>
          <a:noFill/>
        </p:spPr>
        <p:txBody>
          <a:bodyPr/>
          <a:lstStyle/>
          <a:p>
            <a:r>
              <a:rPr lang="en-US" smtClean="0"/>
              <a:t>DENNING'S AXIOMS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219450" y="1809750"/>
            <a:ext cx="2514600" cy="71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111000"/>
              </a:lnSpc>
            </a:pPr>
            <a:r>
              <a:rPr lang="en-US" sz="3600" b="0"/>
              <a:t>&lt; SC, </a:t>
            </a:r>
            <a:r>
              <a:rPr lang="en-US" sz="3600" b="0">
                <a:latin typeface="Symbol" pitchFamily="18" charset="2"/>
              </a:rPr>
              <a:t></a:t>
            </a:r>
            <a:r>
              <a:rPr lang="en-US" sz="3600" b="0"/>
              <a:t>, </a:t>
            </a:r>
            <a:r>
              <a:rPr lang="en-US" sz="3600" b="0">
                <a:latin typeface="Symbol" pitchFamily="18" charset="2"/>
              </a:rPr>
              <a:t></a:t>
            </a:r>
            <a:r>
              <a:rPr lang="en-US" sz="3600" b="0"/>
              <a:t> &gt;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6550" y="2736850"/>
            <a:ext cx="8623300" cy="2216150"/>
          </a:xfrm>
          <a:noFill/>
          <a:ln w="127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108000"/>
              </a:lnSpc>
              <a:spcBef>
                <a:spcPct val="54000"/>
              </a:spcBef>
              <a:buFontTx/>
              <a:buChar char="1"/>
            </a:pPr>
            <a:r>
              <a:rPr lang="en-US" smtClean="0"/>
              <a:t>SC is finite</a:t>
            </a:r>
          </a:p>
          <a:p>
            <a:pPr marL="482600" indent="-482600">
              <a:lnSpc>
                <a:spcPct val="108000"/>
              </a:lnSpc>
              <a:spcBef>
                <a:spcPct val="54000"/>
              </a:spcBef>
              <a:buFont typeface="Arial" charset="0"/>
              <a:buChar char="2"/>
            </a:pPr>
            <a:r>
              <a:rPr lang="en-US" smtClean="0">
                <a:latin typeface="Symbol" pitchFamily="18" charset="2"/>
              </a:rPr>
              <a:t></a:t>
            </a:r>
            <a:r>
              <a:rPr lang="en-US" smtClean="0"/>
              <a:t> is a partial order on SC</a:t>
            </a:r>
          </a:p>
          <a:p>
            <a:pPr marL="482600" indent="-482600">
              <a:lnSpc>
                <a:spcPct val="108000"/>
              </a:lnSpc>
              <a:spcBef>
                <a:spcPct val="54000"/>
              </a:spcBef>
              <a:buFontTx/>
              <a:buChar char="3"/>
            </a:pPr>
            <a:r>
              <a:rPr lang="en-US" smtClean="0"/>
              <a:t>SC has a lower bound L such that L </a:t>
            </a:r>
            <a:r>
              <a:rPr lang="en-US" smtClean="0">
                <a:latin typeface="Symbol" pitchFamily="18" charset="2"/>
              </a:rPr>
              <a:t></a:t>
            </a:r>
            <a:r>
              <a:rPr lang="en-US" smtClean="0"/>
              <a:t> A for all A </a:t>
            </a:r>
            <a:r>
              <a:rPr lang="en-US" smtClean="0">
                <a:latin typeface="Symbol" pitchFamily="18" charset="2"/>
              </a:rPr>
              <a:t></a:t>
            </a:r>
            <a:r>
              <a:rPr lang="en-US" smtClean="0"/>
              <a:t> SC</a:t>
            </a:r>
          </a:p>
          <a:p>
            <a:pPr marL="482600" indent="-482600">
              <a:lnSpc>
                <a:spcPct val="108000"/>
              </a:lnSpc>
              <a:spcBef>
                <a:spcPct val="54000"/>
              </a:spcBef>
              <a:buFont typeface="Arial" charset="0"/>
              <a:buChar char="4"/>
            </a:pPr>
            <a:r>
              <a:rPr lang="en-US" smtClean="0">
                <a:latin typeface="Symbol" pitchFamily="18" charset="2"/>
              </a:rPr>
              <a:t></a:t>
            </a:r>
            <a:r>
              <a:rPr lang="en-US" smtClean="0"/>
              <a:t> is a least upper bound (lub) operator on SC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857250" y="5289550"/>
            <a:ext cx="7607300" cy="1063625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>
              <a:lnSpc>
                <a:spcPct val="88000"/>
              </a:lnSpc>
              <a:spcBef>
                <a:spcPct val="43000"/>
              </a:spcBef>
            </a:pPr>
            <a:r>
              <a:rPr lang="en-US" sz="2400"/>
              <a:t>Justification for 1 and 2 is stronger than for 3 and 4.  In practice we may therefore end up with a partially ordered set (poset) rather than a lattice.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33538" y="717550"/>
            <a:ext cx="6030912" cy="517525"/>
          </a:xfrm>
          <a:noFill/>
        </p:spPr>
        <p:txBody>
          <a:bodyPr/>
          <a:lstStyle/>
          <a:p>
            <a:r>
              <a:rPr lang="en-US" smtClean="0"/>
              <a:t>DENNING'S AXIOMS IMPLY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3050" y="2609850"/>
            <a:ext cx="6210300" cy="1838325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98000"/>
              </a:lnSpc>
              <a:spcBef>
                <a:spcPct val="49000"/>
              </a:spcBef>
            </a:pPr>
            <a:r>
              <a:rPr lang="en-US" smtClean="0"/>
              <a:t>SC is a universally bounded lattice</a:t>
            </a:r>
          </a:p>
          <a:p>
            <a:pPr marL="482600" indent="-482600">
              <a:lnSpc>
                <a:spcPct val="98000"/>
              </a:lnSpc>
              <a:spcBef>
                <a:spcPct val="49000"/>
              </a:spcBef>
            </a:pPr>
            <a:r>
              <a:rPr lang="en-US" smtClean="0"/>
              <a:t>there exists a Greatest Lower Bound (glb) operator </a:t>
            </a:r>
            <a:r>
              <a:rPr lang="en-US" smtClean="0">
                <a:latin typeface="Symbol" pitchFamily="18" charset="2"/>
              </a:rPr>
              <a:t></a:t>
            </a:r>
            <a:r>
              <a:rPr lang="en-US" smtClean="0"/>
              <a:t> (also called meet)</a:t>
            </a:r>
          </a:p>
          <a:p>
            <a:pPr marL="482600" indent="-482600">
              <a:lnSpc>
                <a:spcPct val="98000"/>
              </a:lnSpc>
              <a:spcBef>
                <a:spcPct val="49000"/>
              </a:spcBef>
            </a:pPr>
            <a:r>
              <a:rPr lang="en-US" smtClean="0"/>
              <a:t>there exists a highest security class 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25650" y="717550"/>
            <a:ext cx="5257800" cy="517525"/>
          </a:xfrm>
          <a:noFill/>
        </p:spPr>
        <p:txBody>
          <a:bodyPr/>
          <a:lstStyle/>
          <a:p>
            <a:r>
              <a:rPr lang="en-US" smtClean="0"/>
              <a:t>LATTICE STRUCTURES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371850" y="5238750"/>
            <a:ext cx="1973263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Unclassified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371850" y="4260850"/>
            <a:ext cx="1936750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Confidential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800475" y="3295650"/>
            <a:ext cx="1111250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Secret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486150" y="2266950"/>
            <a:ext cx="1752600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Top Secret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 flipV="1">
            <a:off x="4362450" y="4667250"/>
            <a:ext cx="0" cy="571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V="1">
            <a:off x="4362450" y="3740150"/>
            <a:ext cx="0" cy="520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V="1">
            <a:off x="4362450" y="2673350"/>
            <a:ext cx="0" cy="673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6751638" y="1809750"/>
            <a:ext cx="1924050" cy="758825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/>
            <a:r>
              <a:rPr lang="en-US" sz="2400"/>
              <a:t>Hierarchical</a:t>
            </a:r>
          </a:p>
          <a:p>
            <a:pPr algn="ctr"/>
            <a:r>
              <a:rPr lang="en-US" sz="2400"/>
              <a:t>Classes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V="1">
            <a:off x="1936750" y="2152650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1339850" y="5581650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can-flow</a:t>
            </a:r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45250" y="4832350"/>
            <a:ext cx="2476500" cy="1704975"/>
          </a:xfr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88000"/>
              </a:lnSpc>
              <a:spcBef>
                <a:spcPct val="43000"/>
              </a:spcBef>
              <a:buFontTx/>
              <a:buNone/>
              <a:defRPr/>
            </a:pPr>
            <a:r>
              <a:rPr lang="en-US" smtClean="0"/>
              <a:t>reflexive and transitive edges are implied but not shown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025650" y="717550"/>
            <a:ext cx="5257800" cy="517525"/>
          </a:xfrm>
          <a:noFill/>
        </p:spPr>
        <p:txBody>
          <a:bodyPr/>
          <a:lstStyle/>
          <a:p>
            <a:r>
              <a:rPr lang="en-US" smtClean="0"/>
              <a:t>LATTICE STRUCTURES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683250" y="5162550"/>
            <a:ext cx="1973263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Unclassified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683250" y="4184650"/>
            <a:ext cx="1936750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Confidential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6111875" y="3219450"/>
            <a:ext cx="1111250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Secret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797550" y="2190750"/>
            <a:ext cx="1752600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Top Secret</a:t>
            </a: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V="1">
            <a:off x="6673850" y="4591050"/>
            <a:ext cx="0" cy="571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6673850" y="3663950"/>
            <a:ext cx="0" cy="520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V="1">
            <a:off x="6673850" y="2597150"/>
            <a:ext cx="0" cy="673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V="1">
            <a:off x="4197350" y="2381250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3600450" y="5810250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can-flow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1590675" y="5810250"/>
            <a:ext cx="1785938" cy="809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97000"/>
              </a:lnSpc>
            </a:pPr>
            <a:r>
              <a:rPr lang="en-US" sz="2400"/>
              <a:t>dominance</a:t>
            </a:r>
          </a:p>
          <a:p>
            <a:pPr algn="ctr">
              <a:lnSpc>
                <a:spcPct val="97000"/>
              </a:lnSpc>
            </a:pPr>
            <a:r>
              <a:rPr lang="en-US" sz="2400">
                <a:latin typeface="Symbol" pitchFamily="18" charset="2"/>
              </a:rPr>
              <a:t>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2520950" y="2584450"/>
            <a:ext cx="0" cy="287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25650" y="717550"/>
            <a:ext cx="5257800" cy="517525"/>
          </a:xfrm>
          <a:noFill/>
        </p:spPr>
        <p:txBody>
          <a:bodyPr/>
          <a:lstStyle/>
          <a:p>
            <a:r>
              <a:rPr lang="en-US" smtClean="0"/>
              <a:t>LATTICE STRUCTURES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316288" y="2178050"/>
            <a:ext cx="2752725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{ARMY, CRYPTO}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473825" y="1771650"/>
            <a:ext cx="2379663" cy="758825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/>
            <a:r>
              <a:rPr lang="en-US" sz="2400"/>
              <a:t>Compartments</a:t>
            </a:r>
          </a:p>
          <a:p>
            <a:pPr algn="ctr"/>
            <a:r>
              <a:rPr lang="en-US" sz="2400"/>
              <a:t>and Categories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238250" y="4133850"/>
            <a:ext cx="1398588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{ARMY }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376988" y="4146550"/>
            <a:ext cx="1685925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{CRYPTO}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471988" y="6013450"/>
            <a:ext cx="415925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{}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H="1">
            <a:off x="1987550" y="2660650"/>
            <a:ext cx="2667000" cy="1371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2012950" y="4616450"/>
            <a:ext cx="2590800" cy="1244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V="1">
            <a:off x="4654550" y="4591050"/>
            <a:ext cx="2641600" cy="1320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4654550" y="2660650"/>
            <a:ext cx="2641600" cy="1371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025650" y="717550"/>
            <a:ext cx="5257800" cy="517525"/>
          </a:xfrm>
          <a:noFill/>
        </p:spPr>
        <p:txBody>
          <a:bodyPr/>
          <a:lstStyle/>
          <a:p>
            <a:r>
              <a:rPr lang="en-US" smtClean="0"/>
              <a:t>LATTICE STRUCTURES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787650" y="2495550"/>
            <a:ext cx="33528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/>
              <a:t>{ARMY, NUCLEAR, CRYPTO}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473825" y="1771650"/>
            <a:ext cx="2379663" cy="758825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/>
            <a:r>
              <a:rPr lang="en-US" sz="2400"/>
              <a:t>Compartments</a:t>
            </a:r>
          </a:p>
          <a:p>
            <a:pPr algn="ctr"/>
            <a:r>
              <a:rPr lang="en-US" sz="2400"/>
              <a:t>and Categories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66700" y="3689350"/>
            <a:ext cx="22733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/>
              <a:t>{ARMY, NUCLEAR}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422650" y="3702050"/>
            <a:ext cx="21082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/>
              <a:t>{ARMY, CRYPTO}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578600" y="3676650"/>
            <a:ext cx="25527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/>
              <a:t>{NUCLEAR, CRYPTO}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914400" y="4972050"/>
            <a:ext cx="10287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/>
              <a:t>{ARMY}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740150" y="4959350"/>
            <a:ext cx="14732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/>
              <a:t>{NUCLEAR}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124700" y="4959350"/>
            <a:ext cx="13081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/>
              <a:t>{CRYPTO}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4298950" y="6203950"/>
            <a:ext cx="3556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/>
              <a:t>{}</a:t>
            </a: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H="1" flipV="1">
            <a:off x="1479550" y="5327650"/>
            <a:ext cx="3009900" cy="889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V="1">
            <a:off x="4464050" y="5276850"/>
            <a:ext cx="0" cy="927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V="1">
            <a:off x="4464050" y="5289550"/>
            <a:ext cx="3251200" cy="914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 flipV="1">
            <a:off x="1466850" y="3981450"/>
            <a:ext cx="0" cy="901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 flipV="1">
            <a:off x="7753350" y="4019550"/>
            <a:ext cx="0" cy="8509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V="1">
            <a:off x="1479550" y="2774950"/>
            <a:ext cx="2959100" cy="838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V="1">
            <a:off x="4464050" y="2774950"/>
            <a:ext cx="0" cy="838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 flipH="1" flipV="1">
            <a:off x="4438650" y="2774950"/>
            <a:ext cx="330200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 flipH="1" flipV="1">
            <a:off x="1416050" y="3994150"/>
            <a:ext cx="307340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 flipV="1">
            <a:off x="4489450" y="3994150"/>
            <a:ext cx="326390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 flipV="1">
            <a:off x="1479550" y="3994150"/>
            <a:ext cx="300990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 flipH="1" flipV="1">
            <a:off x="4451350" y="3994150"/>
            <a:ext cx="332740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AAAAAA"/>
      </a:accent5>
      <a:accent6>
        <a:srgbClr val="000000"/>
      </a:accent6>
      <a:hlink>
        <a:srgbClr val="000000"/>
      </a:hlink>
      <a:folHlink>
        <a:srgbClr val="00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AAAAAA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AAAAAA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934</Words>
  <Application>Microsoft Office PowerPoint</Application>
  <PresentationFormat>Custom</PresentationFormat>
  <Paragraphs>267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Times New Roman</vt:lpstr>
      <vt:lpstr>Symbol</vt:lpstr>
      <vt:lpstr>Default Design</vt:lpstr>
      <vt:lpstr>TOPIC</vt:lpstr>
      <vt:lpstr>LATTICE-BASED MODELS</vt:lpstr>
      <vt:lpstr>DENNING'S AXIOMS</vt:lpstr>
      <vt:lpstr>DENNING'S AXIOMS</vt:lpstr>
      <vt:lpstr>DENNING'S AXIOMS IMPLY</vt:lpstr>
      <vt:lpstr>LATTICE STRUCTURES</vt:lpstr>
      <vt:lpstr>LATTICE STRUCTURES</vt:lpstr>
      <vt:lpstr>LATTICE STRUCTURES</vt:lpstr>
      <vt:lpstr>LATTICE STRUCTURES</vt:lpstr>
      <vt:lpstr>LATTICE STRUCTURES</vt:lpstr>
      <vt:lpstr>LATTICE STRUCTURES</vt:lpstr>
      <vt:lpstr>SMITH'S LATTICE</vt:lpstr>
      <vt:lpstr>SMITH'S LATTICE</vt:lpstr>
      <vt:lpstr>EMBEDDING A POSET IN A LATTICE</vt:lpstr>
      <vt:lpstr>EMBEDDING A POSET IN A LATTICE</vt:lpstr>
      <vt:lpstr>BLP BASIC ASSUMPTIONS</vt:lpstr>
      <vt:lpstr>BLP MODEL  (LIBERAL STAR-PROPERTY)</vt:lpstr>
      <vt:lpstr>BLP MODEL  (STRICT STAR-PROPERTY)</vt:lpstr>
      <vt:lpstr>BLP MODEL</vt:lpstr>
      <vt:lpstr>STAR-PROPERTY</vt:lpstr>
      <vt:lpstr>BIBA MODEL</vt:lpstr>
      <vt:lpstr>EQUIVALENCE OF BLP AND BIBA</vt:lpstr>
      <vt:lpstr>EQUIVALENCE OF BLP AND BIBA</vt:lpstr>
      <vt:lpstr>EQUIVALENCE OF BLP AND BIBA</vt:lpstr>
      <vt:lpstr>COMBINATION OF DISTINCT LATTICES </vt:lpstr>
      <vt:lpstr>BLP AND BIBA</vt:lpstr>
      <vt:lpstr>LIPNER'S LATTICE</vt:lpstr>
      <vt:lpstr>LIPNER'S LATTICE</vt:lpstr>
      <vt:lpstr>LIPNER'S LATTICE</vt:lpstr>
      <vt:lpstr>DYNAMIC LABELS IN BLP</vt:lpstr>
      <vt:lpstr>DYNAMIC LABELS IN BLP</vt:lpstr>
    </vt:vector>
  </TitlesOfParts>
  <Company>LIST, GMU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</dc:title>
  <dc:creator>Ravi Sandhu</dc:creator>
  <cp:lastModifiedBy>utsa</cp:lastModifiedBy>
  <cp:revision>4</cp:revision>
  <dcterms:created xsi:type="dcterms:W3CDTF">1999-09-08T19:58:49Z</dcterms:created>
  <dcterms:modified xsi:type="dcterms:W3CDTF">2012-02-03T01:40:58Z</dcterms:modified>
</cp:coreProperties>
</file>