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7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258300" cy="6997700"/>
  <p:notesSz cx="7315200" cy="9601200"/>
  <p:defaultTextStyle>
    <a:defPPr>
      <a:defRPr lang="en-US"/>
    </a:defPPr>
    <a:lvl1pPr algn="l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422" y="-96"/>
      </p:cViewPr>
      <p:guideLst>
        <p:guide orient="horz" pos="2204"/>
        <p:guide pos="29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281156" y="456025"/>
            <a:ext cx="1520128" cy="240359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5152" tIns="47576" rIns="95152" bIns="47576" anchor="ctr"/>
          <a:lstStyle/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281156" y="59266"/>
            <a:ext cx="1460385" cy="3424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6078" tIns="26431" rIns="66078" bIns="26431">
            <a:spAutoFit/>
          </a:bodyPr>
          <a:lstStyle/>
          <a:p>
            <a:pPr>
              <a:lnSpc>
                <a:spcPct val="102000"/>
              </a:lnSpc>
            </a:pPr>
            <a:r>
              <a:rPr lang="en-US" sz="900" b="0" dirty="0"/>
              <a:t>INFS 762 Fall 1993</a:t>
            </a:r>
          </a:p>
          <a:p>
            <a:pPr>
              <a:lnSpc>
                <a:spcPct val="102000"/>
              </a:lnSpc>
            </a:pPr>
            <a:r>
              <a:rPr lang="en-US" sz="900" b="0" dirty="0"/>
              <a:t>The Chinese Wall Lattice</a:t>
            </a:r>
          </a:p>
        </p:txBody>
      </p:sp>
      <p:sp useBgFill="1">
        <p:nvSpPr>
          <p:cNvPr id="3076" name="Rectangle 4"/>
          <p:cNvSpPr>
            <a:spLocks noChangeArrowheads="1"/>
          </p:cNvSpPr>
          <p:nvPr/>
        </p:nvSpPr>
        <p:spPr bwMode="auto">
          <a:xfrm>
            <a:off x="1281156" y="4629385"/>
            <a:ext cx="1199444" cy="194635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wrap="none" lIns="66078" tIns="26431" rIns="66078" bIns="26431">
            <a:spAutoFit/>
          </a:bodyPr>
          <a:lstStyle/>
          <a:p>
            <a:pPr>
              <a:lnSpc>
                <a:spcPct val="102000"/>
              </a:lnSpc>
            </a:pPr>
            <a:r>
              <a:rPr lang="en-US" sz="900" b="0" dirty="0"/>
              <a:t>© 1993 Ravi </a:t>
            </a:r>
            <a:r>
              <a:rPr lang="en-US" sz="900" b="0" dirty="0" err="1"/>
              <a:t>Sandhu</a:t>
            </a:r>
            <a:endParaRPr lang="en-US" sz="900" b="0" dirty="0"/>
          </a:p>
        </p:txBody>
      </p:sp>
      <p:sp useBgFill="1">
        <p:nvSpPr>
          <p:cNvPr id="3077" name="Rectangle 5"/>
          <p:cNvSpPr>
            <a:spLocks noChangeArrowheads="1"/>
          </p:cNvSpPr>
          <p:nvPr/>
        </p:nvSpPr>
        <p:spPr bwMode="auto">
          <a:xfrm>
            <a:off x="1281156" y="8817563"/>
            <a:ext cx="1199444" cy="194635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wrap="none" lIns="66078" tIns="26431" rIns="66078" bIns="26431">
            <a:spAutoFit/>
          </a:bodyPr>
          <a:lstStyle/>
          <a:p>
            <a:pPr>
              <a:lnSpc>
                <a:spcPct val="102000"/>
              </a:lnSpc>
            </a:pPr>
            <a:r>
              <a:rPr lang="en-US" sz="900" b="0" dirty="0"/>
              <a:t>© 1993 Ravi </a:t>
            </a:r>
            <a:r>
              <a:rPr lang="en-US" sz="900" b="0" dirty="0" err="1"/>
              <a:t>Sandhu</a:t>
            </a:r>
            <a:endParaRPr lang="en-US" sz="9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598488"/>
            <a:ext cx="4794250" cy="3622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738" y="2173288"/>
            <a:ext cx="7870825" cy="1500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9063" y="3965575"/>
            <a:ext cx="6480175" cy="1787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3550" y="1633538"/>
            <a:ext cx="8331200" cy="46180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1950" y="742950"/>
            <a:ext cx="2082800" cy="5508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3550" y="742950"/>
            <a:ext cx="6096000" cy="5508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50" y="1633538"/>
            <a:ext cx="8331200" cy="46180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4497388"/>
            <a:ext cx="7869237" cy="1389062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838" y="2965450"/>
            <a:ext cx="7869237" cy="15319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550" y="1633538"/>
            <a:ext cx="4089400" cy="461803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0" y="1633538"/>
            <a:ext cx="4089400" cy="461803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0" y="280988"/>
            <a:ext cx="8331200" cy="11652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550" y="1566863"/>
            <a:ext cx="4089400" cy="6524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" y="2219325"/>
            <a:ext cx="4089400" cy="4032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566863"/>
            <a:ext cx="4090987" cy="6524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219325"/>
            <a:ext cx="4090987" cy="4032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0" y="279400"/>
            <a:ext cx="3044825" cy="11842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0" y="279400"/>
            <a:ext cx="5175250" cy="59721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550" y="1463675"/>
            <a:ext cx="3044825" cy="478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513" y="4899025"/>
            <a:ext cx="5554662" cy="577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14513" y="625475"/>
            <a:ext cx="5554662" cy="4198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4513" y="5476875"/>
            <a:ext cx="5554662" cy="820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70150" y="742950"/>
            <a:ext cx="4368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Slide Title Goes Here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096250" y="133350"/>
            <a:ext cx="9017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spAutoFit/>
          </a:bodyPr>
          <a:lstStyle/>
          <a:p>
            <a:pPr marL="228600" indent="-228600" algn="r">
              <a:lnSpc>
                <a:spcPct val="130000"/>
              </a:lnSpc>
              <a:spcBef>
                <a:spcPct val="65000"/>
              </a:spcBef>
            </a:pPr>
            <a:fld id="{7F5D1E03-24BC-415F-A918-B282DD00A53A}" type="slidenum">
              <a:rPr lang="en-US" sz="900" b="0"/>
              <a:pPr marL="228600" indent="-228600" algn="r">
                <a:lnSpc>
                  <a:spcPct val="130000"/>
                </a:lnSpc>
                <a:spcBef>
                  <a:spcPct val="65000"/>
                </a:spcBef>
              </a:pPr>
              <a:t>‹#›</a:t>
            </a:fld>
            <a:endParaRPr lang="en-US" sz="900" b="0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234950" y="1492250"/>
            <a:ext cx="88011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30650" y="577850"/>
            <a:ext cx="1422400" cy="457200"/>
          </a:xfrm>
          <a:noFill/>
          <a:ln/>
        </p:spPr>
        <p:txBody>
          <a:bodyPr/>
          <a:lstStyle/>
          <a:p>
            <a:r>
              <a:rPr lang="en-US"/>
              <a:t>TOPIC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269555" y="2597150"/>
            <a:ext cx="2769989" cy="14639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600" b="0" dirty="0" smtClean="0"/>
              <a:t>SYSTEM Z</a:t>
            </a:r>
            <a:endParaRPr lang="en-US" sz="3600" b="0" dirty="0"/>
          </a:p>
          <a:p>
            <a:pPr algn="ctr">
              <a:lnSpc>
                <a:spcPct val="85000"/>
              </a:lnSpc>
            </a:pPr>
            <a:endParaRPr lang="en-US" sz="3600" b="0" dirty="0"/>
          </a:p>
          <a:p>
            <a:pPr algn="ctr">
              <a:lnSpc>
                <a:spcPct val="85000"/>
              </a:lnSpc>
            </a:pPr>
            <a:r>
              <a:rPr lang="en-US" sz="3600" b="0" dirty="0"/>
              <a:t>Ravi </a:t>
            </a:r>
            <a:r>
              <a:rPr lang="en-US" sz="3600" b="0" dirty="0" err="1"/>
              <a:t>Sandhu</a:t>
            </a:r>
            <a:endParaRPr lang="en-US" sz="36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2724151" y="4847721"/>
            <a:ext cx="411479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This lecture is primarily based on:</a:t>
            </a:r>
          </a:p>
          <a:p>
            <a:r>
              <a:rPr lang="en-US" b="0" dirty="0" smtClean="0"/>
              <a:t>John </a:t>
            </a:r>
            <a:r>
              <a:rPr lang="en-US" b="0" dirty="0" smtClean="0"/>
              <a:t>McLean, Roger R. Schell and Donald L. Brinkley, "Security Models." Encyclopedia of Software Engineering, </a:t>
            </a:r>
            <a:endParaRPr lang="en-US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5171" y="742950"/>
            <a:ext cx="4898777" cy="522194"/>
          </a:xfrm>
          <a:noFill/>
          <a:ln/>
        </p:spPr>
        <p:txBody>
          <a:bodyPr/>
          <a:lstStyle/>
          <a:p>
            <a:r>
              <a:rPr lang="en-US" dirty="0" smtClean="0"/>
              <a:t>NON-INTERFERENCE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742950" y="3575050"/>
            <a:ext cx="8001000" cy="76200"/>
          </a:xfrm>
          <a:prstGeom prst="straightConnector1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438150" y="3803650"/>
            <a:ext cx="65915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1950" y="2127250"/>
            <a:ext cx="87716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8150" y="4946650"/>
            <a:ext cx="106952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1885950" y="2660650"/>
            <a:ext cx="0" cy="914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2647950" y="2660650"/>
            <a:ext cx="0" cy="914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790950" y="2660650"/>
            <a:ext cx="0" cy="914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933950" y="2660650"/>
            <a:ext cx="0" cy="914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5467350" y="2660650"/>
            <a:ext cx="0" cy="914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8286750" y="2660650"/>
            <a:ext cx="0" cy="914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6381750" y="2660650"/>
            <a:ext cx="0" cy="914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7296150" y="2660650"/>
            <a:ext cx="0" cy="914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2495550" y="3651250"/>
            <a:ext cx="0" cy="914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3257550" y="3651250"/>
            <a:ext cx="0" cy="914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400550" y="3651250"/>
            <a:ext cx="0" cy="914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5543550" y="3651250"/>
            <a:ext cx="0" cy="914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6076950" y="3651250"/>
            <a:ext cx="0" cy="914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6991350" y="3651250"/>
            <a:ext cx="0" cy="914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7905750" y="3651250"/>
            <a:ext cx="0" cy="914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763172" y="2203450"/>
            <a:ext cx="35137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H</a:t>
            </a:r>
            <a:endParaRPr lang="en-US" b="0" dirty="0"/>
          </a:p>
        </p:txBody>
      </p:sp>
      <p:sp>
        <p:nvSpPr>
          <p:cNvPr id="28" name="TextBox 27"/>
          <p:cNvSpPr txBox="1"/>
          <p:nvPr/>
        </p:nvSpPr>
        <p:spPr>
          <a:xfrm>
            <a:off x="2448972" y="2203450"/>
            <a:ext cx="35137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L</a:t>
            </a:r>
            <a:endParaRPr lang="en-US" b="0" dirty="0"/>
          </a:p>
        </p:txBody>
      </p:sp>
      <p:sp>
        <p:nvSpPr>
          <p:cNvPr id="29" name="TextBox 28"/>
          <p:cNvSpPr txBox="1"/>
          <p:nvPr/>
        </p:nvSpPr>
        <p:spPr>
          <a:xfrm>
            <a:off x="3562350" y="2203450"/>
            <a:ext cx="35137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L</a:t>
            </a:r>
            <a:endParaRPr lang="en-US" b="0" dirty="0"/>
          </a:p>
        </p:txBody>
      </p:sp>
      <p:sp>
        <p:nvSpPr>
          <p:cNvPr id="30" name="TextBox 29"/>
          <p:cNvSpPr txBox="1"/>
          <p:nvPr/>
        </p:nvSpPr>
        <p:spPr>
          <a:xfrm>
            <a:off x="4705350" y="2203450"/>
            <a:ext cx="35137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H</a:t>
            </a:r>
            <a:endParaRPr lang="en-US" b="0" dirty="0"/>
          </a:p>
        </p:txBody>
      </p:sp>
      <p:sp>
        <p:nvSpPr>
          <p:cNvPr id="31" name="TextBox 30"/>
          <p:cNvSpPr txBox="1"/>
          <p:nvPr/>
        </p:nvSpPr>
        <p:spPr>
          <a:xfrm>
            <a:off x="5268372" y="2203450"/>
            <a:ext cx="35137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H</a:t>
            </a:r>
            <a:endParaRPr lang="en-US" b="0" dirty="0"/>
          </a:p>
        </p:txBody>
      </p:sp>
      <p:sp>
        <p:nvSpPr>
          <p:cNvPr id="32" name="TextBox 31"/>
          <p:cNvSpPr txBox="1"/>
          <p:nvPr/>
        </p:nvSpPr>
        <p:spPr>
          <a:xfrm>
            <a:off x="6182772" y="2203450"/>
            <a:ext cx="35137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L</a:t>
            </a:r>
            <a:endParaRPr lang="en-US" b="0" dirty="0"/>
          </a:p>
        </p:txBody>
      </p:sp>
      <p:sp>
        <p:nvSpPr>
          <p:cNvPr id="33" name="TextBox 32"/>
          <p:cNvSpPr txBox="1"/>
          <p:nvPr/>
        </p:nvSpPr>
        <p:spPr>
          <a:xfrm>
            <a:off x="7097172" y="2203450"/>
            <a:ext cx="35137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H</a:t>
            </a:r>
            <a:endParaRPr lang="en-US" b="0" dirty="0"/>
          </a:p>
        </p:txBody>
      </p:sp>
      <p:sp>
        <p:nvSpPr>
          <p:cNvPr id="34" name="TextBox 33"/>
          <p:cNvSpPr txBox="1"/>
          <p:nvPr/>
        </p:nvSpPr>
        <p:spPr>
          <a:xfrm>
            <a:off x="8134350" y="2203450"/>
            <a:ext cx="35137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H</a:t>
            </a:r>
            <a:endParaRPr lang="en-US" b="0" dirty="0"/>
          </a:p>
        </p:txBody>
      </p:sp>
      <p:sp>
        <p:nvSpPr>
          <p:cNvPr id="35" name="TextBox 34"/>
          <p:cNvSpPr txBox="1"/>
          <p:nvPr/>
        </p:nvSpPr>
        <p:spPr>
          <a:xfrm>
            <a:off x="2326194" y="4681218"/>
            <a:ext cx="35137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H</a:t>
            </a:r>
            <a:endParaRPr lang="en-US" b="0" dirty="0"/>
          </a:p>
        </p:txBody>
      </p:sp>
      <p:sp>
        <p:nvSpPr>
          <p:cNvPr id="36" name="TextBox 35"/>
          <p:cNvSpPr txBox="1"/>
          <p:nvPr/>
        </p:nvSpPr>
        <p:spPr>
          <a:xfrm>
            <a:off x="3011994" y="4681218"/>
            <a:ext cx="35137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H</a:t>
            </a:r>
            <a:endParaRPr lang="en-US" b="0" dirty="0"/>
          </a:p>
        </p:txBody>
      </p:sp>
      <p:sp>
        <p:nvSpPr>
          <p:cNvPr id="37" name="TextBox 36"/>
          <p:cNvSpPr txBox="1"/>
          <p:nvPr/>
        </p:nvSpPr>
        <p:spPr>
          <a:xfrm>
            <a:off x="4125372" y="4681218"/>
            <a:ext cx="35137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H</a:t>
            </a:r>
            <a:endParaRPr lang="en-US" b="0" dirty="0"/>
          </a:p>
        </p:txBody>
      </p:sp>
      <p:sp>
        <p:nvSpPr>
          <p:cNvPr id="38" name="TextBox 37"/>
          <p:cNvSpPr txBox="1"/>
          <p:nvPr/>
        </p:nvSpPr>
        <p:spPr>
          <a:xfrm>
            <a:off x="5268372" y="4681218"/>
            <a:ext cx="35137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L</a:t>
            </a:r>
            <a:endParaRPr lang="en-US" b="0" dirty="0"/>
          </a:p>
        </p:txBody>
      </p:sp>
      <p:sp>
        <p:nvSpPr>
          <p:cNvPr id="39" name="TextBox 38"/>
          <p:cNvSpPr txBox="1"/>
          <p:nvPr/>
        </p:nvSpPr>
        <p:spPr>
          <a:xfrm>
            <a:off x="5954172" y="4681218"/>
            <a:ext cx="35137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L</a:t>
            </a:r>
            <a:endParaRPr lang="en-US" b="0" dirty="0"/>
          </a:p>
        </p:txBody>
      </p:sp>
      <p:sp>
        <p:nvSpPr>
          <p:cNvPr id="40" name="TextBox 39"/>
          <p:cNvSpPr txBox="1"/>
          <p:nvPr/>
        </p:nvSpPr>
        <p:spPr>
          <a:xfrm>
            <a:off x="6745794" y="4681218"/>
            <a:ext cx="35137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H</a:t>
            </a:r>
            <a:endParaRPr lang="en-US" b="0" dirty="0"/>
          </a:p>
        </p:txBody>
      </p:sp>
      <p:sp>
        <p:nvSpPr>
          <p:cNvPr id="41" name="TextBox 40"/>
          <p:cNvSpPr txBox="1"/>
          <p:nvPr/>
        </p:nvSpPr>
        <p:spPr>
          <a:xfrm>
            <a:off x="7660194" y="4681218"/>
            <a:ext cx="35137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L</a:t>
            </a:r>
            <a:endParaRPr lang="en-US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5171" y="742950"/>
            <a:ext cx="4898777" cy="522194"/>
          </a:xfrm>
          <a:noFill/>
          <a:ln/>
        </p:spPr>
        <p:txBody>
          <a:bodyPr/>
          <a:lstStyle/>
          <a:p>
            <a:r>
              <a:rPr lang="en-US" dirty="0" smtClean="0"/>
              <a:t>NON-INTERFERENCE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742950" y="3575050"/>
            <a:ext cx="8001000" cy="76200"/>
          </a:xfrm>
          <a:prstGeom prst="straightConnector1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438150" y="3803650"/>
            <a:ext cx="65915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1950" y="2127250"/>
            <a:ext cx="87716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8150" y="4946650"/>
            <a:ext cx="106952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1885950" y="2660650"/>
            <a:ext cx="0" cy="914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2647950" y="2660650"/>
            <a:ext cx="0" cy="914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790950" y="2660650"/>
            <a:ext cx="0" cy="914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933950" y="2660650"/>
            <a:ext cx="0" cy="914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5467350" y="2660650"/>
            <a:ext cx="0" cy="914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8286750" y="2660650"/>
            <a:ext cx="0" cy="914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6381750" y="2660650"/>
            <a:ext cx="0" cy="914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7296150" y="2660650"/>
            <a:ext cx="0" cy="914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5543550" y="3651250"/>
            <a:ext cx="0" cy="914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6076950" y="3651250"/>
            <a:ext cx="0" cy="914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7905750" y="3651250"/>
            <a:ext cx="0" cy="914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763172" y="2203450"/>
            <a:ext cx="35137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H</a:t>
            </a:r>
            <a:endParaRPr lang="en-US" b="0" dirty="0"/>
          </a:p>
        </p:txBody>
      </p:sp>
      <p:sp>
        <p:nvSpPr>
          <p:cNvPr id="28" name="TextBox 27"/>
          <p:cNvSpPr txBox="1"/>
          <p:nvPr/>
        </p:nvSpPr>
        <p:spPr>
          <a:xfrm>
            <a:off x="2448972" y="2203450"/>
            <a:ext cx="35137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L</a:t>
            </a:r>
            <a:endParaRPr lang="en-US" b="0" dirty="0"/>
          </a:p>
        </p:txBody>
      </p:sp>
      <p:sp>
        <p:nvSpPr>
          <p:cNvPr id="29" name="TextBox 28"/>
          <p:cNvSpPr txBox="1"/>
          <p:nvPr/>
        </p:nvSpPr>
        <p:spPr>
          <a:xfrm>
            <a:off x="3562350" y="2203450"/>
            <a:ext cx="35137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L</a:t>
            </a:r>
            <a:endParaRPr lang="en-US" b="0" dirty="0"/>
          </a:p>
        </p:txBody>
      </p:sp>
      <p:sp>
        <p:nvSpPr>
          <p:cNvPr id="30" name="TextBox 29"/>
          <p:cNvSpPr txBox="1"/>
          <p:nvPr/>
        </p:nvSpPr>
        <p:spPr>
          <a:xfrm>
            <a:off x="4705350" y="2203450"/>
            <a:ext cx="35137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H</a:t>
            </a:r>
            <a:endParaRPr lang="en-US" b="0" dirty="0"/>
          </a:p>
        </p:txBody>
      </p:sp>
      <p:sp>
        <p:nvSpPr>
          <p:cNvPr id="31" name="TextBox 30"/>
          <p:cNvSpPr txBox="1"/>
          <p:nvPr/>
        </p:nvSpPr>
        <p:spPr>
          <a:xfrm>
            <a:off x="5268372" y="2203450"/>
            <a:ext cx="35137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H</a:t>
            </a:r>
            <a:endParaRPr lang="en-US" b="0" dirty="0"/>
          </a:p>
        </p:txBody>
      </p:sp>
      <p:sp>
        <p:nvSpPr>
          <p:cNvPr id="32" name="TextBox 31"/>
          <p:cNvSpPr txBox="1"/>
          <p:nvPr/>
        </p:nvSpPr>
        <p:spPr>
          <a:xfrm>
            <a:off x="6182772" y="2203450"/>
            <a:ext cx="35137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L</a:t>
            </a:r>
            <a:endParaRPr lang="en-US" b="0" dirty="0"/>
          </a:p>
        </p:txBody>
      </p:sp>
      <p:sp>
        <p:nvSpPr>
          <p:cNvPr id="33" name="TextBox 32"/>
          <p:cNvSpPr txBox="1"/>
          <p:nvPr/>
        </p:nvSpPr>
        <p:spPr>
          <a:xfrm>
            <a:off x="7097172" y="2203450"/>
            <a:ext cx="35137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H</a:t>
            </a:r>
            <a:endParaRPr lang="en-US" b="0" dirty="0"/>
          </a:p>
        </p:txBody>
      </p:sp>
      <p:sp>
        <p:nvSpPr>
          <p:cNvPr id="34" name="TextBox 33"/>
          <p:cNvSpPr txBox="1"/>
          <p:nvPr/>
        </p:nvSpPr>
        <p:spPr>
          <a:xfrm>
            <a:off x="8134350" y="2203450"/>
            <a:ext cx="35137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H</a:t>
            </a:r>
            <a:endParaRPr lang="en-US" b="0" dirty="0"/>
          </a:p>
        </p:txBody>
      </p:sp>
      <p:sp>
        <p:nvSpPr>
          <p:cNvPr id="38" name="TextBox 37"/>
          <p:cNvSpPr txBox="1"/>
          <p:nvPr/>
        </p:nvSpPr>
        <p:spPr>
          <a:xfrm>
            <a:off x="5268372" y="4681218"/>
            <a:ext cx="35137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L</a:t>
            </a:r>
            <a:endParaRPr lang="en-US" b="0" dirty="0"/>
          </a:p>
        </p:txBody>
      </p:sp>
      <p:sp>
        <p:nvSpPr>
          <p:cNvPr id="39" name="TextBox 38"/>
          <p:cNvSpPr txBox="1"/>
          <p:nvPr/>
        </p:nvSpPr>
        <p:spPr>
          <a:xfrm>
            <a:off x="5954172" y="4681218"/>
            <a:ext cx="35137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L</a:t>
            </a:r>
            <a:endParaRPr lang="en-US" b="0" dirty="0"/>
          </a:p>
        </p:txBody>
      </p:sp>
      <p:sp>
        <p:nvSpPr>
          <p:cNvPr id="41" name="TextBox 40"/>
          <p:cNvSpPr txBox="1"/>
          <p:nvPr/>
        </p:nvSpPr>
        <p:spPr>
          <a:xfrm>
            <a:off x="7660194" y="4681218"/>
            <a:ext cx="35137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L</a:t>
            </a:r>
            <a:endParaRPr lang="en-US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5171" y="742950"/>
            <a:ext cx="4898777" cy="522194"/>
          </a:xfrm>
          <a:noFill/>
          <a:ln/>
        </p:spPr>
        <p:txBody>
          <a:bodyPr/>
          <a:lstStyle/>
          <a:p>
            <a:r>
              <a:rPr lang="en-US" dirty="0" smtClean="0"/>
              <a:t>NON-INTERFERENCE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742950" y="3575050"/>
            <a:ext cx="8001000" cy="76200"/>
          </a:xfrm>
          <a:prstGeom prst="straightConnector1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438150" y="3803650"/>
            <a:ext cx="65915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1950" y="2127250"/>
            <a:ext cx="87716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8150" y="4946650"/>
            <a:ext cx="106952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647950" y="2660650"/>
            <a:ext cx="0" cy="914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790950" y="2660650"/>
            <a:ext cx="0" cy="914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6381750" y="2660650"/>
            <a:ext cx="0" cy="914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5543550" y="3651250"/>
            <a:ext cx="0" cy="914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6076950" y="3651250"/>
            <a:ext cx="0" cy="914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7905750" y="3651250"/>
            <a:ext cx="0" cy="914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448972" y="2203450"/>
            <a:ext cx="35137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L</a:t>
            </a:r>
            <a:endParaRPr lang="en-US" b="0" dirty="0"/>
          </a:p>
        </p:txBody>
      </p:sp>
      <p:sp>
        <p:nvSpPr>
          <p:cNvPr id="29" name="TextBox 28"/>
          <p:cNvSpPr txBox="1"/>
          <p:nvPr/>
        </p:nvSpPr>
        <p:spPr>
          <a:xfrm>
            <a:off x="3562350" y="2203450"/>
            <a:ext cx="35137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L</a:t>
            </a:r>
            <a:endParaRPr lang="en-US" b="0" dirty="0"/>
          </a:p>
        </p:txBody>
      </p:sp>
      <p:sp>
        <p:nvSpPr>
          <p:cNvPr id="32" name="TextBox 31"/>
          <p:cNvSpPr txBox="1"/>
          <p:nvPr/>
        </p:nvSpPr>
        <p:spPr>
          <a:xfrm>
            <a:off x="6182772" y="2203450"/>
            <a:ext cx="35137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L</a:t>
            </a:r>
            <a:endParaRPr lang="en-US" b="0" dirty="0"/>
          </a:p>
        </p:txBody>
      </p:sp>
      <p:sp>
        <p:nvSpPr>
          <p:cNvPr id="38" name="TextBox 37"/>
          <p:cNvSpPr txBox="1"/>
          <p:nvPr/>
        </p:nvSpPr>
        <p:spPr>
          <a:xfrm>
            <a:off x="5268372" y="4681218"/>
            <a:ext cx="35137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L</a:t>
            </a:r>
            <a:endParaRPr lang="en-US" b="0" dirty="0"/>
          </a:p>
        </p:txBody>
      </p:sp>
      <p:sp>
        <p:nvSpPr>
          <p:cNvPr id="39" name="TextBox 38"/>
          <p:cNvSpPr txBox="1"/>
          <p:nvPr/>
        </p:nvSpPr>
        <p:spPr>
          <a:xfrm>
            <a:off x="5954172" y="4681218"/>
            <a:ext cx="35137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L</a:t>
            </a:r>
            <a:endParaRPr lang="en-US" b="0" dirty="0"/>
          </a:p>
        </p:txBody>
      </p:sp>
      <p:sp>
        <p:nvSpPr>
          <p:cNvPr id="41" name="TextBox 40"/>
          <p:cNvSpPr txBox="1"/>
          <p:nvPr/>
        </p:nvSpPr>
        <p:spPr>
          <a:xfrm>
            <a:off x="7660194" y="4681218"/>
            <a:ext cx="35137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L</a:t>
            </a:r>
            <a:endParaRPr lang="en-US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5171" y="742950"/>
            <a:ext cx="4898777" cy="522194"/>
          </a:xfrm>
          <a:noFill/>
          <a:ln/>
        </p:spPr>
        <p:txBody>
          <a:bodyPr/>
          <a:lstStyle/>
          <a:p>
            <a:r>
              <a:rPr lang="en-US" dirty="0" smtClean="0"/>
              <a:t>NON-INTERFERENCE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6305550" y="6394450"/>
            <a:ext cx="2209800" cy="381000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2432050"/>
            <a:ext cx="8805863" cy="233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 bwMode="auto">
          <a:xfrm>
            <a:off x="285750" y="2355850"/>
            <a:ext cx="5867400" cy="457200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66750" y="4413250"/>
            <a:ext cx="8305800" cy="381000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5171" y="742950"/>
            <a:ext cx="4898777" cy="522194"/>
          </a:xfrm>
          <a:noFill/>
          <a:ln/>
        </p:spPr>
        <p:txBody>
          <a:bodyPr/>
          <a:lstStyle/>
          <a:p>
            <a:r>
              <a:rPr lang="en-US" dirty="0" smtClean="0"/>
              <a:t>NON-INTERFERENCE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904" y="1636713"/>
            <a:ext cx="8008046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 bwMode="auto">
          <a:xfrm>
            <a:off x="6305550" y="6394450"/>
            <a:ext cx="2209800" cy="381000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10084" y="742950"/>
            <a:ext cx="6488957" cy="522194"/>
          </a:xfrm>
          <a:noFill/>
          <a:ln/>
        </p:spPr>
        <p:txBody>
          <a:bodyPr/>
          <a:lstStyle/>
          <a:p>
            <a:r>
              <a:rPr lang="en-US" dirty="0" smtClean="0"/>
              <a:t>NON-INTERFERENCE </a:t>
            </a:r>
            <a:r>
              <a:rPr lang="en-US" dirty="0" err="1" smtClean="0"/>
              <a:t>vs</a:t>
            </a:r>
            <a:r>
              <a:rPr lang="en-US" dirty="0" smtClean="0"/>
              <a:t> BLP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6305550" y="6394450"/>
            <a:ext cx="2209800" cy="381000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" y="1822450"/>
            <a:ext cx="7905750" cy="143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438150" y="1746250"/>
            <a:ext cx="5105400" cy="457200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3951" y="3270250"/>
            <a:ext cx="685799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Generally understood that non-interference can deal with storage covert channels but not with timing covert channels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" y="4184650"/>
            <a:ext cx="7848600" cy="140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4629150" y="5251450"/>
            <a:ext cx="3581400" cy="304800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388" y="742950"/>
            <a:ext cx="9156353" cy="522194"/>
          </a:xfrm>
          <a:noFill/>
          <a:ln/>
        </p:spPr>
        <p:txBody>
          <a:bodyPr/>
          <a:lstStyle/>
          <a:p>
            <a:r>
              <a:rPr lang="en-US" dirty="0" smtClean="0"/>
              <a:t>NON-INTERFERENCE AND ENCRYPTION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6305550" y="6394450"/>
            <a:ext cx="2209800" cy="381000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62350" y="3270250"/>
            <a:ext cx="3276600" cy="1371600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XOR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4400550" y="2355850"/>
            <a:ext cx="0" cy="914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924550" y="2355850"/>
            <a:ext cx="0" cy="914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248150" y="1974850"/>
            <a:ext cx="33855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38396" y="1974850"/>
            <a:ext cx="33855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5238750" y="4641850"/>
            <a:ext cx="0" cy="914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052596" y="5671818"/>
            <a:ext cx="33855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5750" y="5251450"/>
            <a:ext cx="3749809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X: plaintext</a:t>
            </a:r>
          </a:p>
          <a:p>
            <a:r>
              <a:rPr lang="en-US" dirty="0" smtClean="0"/>
              <a:t>V: encryption key (one-time pad)</a:t>
            </a:r>
          </a:p>
          <a:p>
            <a:r>
              <a:rPr lang="en-US" dirty="0" smtClean="0"/>
              <a:t>Y: </a:t>
            </a:r>
            <a:r>
              <a:rPr lang="en-US" dirty="0" err="1" smtClean="0"/>
              <a:t>ciphertext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154413" y="742950"/>
            <a:ext cx="1000274" cy="522194"/>
          </a:xfrm>
          <a:noFill/>
          <a:ln/>
        </p:spPr>
        <p:txBody>
          <a:bodyPr/>
          <a:lstStyle/>
          <a:p>
            <a:r>
              <a:rPr lang="en-US" dirty="0" smtClean="0"/>
              <a:t>BLP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" y="1593850"/>
            <a:ext cx="8686800" cy="4924105"/>
          </a:xfrm>
          <a:noFill/>
          <a:ln w="25400">
            <a:miter lim="800000"/>
            <a:headEnd/>
            <a:tailEnd/>
          </a:ln>
        </p:spPr>
        <p:txBody>
          <a:bodyPr vert="horz" wrap="squar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marL="482600" indent="-482600">
              <a:lnSpc>
                <a:spcPct val="89000"/>
              </a:lnSpc>
              <a:spcBef>
                <a:spcPts val="600"/>
              </a:spcBef>
            </a:pPr>
            <a:r>
              <a:rPr lang="en-US" dirty="0" smtClean="0"/>
              <a:t>S, fixed set of subjects</a:t>
            </a:r>
          </a:p>
          <a:p>
            <a:pPr marL="482600" indent="-482600">
              <a:lnSpc>
                <a:spcPct val="89000"/>
              </a:lnSpc>
              <a:spcBef>
                <a:spcPts val="600"/>
              </a:spcBef>
            </a:pPr>
            <a:r>
              <a:rPr lang="en-US" dirty="0" smtClean="0"/>
              <a:t>O, fixed set of objects</a:t>
            </a:r>
          </a:p>
          <a:p>
            <a:pPr marL="482600" indent="-482600">
              <a:lnSpc>
                <a:spcPct val="89000"/>
              </a:lnSpc>
              <a:spcBef>
                <a:spcPts val="600"/>
              </a:spcBef>
            </a:pPr>
            <a:r>
              <a:rPr lang="en-US" dirty="0" smtClean="0"/>
              <a:t>L, fixed lattice of security labels</a:t>
            </a:r>
          </a:p>
          <a:p>
            <a:pPr marL="482600" indent="-482600">
              <a:lnSpc>
                <a:spcPct val="89000"/>
              </a:lnSpc>
              <a:spcBef>
                <a:spcPts val="600"/>
              </a:spcBef>
            </a:pPr>
            <a:r>
              <a:rPr lang="en-US" dirty="0" smtClean="0"/>
              <a:t>F: S U </a:t>
            </a:r>
            <a:r>
              <a:rPr lang="en-US" dirty="0" smtClean="0"/>
              <a:t>O → L</a:t>
            </a:r>
            <a:r>
              <a:rPr lang="en-US" dirty="0" smtClean="0"/>
              <a:t>, assignment of security labels to subjects and objects</a:t>
            </a:r>
          </a:p>
          <a:p>
            <a:pPr marL="482600" indent="-482600">
              <a:lnSpc>
                <a:spcPct val="89000"/>
              </a:lnSpc>
              <a:spcBef>
                <a:spcPts val="600"/>
              </a:spcBef>
            </a:pPr>
            <a:r>
              <a:rPr lang="en-US" dirty="0" smtClean="0"/>
              <a:t>M: S X O </a:t>
            </a:r>
            <a:r>
              <a:rPr lang="en-US" dirty="0" smtClean="0"/>
              <a:t>→ </a:t>
            </a:r>
            <a:r>
              <a:rPr lang="en-US" dirty="0" smtClean="0"/>
              <a:t>2</a:t>
            </a:r>
            <a:r>
              <a:rPr lang="en-US" baseline="30000" dirty="0" smtClean="0"/>
              <a:t>{</a:t>
            </a:r>
            <a:r>
              <a:rPr lang="en-US" baseline="30000" dirty="0" err="1" smtClean="0"/>
              <a:t>read,write</a:t>
            </a:r>
            <a:r>
              <a:rPr lang="en-US" baseline="30000" dirty="0" smtClean="0"/>
              <a:t>}</a:t>
            </a:r>
            <a:r>
              <a:rPr lang="en-US" dirty="0" smtClean="0"/>
              <a:t>, access matrix</a:t>
            </a:r>
          </a:p>
          <a:p>
            <a:pPr marL="482600" indent="-482600">
              <a:lnSpc>
                <a:spcPct val="89000"/>
              </a:lnSpc>
              <a:spcBef>
                <a:spcPts val="600"/>
              </a:spcBef>
            </a:pPr>
            <a:r>
              <a:rPr lang="en-US" dirty="0" smtClean="0"/>
              <a:t>&lt;F,M&gt;, system state</a:t>
            </a:r>
          </a:p>
          <a:p>
            <a:pPr marL="482600" indent="-482600">
              <a:lnSpc>
                <a:spcPct val="89000"/>
              </a:lnSpc>
              <a:spcBef>
                <a:spcPts val="600"/>
              </a:spcBef>
            </a:pPr>
            <a:r>
              <a:rPr lang="en-US" dirty="0" smtClean="0"/>
              <a:t>V is set of all possible system states</a:t>
            </a:r>
          </a:p>
          <a:p>
            <a:pPr marL="482600" indent="-482600">
              <a:lnSpc>
                <a:spcPct val="89000"/>
              </a:lnSpc>
              <a:spcBef>
                <a:spcPts val="600"/>
              </a:spcBef>
            </a:pPr>
            <a:r>
              <a:rPr lang="en-US" dirty="0" smtClean="0"/>
              <a:t>A system consists of</a:t>
            </a:r>
          </a:p>
          <a:p>
            <a:pPr marL="882650" lvl="1" indent="-482600">
              <a:lnSpc>
                <a:spcPct val="89000"/>
              </a:lnSpc>
              <a:spcBef>
                <a:spcPts val="600"/>
              </a:spcBef>
            </a:pPr>
            <a:r>
              <a:rPr lang="en-US" dirty="0" smtClean="0"/>
              <a:t>An initial state v</a:t>
            </a:r>
            <a:r>
              <a:rPr lang="en-US" baseline="-25000" dirty="0" smtClean="0"/>
              <a:t>0</a:t>
            </a:r>
            <a:endParaRPr lang="en-US" dirty="0" smtClean="0"/>
          </a:p>
          <a:p>
            <a:pPr marL="882650" lvl="1" indent="-482600">
              <a:lnSpc>
                <a:spcPct val="89000"/>
              </a:lnSpc>
              <a:spcBef>
                <a:spcPts val="600"/>
              </a:spcBef>
            </a:pPr>
            <a:r>
              <a:rPr lang="en-US" dirty="0" smtClean="0"/>
              <a:t>A set of requests R</a:t>
            </a:r>
          </a:p>
          <a:p>
            <a:pPr marL="882650" lvl="1" indent="-482600">
              <a:lnSpc>
                <a:spcPct val="89000"/>
              </a:lnSpc>
              <a:spcBef>
                <a:spcPts val="600"/>
              </a:spcBef>
            </a:pPr>
            <a:r>
              <a:rPr lang="en-US" dirty="0" smtClean="0"/>
              <a:t>A state transition function T: V X R </a:t>
            </a:r>
            <a:r>
              <a:rPr lang="en-US" dirty="0" smtClean="0"/>
              <a:t>→ </a:t>
            </a:r>
            <a:r>
              <a:rPr lang="en-US" dirty="0" smtClean="0"/>
              <a:t>V</a:t>
            </a:r>
          </a:p>
          <a:p>
            <a:pPr marL="482600" indent="-482600">
              <a:lnSpc>
                <a:spcPct val="89000"/>
              </a:lnSpc>
              <a:spcBef>
                <a:spcPts val="600"/>
              </a:spcBef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154413" y="742950"/>
            <a:ext cx="1000274" cy="522194"/>
          </a:xfrm>
          <a:noFill/>
          <a:ln/>
        </p:spPr>
        <p:txBody>
          <a:bodyPr/>
          <a:lstStyle/>
          <a:p>
            <a:r>
              <a:rPr lang="en-US" dirty="0" smtClean="0"/>
              <a:t>BLP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" y="1822450"/>
            <a:ext cx="8686800" cy="3655616"/>
          </a:xfrm>
          <a:noFill/>
          <a:ln w="25400">
            <a:miter lim="800000"/>
            <a:headEnd/>
            <a:tailEnd/>
          </a:ln>
        </p:spPr>
        <p:txBody>
          <a:bodyPr vert="horz" wrap="squar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marL="482600" indent="-482600">
              <a:lnSpc>
                <a:spcPct val="89000"/>
              </a:lnSpc>
              <a:spcBef>
                <a:spcPct val="44000"/>
              </a:spcBef>
            </a:pPr>
            <a:r>
              <a:rPr lang="en-US" dirty="0" smtClean="0"/>
              <a:t>&lt;F,M&gt; is read secure (simple security) </a:t>
            </a:r>
            <a:r>
              <a:rPr lang="en-US" dirty="0" err="1" smtClean="0"/>
              <a:t>iff</a:t>
            </a:r>
            <a:r>
              <a:rPr lang="en-US" dirty="0" smtClean="0"/>
              <a:t> for all s, </a:t>
            </a:r>
            <a:r>
              <a:rPr lang="en-US" dirty="0" smtClean="0"/>
              <a:t>o</a:t>
            </a:r>
          </a:p>
          <a:p>
            <a:pPr marL="482600" indent="-482600" algn="ctr">
              <a:lnSpc>
                <a:spcPct val="89000"/>
              </a:lnSpc>
              <a:spcBef>
                <a:spcPct val="44000"/>
              </a:spcBef>
              <a:buNone/>
            </a:pPr>
            <a:r>
              <a:rPr lang="en-US" dirty="0" smtClean="0"/>
              <a:t> read in M[</a:t>
            </a:r>
            <a:r>
              <a:rPr lang="en-US" dirty="0" err="1" smtClean="0"/>
              <a:t>s,o</a:t>
            </a:r>
            <a:r>
              <a:rPr lang="en-US" dirty="0" smtClean="0"/>
              <a:t>] → F(s) ≥ F(o)</a:t>
            </a:r>
          </a:p>
          <a:p>
            <a:pPr marL="482600" indent="-482600">
              <a:lnSpc>
                <a:spcPct val="89000"/>
              </a:lnSpc>
              <a:spcBef>
                <a:spcPct val="44000"/>
              </a:spcBef>
            </a:pPr>
            <a:r>
              <a:rPr lang="en-US" dirty="0" smtClean="0"/>
              <a:t>&lt;F,M&gt; is </a:t>
            </a:r>
            <a:r>
              <a:rPr lang="en-US" dirty="0" smtClean="0"/>
              <a:t>write secure (star-property) </a:t>
            </a:r>
            <a:r>
              <a:rPr lang="en-US" dirty="0" err="1" smtClean="0"/>
              <a:t>iff</a:t>
            </a:r>
            <a:r>
              <a:rPr lang="en-US" dirty="0" smtClean="0"/>
              <a:t> </a:t>
            </a:r>
            <a:r>
              <a:rPr lang="en-US" dirty="0" smtClean="0"/>
              <a:t>for all s, o</a:t>
            </a:r>
          </a:p>
          <a:p>
            <a:pPr marL="482600" indent="-482600" algn="ctr">
              <a:lnSpc>
                <a:spcPct val="89000"/>
              </a:lnSpc>
              <a:spcBef>
                <a:spcPct val="44000"/>
              </a:spcBef>
              <a:buNone/>
            </a:pPr>
            <a:r>
              <a:rPr lang="en-US" dirty="0" smtClean="0"/>
              <a:t> </a:t>
            </a:r>
            <a:r>
              <a:rPr lang="en-US" dirty="0" smtClean="0"/>
              <a:t>write </a:t>
            </a:r>
            <a:r>
              <a:rPr lang="en-US" dirty="0" smtClean="0"/>
              <a:t>in M[</a:t>
            </a:r>
            <a:r>
              <a:rPr lang="en-US" dirty="0" err="1" smtClean="0"/>
              <a:t>s,o</a:t>
            </a:r>
            <a:r>
              <a:rPr lang="en-US" dirty="0" smtClean="0"/>
              <a:t>] → F(s) </a:t>
            </a:r>
            <a:r>
              <a:rPr lang="en-US" dirty="0" smtClean="0"/>
              <a:t>≤ </a:t>
            </a:r>
            <a:r>
              <a:rPr lang="en-US" dirty="0" smtClean="0"/>
              <a:t>F(o)</a:t>
            </a:r>
          </a:p>
          <a:p>
            <a:pPr marL="482600" lvl="0" indent="-482600">
              <a:lnSpc>
                <a:spcPct val="89000"/>
              </a:lnSpc>
              <a:spcBef>
                <a:spcPct val="44000"/>
              </a:spcBef>
            </a:pPr>
            <a:r>
              <a:rPr lang="en-US" dirty="0" smtClean="0">
                <a:solidFill>
                  <a:srgbClr val="000000"/>
                </a:solidFill>
              </a:rPr>
              <a:t>&lt;F,M&gt; is </a:t>
            </a:r>
            <a:r>
              <a:rPr lang="en-US" dirty="0" smtClean="0">
                <a:solidFill>
                  <a:srgbClr val="000000"/>
                </a:solidFill>
              </a:rPr>
              <a:t>state secure </a:t>
            </a:r>
            <a:r>
              <a:rPr lang="en-US" dirty="0" err="1" smtClean="0">
                <a:solidFill>
                  <a:srgbClr val="000000"/>
                </a:solidFill>
              </a:rPr>
              <a:t>iff</a:t>
            </a:r>
            <a:r>
              <a:rPr lang="en-US" dirty="0" smtClean="0">
                <a:solidFill>
                  <a:srgbClr val="000000"/>
                </a:solidFill>
              </a:rPr>
              <a:t> it is read secure and write secure</a:t>
            </a:r>
            <a:endParaRPr lang="en-US" dirty="0" smtClean="0">
              <a:solidFill>
                <a:srgbClr val="000000"/>
              </a:solidFill>
            </a:endParaRPr>
          </a:p>
          <a:p>
            <a:pPr marL="482600" indent="-482600" algn="ctr">
              <a:lnSpc>
                <a:spcPct val="89000"/>
              </a:lnSpc>
              <a:spcBef>
                <a:spcPct val="44000"/>
              </a:spcBef>
              <a:buNone/>
            </a:pPr>
            <a:endParaRPr lang="en-US" dirty="0" smtClean="0"/>
          </a:p>
          <a:p>
            <a:pPr marL="482600" indent="-482600">
              <a:lnSpc>
                <a:spcPct val="89000"/>
              </a:lnSpc>
              <a:spcBef>
                <a:spcPct val="44000"/>
              </a:spcBef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1565" y="742950"/>
            <a:ext cx="8745984" cy="522194"/>
          </a:xfrm>
          <a:noFill/>
          <a:ln/>
        </p:spPr>
        <p:txBody>
          <a:bodyPr/>
          <a:lstStyle/>
          <a:p>
            <a:r>
              <a:rPr lang="en-US" dirty="0" smtClean="0"/>
              <a:t>BLP BASIC SECURITY THEOREM (BST)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" y="1663700"/>
            <a:ext cx="7848600" cy="490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10209" y="742950"/>
            <a:ext cx="5488683" cy="522194"/>
          </a:xfrm>
          <a:noFill/>
          <a:ln/>
        </p:spPr>
        <p:txBody>
          <a:bodyPr/>
          <a:lstStyle/>
          <a:p>
            <a:r>
              <a:rPr lang="en-US" dirty="0" smtClean="0"/>
              <a:t>BLP WITH TRANQUILITY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" y="1822450"/>
            <a:ext cx="8686800" cy="7584897"/>
          </a:xfrm>
          <a:noFill/>
          <a:ln w="25400">
            <a:miter lim="800000"/>
            <a:headEnd/>
            <a:tailEnd/>
          </a:ln>
        </p:spPr>
        <p:txBody>
          <a:bodyPr vert="horz" wrap="squar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marL="482600" indent="-482600">
              <a:lnSpc>
                <a:spcPct val="89000"/>
              </a:lnSpc>
              <a:spcBef>
                <a:spcPct val="44000"/>
              </a:spcBef>
            </a:pPr>
            <a:r>
              <a:rPr lang="en-US" dirty="0" smtClean="0"/>
              <a:t>F does not change</a:t>
            </a:r>
          </a:p>
          <a:p>
            <a:pPr marL="482600" indent="-482600">
              <a:lnSpc>
                <a:spcPct val="89000"/>
              </a:lnSpc>
              <a:spcBef>
                <a:spcPct val="44000"/>
              </a:spcBef>
            </a:pPr>
            <a:r>
              <a:rPr lang="en-US" dirty="0" smtClean="0">
                <a:solidFill>
                  <a:srgbClr val="000000"/>
                </a:solidFill>
              </a:rPr>
              <a:t>F</a:t>
            </a:r>
            <a:r>
              <a:rPr lang="en-US" baseline="30000" dirty="0" smtClean="0">
                <a:solidFill>
                  <a:srgbClr val="000000"/>
                </a:solidFill>
              </a:rPr>
              <a:t>v</a:t>
            </a:r>
            <a:r>
              <a:rPr lang="en-US" dirty="0" smtClean="0">
                <a:solidFill>
                  <a:srgbClr val="000000"/>
                </a:solidFill>
              </a:rPr>
              <a:t>(s) = F</a:t>
            </a:r>
            <a:r>
              <a:rPr lang="en-US" baseline="30000" dirty="0" smtClean="0">
                <a:solidFill>
                  <a:srgbClr val="000000"/>
                </a:solidFill>
              </a:rPr>
              <a:t>v0</a:t>
            </a:r>
            <a:r>
              <a:rPr lang="en-US" dirty="0" smtClean="0">
                <a:solidFill>
                  <a:srgbClr val="000000"/>
                </a:solidFill>
              </a:rPr>
              <a:t>(s)</a:t>
            </a:r>
          </a:p>
          <a:p>
            <a:pPr marL="482600" indent="-482600">
              <a:lnSpc>
                <a:spcPct val="89000"/>
              </a:lnSpc>
              <a:spcBef>
                <a:spcPct val="44000"/>
              </a:spcBef>
            </a:pPr>
            <a:r>
              <a:rPr lang="en-US" dirty="0" smtClean="0">
                <a:solidFill>
                  <a:srgbClr val="000000"/>
                </a:solidFill>
              </a:rPr>
              <a:t>F</a:t>
            </a:r>
            <a:r>
              <a:rPr lang="en-US" baseline="30000" dirty="0" smtClean="0">
                <a:solidFill>
                  <a:srgbClr val="000000"/>
                </a:solidFill>
              </a:rPr>
              <a:t>v</a:t>
            </a:r>
            <a:r>
              <a:rPr lang="en-US" dirty="0" smtClean="0">
                <a:solidFill>
                  <a:srgbClr val="000000"/>
                </a:solidFill>
              </a:rPr>
              <a:t>(o) </a:t>
            </a:r>
            <a:r>
              <a:rPr lang="en-US" dirty="0" smtClean="0">
                <a:solidFill>
                  <a:srgbClr val="000000"/>
                </a:solidFill>
              </a:rPr>
              <a:t>= </a:t>
            </a:r>
            <a:r>
              <a:rPr lang="en-US" dirty="0" smtClean="0">
                <a:solidFill>
                  <a:srgbClr val="000000"/>
                </a:solidFill>
              </a:rPr>
              <a:t>F</a:t>
            </a:r>
            <a:r>
              <a:rPr lang="en-US" baseline="30000" dirty="0" smtClean="0">
                <a:solidFill>
                  <a:srgbClr val="000000"/>
                </a:solidFill>
              </a:rPr>
              <a:t>v0</a:t>
            </a:r>
            <a:r>
              <a:rPr lang="en-US" dirty="0" smtClean="0">
                <a:solidFill>
                  <a:srgbClr val="000000"/>
                </a:solidFill>
              </a:rPr>
              <a:t>(o)</a:t>
            </a:r>
          </a:p>
          <a:p>
            <a:pPr marL="482600" indent="-482600">
              <a:lnSpc>
                <a:spcPct val="89000"/>
              </a:lnSpc>
              <a:spcBef>
                <a:spcPct val="44000"/>
              </a:spcBef>
            </a:pPr>
            <a:endParaRPr lang="en-US" dirty="0" smtClean="0">
              <a:solidFill>
                <a:srgbClr val="000000"/>
              </a:solidFill>
            </a:endParaRPr>
          </a:p>
          <a:p>
            <a:pPr marL="482600" indent="-482600">
              <a:lnSpc>
                <a:spcPct val="89000"/>
              </a:lnSpc>
              <a:spcBef>
                <a:spcPct val="44000"/>
              </a:spcBef>
            </a:pPr>
            <a:r>
              <a:rPr lang="en-US" dirty="0" smtClean="0">
                <a:solidFill>
                  <a:srgbClr val="000000"/>
                </a:solidFill>
              </a:rPr>
              <a:t>BLP with tranquility is intuitively secure</a:t>
            </a:r>
          </a:p>
          <a:p>
            <a:pPr marL="482600" indent="-482600">
              <a:lnSpc>
                <a:spcPct val="89000"/>
              </a:lnSpc>
              <a:spcBef>
                <a:spcPct val="44000"/>
              </a:spcBef>
            </a:pPr>
            <a:r>
              <a:rPr lang="en-US" dirty="0" smtClean="0">
                <a:solidFill>
                  <a:srgbClr val="000000"/>
                </a:solidFill>
              </a:rPr>
              <a:t>BLP with tranquility satisfies BST and thereby is formally “secure”</a:t>
            </a:r>
          </a:p>
          <a:p>
            <a:pPr marL="482600" indent="-482600">
              <a:lnSpc>
                <a:spcPct val="89000"/>
              </a:lnSpc>
              <a:spcBef>
                <a:spcPct val="44000"/>
              </a:spcBef>
              <a:buNone/>
            </a:pPr>
            <a:r>
              <a:rPr lang="en-US" dirty="0" smtClean="0">
                <a:solidFill>
                  <a:srgbClr val="000000"/>
                </a:solidFill>
              </a:rPr>
              <a:t>BUT</a:t>
            </a:r>
          </a:p>
          <a:p>
            <a:pPr marL="482600" indent="-482600">
              <a:lnSpc>
                <a:spcPct val="89000"/>
              </a:lnSpc>
              <a:spcBef>
                <a:spcPct val="44000"/>
              </a:spcBef>
            </a:pPr>
            <a:r>
              <a:rPr lang="en-US" dirty="0" smtClean="0">
                <a:solidFill>
                  <a:srgbClr val="000000"/>
                </a:solidFill>
              </a:rPr>
              <a:t>System Z is </a:t>
            </a:r>
            <a:r>
              <a:rPr lang="en-US" dirty="0" smtClean="0">
                <a:solidFill>
                  <a:srgbClr val="000000"/>
                </a:solidFill>
              </a:rPr>
              <a:t>intuitively </a:t>
            </a:r>
            <a:r>
              <a:rPr lang="en-US" dirty="0" smtClean="0">
                <a:solidFill>
                  <a:srgbClr val="000000"/>
                </a:solidFill>
              </a:rPr>
              <a:t>(and egregiously) insecure</a:t>
            </a:r>
            <a:endParaRPr lang="en-US" dirty="0" smtClean="0">
              <a:solidFill>
                <a:srgbClr val="000000"/>
              </a:solidFill>
            </a:endParaRPr>
          </a:p>
          <a:p>
            <a:pPr marL="482600" indent="-482600">
              <a:lnSpc>
                <a:spcPct val="89000"/>
              </a:lnSpc>
              <a:spcBef>
                <a:spcPct val="44000"/>
              </a:spcBef>
            </a:pPr>
            <a:r>
              <a:rPr lang="en-US" dirty="0" smtClean="0">
                <a:solidFill>
                  <a:srgbClr val="000000"/>
                </a:solidFill>
              </a:rPr>
              <a:t>System Z </a:t>
            </a:r>
            <a:r>
              <a:rPr lang="en-US" dirty="0" smtClean="0">
                <a:solidFill>
                  <a:srgbClr val="000000"/>
                </a:solidFill>
              </a:rPr>
              <a:t>satisfies </a:t>
            </a:r>
            <a:r>
              <a:rPr lang="en-US" dirty="0" smtClean="0">
                <a:solidFill>
                  <a:srgbClr val="000000"/>
                </a:solidFill>
              </a:rPr>
              <a:t>BST </a:t>
            </a:r>
            <a:r>
              <a:rPr lang="en-US" dirty="0" smtClean="0">
                <a:solidFill>
                  <a:srgbClr val="000000"/>
                </a:solidFill>
              </a:rPr>
              <a:t>so BST is useless</a:t>
            </a:r>
            <a:endParaRPr lang="en-US" dirty="0" smtClean="0">
              <a:solidFill>
                <a:srgbClr val="000000"/>
              </a:solidFill>
            </a:endParaRPr>
          </a:p>
          <a:p>
            <a:pPr marL="482600" indent="-482600">
              <a:lnSpc>
                <a:spcPct val="89000"/>
              </a:lnSpc>
              <a:spcBef>
                <a:spcPct val="44000"/>
              </a:spcBef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482600" indent="-482600">
              <a:lnSpc>
                <a:spcPct val="89000"/>
              </a:lnSpc>
              <a:spcBef>
                <a:spcPct val="44000"/>
              </a:spcBef>
            </a:pPr>
            <a:endParaRPr lang="en-US" dirty="0" smtClean="0">
              <a:solidFill>
                <a:srgbClr val="000000"/>
              </a:solidFill>
            </a:endParaRPr>
          </a:p>
          <a:p>
            <a:pPr marL="482600" indent="-482600">
              <a:lnSpc>
                <a:spcPct val="89000"/>
              </a:lnSpc>
              <a:spcBef>
                <a:spcPct val="44000"/>
              </a:spcBef>
            </a:pPr>
            <a:endParaRPr lang="en-US" dirty="0" smtClean="0">
              <a:solidFill>
                <a:srgbClr val="000000"/>
              </a:solidFill>
            </a:endParaRPr>
          </a:p>
          <a:p>
            <a:pPr marL="482600" indent="-482600">
              <a:lnSpc>
                <a:spcPct val="89000"/>
              </a:lnSpc>
              <a:spcBef>
                <a:spcPct val="44000"/>
              </a:spcBef>
            </a:pPr>
            <a:endParaRPr lang="en-US" dirty="0" smtClean="0">
              <a:solidFill>
                <a:srgbClr val="000000"/>
              </a:solidFill>
            </a:endParaRPr>
          </a:p>
          <a:p>
            <a:pPr marL="482600" indent="-482600" algn="ctr">
              <a:lnSpc>
                <a:spcPct val="89000"/>
              </a:lnSpc>
              <a:spcBef>
                <a:spcPct val="44000"/>
              </a:spcBef>
              <a:buNone/>
            </a:pPr>
            <a:endParaRPr lang="en-US" dirty="0" smtClean="0"/>
          </a:p>
          <a:p>
            <a:pPr marL="482600" indent="-482600">
              <a:lnSpc>
                <a:spcPct val="89000"/>
              </a:lnSpc>
              <a:spcBef>
                <a:spcPct val="44000"/>
              </a:spcBef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36270" y="742950"/>
            <a:ext cx="2436565" cy="522194"/>
          </a:xfrm>
          <a:noFill/>
          <a:ln/>
        </p:spPr>
        <p:txBody>
          <a:bodyPr/>
          <a:lstStyle/>
          <a:p>
            <a:r>
              <a:rPr lang="en-US" dirty="0" smtClean="0"/>
              <a:t>SYSTEM Z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" y="1822450"/>
            <a:ext cx="8686800" cy="4966616"/>
          </a:xfrm>
          <a:noFill/>
          <a:ln w="25400">
            <a:miter lim="800000"/>
            <a:headEnd/>
            <a:tailEnd/>
          </a:ln>
        </p:spPr>
        <p:txBody>
          <a:bodyPr vert="horz" wrap="squar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marL="482600" indent="-482600">
              <a:lnSpc>
                <a:spcPct val="89000"/>
              </a:lnSpc>
              <a:spcBef>
                <a:spcPct val="44000"/>
              </a:spcBef>
            </a:pPr>
            <a:r>
              <a:rPr lang="en-US" dirty="0" smtClean="0"/>
              <a:t>Initial state v</a:t>
            </a:r>
            <a:r>
              <a:rPr lang="en-US" baseline="-25000" dirty="0" smtClean="0"/>
              <a:t>0</a:t>
            </a:r>
            <a:r>
              <a:rPr lang="en-US" dirty="0" smtClean="0"/>
              <a:t> is state secure</a:t>
            </a:r>
          </a:p>
          <a:p>
            <a:pPr marL="482600" indent="-482600">
              <a:lnSpc>
                <a:spcPct val="89000"/>
              </a:lnSpc>
              <a:spcBef>
                <a:spcPct val="44000"/>
              </a:spcBef>
            </a:pPr>
            <a:r>
              <a:rPr lang="en-US" dirty="0" smtClean="0">
                <a:solidFill>
                  <a:srgbClr val="000000"/>
                </a:solidFill>
              </a:rPr>
              <a:t>Single transition rule: on any read or write request all subjects and objects are downgraded to system low and the access is allowed</a:t>
            </a:r>
          </a:p>
          <a:p>
            <a:pPr marL="482600" indent="-482600">
              <a:lnSpc>
                <a:spcPct val="89000"/>
              </a:lnSpc>
              <a:spcBef>
                <a:spcPct val="44000"/>
              </a:spcBef>
            </a:pPr>
            <a:r>
              <a:rPr lang="en-US" dirty="0" smtClean="0">
                <a:solidFill>
                  <a:srgbClr val="000000"/>
                </a:solidFill>
              </a:rPr>
              <a:t>System Z satisfies Basic Security Theorem</a:t>
            </a:r>
            <a:endParaRPr lang="en-US" dirty="0" smtClean="0">
              <a:solidFill>
                <a:srgbClr val="000000"/>
              </a:solidFill>
            </a:endParaRPr>
          </a:p>
          <a:p>
            <a:pPr marL="482600" indent="-482600">
              <a:lnSpc>
                <a:spcPct val="89000"/>
              </a:lnSpc>
              <a:spcBef>
                <a:spcPct val="44000"/>
              </a:spcBef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482600" indent="-482600">
              <a:lnSpc>
                <a:spcPct val="89000"/>
              </a:lnSpc>
              <a:spcBef>
                <a:spcPct val="44000"/>
              </a:spcBef>
            </a:pPr>
            <a:endParaRPr lang="en-US" dirty="0" smtClean="0">
              <a:solidFill>
                <a:srgbClr val="000000"/>
              </a:solidFill>
            </a:endParaRPr>
          </a:p>
          <a:p>
            <a:pPr marL="482600" indent="-482600">
              <a:lnSpc>
                <a:spcPct val="89000"/>
              </a:lnSpc>
              <a:spcBef>
                <a:spcPct val="44000"/>
              </a:spcBef>
            </a:pPr>
            <a:endParaRPr lang="en-US" dirty="0" smtClean="0">
              <a:solidFill>
                <a:srgbClr val="000000"/>
              </a:solidFill>
            </a:endParaRPr>
          </a:p>
          <a:p>
            <a:pPr marL="482600" indent="-482600">
              <a:lnSpc>
                <a:spcPct val="89000"/>
              </a:lnSpc>
              <a:spcBef>
                <a:spcPct val="44000"/>
              </a:spcBef>
            </a:pPr>
            <a:endParaRPr lang="en-US" dirty="0" smtClean="0">
              <a:solidFill>
                <a:srgbClr val="000000"/>
              </a:solidFill>
            </a:endParaRPr>
          </a:p>
          <a:p>
            <a:pPr marL="482600" indent="-482600" algn="ctr">
              <a:lnSpc>
                <a:spcPct val="89000"/>
              </a:lnSpc>
              <a:spcBef>
                <a:spcPct val="44000"/>
              </a:spcBef>
              <a:buNone/>
            </a:pPr>
            <a:endParaRPr lang="en-US" dirty="0" smtClean="0"/>
          </a:p>
          <a:p>
            <a:pPr marL="482600" indent="-482600">
              <a:lnSpc>
                <a:spcPct val="89000"/>
              </a:lnSpc>
              <a:spcBef>
                <a:spcPct val="44000"/>
              </a:spcBef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30543" y="742950"/>
            <a:ext cx="6848029" cy="522194"/>
          </a:xfrm>
          <a:noFill/>
          <a:ln/>
        </p:spPr>
        <p:txBody>
          <a:bodyPr/>
          <a:lstStyle/>
          <a:p>
            <a:r>
              <a:rPr lang="en-US" dirty="0" smtClean="0"/>
              <a:t>BLP WITH HIGH WATER MARK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" y="1822450"/>
            <a:ext cx="8686800" cy="6480941"/>
          </a:xfrm>
          <a:noFill/>
          <a:ln w="25400">
            <a:miter lim="800000"/>
            <a:headEnd/>
            <a:tailEnd/>
          </a:ln>
        </p:spPr>
        <p:txBody>
          <a:bodyPr vert="horz" wrap="squar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marL="482600" indent="-482600">
              <a:lnSpc>
                <a:spcPct val="89000"/>
              </a:lnSpc>
              <a:spcBef>
                <a:spcPct val="44000"/>
              </a:spcBef>
            </a:pPr>
            <a:r>
              <a:rPr lang="en-US" dirty="0" smtClean="0"/>
              <a:t>F(o) </a:t>
            </a:r>
            <a:r>
              <a:rPr lang="en-US" dirty="0" smtClean="0"/>
              <a:t>does not </a:t>
            </a:r>
            <a:r>
              <a:rPr lang="en-US" dirty="0" smtClean="0"/>
              <a:t>change, </a:t>
            </a:r>
            <a:r>
              <a:rPr lang="en-US" dirty="0" smtClean="0">
                <a:solidFill>
                  <a:srgbClr val="000000"/>
                </a:solidFill>
              </a:rPr>
              <a:t>F</a:t>
            </a:r>
            <a:r>
              <a:rPr lang="en-US" baseline="30000" dirty="0" smtClean="0">
                <a:solidFill>
                  <a:srgbClr val="000000"/>
                </a:solidFill>
              </a:rPr>
              <a:t>v</a:t>
            </a:r>
            <a:r>
              <a:rPr lang="en-US" dirty="0" smtClean="0">
                <a:solidFill>
                  <a:srgbClr val="000000"/>
                </a:solidFill>
              </a:rPr>
              <a:t>(o</a:t>
            </a:r>
            <a:r>
              <a:rPr lang="en-US" dirty="0" smtClean="0">
                <a:solidFill>
                  <a:srgbClr val="000000"/>
                </a:solidFill>
              </a:rPr>
              <a:t>) = F</a:t>
            </a:r>
            <a:r>
              <a:rPr lang="en-US" baseline="30000" dirty="0" smtClean="0">
                <a:solidFill>
                  <a:srgbClr val="000000"/>
                </a:solidFill>
              </a:rPr>
              <a:t>v0</a:t>
            </a:r>
            <a:r>
              <a:rPr lang="en-US" dirty="0" smtClean="0">
                <a:solidFill>
                  <a:srgbClr val="000000"/>
                </a:solidFill>
              </a:rPr>
              <a:t>(o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 smtClean="0"/>
          </a:p>
          <a:p>
            <a:pPr marL="482600" indent="-482600">
              <a:lnSpc>
                <a:spcPct val="89000"/>
              </a:lnSpc>
              <a:spcBef>
                <a:spcPct val="44000"/>
              </a:spcBef>
            </a:pPr>
            <a:r>
              <a:rPr lang="en-US" dirty="0" smtClean="0">
                <a:solidFill>
                  <a:srgbClr val="000000"/>
                </a:solidFill>
              </a:rPr>
              <a:t>F(s) can change but</a:t>
            </a:r>
          </a:p>
          <a:p>
            <a:pPr marL="882650" lvl="1" indent="-482600">
              <a:lnSpc>
                <a:spcPct val="89000"/>
              </a:lnSpc>
              <a:spcBef>
                <a:spcPct val="44000"/>
              </a:spcBef>
            </a:pPr>
            <a:r>
              <a:rPr lang="en-US" dirty="0" smtClean="0">
                <a:solidFill>
                  <a:srgbClr val="000000"/>
                </a:solidFill>
              </a:rPr>
              <a:t>only upwards, F</a:t>
            </a:r>
            <a:r>
              <a:rPr lang="en-US" baseline="30000" dirty="0" smtClean="0">
                <a:solidFill>
                  <a:srgbClr val="000000"/>
                </a:solidFill>
              </a:rPr>
              <a:t>v</a:t>
            </a:r>
            <a:r>
              <a:rPr lang="en-US" dirty="0" smtClean="0">
                <a:solidFill>
                  <a:srgbClr val="000000"/>
                </a:solidFill>
              </a:rPr>
              <a:t>(s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 smtClean="0">
                <a:solidFill>
                  <a:srgbClr val="000000"/>
                </a:solidFill>
              </a:rPr>
              <a:t>≥ F</a:t>
            </a:r>
            <a:r>
              <a:rPr lang="en-US" baseline="30000" dirty="0" smtClean="0">
                <a:solidFill>
                  <a:srgbClr val="000000"/>
                </a:solidFill>
              </a:rPr>
              <a:t>v0</a:t>
            </a:r>
            <a:r>
              <a:rPr lang="en-US" dirty="0" smtClean="0">
                <a:solidFill>
                  <a:srgbClr val="000000"/>
                </a:solidFill>
              </a:rPr>
              <a:t>(s)</a:t>
            </a:r>
          </a:p>
          <a:p>
            <a:pPr marL="882650" lvl="1" indent="-482600">
              <a:lnSpc>
                <a:spcPct val="89000"/>
              </a:lnSpc>
              <a:spcBef>
                <a:spcPct val="44000"/>
              </a:spcBef>
            </a:pPr>
            <a:r>
              <a:rPr lang="en-US" dirty="0" smtClean="0">
                <a:solidFill>
                  <a:srgbClr val="000000"/>
                </a:solidFill>
              </a:rPr>
              <a:t>only as far as user’s clearance, </a:t>
            </a:r>
            <a:r>
              <a:rPr lang="en-US" dirty="0" smtClean="0">
                <a:solidFill>
                  <a:srgbClr val="000000"/>
                </a:solidFill>
              </a:rPr>
              <a:t>F</a:t>
            </a:r>
            <a:r>
              <a:rPr lang="en-US" baseline="30000" dirty="0" smtClean="0">
                <a:solidFill>
                  <a:srgbClr val="000000"/>
                </a:solidFill>
              </a:rPr>
              <a:t>v</a:t>
            </a:r>
            <a:r>
              <a:rPr lang="en-US" dirty="0" smtClean="0">
                <a:solidFill>
                  <a:srgbClr val="000000"/>
                </a:solidFill>
              </a:rPr>
              <a:t>(s</a:t>
            </a:r>
            <a:r>
              <a:rPr lang="en-US" dirty="0" smtClean="0">
                <a:solidFill>
                  <a:srgbClr val="000000"/>
                </a:solidFill>
              </a:rPr>
              <a:t>) ≤ F(user(s))</a:t>
            </a:r>
          </a:p>
          <a:p>
            <a:pPr marL="882650" lvl="1" indent="-482600">
              <a:lnSpc>
                <a:spcPct val="89000"/>
              </a:lnSpc>
              <a:spcBef>
                <a:spcPct val="44000"/>
              </a:spcBef>
            </a:pPr>
            <a:r>
              <a:rPr lang="en-US" dirty="0" smtClean="0">
                <a:solidFill>
                  <a:srgbClr val="000000"/>
                </a:solidFill>
              </a:rPr>
              <a:t>e</a:t>
            </a:r>
            <a:r>
              <a:rPr lang="en-US" dirty="0" smtClean="0">
                <a:solidFill>
                  <a:srgbClr val="000000"/>
                </a:solidFill>
              </a:rPr>
              <a:t>very change upwards in F(s) requires removal of write from M[</a:t>
            </a:r>
            <a:r>
              <a:rPr lang="en-US" dirty="0" err="1" smtClean="0">
                <a:solidFill>
                  <a:srgbClr val="000000"/>
                </a:solidFill>
              </a:rPr>
              <a:t>s,o</a:t>
            </a:r>
            <a:r>
              <a:rPr lang="en-US" dirty="0" smtClean="0">
                <a:solidFill>
                  <a:srgbClr val="000000"/>
                </a:solidFill>
              </a:rPr>
              <a:t>] cells where after the change F(s) &gt; F(o)</a:t>
            </a:r>
          </a:p>
          <a:p>
            <a:pPr marL="482600" indent="-482600">
              <a:lnSpc>
                <a:spcPct val="89000"/>
              </a:lnSpc>
              <a:spcBef>
                <a:spcPct val="44000"/>
              </a:spcBef>
            </a:pPr>
            <a:endParaRPr lang="en-US" dirty="0" smtClean="0">
              <a:solidFill>
                <a:srgbClr val="000000"/>
              </a:solidFill>
            </a:endParaRPr>
          </a:p>
          <a:p>
            <a:pPr marL="482600" indent="-482600">
              <a:lnSpc>
                <a:spcPct val="89000"/>
              </a:lnSpc>
              <a:spcBef>
                <a:spcPct val="44000"/>
              </a:spcBef>
            </a:pPr>
            <a:r>
              <a:rPr lang="en-US" dirty="0" smtClean="0">
                <a:solidFill>
                  <a:srgbClr val="000000"/>
                </a:solidFill>
              </a:rPr>
              <a:t>BLP with </a:t>
            </a:r>
            <a:r>
              <a:rPr lang="en-US" dirty="0" smtClean="0">
                <a:solidFill>
                  <a:srgbClr val="000000"/>
                </a:solidFill>
              </a:rPr>
              <a:t>high water mark is considered intuitively secure (and also satisfies BST)</a:t>
            </a:r>
            <a:endParaRPr lang="en-US" dirty="0" smtClean="0">
              <a:solidFill>
                <a:srgbClr val="000000"/>
              </a:solidFill>
            </a:endParaRPr>
          </a:p>
          <a:p>
            <a:pPr marL="482600" indent="-482600">
              <a:lnSpc>
                <a:spcPct val="89000"/>
              </a:lnSpc>
              <a:spcBef>
                <a:spcPct val="44000"/>
              </a:spcBef>
            </a:pPr>
            <a:endParaRPr lang="en-US" dirty="0" smtClean="0">
              <a:solidFill>
                <a:srgbClr val="000000"/>
              </a:solidFill>
            </a:endParaRPr>
          </a:p>
          <a:p>
            <a:pPr marL="482600" indent="-482600">
              <a:lnSpc>
                <a:spcPct val="89000"/>
              </a:lnSpc>
              <a:spcBef>
                <a:spcPct val="44000"/>
              </a:spcBef>
            </a:pPr>
            <a:endParaRPr lang="en-US" dirty="0" smtClean="0">
              <a:solidFill>
                <a:srgbClr val="000000"/>
              </a:solidFill>
            </a:endParaRPr>
          </a:p>
          <a:p>
            <a:pPr marL="482600" indent="-482600">
              <a:lnSpc>
                <a:spcPct val="89000"/>
              </a:lnSpc>
              <a:spcBef>
                <a:spcPct val="44000"/>
              </a:spcBef>
            </a:pPr>
            <a:endParaRPr lang="en-US" dirty="0" smtClean="0">
              <a:solidFill>
                <a:srgbClr val="000000"/>
              </a:solidFill>
            </a:endParaRPr>
          </a:p>
          <a:p>
            <a:pPr marL="482600" indent="-482600">
              <a:lnSpc>
                <a:spcPct val="89000"/>
              </a:lnSpc>
              <a:spcBef>
                <a:spcPct val="44000"/>
              </a:spcBef>
            </a:pPr>
            <a:endParaRPr lang="en-US" dirty="0" smtClean="0">
              <a:solidFill>
                <a:srgbClr val="000000"/>
              </a:solidFill>
            </a:endParaRPr>
          </a:p>
          <a:p>
            <a:pPr marL="482600" indent="-482600" algn="ctr">
              <a:lnSpc>
                <a:spcPct val="89000"/>
              </a:lnSpc>
              <a:spcBef>
                <a:spcPct val="44000"/>
              </a:spcBef>
              <a:buNone/>
            </a:pPr>
            <a:endParaRPr lang="en-US" dirty="0" smtClean="0"/>
          </a:p>
          <a:p>
            <a:pPr marL="482600" indent="-482600">
              <a:lnSpc>
                <a:spcPct val="89000"/>
              </a:lnSpc>
              <a:spcBef>
                <a:spcPct val="44000"/>
              </a:spcBef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1840" y="742950"/>
            <a:ext cx="6745436" cy="522194"/>
          </a:xfrm>
          <a:noFill/>
          <a:ln/>
        </p:spPr>
        <p:txBody>
          <a:bodyPr/>
          <a:lstStyle/>
          <a:p>
            <a:r>
              <a:rPr lang="en-US" dirty="0" smtClean="0"/>
              <a:t>BLP WITH LOW WATER MARK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" y="1822450"/>
            <a:ext cx="8686800" cy="7095917"/>
          </a:xfrm>
          <a:noFill/>
          <a:ln w="25400">
            <a:miter lim="800000"/>
            <a:headEnd/>
            <a:tailEnd/>
          </a:ln>
        </p:spPr>
        <p:txBody>
          <a:bodyPr vert="horz" wrap="squar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marL="482600" indent="-482600">
              <a:lnSpc>
                <a:spcPct val="89000"/>
              </a:lnSpc>
              <a:spcBef>
                <a:spcPct val="44000"/>
              </a:spcBef>
            </a:pPr>
            <a:r>
              <a:rPr lang="en-US" dirty="0" smtClean="0"/>
              <a:t>F(o) </a:t>
            </a:r>
            <a:r>
              <a:rPr lang="en-US" dirty="0" smtClean="0"/>
              <a:t>does not </a:t>
            </a:r>
            <a:r>
              <a:rPr lang="en-US" dirty="0" smtClean="0"/>
              <a:t>change, </a:t>
            </a:r>
            <a:r>
              <a:rPr lang="en-US" dirty="0" smtClean="0">
                <a:solidFill>
                  <a:srgbClr val="000000"/>
                </a:solidFill>
              </a:rPr>
              <a:t>F</a:t>
            </a:r>
            <a:r>
              <a:rPr lang="en-US" baseline="30000" dirty="0" smtClean="0">
                <a:solidFill>
                  <a:srgbClr val="000000"/>
                </a:solidFill>
              </a:rPr>
              <a:t>v</a:t>
            </a:r>
            <a:r>
              <a:rPr lang="en-US" dirty="0" smtClean="0">
                <a:solidFill>
                  <a:srgbClr val="000000"/>
                </a:solidFill>
              </a:rPr>
              <a:t>(o</a:t>
            </a:r>
            <a:r>
              <a:rPr lang="en-US" dirty="0" smtClean="0">
                <a:solidFill>
                  <a:srgbClr val="000000"/>
                </a:solidFill>
              </a:rPr>
              <a:t>) = F</a:t>
            </a:r>
            <a:r>
              <a:rPr lang="en-US" baseline="30000" dirty="0" smtClean="0">
                <a:solidFill>
                  <a:srgbClr val="000000"/>
                </a:solidFill>
              </a:rPr>
              <a:t>v0</a:t>
            </a:r>
            <a:r>
              <a:rPr lang="en-US" dirty="0" smtClean="0">
                <a:solidFill>
                  <a:srgbClr val="000000"/>
                </a:solidFill>
              </a:rPr>
              <a:t>(o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 smtClean="0"/>
          </a:p>
          <a:p>
            <a:pPr marL="482600" indent="-482600">
              <a:lnSpc>
                <a:spcPct val="89000"/>
              </a:lnSpc>
              <a:spcBef>
                <a:spcPct val="44000"/>
              </a:spcBef>
            </a:pPr>
            <a:r>
              <a:rPr lang="en-US" dirty="0" smtClean="0">
                <a:solidFill>
                  <a:srgbClr val="000000"/>
                </a:solidFill>
              </a:rPr>
              <a:t>F(s) can change but</a:t>
            </a:r>
          </a:p>
          <a:p>
            <a:pPr marL="882650" lvl="1" indent="-482600">
              <a:lnSpc>
                <a:spcPct val="89000"/>
              </a:lnSpc>
              <a:spcBef>
                <a:spcPct val="44000"/>
              </a:spcBef>
            </a:pPr>
            <a:r>
              <a:rPr lang="en-US" dirty="0" smtClean="0">
                <a:solidFill>
                  <a:srgbClr val="000000"/>
                </a:solidFill>
              </a:rPr>
              <a:t>only downwards, F</a:t>
            </a:r>
            <a:r>
              <a:rPr lang="en-US" baseline="30000" dirty="0" smtClean="0">
                <a:solidFill>
                  <a:srgbClr val="000000"/>
                </a:solidFill>
              </a:rPr>
              <a:t>v</a:t>
            </a:r>
            <a:r>
              <a:rPr lang="en-US" dirty="0" smtClean="0">
                <a:solidFill>
                  <a:srgbClr val="000000"/>
                </a:solidFill>
              </a:rPr>
              <a:t>(s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 smtClean="0">
                <a:solidFill>
                  <a:srgbClr val="000000"/>
                </a:solidFill>
              </a:rPr>
              <a:t>≤ F</a:t>
            </a:r>
            <a:r>
              <a:rPr lang="en-US" baseline="30000" dirty="0" smtClean="0">
                <a:solidFill>
                  <a:srgbClr val="000000"/>
                </a:solidFill>
              </a:rPr>
              <a:t>v0</a:t>
            </a:r>
            <a:r>
              <a:rPr lang="en-US" dirty="0" smtClean="0">
                <a:solidFill>
                  <a:srgbClr val="000000"/>
                </a:solidFill>
              </a:rPr>
              <a:t>(s)</a:t>
            </a:r>
          </a:p>
          <a:p>
            <a:pPr marL="882650" lvl="1" indent="-482600">
              <a:lnSpc>
                <a:spcPct val="89000"/>
              </a:lnSpc>
              <a:spcBef>
                <a:spcPct val="44000"/>
              </a:spcBef>
            </a:pPr>
            <a:r>
              <a:rPr lang="en-US" dirty="0" smtClean="0">
                <a:solidFill>
                  <a:srgbClr val="000000"/>
                </a:solidFill>
              </a:rPr>
              <a:t>can downgrade all the way to system low</a:t>
            </a:r>
          </a:p>
          <a:p>
            <a:pPr marL="882650" lvl="1" indent="-482600">
              <a:lnSpc>
                <a:spcPct val="89000"/>
              </a:lnSpc>
              <a:spcBef>
                <a:spcPct val="44000"/>
              </a:spcBef>
            </a:pPr>
            <a:r>
              <a:rPr lang="en-US" dirty="0" smtClean="0">
                <a:solidFill>
                  <a:srgbClr val="000000"/>
                </a:solidFill>
              </a:rPr>
              <a:t>e</a:t>
            </a:r>
            <a:r>
              <a:rPr lang="en-US" dirty="0" smtClean="0">
                <a:solidFill>
                  <a:srgbClr val="000000"/>
                </a:solidFill>
              </a:rPr>
              <a:t>very change downwards in F(s) requires removal of read from M[</a:t>
            </a:r>
            <a:r>
              <a:rPr lang="en-US" dirty="0" err="1" smtClean="0">
                <a:solidFill>
                  <a:srgbClr val="000000"/>
                </a:solidFill>
              </a:rPr>
              <a:t>s,o</a:t>
            </a:r>
            <a:r>
              <a:rPr lang="en-US" dirty="0" smtClean="0">
                <a:solidFill>
                  <a:srgbClr val="000000"/>
                </a:solidFill>
              </a:rPr>
              <a:t>] cells where after the change F(s) &lt; F(o)</a:t>
            </a:r>
          </a:p>
          <a:p>
            <a:pPr marL="482600" indent="-482600">
              <a:lnSpc>
                <a:spcPct val="89000"/>
              </a:lnSpc>
              <a:spcBef>
                <a:spcPct val="44000"/>
              </a:spcBef>
            </a:pPr>
            <a:endParaRPr lang="en-US" dirty="0" smtClean="0">
              <a:solidFill>
                <a:srgbClr val="000000"/>
              </a:solidFill>
            </a:endParaRPr>
          </a:p>
          <a:p>
            <a:pPr marL="482600" indent="-482600">
              <a:lnSpc>
                <a:spcPct val="89000"/>
              </a:lnSpc>
              <a:spcBef>
                <a:spcPct val="44000"/>
              </a:spcBef>
            </a:pPr>
            <a:r>
              <a:rPr lang="en-US" dirty="0" smtClean="0">
                <a:solidFill>
                  <a:srgbClr val="000000"/>
                </a:solidFill>
              </a:rPr>
              <a:t>BLP with </a:t>
            </a:r>
            <a:r>
              <a:rPr lang="en-US" dirty="0" smtClean="0">
                <a:solidFill>
                  <a:srgbClr val="000000"/>
                </a:solidFill>
              </a:rPr>
              <a:t>low water mark is considered intuitively insecure (and also satisfies BST)</a:t>
            </a:r>
          </a:p>
          <a:p>
            <a:pPr marL="882650" lvl="1" indent="-482600">
              <a:lnSpc>
                <a:spcPct val="89000"/>
              </a:lnSpc>
              <a:spcBef>
                <a:spcPct val="44000"/>
              </a:spcBef>
            </a:pPr>
            <a:r>
              <a:rPr lang="en-US" dirty="0" smtClean="0">
                <a:solidFill>
                  <a:srgbClr val="000000"/>
                </a:solidFill>
              </a:rPr>
              <a:t>m</a:t>
            </a:r>
            <a:r>
              <a:rPr lang="en-US" dirty="0" smtClean="0">
                <a:solidFill>
                  <a:srgbClr val="000000"/>
                </a:solidFill>
              </a:rPr>
              <a:t>emory of higher level reads can be retained in RAM, cache, CPU registers, program counter, etc</a:t>
            </a:r>
            <a:endParaRPr lang="en-US" dirty="0" smtClean="0">
              <a:solidFill>
                <a:srgbClr val="000000"/>
              </a:solidFill>
            </a:endParaRPr>
          </a:p>
          <a:p>
            <a:pPr marL="482600" indent="-482600">
              <a:lnSpc>
                <a:spcPct val="89000"/>
              </a:lnSpc>
              <a:spcBef>
                <a:spcPct val="44000"/>
              </a:spcBef>
            </a:pPr>
            <a:endParaRPr lang="en-US" dirty="0" smtClean="0">
              <a:solidFill>
                <a:srgbClr val="000000"/>
              </a:solidFill>
            </a:endParaRPr>
          </a:p>
          <a:p>
            <a:pPr marL="482600" indent="-482600">
              <a:lnSpc>
                <a:spcPct val="89000"/>
              </a:lnSpc>
              <a:spcBef>
                <a:spcPct val="44000"/>
              </a:spcBef>
            </a:pPr>
            <a:endParaRPr lang="en-US" dirty="0" smtClean="0">
              <a:solidFill>
                <a:srgbClr val="000000"/>
              </a:solidFill>
            </a:endParaRPr>
          </a:p>
          <a:p>
            <a:pPr marL="482600" indent="-482600">
              <a:lnSpc>
                <a:spcPct val="89000"/>
              </a:lnSpc>
              <a:spcBef>
                <a:spcPct val="44000"/>
              </a:spcBef>
            </a:pPr>
            <a:endParaRPr lang="en-US" dirty="0" smtClean="0">
              <a:solidFill>
                <a:srgbClr val="000000"/>
              </a:solidFill>
            </a:endParaRPr>
          </a:p>
          <a:p>
            <a:pPr marL="482600" indent="-482600">
              <a:lnSpc>
                <a:spcPct val="89000"/>
              </a:lnSpc>
              <a:spcBef>
                <a:spcPct val="44000"/>
              </a:spcBef>
            </a:pPr>
            <a:endParaRPr lang="en-US" dirty="0" smtClean="0">
              <a:solidFill>
                <a:srgbClr val="000000"/>
              </a:solidFill>
            </a:endParaRPr>
          </a:p>
          <a:p>
            <a:pPr marL="482600" indent="-482600" algn="ctr">
              <a:lnSpc>
                <a:spcPct val="89000"/>
              </a:lnSpc>
              <a:spcBef>
                <a:spcPct val="44000"/>
              </a:spcBef>
              <a:buNone/>
            </a:pPr>
            <a:endParaRPr lang="en-US" dirty="0" smtClean="0"/>
          </a:p>
          <a:p>
            <a:pPr marL="482600" indent="-482600">
              <a:lnSpc>
                <a:spcPct val="89000"/>
              </a:lnSpc>
              <a:spcBef>
                <a:spcPct val="44000"/>
              </a:spcBef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5171" y="742950"/>
            <a:ext cx="4898777" cy="522194"/>
          </a:xfrm>
          <a:noFill/>
          <a:ln/>
        </p:spPr>
        <p:txBody>
          <a:bodyPr/>
          <a:lstStyle/>
          <a:p>
            <a:r>
              <a:rPr lang="en-US" dirty="0" smtClean="0"/>
              <a:t>NON-INTERFERENCE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" y="1822451"/>
            <a:ext cx="8686800" cy="5299015"/>
          </a:xfrm>
          <a:noFill/>
          <a:ln w="25400">
            <a:miter lim="800000"/>
            <a:headEnd/>
            <a:tailEnd/>
          </a:ln>
        </p:spPr>
        <p:txBody>
          <a:bodyPr vert="horz" wrap="squar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marL="482600" indent="-482600">
              <a:lnSpc>
                <a:spcPct val="89000"/>
              </a:lnSpc>
              <a:spcBef>
                <a:spcPct val="44000"/>
              </a:spcBef>
            </a:pPr>
            <a:r>
              <a:rPr lang="en-US" dirty="0" smtClean="0"/>
              <a:t>Views the system as a black box with input/output events that are caused by users</a:t>
            </a:r>
          </a:p>
          <a:p>
            <a:pPr marL="482600" indent="-482600">
              <a:lnSpc>
                <a:spcPct val="89000"/>
              </a:lnSpc>
              <a:spcBef>
                <a:spcPct val="44000"/>
              </a:spcBef>
            </a:pPr>
            <a:r>
              <a:rPr lang="en-US" dirty="0" smtClean="0">
                <a:solidFill>
                  <a:srgbClr val="000000"/>
                </a:solidFill>
              </a:rPr>
              <a:t>McLean’s paper assigns an input event the same level as the user’s clearance.  This is not correct.  More correctly an input event can be caused by a user but its security level should be specifiable by the user.</a:t>
            </a:r>
          </a:p>
          <a:p>
            <a:pPr marL="482600" indent="-482600">
              <a:lnSpc>
                <a:spcPct val="89000"/>
              </a:lnSpc>
              <a:spcBef>
                <a:spcPct val="44000"/>
              </a:spcBef>
            </a:pPr>
            <a:r>
              <a:rPr lang="en-US" dirty="0" smtClean="0">
                <a:solidFill>
                  <a:srgbClr val="000000"/>
                </a:solidFill>
              </a:rPr>
              <a:t>Reasonably intuitive and intuitively secure for deterministic systems</a:t>
            </a:r>
          </a:p>
          <a:p>
            <a:pPr marL="482600" indent="-482600">
              <a:lnSpc>
                <a:spcPct val="89000"/>
              </a:lnSpc>
              <a:spcBef>
                <a:spcPct val="44000"/>
              </a:spcBef>
            </a:pPr>
            <a:r>
              <a:rPr lang="en-US" dirty="0" smtClean="0">
                <a:solidFill>
                  <a:srgbClr val="000000"/>
                </a:solidFill>
              </a:rPr>
              <a:t>For non-deterministic systems it pushes intuition boundaries</a:t>
            </a:r>
            <a:endParaRPr lang="en-US" dirty="0" smtClean="0">
              <a:solidFill>
                <a:srgbClr val="000000"/>
              </a:solidFill>
            </a:endParaRPr>
          </a:p>
          <a:p>
            <a:pPr marL="482600" indent="-482600">
              <a:lnSpc>
                <a:spcPct val="89000"/>
              </a:lnSpc>
              <a:spcBef>
                <a:spcPct val="44000"/>
              </a:spcBef>
            </a:pPr>
            <a:endParaRPr lang="en-US" dirty="0" smtClean="0">
              <a:solidFill>
                <a:srgbClr val="000000"/>
              </a:solidFill>
            </a:endParaRPr>
          </a:p>
          <a:p>
            <a:pPr marL="482600" indent="-482600" algn="ctr">
              <a:lnSpc>
                <a:spcPct val="89000"/>
              </a:lnSpc>
              <a:spcBef>
                <a:spcPct val="44000"/>
              </a:spcBef>
              <a:buNone/>
            </a:pPr>
            <a:endParaRPr lang="en-US" dirty="0" smtClean="0"/>
          </a:p>
          <a:p>
            <a:pPr marL="482600" indent="-482600">
              <a:lnSpc>
                <a:spcPct val="89000"/>
              </a:lnSpc>
              <a:spcBef>
                <a:spcPct val="44000"/>
              </a:spcBef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AAAAAA"/>
      </a:accent5>
      <a:accent6>
        <a:srgbClr val="000000"/>
      </a:accent6>
      <a:hlink>
        <a:srgbClr val="000000"/>
      </a:hlink>
      <a:folHlink>
        <a:srgbClr val="00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AAAAAA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AAAAAA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615</Words>
  <Application>Microsoft Office PowerPoint</Application>
  <PresentationFormat>Custom</PresentationFormat>
  <Paragraphs>134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TOPIC</vt:lpstr>
      <vt:lpstr>BLP</vt:lpstr>
      <vt:lpstr>BLP</vt:lpstr>
      <vt:lpstr>BLP BASIC SECURITY THEOREM (BST)</vt:lpstr>
      <vt:lpstr>BLP WITH TRANQUILITY</vt:lpstr>
      <vt:lpstr>SYSTEM Z</vt:lpstr>
      <vt:lpstr>BLP WITH HIGH WATER MARK</vt:lpstr>
      <vt:lpstr>BLP WITH LOW WATER MARK</vt:lpstr>
      <vt:lpstr>NON-INTERFERENCE</vt:lpstr>
      <vt:lpstr>NON-INTERFERENCE</vt:lpstr>
      <vt:lpstr>NON-INTERFERENCE</vt:lpstr>
      <vt:lpstr>NON-INTERFERENCE</vt:lpstr>
      <vt:lpstr>NON-INTERFERENCE</vt:lpstr>
      <vt:lpstr>NON-INTERFERENCE</vt:lpstr>
      <vt:lpstr>NON-INTERFERENCE vs BLP</vt:lpstr>
      <vt:lpstr>NON-INTERFERENCE AND ENCRYPTION</vt:lpstr>
    </vt:vector>
  </TitlesOfParts>
  <Company>GMU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</dc:title>
  <dc:creator>GMU</dc:creator>
  <cp:lastModifiedBy>utsa</cp:lastModifiedBy>
  <cp:revision>35</cp:revision>
  <dcterms:created xsi:type="dcterms:W3CDTF">2004-07-02T20:09:36Z</dcterms:created>
  <dcterms:modified xsi:type="dcterms:W3CDTF">2012-02-10T06:59:31Z</dcterms:modified>
</cp:coreProperties>
</file>