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0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C0128"/>
    </p:penClr>
  </p:showPr>
  <p:clrMru>
    <a:srgbClr val="CC3399"/>
    <a:srgbClr val="FF0066"/>
    <a:srgbClr val="000000"/>
    <a:srgbClr val="FC0128"/>
    <a:srgbClr val="D93192"/>
    <a:srgbClr val="063DE8"/>
    <a:srgbClr val="F7F5AF"/>
    <a:srgbClr val="F5F3A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2237"/>
            <a:ext cx="5364480" cy="431887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45" tIns="46984" rIns="95645" bIns="46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3137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45443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4</a:t>
            </a:r>
          </a:p>
        </p:txBody>
      </p:sp>
      <p:sp>
        <p:nvSpPr>
          <p:cNvPr id="445444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45445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45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544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7971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15</a:t>
            </a:r>
          </a:p>
        </p:txBody>
      </p:sp>
      <p:sp>
        <p:nvSpPr>
          <p:cNvPr id="467972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7973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79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797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1026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0019" name="Rectangle 1027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16</a:t>
            </a:r>
          </a:p>
        </p:txBody>
      </p:sp>
      <p:sp>
        <p:nvSpPr>
          <p:cNvPr id="470020" name="Rectangle 1028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0021" name="Rectangle 1029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0022" name="Rectangle 1030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0023" name="Rectangle 1031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2067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17</a:t>
            </a:r>
          </a:p>
        </p:txBody>
      </p:sp>
      <p:sp>
        <p:nvSpPr>
          <p:cNvPr id="472068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2069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20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207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4115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18</a:t>
            </a:r>
          </a:p>
        </p:txBody>
      </p:sp>
      <p:sp>
        <p:nvSpPr>
          <p:cNvPr id="474116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4117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41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411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6163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19</a:t>
            </a:r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761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616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88451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25</a:t>
            </a:r>
          </a:p>
        </p:txBody>
      </p:sp>
      <p:sp>
        <p:nvSpPr>
          <p:cNvPr id="488452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88453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884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8845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47491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5</a:t>
            </a:r>
          </a:p>
        </p:txBody>
      </p:sp>
      <p:sp>
        <p:nvSpPr>
          <p:cNvPr id="447492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47493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47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7495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49539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6</a:t>
            </a: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495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4954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51587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7</a:t>
            </a:r>
          </a:p>
        </p:txBody>
      </p:sp>
      <p:sp>
        <p:nvSpPr>
          <p:cNvPr id="451588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51589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515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159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53635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8</a:t>
            </a:r>
          </a:p>
        </p:txBody>
      </p:sp>
      <p:sp>
        <p:nvSpPr>
          <p:cNvPr id="453636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53637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536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363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59779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11</a:t>
            </a:r>
          </a:p>
        </p:txBody>
      </p:sp>
      <p:sp>
        <p:nvSpPr>
          <p:cNvPr id="459780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59781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597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9783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12</a:t>
            </a:r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18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1831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13</a:t>
            </a:r>
          </a:p>
        </p:txBody>
      </p:sp>
      <p:sp>
        <p:nvSpPr>
          <p:cNvPr id="463876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3877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38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3879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ChangeArrowheads="1"/>
          </p:cNvSpPr>
          <p:nvPr/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5923" name="Rectangle 3"/>
          <p:cNvSpPr>
            <a:spLocks noChangeArrowheads="1"/>
          </p:cNvSpPr>
          <p:nvPr/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5645" tIns="46984" rIns="95645" bIns="46984" anchor="b"/>
          <a:lstStyle/>
          <a:p>
            <a:pPr algn="r"/>
            <a:r>
              <a:rPr lang="en-US" sz="1400" dirty="0"/>
              <a:t>14</a:t>
            </a:r>
          </a:p>
        </p:txBody>
      </p:sp>
      <p:sp>
        <p:nvSpPr>
          <p:cNvPr id="465924" name="Rectangle 4"/>
          <p:cNvSpPr>
            <a:spLocks noChangeArrowheads="1"/>
          </p:cNvSpPr>
          <p:nvPr/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5925" name="Rectangle 5"/>
          <p:cNvSpPr>
            <a:spLocks noChangeArrowheads="1"/>
          </p:cNvSpPr>
          <p:nvPr/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4659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65927" name="Rectangle 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5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1428750"/>
            <a:ext cx="9132888" cy="152400"/>
            <a:chOff x="0" y="900"/>
            <a:chExt cx="5753" cy="96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0" y="900"/>
              <a:ext cx="5753" cy="47"/>
            </a:xfrm>
            <a:prstGeom prst="rect">
              <a:avLst/>
            </a:prstGeom>
            <a:gradFill rotWithShape="0">
              <a:gsLst>
                <a:gs pos="0">
                  <a:srgbClr val="00C0C0">
                    <a:gamma/>
                    <a:shade val="49804"/>
                    <a:invGamma/>
                  </a:srgbClr>
                </a:gs>
                <a:gs pos="50000">
                  <a:srgbClr val="00C0C0"/>
                </a:gs>
                <a:gs pos="100000">
                  <a:srgbClr val="00C0C0">
                    <a:gamma/>
                    <a:shade val="4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972"/>
              <a:ext cx="5753" cy="24"/>
            </a:xfrm>
            <a:prstGeom prst="rect">
              <a:avLst/>
            </a:prstGeom>
            <a:gradFill rotWithShape="0">
              <a:gsLst>
                <a:gs pos="0">
                  <a:srgbClr val="FF00FF">
                    <a:gamma/>
                    <a:shade val="69804"/>
                    <a:invGamma/>
                  </a:srgbClr>
                </a:gs>
                <a:gs pos="50000">
                  <a:srgbClr val="FF00FF"/>
                </a:gs>
                <a:gs pos="100000">
                  <a:srgbClr val="FF00FF">
                    <a:gamma/>
                    <a:shade val="69804"/>
                    <a:invGamma/>
                  </a:srgbClr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513763" y="6246813"/>
            <a:ext cx="536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fld id="{B70DD353-B190-4AA7-8308-A7B57F597E9D}" type="slidenum">
              <a:rPr lang="en-US">
                <a:solidFill>
                  <a:srgbClr val="FC0128"/>
                </a:solidFill>
              </a:rPr>
              <a:pPr/>
              <a:t>‹#›</a:t>
            </a:fld>
            <a:endParaRPr lang="en-US">
              <a:solidFill>
                <a:srgbClr val="FC0128"/>
              </a:solidFill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07963" y="6442075"/>
            <a:ext cx="1198562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200">
                <a:solidFill>
                  <a:srgbClr val="FC0128"/>
                </a:solidFill>
                <a:latin typeface="Book Antiqua" pitchFamily="18" charset="0"/>
              </a:rPr>
              <a:t>© Ravi Sandhu</a:t>
            </a:r>
            <a:endParaRPr lang="en-US" sz="1200">
              <a:solidFill>
                <a:srgbClr val="FC0128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3399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99"/>
        </a:buClr>
        <a:buSzPct val="75000"/>
        <a:buFont typeface="Wingdings" pitchFamily="2" charset="2"/>
        <a:buChar char="v"/>
        <a:defRPr sz="3200" b="1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Ø"/>
        <a:defRPr sz="2800" b="1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Char char="•"/>
        <a:defRPr sz="2400"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/>
            <a:endParaRPr lang="en-US" sz="3600" b="1" dirty="0">
              <a:solidFill>
                <a:srgbClr val="D93192"/>
              </a:solidFill>
            </a:endParaRPr>
          </a:p>
          <a:p>
            <a:pPr algn="ctr"/>
            <a:r>
              <a:rPr lang="en-US" sz="3600" b="1" dirty="0" smtClean="0">
                <a:solidFill>
                  <a:srgbClr val="D93192"/>
                </a:solidFill>
              </a:rPr>
              <a:t>RBAC-LBAC-DAC</a:t>
            </a:r>
            <a:endParaRPr lang="en-US" sz="3600" b="1" dirty="0">
              <a:solidFill>
                <a:srgbClr val="D93192"/>
              </a:solidFill>
            </a:endParaRPr>
          </a:p>
          <a:p>
            <a:pPr algn="ctr"/>
            <a:endParaRPr lang="en-US" sz="4400" b="1" dirty="0">
              <a:solidFill>
                <a:srgbClr val="D93192"/>
              </a:solidFill>
            </a:endParaRPr>
          </a:p>
          <a:p>
            <a:pPr algn="ctr" eaLnBrk="1"/>
            <a:endParaRPr lang="en-US" sz="4400" b="1" dirty="0">
              <a:solidFill>
                <a:srgbClr val="D93192"/>
              </a:solidFill>
            </a:endParaRPr>
          </a:p>
        </p:txBody>
      </p:sp>
      <p:sp>
        <p:nvSpPr>
          <p:cNvPr id="258051" name="Rectangle 3"/>
          <p:cNvSpPr>
            <a:spLocks noChangeArrowheads="1"/>
          </p:cNvSpPr>
          <p:nvPr/>
        </p:nvSpPr>
        <p:spPr bwMode="auto">
          <a:xfrm>
            <a:off x="1371600" y="3657600"/>
            <a:ext cx="64008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ctr">
              <a:spcBef>
                <a:spcPct val="20000"/>
              </a:spcBef>
            </a:pPr>
            <a:r>
              <a:rPr lang="en-US" sz="3200" b="1" dirty="0">
                <a:solidFill>
                  <a:schemeClr val="tx2"/>
                </a:solidFill>
                <a:latin typeface="Arial" charset="0"/>
              </a:rPr>
              <a:t>Prof. Ravi </a:t>
            </a:r>
            <a:r>
              <a:rPr lang="en-US" sz="3200" b="1" dirty="0" err="1">
                <a:solidFill>
                  <a:schemeClr val="tx2"/>
                </a:solidFill>
                <a:latin typeface="Arial" charset="0"/>
              </a:rPr>
              <a:t>Sandhu</a:t>
            </a:r>
            <a:endParaRPr lang="en-US" sz="3200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One Level Grant</a:t>
            </a:r>
          </a:p>
        </p:txBody>
      </p:sp>
      <p:sp>
        <p:nvSpPr>
          <p:cNvPr id="45056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Owner can delegate authority to another user but they cannot further delegate this power.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50566" name="Oval 6"/>
          <p:cNvSpPr>
            <a:spLocks noChangeArrowheads="1"/>
          </p:cNvSpPr>
          <p:nvPr/>
        </p:nvSpPr>
        <p:spPr bwMode="auto">
          <a:xfrm>
            <a:off x="2135188" y="44211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67" name="Oval 7"/>
          <p:cNvSpPr>
            <a:spLocks noChangeArrowheads="1"/>
          </p:cNvSpPr>
          <p:nvPr/>
        </p:nvSpPr>
        <p:spPr bwMode="auto">
          <a:xfrm>
            <a:off x="4497388" y="44211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68" name="Oval 8"/>
          <p:cNvSpPr>
            <a:spLocks noChangeArrowheads="1"/>
          </p:cNvSpPr>
          <p:nvPr/>
        </p:nvSpPr>
        <p:spPr bwMode="auto">
          <a:xfrm>
            <a:off x="6783388" y="44211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69" name="Rectangle 9"/>
          <p:cNvSpPr>
            <a:spLocks noChangeArrowheads="1"/>
          </p:cNvSpPr>
          <p:nvPr/>
        </p:nvSpPr>
        <p:spPr bwMode="auto">
          <a:xfrm>
            <a:off x="1738313" y="4005263"/>
            <a:ext cx="8397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Alice</a:t>
            </a:r>
          </a:p>
        </p:txBody>
      </p:sp>
      <p:sp>
        <p:nvSpPr>
          <p:cNvPr id="450570" name="Rectangle 10"/>
          <p:cNvSpPr>
            <a:spLocks noChangeArrowheads="1"/>
          </p:cNvSpPr>
          <p:nvPr/>
        </p:nvSpPr>
        <p:spPr bwMode="auto">
          <a:xfrm>
            <a:off x="4268788" y="3963988"/>
            <a:ext cx="688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Bob</a:t>
            </a:r>
          </a:p>
        </p:txBody>
      </p:sp>
      <p:sp>
        <p:nvSpPr>
          <p:cNvPr id="450571" name="Rectangle 11"/>
          <p:cNvSpPr>
            <a:spLocks noChangeArrowheads="1"/>
          </p:cNvSpPr>
          <p:nvPr/>
        </p:nvSpPr>
        <p:spPr bwMode="auto">
          <a:xfrm>
            <a:off x="6630988" y="3963988"/>
            <a:ext cx="11112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Charles</a:t>
            </a:r>
          </a:p>
        </p:txBody>
      </p:sp>
      <p:sp>
        <p:nvSpPr>
          <p:cNvPr id="450572" name="Line 12"/>
          <p:cNvSpPr>
            <a:spLocks noChangeShapeType="1"/>
          </p:cNvSpPr>
          <p:nvPr/>
        </p:nvSpPr>
        <p:spPr bwMode="auto">
          <a:xfrm>
            <a:off x="2301875" y="4572000"/>
            <a:ext cx="21812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73" name="Line 13"/>
          <p:cNvSpPr>
            <a:spLocks noChangeShapeType="1"/>
          </p:cNvSpPr>
          <p:nvPr/>
        </p:nvSpPr>
        <p:spPr bwMode="auto">
          <a:xfrm>
            <a:off x="4740275" y="4572000"/>
            <a:ext cx="2028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Two Level Grant</a:t>
            </a:r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In addition </a:t>
            </a:r>
            <a:r>
              <a:rPr lang="en-US" dirty="0" smtClean="0"/>
              <a:t>to a </a:t>
            </a:r>
            <a:r>
              <a:rPr lang="en-US" dirty="0"/>
              <a:t>one level grant the owner can allow some users to delegate grant authority to other users.</a:t>
            </a:r>
          </a:p>
        </p:txBody>
      </p:sp>
      <p:sp>
        <p:nvSpPr>
          <p:cNvPr id="452614" name="Oval 6"/>
          <p:cNvSpPr>
            <a:spLocks noChangeArrowheads="1"/>
          </p:cNvSpPr>
          <p:nvPr/>
        </p:nvSpPr>
        <p:spPr bwMode="auto">
          <a:xfrm>
            <a:off x="1601788" y="44211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5" name="Oval 7"/>
          <p:cNvSpPr>
            <a:spLocks noChangeArrowheads="1"/>
          </p:cNvSpPr>
          <p:nvPr/>
        </p:nvSpPr>
        <p:spPr bwMode="auto">
          <a:xfrm>
            <a:off x="3659188" y="44211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6" name="Oval 8"/>
          <p:cNvSpPr>
            <a:spLocks noChangeArrowheads="1"/>
          </p:cNvSpPr>
          <p:nvPr/>
        </p:nvSpPr>
        <p:spPr bwMode="auto">
          <a:xfrm>
            <a:off x="5868988" y="44211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7" name="Oval 9"/>
          <p:cNvSpPr>
            <a:spLocks noChangeArrowheads="1"/>
          </p:cNvSpPr>
          <p:nvPr/>
        </p:nvSpPr>
        <p:spPr bwMode="auto">
          <a:xfrm>
            <a:off x="7850188" y="44211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18" name="Rectangle 10"/>
          <p:cNvSpPr>
            <a:spLocks noChangeArrowheads="1"/>
          </p:cNvSpPr>
          <p:nvPr/>
        </p:nvSpPr>
        <p:spPr bwMode="auto">
          <a:xfrm>
            <a:off x="1357313" y="4005263"/>
            <a:ext cx="8397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Alice</a:t>
            </a:r>
          </a:p>
        </p:txBody>
      </p:sp>
      <p:sp>
        <p:nvSpPr>
          <p:cNvPr id="452619" name="Rectangle 11"/>
          <p:cNvSpPr>
            <a:spLocks noChangeArrowheads="1"/>
          </p:cNvSpPr>
          <p:nvPr/>
        </p:nvSpPr>
        <p:spPr bwMode="auto">
          <a:xfrm>
            <a:off x="3354388" y="3963988"/>
            <a:ext cx="688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Bob</a:t>
            </a:r>
          </a:p>
        </p:txBody>
      </p:sp>
      <p:sp>
        <p:nvSpPr>
          <p:cNvPr id="452620" name="Rectangle 12"/>
          <p:cNvSpPr>
            <a:spLocks noChangeArrowheads="1"/>
          </p:cNvSpPr>
          <p:nvPr/>
        </p:nvSpPr>
        <p:spPr bwMode="auto">
          <a:xfrm>
            <a:off x="5335588" y="3963988"/>
            <a:ext cx="11112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Charles</a:t>
            </a:r>
          </a:p>
        </p:txBody>
      </p:sp>
      <p:sp>
        <p:nvSpPr>
          <p:cNvPr id="452621" name="Rectangle 13"/>
          <p:cNvSpPr>
            <a:spLocks noChangeArrowheads="1"/>
          </p:cNvSpPr>
          <p:nvPr/>
        </p:nvSpPr>
        <p:spPr bwMode="auto">
          <a:xfrm>
            <a:off x="7316788" y="3963988"/>
            <a:ext cx="11969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Dorothy</a:t>
            </a:r>
          </a:p>
        </p:txBody>
      </p:sp>
      <p:sp>
        <p:nvSpPr>
          <p:cNvPr id="452622" name="Line 14"/>
          <p:cNvSpPr>
            <a:spLocks noChangeShapeType="1"/>
          </p:cNvSpPr>
          <p:nvPr/>
        </p:nvSpPr>
        <p:spPr bwMode="auto">
          <a:xfrm>
            <a:off x="1768475" y="4572000"/>
            <a:ext cx="1876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3" name="Line 15"/>
          <p:cNvSpPr>
            <a:spLocks noChangeShapeType="1"/>
          </p:cNvSpPr>
          <p:nvPr/>
        </p:nvSpPr>
        <p:spPr bwMode="auto">
          <a:xfrm>
            <a:off x="3825875" y="4572000"/>
            <a:ext cx="20288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2624" name="Line 16"/>
          <p:cNvSpPr>
            <a:spLocks noChangeShapeType="1"/>
          </p:cNvSpPr>
          <p:nvPr/>
        </p:nvSpPr>
        <p:spPr bwMode="auto">
          <a:xfrm>
            <a:off x="6029325" y="4572000"/>
            <a:ext cx="1812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5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Revocation</a:t>
            </a:r>
          </a:p>
        </p:txBody>
      </p:sp>
      <p:sp>
        <p:nvSpPr>
          <p:cNvPr id="45875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Grant-Independent Revocation.</a:t>
            </a:r>
          </a:p>
          <a:p>
            <a:r>
              <a:rPr lang="en-US"/>
              <a:t>Grant-Dependent Revocation.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8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Common Aspects</a:t>
            </a:r>
          </a:p>
        </p:txBody>
      </p:sp>
      <p:sp>
        <p:nvSpPr>
          <p:cNvPr id="46080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Creation of an object in the system requires the simultaneous creation of </a:t>
            </a:r>
          </a:p>
          <a:p>
            <a:pPr lvl="1"/>
            <a:r>
              <a:rPr lang="en-US"/>
              <a:t>three administrative roles</a:t>
            </a:r>
          </a:p>
          <a:p>
            <a:pPr lvl="2"/>
            <a:r>
              <a:rPr lang="en-US"/>
              <a:t>OWN_O, PARENT_O, PARENTwithGRANT_O</a:t>
            </a:r>
          </a:p>
          <a:p>
            <a:pPr lvl="1"/>
            <a:r>
              <a:rPr lang="en-US"/>
              <a:t>One regular role</a:t>
            </a:r>
          </a:p>
          <a:p>
            <a:pPr lvl="2"/>
            <a:r>
              <a:rPr lang="en-US"/>
              <a:t>READ_O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2" name="Oval 4"/>
          <p:cNvSpPr>
            <a:spLocks noChangeArrowheads="1"/>
          </p:cNvSpPr>
          <p:nvPr/>
        </p:nvSpPr>
        <p:spPr bwMode="auto">
          <a:xfrm>
            <a:off x="1754188" y="12207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3" name="Oval 5"/>
          <p:cNvSpPr>
            <a:spLocks noChangeArrowheads="1"/>
          </p:cNvSpPr>
          <p:nvPr/>
        </p:nvSpPr>
        <p:spPr bwMode="auto">
          <a:xfrm>
            <a:off x="3582988" y="12207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4" name="Oval 6"/>
          <p:cNvSpPr>
            <a:spLocks noChangeArrowheads="1"/>
          </p:cNvSpPr>
          <p:nvPr/>
        </p:nvSpPr>
        <p:spPr bwMode="auto">
          <a:xfrm>
            <a:off x="5335588" y="12207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5" name="Oval 7"/>
          <p:cNvSpPr>
            <a:spLocks noChangeArrowheads="1"/>
          </p:cNvSpPr>
          <p:nvPr/>
        </p:nvSpPr>
        <p:spPr bwMode="auto">
          <a:xfrm>
            <a:off x="7164388" y="12207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6" name="Oval 8"/>
          <p:cNvSpPr>
            <a:spLocks noChangeArrowheads="1"/>
          </p:cNvSpPr>
          <p:nvPr/>
        </p:nvSpPr>
        <p:spPr bwMode="auto">
          <a:xfrm>
            <a:off x="4421188" y="26685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7" name="Oval 9"/>
          <p:cNvSpPr>
            <a:spLocks noChangeArrowheads="1"/>
          </p:cNvSpPr>
          <p:nvPr/>
        </p:nvSpPr>
        <p:spPr bwMode="auto">
          <a:xfrm>
            <a:off x="4421188" y="38877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8" name="Oval 10"/>
          <p:cNvSpPr>
            <a:spLocks noChangeArrowheads="1"/>
          </p:cNvSpPr>
          <p:nvPr/>
        </p:nvSpPr>
        <p:spPr bwMode="auto">
          <a:xfrm>
            <a:off x="4421188" y="5030788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59" name="Rectangle 11"/>
          <p:cNvSpPr>
            <a:spLocks noChangeArrowheads="1"/>
          </p:cNvSpPr>
          <p:nvPr/>
        </p:nvSpPr>
        <p:spPr bwMode="auto">
          <a:xfrm>
            <a:off x="1220788" y="763588"/>
            <a:ext cx="912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OWN_O</a:t>
            </a:r>
          </a:p>
        </p:txBody>
      </p:sp>
      <p:sp>
        <p:nvSpPr>
          <p:cNvPr id="462860" name="Rectangle 12"/>
          <p:cNvSpPr>
            <a:spLocks noChangeArrowheads="1"/>
          </p:cNvSpPr>
          <p:nvPr/>
        </p:nvSpPr>
        <p:spPr bwMode="auto">
          <a:xfrm>
            <a:off x="2516188" y="763588"/>
            <a:ext cx="2274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PARENTwithGRANT_O</a:t>
            </a:r>
          </a:p>
        </p:txBody>
      </p:sp>
      <p:sp>
        <p:nvSpPr>
          <p:cNvPr id="462861" name="Rectangle 13"/>
          <p:cNvSpPr>
            <a:spLocks noChangeArrowheads="1"/>
          </p:cNvSpPr>
          <p:nvPr/>
        </p:nvSpPr>
        <p:spPr bwMode="auto">
          <a:xfrm>
            <a:off x="5183188" y="763588"/>
            <a:ext cx="12160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PARENT_O</a:t>
            </a:r>
          </a:p>
        </p:txBody>
      </p:sp>
      <p:sp>
        <p:nvSpPr>
          <p:cNvPr id="462862" name="Rectangle 14"/>
          <p:cNvSpPr>
            <a:spLocks noChangeArrowheads="1"/>
          </p:cNvSpPr>
          <p:nvPr/>
        </p:nvSpPr>
        <p:spPr bwMode="auto">
          <a:xfrm>
            <a:off x="6859588" y="763588"/>
            <a:ext cx="9794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READ_O</a:t>
            </a:r>
          </a:p>
        </p:txBody>
      </p:sp>
      <p:sp>
        <p:nvSpPr>
          <p:cNvPr id="462863" name="Rectangle 15"/>
          <p:cNvSpPr>
            <a:spLocks noChangeArrowheads="1"/>
          </p:cNvSpPr>
          <p:nvPr/>
        </p:nvSpPr>
        <p:spPr bwMode="auto">
          <a:xfrm>
            <a:off x="1662113" y="1871663"/>
            <a:ext cx="64452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Administration of roles associated with object O</a:t>
            </a:r>
          </a:p>
        </p:txBody>
      </p:sp>
      <p:sp>
        <p:nvSpPr>
          <p:cNvPr id="462864" name="Rectangle 16"/>
          <p:cNvSpPr>
            <a:spLocks noChangeArrowheads="1"/>
          </p:cNvSpPr>
          <p:nvPr/>
        </p:nvSpPr>
        <p:spPr bwMode="auto">
          <a:xfrm>
            <a:off x="4878388" y="2592388"/>
            <a:ext cx="912812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OWN_O</a:t>
            </a:r>
          </a:p>
        </p:txBody>
      </p:sp>
      <p:sp>
        <p:nvSpPr>
          <p:cNvPr id="462865" name="Rectangle 17"/>
          <p:cNvSpPr>
            <a:spLocks noChangeArrowheads="1"/>
          </p:cNvSpPr>
          <p:nvPr/>
        </p:nvSpPr>
        <p:spPr bwMode="auto">
          <a:xfrm>
            <a:off x="4802188" y="3811588"/>
            <a:ext cx="22748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PARENTwithGRANT_O</a:t>
            </a:r>
          </a:p>
        </p:txBody>
      </p:sp>
      <p:sp>
        <p:nvSpPr>
          <p:cNvPr id="462866" name="Rectangle 18"/>
          <p:cNvSpPr>
            <a:spLocks noChangeArrowheads="1"/>
          </p:cNvSpPr>
          <p:nvPr/>
        </p:nvSpPr>
        <p:spPr bwMode="auto">
          <a:xfrm>
            <a:off x="4878388" y="5030788"/>
            <a:ext cx="12160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1600"/>
              <a:t>PARENT_O</a:t>
            </a:r>
          </a:p>
        </p:txBody>
      </p:sp>
      <p:sp>
        <p:nvSpPr>
          <p:cNvPr id="462867" name="Rectangle 19"/>
          <p:cNvSpPr>
            <a:spLocks noChangeArrowheads="1"/>
          </p:cNvSpPr>
          <p:nvPr/>
        </p:nvSpPr>
        <p:spPr bwMode="auto">
          <a:xfrm>
            <a:off x="2347913" y="5757863"/>
            <a:ext cx="407193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b="1"/>
              <a:t>Administrative role hierarchy</a:t>
            </a:r>
          </a:p>
        </p:txBody>
      </p:sp>
      <p:sp>
        <p:nvSpPr>
          <p:cNvPr id="462868" name="Line 20"/>
          <p:cNvSpPr>
            <a:spLocks noChangeShapeType="1"/>
          </p:cNvSpPr>
          <p:nvPr/>
        </p:nvSpPr>
        <p:spPr bwMode="auto">
          <a:xfrm>
            <a:off x="1914525" y="1295400"/>
            <a:ext cx="1660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69" name="Line 21"/>
          <p:cNvSpPr>
            <a:spLocks noChangeShapeType="1"/>
          </p:cNvSpPr>
          <p:nvPr/>
        </p:nvSpPr>
        <p:spPr bwMode="auto">
          <a:xfrm>
            <a:off x="3743325" y="1295400"/>
            <a:ext cx="1584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70" name="Line 22"/>
          <p:cNvSpPr>
            <a:spLocks noChangeShapeType="1"/>
          </p:cNvSpPr>
          <p:nvPr/>
        </p:nvSpPr>
        <p:spPr bwMode="auto">
          <a:xfrm>
            <a:off x="5495925" y="1295400"/>
            <a:ext cx="1660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71" name="Line 23"/>
          <p:cNvSpPr>
            <a:spLocks noChangeShapeType="1"/>
          </p:cNvSpPr>
          <p:nvPr/>
        </p:nvSpPr>
        <p:spPr bwMode="auto">
          <a:xfrm>
            <a:off x="4495800" y="2828925"/>
            <a:ext cx="0" cy="1050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2872" name="Line 24"/>
          <p:cNvSpPr>
            <a:spLocks noChangeShapeType="1"/>
          </p:cNvSpPr>
          <p:nvPr/>
        </p:nvSpPr>
        <p:spPr bwMode="auto">
          <a:xfrm>
            <a:off x="4495800" y="4124325"/>
            <a:ext cx="0" cy="898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8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Common Aspects II</a:t>
            </a:r>
          </a:p>
        </p:txBody>
      </p:sp>
      <p:sp>
        <p:nvSpPr>
          <p:cNvPr id="46490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We require simultaneous creation of Eight Permissions</a:t>
            </a:r>
          </a:p>
          <a:p>
            <a:pPr lvl="1"/>
            <a:r>
              <a:rPr lang="en-US" sz="2400" dirty="0" err="1"/>
              <a:t>canRead_O</a:t>
            </a:r>
            <a:endParaRPr lang="en-US" sz="2400" dirty="0"/>
          </a:p>
          <a:p>
            <a:pPr lvl="1"/>
            <a:r>
              <a:rPr lang="en-US" sz="2400" dirty="0" err="1" smtClean="0"/>
              <a:t>destroyObject_O</a:t>
            </a:r>
            <a:endParaRPr lang="en-US" sz="2400" dirty="0"/>
          </a:p>
          <a:p>
            <a:pPr lvl="1"/>
            <a:r>
              <a:rPr lang="en-US" sz="2400" dirty="0" err="1"/>
              <a:t>addReadUser_O</a:t>
            </a:r>
            <a:r>
              <a:rPr lang="en-US" sz="2400" dirty="0"/>
              <a:t>, </a:t>
            </a:r>
            <a:r>
              <a:rPr lang="en-US" sz="2400" dirty="0" err="1"/>
              <a:t>deleteReadUser_O</a:t>
            </a:r>
            <a:endParaRPr lang="en-US" sz="2400" dirty="0"/>
          </a:p>
          <a:p>
            <a:pPr lvl="1"/>
            <a:r>
              <a:rPr lang="en-US" sz="2400" dirty="0" err="1"/>
              <a:t>addParent_O</a:t>
            </a:r>
            <a:r>
              <a:rPr lang="en-US" sz="2400" dirty="0"/>
              <a:t>, </a:t>
            </a:r>
            <a:r>
              <a:rPr lang="en-US" sz="2400" dirty="0" err="1"/>
              <a:t>deleteParent_O</a:t>
            </a:r>
            <a:endParaRPr lang="en-US" sz="2400" dirty="0"/>
          </a:p>
          <a:p>
            <a:pPr lvl="1"/>
            <a:r>
              <a:rPr lang="en-US" sz="2400" dirty="0" err="1"/>
              <a:t>addParentWithGrant_O</a:t>
            </a:r>
            <a:r>
              <a:rPr lang="en-US" sz="2400" dirty="0"/>
              <a:t>, </a:t>
            </a:r>
            <a:r>
              <a:rPr lang="en-US" sz="2400" dirty="0" err="1"/>
              <a:t>deleteParentWithGrant_O</a:t>
            </a:r>
            <a:endParaRPr lang="en-US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69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694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Roles and associated Permissions</a:t>
            </a:r>
          </a:p>
        </p:txBody>
      </p:sp>
      <p:sp>
        <p:nvSpPr>
          <p:cNvPr id="466949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OWN_O</a:t>
            </a:r>
          </a:p>
          <a:p>
            <a:pPr lvl="2">
              <a:lnSpc>
                <a:spcPct val="90000"/>
              </a:lnSpc>
            </a:pPr>
            <a:r>
              <a:rPr lang="en-US"/>
              <a:t>destroyObject_O, addParentWithGrant_O, deleteParentWithgrant_O</a:t>
            </a:r>
          </a:p>
          <a:p>
            <a:pPr>
              <a:lnSpc>
                <a:spcPct val="90000"/>
              </a:lnSpc>
            </a:pPr>
            <a:r>
              <a:rPr lang="en-US"/>
              <a:t>PARENTwithGRANT_O</a:t>
            </a:r>
          </a:p>
          <a:p>
            <a:pPr lvl="2">
              <a:lnSpc>
                <a:spcPct val="90000"/>
              </a:lnSpc>
            </a:pPr>
            <a:r>
              <a:rPr lang="en-US"/>
              <a:t>addParent_O, deleteParent_O</a:t>
            </a:r>
          </a:p>
          <a:p>
            <a:pPr>
              <a:lnSpc>
                <a:spcPct val="90000"/>
              </a:lnSpc>
            </a:pPr>
            <a:r>
              <a:rPr lang="en-US"/>
              <a:t>PARENT_O</a:t>
            </a:r>
          </a:p>
          <a:p>
            <a:pPr lvl="2">
              <a:lnSpc>
                <a:spcPct val="90000"/>
              </a:lnSpc>
            </a:pPr>
            <a:r>
              <a:rPr lang="en-US"/>
              <a:t>addReadUser_O, deleteReadUser_O</a:t>
            </a:r>
          </a:p>
          <a:p>
            <a:pPr>
              <a:lnSpc>
                <a:spcPct val="90000"/>
              </a:lnSpc>
            </a:pPr>
            <a:r>
              <a:rPr lang="en-US"/>
              <a:t>READ_O</a:t>
            </a:r>
          </a:p>
          <a:p>
            <a:pPr lvl="2">
              <a:lnSpc>
                <a:spcPct val="90000"/>
              </a:lnSpc>
            </a:pPr>
            <a:r>
              <a:rPr lang="en-US"/>
              <a:t>canRead_O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89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899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Common Aspects III</a:t>
            </a:r>
          </a:p>
        </p:txBody>
      </p:sp>
      <p:sp>
        <p:nvSpPr>
          <p:cNvPr id="46899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Destroying an object O requires deletion of four roles and eight permissions in addition of destroying the object O.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Strict DAC in RBAC96</a:t>
            </a:r>
          </a:p>
        </p:txBody>
      </p:sp>
      <p:sp>
        <p:nvSpPr>
          <p:cNvPr id="47104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Cardinality constraints as:</a:t>
            </a:r>
          </a:p>
          <a:p>
            <a:pPr lvl="1"/>
            <a:r>
              <a:rPr lang="en-US"/>
              <a:t>Role OWN_O = 1</a:t>
            </a:r>
          </a:p>
          <a:p>
            <a:pPr lvl="1"/>
            <a:r>
              <a:rPr lang="en-US"/>
              <a:t>Role PARENTwithGRANT_O = 0</a:t>
            </a:r>
          </a:p>
          <a:p>
            <a:pPr lvl="1"/>
            <a:r>
              <a:rPr lang="en-US"/>
              <a:t>Role PARENT_O = 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0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0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One level DAC in RBAC96</a:t>
            </a:r>
          </a:p>
        </p:txBody>
      </p:sp>
      <p:sp>
        <p:nvSpPr>
          <p:cNvPr id="473093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Cardinality constraints as:</a:t>
            </a:r>
          </a:p>
          <a:p>
            <a:pPr lvl="1"/>
            <a:r>
              <a:rPr lang="en-US"/>
              <a:t>Role OWN_O = 1</a:t>
            </a:r>
          </a:p>
          <a:p>
            <a:pPr lvl="1"/>
            <a:r>
              <a:rPr lang="en-US"/>
              <a:t>Role PARENTwithGRANT_O = 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000"/>
              <a:t>LBAC: LIBERAL *-PROPERTY</a:t>
            </a:r>
          </a:p>
        </p:txBody>
      </p:sp>
      <p:grpSp>
        <p:nvGrpSpPr>
          <p:cNvPr id="427011" name="Group 3"/>
          <p:cNvGrpSpPr>
            <a:grpSpLocks/>
          </p:cNvGrpSpPr>
          <p:nvPr/>
        </p:nvGrpSpPr>
        <p:grpSpPr bwMode="auto">
          <a:xfrm>
            <a:off x="989013" y="1912938"/>
            <a:ext cx="3957637" cy="3636962"/>
            <a:chOff x="623" y="1205"/>
            <a:chExt cx="2493" cy="2291"/>
          </a:xfrm>
        </p:grpSpPr>
        <p:sp>
          <p:nvSpPr>
            <p:cNvPr id="427012" name="AutoShape 4"/>
            <p:cNvSpPr>
              <a:spLocks noChangeArrowheads="1"/>
            </p:cNvSpPr>
            <p:nvPr/>
          </p:nvSpPr>
          <p:spPr bwMode="auto">
            <a:xfrm>
              <a:off x="1190" y="1670"/>
              <a:ext cx="1360" cy="1360"/>
            </a:xfrm>
            <a:prstGeom prst="diamond">
              <a:avLst/>
            </a:prstGeom>
            <a:noFill/>
            <a:ln w="508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7013" name="Group 5"/>
            <p:cNvGrpSpPr>
              <a:grpSpLocks/>
            </p:cNvGrpSpPr>
            <p:nvPr/>
          </p:nvGrpSpPr>
          <p:grpSpPr bwMode="auto">
            <a:xfrm>
              <a:off x="1717" y="1205"/>
              <a:ext cx="307" cy="2291"/>
              <a:chOff x="1717" y="1205"/>
              <a:chExt cx="307" cy="2291"/>
            </a:xfrm>
          </p:grpSpPr>
          <p:sp>
            <p:nvSpPr>
              <p:cNvPr id="427014" name="Rectangle 6"/>
              <p:cNvSpPr>
                <a:spLocks noChangeArrowheads="1"/>
              </p:cNvSpPr>
              <p:nvPr/>
            </p:nvSpPr>
            <p:spPr bwMode="auto">
              <a:xfrm>
                <a:off x="1717" y="1205"/>
                <a:ext cx="307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427015" name="Rectangle 7"/>
              <p:cNvSpPr>
                <a:spLocks noChangeArrowheads="1"/>
              </p:cNvSpPr>
              <p:nvPr/>
            </p:nvSpPr>
            <p:spPr bwMode="auto">
              <a:xfrm>
                <a:off x="1717" y="3125"/>
                <a:ext cx="278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L</a:t>
                </a:r>
              </a:p>
            </p:txBody>
          </p:sp>
        </p:grpSp>
        <p:grpSp>
          <p:nvGrpSpPr>
            <p:cNvPr id="427016" name="Group 8"/>
            <p:cNvGrpSpPr>
              <a:grpSpLocks/>
            </p:cNvGrpSpPr>
            <p:nvPr/>
          </p:nvGrpSpPr>
          <p:grpSpPr bwMode="auto">
            <a:xfrm>
              <a:off x="623" y="2165"/>
              <a:ext cx="2493" cy="371"/>
              <a:chOff x="623" y="2165"/>
              <a:chExt cx="2493" cy="371"/>
            </a:xfrm>
          </p:grpSpPr>
          <p:sp>
            <p:nvSpPr>
              <p:cNvPr id="427017" name="Rectangle 9"/>
              <p:cNvSpPr>
                <a:spLocks noChangeArrowheads="1"/>
              </p:cNvSpPr>
              <p:nvPr/>
            </p:nvSpPr>
            <p:spPr bwMode="auto">
              <a:xfrm>
                <a:off x="623" y="2165"/>
                <a:ext cx="477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M1</a:t>
                </a:r>
              </a:p>
            </p:txBody>
          </p:sp>
          <p:sp>
            <p:nvSpPr>
              <p:cNvPr id="427018" name="Rectangle 10"/>
              <p:cNvSpPr>
                <a:spLocks noChangeArrowheads="1"/>
              </p:cNvSpPr>
              <p:nvPr/>
            </p:nvSpPr>
            <p:spPr bwMode="auto">
              <a:xfrm>
                <a:off x="2639" y="2165"/>
                <a:ext cx="477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M2</a:t>
                </a:r>
              </a:p>
            </p:txBody>
          </p:sp>
        </p:grpSp>
      </p:grpSp>
      <p:sp>
        <p:nvSpPr>
          <p:cNvPr id="427019" name="Line 11"/>
          <p:cNvSpPr>
            <a:spLocks noChangeShapeType="1"/>
          </p:cNvSpPr>
          <p:nvPr/>
        </p:nvSpPr>
        <p:spPr bwMode="auto">
          <a:xfrm flipV="1">
            <a:off x="5940425" y="2105025"/>
            <a:ext cx="0" cy="274955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7020" name="Rectangle 12"/>
          <p:cNvSpPr>
            <a:spLocks noChangeArrowheads="1"/>
          </p:cNvSpPr>
          <p:nvPr/>
        </p:nvSpPr>
        <p:spPr bwMode="auto">
          <a:xfrm>
            <a:off x="5346700" y="5445125"/>
            <a:ext cx="1185863" cy="588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Read</a:t>
            </a:r>
          </a:p>
        </p:txBody>
      </p:sp>
      <p:sp>
        <p:nvSpPr>
          <p:cNvPr id="427021" name="Line 13"/>
          <p:cNvSpPr>
            <a:spLocks noChangeShapeType="1"/>
          </p:cNvSpPr>
          <p:nvPr/>
        </p:nvSpPr>
        <p:spPr bwMode="auto">
          <a:xfrm flipV="1">
            <a:off x="7540625" y="2105025"/>
            <a:ext cx="0" cy="274955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7022" name="Rectangle 14"/>
          <p:cNvSpPr>
            <a:spLocks noChangeArrowheads="1"/>
          </p:cNvSpPr>
          <p:nvPr/>
        </p:nvSpPr>
        <p:spPr bwMode="auto">
          <a:xfrm>
            <a:off x="6946900" y="5445125"/>
            <a:ext cx="1209675" cy="588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Write</a:t>
            </a:r>
          </a:p>
        </p:txBody>
      </p:sp>
      <p:grpSp>
        <p:nvGrpSpPr>
          <p:cNvPr id="427023" name="Group 15"/>
          <p:cNvGrpSpPr>
            <a:grpSpLocks/>
          </p:cNvGrpSpPr>
          <p:nvPr/>
        </p:nvGrpSpPr>
        <p:grpSpPr bwMode="auto">
          <a:xfrm>
            <a:off x="5770563" y="4779963"/>
            <a:ext cx="2120900" cy="771525"/>
            <a:chOff x="3635" y="3011"/>
            <a:chExt cx="1336" cy="486"/>
          </a:xfrm>
        </p:grpSpPr>
        <p:sp>
          <p:nvSpPr>
            <p:cNvPr id="427024" name="Rectangle 16"/>
            <p:cNvSpPr>
              <a:spLocks noChangeArrowheads="1"/>
            </p:cNvSpPr>
            <p:nvPr/>
          </p:nvSpPr>
          <p:spPr bwMode="auto">
            <a:xfrm>
              <a:off x="3635" y="3011"/>
              <a:ext cx="239" cy="4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4400" b="1">
                  <a:solidFill>
                    <a:schemeClr val="accent1"/>
                  </a:solidFill>
                  <a:latin typeface="Arial" charset="0"/>
                </a:rPr>
                <a:t>-</a:t>
              </a:r>
            </a:p>
          </p:txBody>
        </p:sp>
        <p:sp>
          <p:nvSpPr>
            <p:cNvPr id="427025" name="Rectangle 17"/>
            <p:cNvSpPr>
              <a:spLocks noChangeArrowheads="1"/>
            </p:cNvSpPr>
            <p:nvPr/>
          </p:nvSpPr>
          <p:spPr bwMode="auto">
            <a:xfrm>
              <a:off x="4643" y="3011"/>
              <a:ext cx="328" cy="4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4400" b="1">
                  <a:solidFill>
                    <a:schemeClr val="accent1"/>
                  </a:solidFill>
                  <a:latin typeface="Arial" charset="0"/>
                </a:rPr>
                <a:t>+</a:t>
              </a:r>
            </a:p>
          </p:txBody>
        </p:sp>
      </p:grpSp>
      <p:grpSp>
        <p:nvGrpSpPr>
          <p:cNvPr id="427026" name="Group 18"/>
          <p:cNvGrpSpPr>
            <a:grpSpLocks/>
          </p:cNvGrpSpPr>
          <p:nvPr/>
        </p:nvGrpSpPr>
        <p:grpSpPr bwMode="auto">
          <a:xfrm>
            <a:off x="5694363" y="1427163"/>
            <a:ext cx="1979612" cy="771525"/>
            <a:chOff x="3587" y="899"/>
            <a:chExt cx="1247" cy="486"/>
          </a:xfrm>
        </p:grpSpPr>
        <p:sp>
          <p:nvSpPr>
            <p:cNvPr id="427027" name="Rectangle 19"/>
            <p:cNvSpPr>
              <a:spLocks noChangeArrowheads="1"/>
            </p:cNvSpPr>
            <p:nvPr/>
          </p:nvSpPr>
          <p:spPr bwMode="auto">
            <a:xfrm>
              <a:off x="3587" y="899"/>
              <a:ext cx="328" cy="4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4400" b="1">
                  <a:solidFill>
                    <a:schemeClr val="accent1"/>
                  </a:solidFill>
                  <a:latin typeface="Arial" charset="0"/>
                </a:rPr>
                <a:t>+</a:t>
              </a:r>
            </a:p>
          </p:txBody>
        </p:sp>
        <p:sp>
          <p:nvSpPr>
            <p:cNvPr id="427028" name="Rectangle 20"/>
            <p:cNvSpPr>
              <a:spLocks noChangeArrowheads="1"/>
            </p:cNvSpPr>
            <p:nvPr/>
          </p:nvSpPr>
          <p:spPr bwMode="auto">
            <a:xfrm>
              <a:off x="4595" y="899"/>
              <a:ext cx="239" cy="4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4400" b="1">
                  <a:solidFill>
                    <a:schemeClr val="accent1"/>
                  </a:solidFill>
                  <a:latin typeface="Arial" charset="0"/>
                </a:rPr>
                <a:t>-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4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 dirty="0"/>
              <a:t>Two Level DAC in RBAC96</a:t>
            </a:r>
          </a:p>
        </p:txBody>
      </p:sp>
      <p:sp>
        <p:nvSpPr>
          <p:cNvPr id="47514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Cardinality constraints as:</a:t>
            </a:r>
          </a:p>
          <a:p>
            <a:pPr lvl="1"/>
            <a:r>
              <a:rPr lang="en-US"/>
              <a:t>Role OWN_O = 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28" name="Oval 4"/>
          <p:cNvSpPr>
            <a:spLocks noChangeArrowheads="1"/>
          </p:cNvSpPr>
          <p:nvPr/>
        </p:nvSpPr>
        <p:spPr bwMode="auto">
          <a:xfrm>
            <a:off x="3278188" y="2060575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29" name="Oval 5"/>
          <p:cNvSpPr>
            <a:spLocks noChangeArrowheads="1"/>
          </p:cNvSpPr>
          <p:nvPr/>
        </p:nvSpPr>
        <p:spPr bwMode="auto">
          <a:xfrm>
            <a:off x="5868988" y="2060575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30" name="Oval 6"/>
          <p:cNvSpPr>
            <a:spLocks noChangeArrowheads="1"/>
          </p:cNvSpPr>
          <p:nvPr/>
        </p:nvSpPr>
        <p:spPr bwMode="auto">
          <a:xfrm>
            <a:off x="3278188" y="2974975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31" name="Oval 7"/>
          <p:cNvSpPr>
            <a:spLocks noChangeArrowheads="1"/>
          </p:cNvSpPr>
          <p:nvPr/>
        </p:nvSpPr>
        <p:spPr bwMode="auto">
          <a:xfrm>
            <a:off x="5868988" y="2974975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32" name="Oval 8"/>
          <p:cNvSpPr>
            <a:spLocks noChangeArrowheads="1"/>
          </p:cNvSpPr>
          <p:nvPr/>
        </p:nvSpPr>
        <p:spPr bwMode="auto">
          <a:xfrm>
            <a:off x="3278188" y="4879975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33" name="Oval 9"/>
          <p:cNvSpPr>
            <a:spLocks noChangeArrowheads="1"/>
          </p:cNvSpPr>
          <p:nvPr/>
        </p:nvSpPr>
        <p:spPr bwMode="auto">
          <a:xfrm>
            <a:off x="5868988" y="4879975"/>
            <a:ext cx="149225" cy="2254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34" name="Rectangle 10"/>
          <p:cNvSpPr>
            <a:spLocks noChangeArrowheads="1"/>
          </p:cNvSpPr>
          <p:nvPr/>
        </p:nvSpPr>
        <p:spPr bwMode="auto">
          <a:xfrm>
            <a:off x="839788" y="1831975"/>
            <a:ext cx="2265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U1_PARENT_O</a:t>
            </a:r>
          </a:p>
        </p:txBody>
      </p:sp>
      <p:sp>
        <p:nvSpPr>
          <p:cNvPr id="487435" name="Rectangle 11"/>
          <p:cNvSpPr>
            <a:spLocks noChangeArrowheads="1"/>
          </p:cNvSpPr>
          <p:nvPr/>
        </p:nvSpPr>
        <p:spPr bwMode="auto">
          <a:xfrm>
            <a:off x="6165850" y="1908175"/>
            <a:ext cx="19097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U1_READ_O</a:t>
            </a:r>
          </a:p>
        </p:txBody>
      </p:sp>
      <p:sp>
        <p:nvSpPr>
          <p:cNvPr id="487436" name="Rectangle 12"/>
          <p:cNvSpPr>
            <a:spLocks noChangeArrowheads="1"/>
          </p:cNvSpPr>
          <p:nvPr/>
        </p:nvSpPr>
        <p:spPr bwMode="auto">
          <a:xfrm>
            <a:off x="839788" y="2822575"/>
            <a:ext cx="2265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U2_PARENT_O</a:t>
            </a:r>
          </a:p>
        </p:txBody>
      </p:sp>
      <p:sp>
        <p:nvSpPr>
          <p:cNvPr id="487437" name="Rectangle 13"/>
          <p:cNvSpPr>
            <a:spLocks noChangeArrowheads="1"/>
          </p:cNvSpPr>
          <p:nvPr/>
        </p:nvSpPr>
        <p:spPr bwMode="auto">
          <a:xfrm>
            <a:off x="857250" y="4727575"/>
            <a:ext cx="22653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Un_PARENT_O</a:t>
            </a:r>
          </a:p>
        </p:txBody>
      </p:sp>
      <p:sp>
        <p:nvSpPr>
          <p:cNvPr id="487438" name="Rectangle 14"/>
          <p:cNvSpPr>
            <a:spLocks noChangeArrowheads="1"/>
          </p:cNvSpPr>
          <p:nvPr/>
        </p:nvSpPr>
        <p:spPr bwMode="auto">
          <a:xfrm>
            <a:off x="6173788" y="2822575"/>
            <a:ext cx="19097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U2_READ_O</a:t>
            </a:r>
          </a:p>
        </p:txBody>
      </p:sp>
      <p:sp>
        <p:nvSpPr>
          <p:cNvPr id="487439" name="Rectangle 15"/>
          <p:cNvSpPr>
            <a:spLocks noChangeArrowheads="1"/>
          </p:cNvSpPr>
          <p:nvPr/>
        </p:nvSpPr>
        <p:spPr bwMode="auto">
          <a:xfrm>
            <a:off x="6165850" y="4727575"/>
            <a:ext cx="19097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Un_READ_O</a:t>
            </a:r>
          </a:p>
        </p:txBody>
      </p:sp>
      <p:sp>
        <p:nvSpPr>
          <p:cNvPr id="487440" name="Rectangle 16"/>
          <p:cNvSpPr>
            <a:spLocks noChangeArrowheads="1"/>
          </p:cNvSpPr>
          <p:nvPr/>
        </p:nvSpPr>
        <p:spPr bwMode="auto">
          <a:xfrm>
            <a:off x="1039813" y="5562600"/>
            <a:ext cx="73945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/>
              <a:t>READ_O role associated with members of PARENT_O</a:t>
            </a:r>
          </a:p>
        </p:txBody>
      </p:sp>
      <p:sp>
        <p:nvSpPr>
          <p:cNvPr id="487441" name="Line 17"/>
          <p:cNvSpPr>
            <a:spLocks noChangeShapeType="1"/>
          </p:cNvSpPr>
          <p:nvPr/>
        </p:nvSpPr>
        <p:spPr bwMode="auto">
          <a:xfrm>
            <a:off x="3438525" y="2211387"/>
            <a:ext cx="24225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42" name="Line 18"/>
          <p:cNvSpPr>
            <a:spLocks noChangeShapeType="1"/>
          </p:cNvSpPr>
          <p:nvPr/>
        </p:nvSpPr>
        <p:spPr bwMode="auto">
          <a:xfrm>
            <a:off x="3438525" y="3125787"/>
            <a:ext cx="24225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43" name="Line 19"/>
          <p:cNvSpPr>
            <a:spLocks noChangeShapeType="1"/>
          </p:cNvSpPr>
          <p:nvPr/>
        </p:nvSpPr>
        <p:spPr bwMode="auto">
          <a:xfrm>
            <a:off x="3438525" y="5030787"/>
            <a:ext cx="24225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44" name="Line 20"/>
          <p:cNvSpPr>
            <a:spLocks noChangeShapeType="1"/>
          </p:cNvSpPr>
          <p:nvPr/>
        </p:nvSpPr>
        <p:spPr bwMode="auto">
          <a:xfrm>
            <a:off x="3352800" y="3363912"/>
            <a:ext cx="0" cy="12795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7445" name="Line 21"/>
          <p:cNvSpPr>
            <a:spLocks noChangeShapeType="1"/>
          </p:cNvSpPr>
          <p:nvPr/>
        </p:nvSpPr>
        <p:spPr bwMode="auto">
          <a:xfrm>
            <a:off x="5943600" y="3363912"/>
            <a:ext cx="0" cy="12795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4"/>
          <p:cNvSpPr txBox="1">
            <a:spLocks noChangeArrowheads="1"/>
          </p:cNvSpPr>
          <p:nvPr/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/>
        </p:spPr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Grant-</a:t>
            </a:r>
            <a:r>
              <a:rPr kumimoji="0" lang="en-US" sz="4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33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Dependen</a:t>
            </a:r>
            <a:r>
              <a:rPr lang="en-US" sz="4400" kern="0" dirty="0" smtClean="0">
                <a:solidFill>
                  <a:srgbClr val="CC3399"/>
                </a:solidFill>
                <a:latin typeface="+mj-lt"/>
                <a:ea typeface="+mj-ea"/>
                <a:cs typeface="+mj-cs"/>
              </a:rPr>
              <a:t>t Revoke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CC33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000"/>
              <a:t>RBAC96: LIBERAL *-PROPERTY</a:t>
            </a:r>
          </a:p>
        </p:txBody>
      </p:sp>
      <p:grpSp>
        <p:nvGrpSpPr>
          <p:cNvPr id="428035" name="Group 3"/>
          <p:cNvGrpSpPr>
            <a:grpSpLocks/>
          </p:cNvGrpSpPr>
          <p:nvPr/>
        </p:nvGrpSpPr>
        <p:grpSpPr bwMode="auto">
          <a:xfrm>
            <a:off x="171450" y="2144713"/>
            <a:ext cx="4251325" cy="3636962"/>
            <a:chOff x="108" y="1351"/>
            <a:chExt cx="2678" cy="2291"/>
          </a:xfrm>
        </p:grpSpPr>
        <p:sp>
          <p:nvSpPr>
            <p:cNvPr id="428036" name="AutoShape 4"/>
            <p:cNvSpPr>
              <a:spLocks noChangeArrowheads="1"/>
            </p:cNvSpPr>
            <p:nvPr/>
          </p:nvSpPr>
          <p:spPr bwMode="auto">
            <a:xfrm>
              <a:off x="767" y="1816"/>
              <a:ext cx="1360" cy="1360"/>
            </a:xfrm>
            <a:prstGeom prst="diamond">
              <a:avLst/>
            </a:prstGeom>
            <a:noFill/>
            <a:ln w="508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8037" name="Group 5"/>
            <p:cNvGrpSpPr>
              <a:grpSpLocks/>
            </p:cNvGrpSpPr>
            <p:nvPr/>
          </p:nvGrpSpPr>
          <p:grpSpPr bwMode="auto">
            <a:xfrm>
              <a:off x="1201" y="1351"/>
              <a:ext cx="492" cy="2291"/>
              <a:chOff x="1201" y="1351"/>
              <a:chExt cx="492" cy="2291"/>
            </a:xfrm>
          </p:grpSpPr>
          <p:sp>
            <p:nvSpPr>
              <p:cNvPr id="428038" name="Rectangle 6"/>
              <p:cNvSpPr>
                <a:spLocks noChangeArrowheads="1"/>
              </p:cNvSpPr>
              <p:nvPr/>
            </p:nvSpPr>
            <p:spPr bwMode="auto">
              <a:xfrm>
                <a:off x="1201" y="1351"/>
                <a:ext cx="492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HR</a:t>
                </a:r>
              </a:p>
            </p:txBody>
          </p:sp>
          <p:sp>
            <p:nvSpPr>
              <p:cNvPr id="428039" name="Rectangle 7"/>
              <p:cNvSpPr>
                <a:spLocks noChangeArrowheads="1"/>
              </p:cNvSpPr>
              <p:nvPr/>
            </p:nvSpPr>
            <p:spPr bwMode="auto">
              <a:xfrm>
                <a:off x="1201" y="3271"/>
                <a:ext cx="463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LR</a:t>
                </a:r>
              </a:p>
            </p:txBody>
          </p:sp>
        </p:grpSp>
        <p:grpSp>
          <p:nvGrpSpPr>
            <p:cNvPr id="428040" name="Group 8"/>
            <p:cNvGrpSpPr>
              <a:grpSpLocks/>
            </p:cNvGrpSpPr>
            <p:nvPr/>
          </p:nvGrpSpPr>
          <p:grpSpPr bwMode="auto">
            <a:xfrm>
              <a:off x="108" y="2311"/>
              <a:ext cx="2678" cy="371"/>
              <a:chOff x="108" y="2311"/>
              <a:chExt cx="2678" cy="371"/>
            </a:xfrm>
          </p:grpSpPr>
          <p:sp>
            <p:nvSpPr>
              <p:cNvPr id="428041" name="Rectangle 9"/>
              <p:cNvSpPr>
                <a:spLocks noChangeArrowheads="1"/>
              </p:cNvSpPr>
              <p:nvPr/>
            </p:nvSpPr>
            <p:spPr bwMode="auto">
              <a:xfrm>
                <a:off x="108" y="2311"/>
                <a:ext cx="662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M1R</a:t>
                </a:r>
              </a:p>
            </p:txBody>
          </p:sp>
          <p:sp>
            <p:nvSpPr>
              <p:cNvPr id="428042" name="Rectangle 10"/>
              <p:cNvSpPr>
                <a:spLocks noChangeArrowheads="1"/>
              </p:cNvSpPr>
              <p:nvPr/>
            </p:nvSpPr>
            <p:spPr bwMode="auto">
              <a:xfrm>
                <a:off x="2124" y="2311"/>
                <a:ext cx="662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M2R</a:t>
                </a:r>
              </a:p>
            </p:txBody>
          </p:sp>
        </p:grpSp>
      </p:grpSp>
      <p:sp>
        <p:nvSpPr>
          <p:cNvPr id="428043" name="AutoShape 11"/>
          <p:cNvSpPr>
            <a:spLocks noChangeArrowheads="1"/>
          </p:cNvSpPr>
          <p:nvPr/>
        </p:nvSpPr>
        <p:spPr bwMode="auto">
          <a:xfrm>
            <a:off x="5865813" y="2882900"/>
            <a:ext cx="2159000" cy="2159000"/>
          </a:xfrm>
          <a:prstGeom prst="diamond">
            <a:avLst/>
          </a:prstGeom>
          <a:noFill/>
          <a:ln w="508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8044" name="Group 12"/>
          <p:cNvGrpSpPr>
            <a:grpSpLocks/>
          </p:cNvGrpSpPr>
          <p:nvPr/>
        </p:nvGrpSpPr>
        <p:grpSpPr bwMode="auto">
          <a:xfrm>
            <a:off x="6554788" y="2144713"/>
            <a:ext cx="871537" cy="3636962"/>
            <a:chOff x="4129" y="1351"/>
            <a:chExt cx="549" cy="2291"/>
          </a:xfrm>
        </p:grpSpPr>
        <p:sp>
          <p:nvSpPr>
            <p:cNvPr id="428045" name="Rectangle 13"/>
            <p:cNvSpPr>
              <a:spLocks noChangeArrowheads="1"/>
            </p:cNvSpPr>
            <p:nvPr/>
          </p:nvSpPr>
          <p:spPr bwMode="auto">
            <a:xfrm>
              <a:off x="4129" y="1351"/>
              <a:ext cx="520" cy="3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LW</a:t>
              </a:r>
            </a:p>
          </p:txBody>
        </p:sp>
        <p:sp>
          <p:nvSpPr>
            <p:cNvPr id="428046" name="Rectangle 14"/>
            <p:cNvSpPr>
              <a:spLocks noChangeArrowheads="1"/>
            </p:cNvSpPr>
            <p:nvPr/>
          </p:nvSpPr>
          <p:spPr bwMode="auto">
            <a:xfrm>
              <a:off x="4129" y="3271"/>
              <a:ext cx="549" cy="3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Arial" charset="0"/>
                </a:rPr>
                <a:t>HW</a:t>
              </a:r>
            </a:p>
          </p:txBody>
        </p:sp>
      </p:grpSp>
      <p:sp>
        <p:nvSpPr>
          <p:cNvPr id="428047" name="Rectangle 15"/>
          <p:cNvSpPr>
            <a:spLocks noChangeArrowheads="1"/>
          </p:cNvSpPr>
          <p:nvPr/>
        </p:nvSpPr>
        <p:spPr bwMode="auto">
          <a:xfrm>
            <a:off x="4719638" y="3668713"/>
            <a:ext cx="1141412" cy="58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M1W</a:t>
            </a:r>
          </a:p>
        </p:txBody>
      </p:sp>
      <p:sp>
        <p:nvSpPr>
          <p:cNvPr id="428048" name="Rectangle 16"/>
          <p:cNvSpPr>
            <a:spLocks noChangeArrowheads="1"/>
          </p:cNvSpPr>
          <p:nvPr/>
        </p:nvSpPr>
        <p:spPr bwMode="auto">
          <a:xfrm>
            <a:off x="8020050" y="3668713"/>
            <a:ext cx="1141413" cy="58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M2W</a:t>
            </a:r>
          </a:p>
        </p:txBody>
      </p:sp>
      <p:sp>
        <p:nvSpPr>
          <p:cNvPr id="428049" name="Rectangle 17"/>
          <p:cNvSpPr>
            <a:spLocks noChangeArrowheads="1"/>
          </p:cNvSpPr>
          <p:nvPr/>
        </p:nvSpPr>
        <p:spPr bwMode="auto">
          <a:xfrm>
            <a:off x="3119438" y="5786438"/>
            <a:ext cx="2905125" cy="58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3200" b="1">
                <a:solidFill>
                  <a:schemeClr val="tx2"/>
                </a:solidFill>
                <a:latin typeface="Arial" charset="0"/>
              </a:rPr>
              <a:t>Read      Write</a:t>
            </a:r>
          </a:p>
        </p:txBody>
      </p:sp>
      <p:sp>
        <p:nvSpPr>
          <p:cNvPr id="428050" name="Line 18"/>
          <p:cNvSpPr>
            <a:spLocks noChangeShapeType="1"/>
          </p:cNvSpPr>
          <p:nvPr/>
        </p:nvSpPr>
        <p:spPr bwMode="auto">
          <a:xfrm flipV="1">
            <a:off x="4568825" y="2409825"/>
            <a:ext cx="0" cy="274955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8051" name="Rectangle 19"/>
          <p:cNvSpPr>
            <a:spLocks noChangeArrowheads="1"/>
          </p:cNvSpPr>
          <p:nvPr/>
        </p:nvSpPr>
        <p:spPr bwMode="auto">
          <a:xfrm>
            <a:off x="4398963" y="5084763"/>
            <a:ext cx="379412" cy="771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4400" b="1">
                <a:solidFill>
                  <a:schemeClr val="accent1"/>
                </a:solidFill>
                <a:latin typeface="Arial" charset="0"/>
              </a:rPr>
              <a:t>-</a:t>
            </a:r>
          </a:p>
        </p:txBody>
      </p:sp>
      <p:sp>
        <p:nvSpPr>
          <p:cNvPr id="428052" name="Rectangle 20"/>
          <p:cNvSpPr>
            <a:spLocks noChangeArrowheads="1"/>
          </p:cNvSpPr>
          <p:nvPr/>
        </p:nvSpPr>
        <p:spPr bwMode="auto">
          <a:xfrm>
            <a:off x="4322763" y="1731963"/>
            <a:ext cx="520700" cy="771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4400" b="1">
                <a:solidFill>
                  <a:schemeClr val="accent1"/>
                </a:solidFill>
                <a:latin typeface="Arial" charset="0"/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000"/>
              <a:t>RBAC96: LIBERAL *-PROPERTY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user </a:t>
            </a:r>
            <a:r>
              <a:rPr lang="en-US">
                <a:latin typeface="Symbol" pitchFamily="18" charset="2"/>
              </a:rPr>
              <a:t></a:t>
            </a:r>
            <a:r>
              <a:rPr lang="en-US"/>
              <a:t> xR, user has clearance 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user </a:t>
            </a:r>
            <a:r>
              <a:rPr lang="en-US">
                <a:latin typeface="Symbol" pitchFamily="18" charset="2"/>
              </a:rPr>
              <a:t></a:t>
            </a:r>
            <a:r>
              <a:rPr lang="en-US"/>
              <a:t> LW, independent of clearance</a:t>
            </a:r>
          </a:p>
          <a:p>
            <a:pPr>
              <a:lnSpc>
                <a:spcPct val="90000"/>
              </a:lnSpc>
            </a:pPr>
            <a:r>
              <a:rPr lang="en-US"/>
              <a:t>Need constraints</a:t>
            </a:r>
          </a:p>
          <a:p>
            <a:pPr lvl="1">
              <a:lnSpc>
                <a:spcPct val="90000"/>
              </a:lnSpc>
            </a:pPr>
            <a:r>
              <a:rPr lang="en-US"/>
              <a:t>session </a:t>
            </a:r>
            <a:r>
              <a:rPr lang="en-US">
                <a:latin typeface="Symbol" pitchFamily="18" charset="2"/>
              </a:rPr>
              <a:t></a:t>
            </a:r>
            <a:r>
              <a:rPr lang="en-US"/>
              <a:t> xR iff session </a:t>
            </a:r>
            <a:r>
              <a:rPr lang="en-US">
                <a:latin typeface="Symbol" pitchFamily="18" charset="2"/>
              </a:rPr>
              <a:t></a:t>
            </a:r>
            <a:r>
              <a:rPr lang="en-US"/>
              <a:t> xW</a:t>
            </a:r>
          </a:p>
          <a:p>
            <a:pPr lvl="1">
              <a:lnSpc>
                <a:spcPct val="90000"/>
              </a:lnSpc>
            </a:pPr>
            <a:r>
              <a:rPr lang="en-US"/>
              <a:t>read can be assigned only to xR roles</a:t>
            </a:r>
          </a:p>
          <a:p>
            <a:pPr lvl="1">
              <a:lnSpc>
                <a:spcPct val="90000"/>
              </a:lnSpc>
            </a:pPr>
            <a:r>
              <a:rPr lang="en-US"/>
              <a:t>write can be assigned only to xW roles</a:t>
            </a:r>
          </a:p>
          <a:p>
            <a:pPr lvl="1">
              <a:lnSpc>
                <a:spcPct val="90000"/>
              </a:lnSpc>
            </a:pPr>
            <a:r>
              <a:rPr lang="en-US"/>
              <a:t>(O,read) assigned to xR iff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(O,write) assigned to xW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000"/>
              <a:t>LBAC: STRICT *-PROPERTY</a:t>
            </a:r>
          </a:p>
        </p:txBody>
      </p:sp>
      <p:grpSp>
        <p:nvGrpSpPr>
          <p:cNvPr id="430083" name="Group 3"/>
          <p:cNvGrpSpPr>
            <a:grpSpLocks/>
          </p:cNvGrpSpPr>
          <p:nvPr/>
        </p:nvGrpSpPr>
        <p:grpSpPr bwMode="auto">
          <a:xfrm>
            <a:off x="989013" y="1912938"/>
            <a:ext cx="3957637" cy="3636962"/>
            <a:chOff x="623" y="1205"/>
            <a:chExt cx="2493" cy="2291"/>
          </a:xfrm>
        </p:grpSpPr>
        <p:sp>
          <p:nvSpPr>
            <p:cNvPr id="430084" name="AutoShape 4"/>
            <p:cNvSpPr>
              <a:spLocks noChangeArrowheads="1"/>
            </p:cNvSpPr>
            <p:nvPr/>
          </p:nvSpPr>
          <p:spPr bwMode="auto">
            <a:xfrm>
              <a:off x="1190" y="1670"/>
              <a:ext cx="1360" cy="1360"/>
            </a:xfrm>
            <a:prstGeom prst="diamond">
              <a:avLst/>
            </a:prstGeom>
            <a:noFill/>
            <a:ln w="508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0085" name="Group 5"/>
            <p:cNvGrpSpPr>
              <a:grpSpLocks/>
            </p:cNvGrpSpPr>
            <p:nvPr/>
          </p:nvGrpSpPr>
          <p:grpSpPr bwMode="auto">
            <a:xfrm>
              <a:off x="1717" y="1205"/>
              <a:ext cx="307" cy="2291"/>
              <a:chOff x="1717" y="1205"/>
              <a:chExt cx="307" cy="2291"/>
            </a:xfrm>
          </p:grpSpPr>
          <p:sp>
            <p:nvSpPr>
              <p:cNvPr id="430086" name="Rectangle 6"/>
              <p:cNvSpPr>
                <a:spLocks noChangeArrowheads="1"/>
              </p:cNvSpPr>
              <p:nvPr/>
            </p:nvSpPr>
            <p:spPr bwMode="auto">
              <a:xfrm>
                <a:off x="1717" y="1205"/>
                <a:ext cx="307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H</a:t>
                </a:r>
              </a:p>
            </p:txBody>
          </p:sp>
          <p:sp>
            <p:nvSpPr>
              <p:cNvPr id="430087" name="Rectangle 7"/>
              <p:cNvSpPr>
                <a:spLocks noChangeArrowheads="1"/>
              </p:cNvSpPr>
              <p:nvPr/>
            </p:nvSpPr>
            <p:spPr bwMode="auto">
              <a:xfrm>
                <a:off x="1717" y="3125"/>
                <a:ext cx="278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L</a:t>
                </a:r>
              </a:p>
            </p:txBody>
          </p:sp>
        </p:grpSp>
        <p:grpSp>
          <p:nvGrpSpPr>
            <p:cNvPr id="430088" name="Group 8"/>
            <p:cNvGrpSpPr>
              <a:grpSpLocks/>
            </p:cNvGrpSpPr>
            <p:nvPr/>
          </p:nvGrpSpPr>
          <p:grpSpPr bwMode="auto">
            <a:xfrm>
              <a:off x="623" y="2165"/>
              <a:ext cx="2493" cy="371"/>
              <a:chOff x="623" y="2165"/>
              <a:chExt cx="2493" cy="371"/>
            </a:xfrm>
          </p:grpSpPr>
          <p:sp>
            <p:nvSpPr>
              <p:cNvPr id="430089" name="Rectangle 9"/>
              <p:cNvSpPr>
                <a:spLocks noChangeArrowheads="1"/>
              </p:cNvSpPr>
              <p:nvPr/>
            </p:nvSpPr>
            <p:spPr bwMode="auto">
              <a:xfrm>
                <a:off x="623" y="2165"/>
                <a:ext cx="477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M1</a:t>
                </a:r>
              </a:p>
            </p:txBody>
          </p:sp>
          <p:sp>
            <p:nvSpPr>
              <p:cNvPr id="430090" name="Rectangle 10"/>
              <p:cNvSpPr>
                <a:spLocks noChangeArrowheads="1"/>
              </p:cNvSpPr>
              <p:nvPr/>
            </p:nvSpPr>
            <p:spPr bwMode="auto">
              <a:xfrm>
                <a:off x="2639" y="2165"/>
                <a:ext cx="477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M2</a:t>
                </a:r>
              </a:p>
            </p:txBody>
          </p:sp>
        </p:grpSp>
      </p:grpSp>
      <p:sp>
        <p:nvSpPr>
          <p:cNvPr id="430091" name="Line 11"/>
          <p:cNvSpPr>
            <a:spLocks noChangeShapeType="1"/>
          </p:cNvSpPr>
          <p:nvPr/>
        </p:nvSpPr>
        <p:spPr bwMode="auto">
          <a:xfrm flipV="1">
            <a:off x="5940425" y="2105025"/>
            <a:ext cx="0" cy="2749550"/>
          </a:xfrm>
          <a:prstGeom prst="line">
            <a:avLst/>
          </a:prstGeom>
          <a:noFill/>
          <a:ln w="508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092" name="Rectangle 12"/>
          <p:cNvSpPr>
            <a:spLocks noChangeArrowheads="1"/>
          </p:cNvSpPr>
          <p:nvPr/>
        </p:nvSpPr>
        <p:spPr bwMode="auto">
          <a:xfrm>
            <a:off x="5346700" y="5445125"/>
            <a:ext cx="1185863" cy="588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Read</a:t>
            </a:r>
          </a:p>
        </p:txBody>
      </p:sp>
      <p:sp>
        <p:nvSpPr>
          <p:cNvPr id="430093" name="Rectangle 13"/>
          <p:cNvSpPr>
            <a:spLocks noChangeArrowheads="1"/>
          </p:cNvSpPr>
          <p:nvPr/>
        </p:nvSpPr>
        <p:spPr bwMode="auto">
          <a:xfrm>
            <a:off x="6946900" y="5445125"/>
            <a:ext cx="1209675" cy="588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Write</a:t>
            </a:r>
          </a:p>
        </p:txBody>
      </p:sp>
      <p:sp>
        <p:nvSpPr>
          <p:cNvPr id="430094" name="Rectangle 14"/>
          <p:cNvSpPr>
            <a:spLocks noChangeArrowheads="1"/>
          </p:cNvSpPr>
          <p:nvPr/>
        </p:nvSpPr>
        <p:spPr bwMode="auto">
          <a:xfrm>
            <a:off x="5770563" y="4779963"/>
            <a:ext cx="379412" cy="771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4400" b="1">
                <a:solidFill>
                  <a:schemeClr val="accent1"/>
                </a:solidFill>
                <a:latin typeface="Arial" charset="0"/>
              </a:rPr>
              <a:t>-</a:t>
            </a:r>
          </a:p>
        </p:txBody>
      </p:sp>
      <p:sp>
        <p:nvSpPr>
          <p:cNvPr id="430095" name="Rectangle 15"/>
          <p:cNvSpPr>
            <a:spLocks noChangeArrowheads="1"/>
          </p:cNvSpPr>
          <p:nvPr/>
        </p:nvSpPr>
        <p:spPr bwMode="auto">
          <a:xfrm>
            <a:off x="5694363" y="1427163"/>
            <a:ext cx="520700" cy="771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4400" b="1">
                <a:solidFill>
                  <a:schemeClr val="accent1"/>
                </a:solidFill>
                <a:latin typeface="Arial" charset="0"/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4000"/>
              <a:t>RBAC96: STRICT *-PROPERTY</a:t>
            </a:r>
          </a:p>
        </p:txBody>
      </p:sp>
      <p:grpSp>
        <p:nvGrpSpPr>
          <p:cNvPr id="431107" name="Group 3"/>
          <p:cNvGrpSpPr>
            <a:grpSpLocks/>
          </p:cNvGrpSpPr>
          <p:nvPr/>
        </p:nvGrpSpPr>
        <p:grpSpPr bwMode="auto">
          <a:xfrm>
            <a:off x="171450" y="2144713"/>
            <a:ext cx="4251325" cy="3636962"/>
            <a:chOff x="108" y="1351"/>
            <a:chExt cx="2678" cy="2291"/>
          </a:xfrm>
        </p:grpSpPr>
        <p:sp>
          <p:nvSpPr>
            <p:cNvPr id="431108" name="AutoShape 4"/>
            <p:cNvSpPr>
              <a:spLocks noChangeArrowheads="1"/>
            </p:cNvSpPr>
            <p:nvPr/>
          </p:nvSpPr>
          <p:spPr bwMode="auto">
            <a:xfrm>
              <a:off x="767" y="1816"/>
              <a:ext cx="1360" cy="1360"/>
            </a:xfrm>
            <a:prstGeom prst="diamond">
              <a:avLst/>
            </a:prstGeom>
            <a:noFill/>
            <a:ln w="508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1109" name="Group 5"/>
            <p:cNvGrpSpPr>
              <a:grpSpLocks/>
            </p:cNvGrpSpPr>
            <p:nvPr/>
          </p:nvGrpSpPr>
          <p:grpSpPr bwMode="auto">
            <a:xfrm>
              <a:off x="1201" y="1351"/>
              <a:ext cx="492" cy="2291"/>
              <a:chOff x="1201" y="1351"/>
              <a:chExt cx="492" cy="2291"/>
            </a:xfrm>
          </p:grpSpPr>
          <p:sp>
            <p:nvSpPr>
              <p:cNvPr id="431110" name="Rectangle 6"/>
              <p:cNvSpPr>
                <a:spLocks noChangeArrowheads="1"/>
              </p:cNvSpPr>
              <p:nvPr/>
            </p:nvSpPr>
            <p:spPr bwMode="auto">
              <a:xfrm>
                <a:off x="1201" y="1351"/>
                <a:ext cx="492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HR</a:t>
                </a:r>
              </a:p>
            </p:txBody>
          </p:sp>
          <p:sp>
            <p:nvSpPr>
              <p:cNvPr id="431111" name="Rectangle 7"/>
              <p:cNvSpPr>
                <a:spLocks noChangeArrowheads="1"/>
              </p:cNvSpPr>
              <p:nvPr/>
            </p:nvSpPr>
            <p:spPr bwMode="auto">
              <a:xfrm>
                <a:off x="1201" y="3271"/>
                <a:ext cx="463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LR</a:t>
                </a:r>
              </a:p>
            </p:txBody>
          </p:sp>
        </p:grpSp>
        <p:grpSp>
          <p:nvGrpSpPr>
            <p:cNvPr id="431112" name="Group 8"/>
            <p:cNvGrpSpPr>
              <a:grpSpLocks/>
            </p:cNvGrpSpPr>
            <p:nvPr/>
          </p:nvGrpSpPr>
          <p:grpSpPr bwMode="auto">
            <a:xfrm>
              <a:off x="108" y="2311"/>
              <a:ext cx="2678" cy="371"/>
              <a:chOff x="108" y="2311"/>
              <a:chExt cx="2678" cy="371"/>
            </a:xfrm>
          </p:grpSpPr>
          <p:sp>
            <p:nvSpPr>
              <p:cNvPr id="431113" name="Rectangle 9"/>
              <p:cNvSpPr>
                <a:spLocks noChangeArrowheads="1"/>
              </p:cNvSpPr>
              <p:nvPr/>
            </p:nvSpPr>
            <p:spPr bwMode="auto">
              <a:xfrm>
                <a:off x="108" y="2311"/>
                <a:ext cx="662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M1R</a:t>
                </a:r>
              </a:p>
            </p:txBody>
          </p:sp>
          <p:sp>
            <p:nvSpPr>
              <p:cNvPr id="431114" name="Rectangle 10"/>
              <p:cNvSpPr>
                <a:spLocks noChangeArrowheads="1"/>
              </p:cNvSpPr>
              <p:nvPr/>
            </p:nvSpPr>
            <p:spPr bwMode="auto">
              <a:xfrm>
                <a:off x="2124" y="2311"/>
                <a:ext cx="662" cy="37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3200" b="1">
                    <a:solidFill>
                      <a:schemeClr val="tx2"/>
                    </a:solidFill>
                    <a:latin typeface="Arial" charset="0"/>
                  </a:rPr>
                  <a:t>M2R</a:t>
                </a:r>
              </a:p>
            </p:txBody>
          </p:sp>
        </p:grpSp>
      </p:grpSp>
      <p:sp>
        <p:nvSpPr>
          <p:cNvPr id="431115" name="Rectangle 11"/>
          <p:cNvSpPr>
            <a:spLocks noChangeArrowheads="1"/>
          </p:cNvSpPr>
          <p:nvPr/>
        </p:nvSpPr>
        <p:spPr bwMode="auto">
          <a:xfrm>
            <a:off x="6097588" y="3668713"/>
            <a:ext cx="825500" cy="58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LW</a:t>
            </a:r>
          </a:p>
        </p:txBody>
      </p:sp>
      <p:sp>
        <p:nvSpPr>
          <p:cNvPr id="431116" name="Rectangle 12"/>
          <p:cNvSpPr>
            <a:spLocks noChangeArrowheads="1"/>
          </p:cNvSpPr>
          <p:nvPr/>
        </p:nvSpPr>
        <p:spPr bwMode="auto">
          <a:xfrm>
            <a:off x="7011988" y="3668713"/>
            <a:ext cx="871537" cy="58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HW</a:t>
            </a:r>
          </a:p>
        </p:txBody>
      </p:sp>
      <p:sp>
        <p:nvSpPr>
          <p:cNvPr id="431117" name="Rectangle 13"/>
          <p:cNvSpPr>
            <a:spLocks noChangeArrowheads="1"/>
          </p:cNvSpPr>
          <p:nvPr/>
        </p:nvSpPr>
        <p:spPr bwMode="auto">
          <a:xfrm>
            <a:off x="4819650" y="3668713"/>
            <a:ext cx="1141413" cy="58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M1W</a:t>
            </a:r>
          </a:p>
        </p:txBody>
      </p:sp>
      <p:sp>
        <p:nvSpPr>
          <p:cNvPr id="431118" name="Rectangle 14"/>
          <p:cNvSpPr>
            <a:spLocks noChangeArrowheads="1"/>
          </p:cNvSpPr>
          <p:nvPr/>
        </p:nvSpPr>
        <p:spPr bwMode="auto">
          <a:xfrm>
            <a:off x="7943850" y="3668713"/>
            <a:ext cx="1141413" cy="588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3200" b="1">
                <a:solidFill>
                  <a:schemeClr val="tx2"/>
                </a:solidFill>
                <a:latin typeface="Arial" charset="0"/>
              </a:rPr>
              <a:t>M2W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Variations of DAC</a:t>
            </a:r>
          </a:p>
        </p:txBody>
      </p:sp>
      <p:sp>
        <p:nvSpPr>
          <p:cNvPr id="44442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Strict DAC</a:t>
            </a:r>
          </a:p>
          <a:p>
            <a:r>
              <a:rPr lang="en-US"/>
              <a:t>Liberal DAC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64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Strict DAC</a:t>
            </a:r>
          </a:p>
        </p:txBody>
      </p:sp>
      <p:sp>
        <p:nvSpPr>
          <p:cNvPr id="446469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2800"/>
              <a:t>Only owner has discretionary authority to grant access to an object.</a:t>
            </a:r>
          </a:p>
          <a:p>
            <a:r>
              <a:rPr lang="en-US" sz="2800"/>
              <a:t>Example:</a:t>
            </a:r>
          </a:p>
          <a:p>
            <a:pPr lvl="1"/>
            <a:r>
              <a:rPr lang="en-US" sz="2400"/>
              <a:t>Alice has created an object (she is owner) and grants access to Bob. Now Bob cannot grant propagate the access to another user.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85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85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ctr"/>
          <a:lstStyle/>
          <a:p>
            <a:r>
              <a:rPr lang="en-US"/>
              <a:t>Liberal DAC</a:t>
            </a:r>
          </a:p>
        </p:txBody>
      </p:sp>
      <p:sp>
        <p:nvSpPr>
          <p:cNvPr id="448517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Owner can delegate discretionary authority for granting access to other users.</a:t>
            </a:r>
          </a:p>
          <a:p>
            <a:pPr lvl="1"/>
            <a:r>
              <a:rPr lang="en-US"/>
              <a:t>One Level grant</a:t>
            </a:r>
          </a:p>
          <a:p>
            <a:pPr lvl="1"/>
            <a:r>
              <a:rPr lang="en-US"/>
              <a:t>Two Level Grant</a:t>
            </a:r>
          </a:p>
          <a:p>
            <a:pPr lvl="1"/>
            <a:r>
              <a:rPr lang="en-US"/>
              <a:t>Multilevel Grant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65lectures">
  <a:themeElements>
    <a:clrScheme name="">
      <a:dk1>
        <a:srgbClr val="000000"/>
      </a:dk1>
      <a:lt1>
        <a:srgbClr val="D2E788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E5F1C3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865lecture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65lectu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65lectur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65lectur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Office\Templates\865lectures.pot</Template>
  <TotalTime>371</TotalTime>
  <Pages>110</Pages>
  <Words>391</Words>
  <Application>Microsoft Office PowerPoint</Application>
  <PresentationFormat>On-screen Show (4:3)</PresentationFormat>
  <Paragraphs>147</Paragraphs>
  <Slides>21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865lectures</vt:lpstr>
      <vt:lpstr>Slide 1</vt:lpstr>
      <vt:lpstr>LBAC: LIBERAL *-PROPERTY</vt:lpstr>
      <vt:lpstr>RBAC96: LIBERAL *-PROPERTY</vt:lpstr>
      <vt:lpstr>RBAC96: LIBERAL *-PROPERTY</vt:lpstr>
      <vt:lpstr>LBAC: STRICT *-PROPERTY</vt:lpstr>
      <vt:lpstr>RBAC96: STRICT *-PROPERTY</vt:lpstr>
      <vt:lpstr>Variations of DAC</vt:lpstr>
      <vt:lpstr>Strict DAC</vt:lpstr>
      <vt:lpstr>Liberal DAC</vt:lpstr>
      <vt:lpstr>One Level Grant</vt:lpstr>
      <vt:lpstr>Two Level Grant</vt:lpstr>
      <vt:lpstr>Revocation</vt:lpstr>
      <vt:lpstr>Common Aspects</vt:lpstr>
      <vt:lpstr>Slide 14</vt:lpstr>
      <vt:lpstr>Common Aspects II</vt:lpstr>
      <vt:lpstr>Roles and associated Permissions</vt:lpstr>
      <vt:lpstr>Common Aspects III</vt:lpstr>
      <vt:lpstr>Strict DAC in RBAC96</vt:lpstr>
      <vt:lpstr>One level DAC in RBAC96</vt:lpstr>
      <vt:lpstr>Two Level DAC in RBAC96</vt:lpstr>
      <vt:lpstr>Slide 21</vt:lpstr>
    </vt:vector>
  </TitlesOfParts>
  <Company>George Mason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 INFORMATION</dc:title>
  <dc:creator>Ravi Sandhu</dc:creator>
  <cp:lastModifiedBy>utsa</cp:lastModifiedBy>
  <cp:revision>60</cp:revision>
  <cp:lastPrinted>1999-10-08T23:59:04Z</cp:lastPrinted>
  <dcterms:created xsi:type="dcterms:W3CDTF">1999-02-04T20:06:34Z</dcterms:created>
  <dcterms:modified xsi:type="dcterms:W3CDTF">2012-02-17T05:20:30Z</dcterms:modified>
</cp:coreProperties>
</file>